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8" r:id="rId4"/>
    <p:sldMasterId id="2147485117" r:id="rId5"/>
  </p:sldMasterIdLst>
  <p:notesMasterIdLst>
    <p:notesMasterId r:id="rId13"/>
  </p:notesMasterIdLst>
  <p:sldIdLst>
    <p:sldId id="2141411663" r:id="rId6"/>
    <p:sldId id="2146847680" r:id="rId7"/>
    <p:sldId id="2146847685" r:id="rId8"/>
    <p:sldId id="2146847684" r:id="rId9"/>
    <p:sldId id="2146847689" r:id="rId10"/>
    <p:sldId id="2146847686" r:id="rId11"/>
    <p:sldId id="2146847687" r:id="rId12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6E02E-F532-81F7-FD94-3FCE4104A923}" name="Anthony,Krysta" initials="A" userId="S::Krysta.Anthony@gartner.com::9244f7b8-c8dd-42c9-82f4-0cc36500d639" providerId="AD"/>
  <p188:author id="{B6D91A7E-042C-A350-BE01-0704C396F672}" name="Cohen,Maydad" initials="C" userId="S::Maydad.Cohen@gartner.com::f9bb5adc-be12-4e3b-a5bd-c202053f41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Brendan (OCD)" initials="G(" lastIdx="8" clrIdx="0">
    <p:extLst>
      <p:ext uri="{19B8F6BF-5375-455C-9EA6-DF929625EA0E}">
        <p15:presenceInfo xmlns:p15="http://schemas.microsoft.com/office/powerpoint/2012/main" userId="S::brendan.goodwin@mass.gov::8dfe72e5-c104-4215-bbf7-9e61923454d3" providerId="AD"/>
      </p:ext>
    </p:extLst>
  </p:cmAuthor>
  <p:cmAuthor id="2" name="ONeill-Rosales, Tara (OCD)" initials="O(" lastIdx="6" clrIdx="1">
    <p:extLst>
      <p:ext uri="{19B8F6BF-5375-455C-9EA6-DF929625EA0E}">
        <p15:presenceInfo xmlns:p15="http://schemas.microsoft.com/office/powerpoint/2012/main" userId="S::tara.oneill-rosales@mass.gov::4066a1b4-8f91-423b-8c21-9cee0a8e1c3f" providerId="AD"/>
      </p:ext>
    </p:extLst>
  </p:cmAuthor>
  <p:cmAuthor id="3" name="Rubin, Roberta (OCD)" initials="R(" lastIdx="97" clrIdx="2">
    <p:extLst>
      <p:ext uri="{19B8F6BF-5375-455C-9EA6-DF929625EA0E}">
        <p15:presenceInfo xmlns:p15="http://schemas.microsoft.com/office/powerpoint/2012/main" userId="S::roberta.rubin@mass.gov::2cbd6095-3de4-4e08-a541-e182ee3ba991" providerId="AD"/>
      </p:ext>
    </p:extLst>
  </p:cmAuthor>
  <p:cmAuthor id="4" name="Stitely, Amy (OCD)" initials="SA(" lastIdx="28" clrIdx="3">
    <p:extLst>
      <p:ext uri="{19B8F6BF-5375-455C-9EA6-DF929625EA0E}">
        <p15:presenceInfo xmlns:p15="http://schemas.microsoft.com/office/powerpoint/2012/main" userId="Stitely, Amy (OCD)" providerId="None"/>
      </p:ext>
    </p:extLst>
  </p:cmAuthor>
  <p:cmAuthor id="5" name="Cohen, Jesse (GOV)" initials="C(" lastIdx="13" clrIdx="4">
    <p:extLst>
      <p:ext uri="{19B8F6BF-5375-455C-9EA6-DF929625EA0E}">
        <p15:presenceInfo xmlns:p15="http://schemas.microsoft.com/office/powerpoint/2012/main" userId="S::jesse.cohen@mass.gov::58b4b4f6-c4dc-489e-8a31-af510377fc9e" providerId="AD"/>
      </p:ext>
    </p:extLst>
  </p:cmAuthor>
  <p:cmAuthor id="6" name="Stitely, Amy (OCD)" initials="S(" lastIdx="74" clrIdx="5">
    <p:extLst>
      <p:ext uri="{19B8F6BF-5375-455C-9EA6-DF929625EA0E}">
        <p15:presenceInfo xmlns:p15="http://schemas.microsoft.com/office/powerpoint/2012/main" userId="S::amy.stitely@mass.gov::8760cb38-3584-482c-9a32-a9a96f11ca98" providerId="AD"/>
      </p:ext>
    </p:extLst>
  </p:cmAuthor>
  <p:cmAuthor id="7" name="Rothman-Shore, Aviva (OCD)" initials="R(" lastIdx="6" clrIdx="6">
    <p:extLst>
      <p:ext uri="{19B8F6BF-5375-455C-9EA6-DF929625EA0E}">
        <p15:presenceInfo xmlns:p15="http://schemas.microsoft.com/office/powerpoint/2012/main" userId="S::aviva.rothman-shore@mass.gov::1423b96d-bcbc-4ed3-97dc-23b737719a51" providerId="AD"/>
      </p:ext>
    </p:extLst>
  </p:cmAuthor>
  <p:cmAuthor id="8" name="Schaffer, Adam (OCD)" initials="SA(" lastIdx="17" clrIdx="7">
    <p:extLst>
      <p:ext uri="{19B8F6BF-5375-455C-9EA6-DF929625EA0E}">
        <p15:presenceInfo xmlns:p15="http://schemas.microsoft.com/office/powerpoint/2012/main" userId="S::adam.schaffer2@mass.gov::765b3ac6-a7b7-4689-a5ea-7ac8268785cc" providerId="AD"/>
      </p:ext>
    </p:extLst>
  </p:cmAuthor>
  <p:cmAuthor id="9" name="Muollo, Robert (OCD)" initials="M(" lastIdx="11" clrIdx="8">
    <p:extLst>
      <p:ext uri="{19B8F6BF-5375-455C-9EA6-DF929625EA0E}">
        <p15:presenceInfo xmlns:p15="http://schemas.microsoft.com/office/powerpoint/2012/main" userId="S::robert.muollo@mass.gov::d6a5c99b-8656-48a3-9921-9cde94974709" providerId="AD"/>
      </p:ext>
    </p:extLst>
  </p:cmAuthor>
  <p:cmAuthor id="10" name="Bresnahan, Karen (OCD)" initials="B(" lastIdx="11" clrIdx="9">
    <p:extLst>
      <p:ext uri="{19B8F6BF-5375-455C-9EA6-DF929625EA0E}">
        <p15:presenceInfo xmlns:p15="http://schemas.microsoft.com/office/powerpoint/2012/main" userId="S::karen.bresnahan@mass.gov::31e138f5-f147-48e8-840d-aa3f7a4c3675" providerId="AD"/>
      </p:ext>
    </p:extLst>
  </p:cmAuthor>
  <p:cmAuthor id="11" name="Attia, Mark (A&amp;F)" initials="A(" lastIdx="19" clrIdx="10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12" name="Bourque, Molly (EOHED)" initials="B(" lastIdx="2" clrIdx="11">
    <p:extLst>
      <p:ext uri="{19B8F6BF-5375-455C-9EA6-DF929625EA0E}">
        <p15:presenceInfo xmlns:p15="http://schemas.microsoft.com/office/powerpoint/2012/main" userId="S::molly.p.bourque@mass.gov::69a871c7-db1b-476b-88f2-143d86100df0" providerId="AD"/>
      </p:ext>
    </p:extLst>
  </p:cmAuthor>
  <p:cmAuthor id="13" name="David Eng" initials="DE" lastIdx="5" clrIdx="12">
    <p:extLst>
      <p:ext uri="{19B8F6BF-5375-455C-9EA6-DF929625EA0E}">
        <p15:presenceInfo xmlns:p15="http://schemas.microsoft.com/office/powerpoint/2012/main" userId="S::deng_masshousing.com#ext#@massgov.onmicrosoft.com::050a3089-fde2-4699-bd7d-40bf7c6f7fca" providerId="AD"/>
      </p:ext>
    </p:extLst>
  </p:cmAuthor>
  <p:cmAuthor id="14" name="Rachel Madden" initials="RM" lastIdx="4" clrIdx="13">
    <p:extLst>
      <p:ext uri="{19B8F6BF-5375-455C-9EA6-DF929625EA0E}">
        <p15:presenceInfo xmlns:p15="http://schemas.microsoft.com/office/powerpoint/2012/main" userId="S::RMadden@masshousing.com::93bbe638-57f6-4543-9b67-b838a0a6b207" providerId="AD"/>
      </p:ext>
    </p:extLst>
  </p:cmAuthor>
  <p:cmAuthor id="15" name="Maddox, Jennifer (OCD)" initials="M(" lastIdx="4" clrIdx="14">
    <p:extLst>
      <p:ext uri="{19B8F6BF-5375-455C-9EA6-DF929625EA0E}">
        <p15:presenceInfo xmlns:p15="http://schemas.microsoft.com/office/powerpoint/2012/main" userId="S::jennifer.maddox@mass.gov::a71eb79b-ec24-4c5a-9790-011062a5c6d7" providerId="AD"/>
      </p:ext>
    </p:extLst>
  </p:cmAuthor>
  <p:cmAuthor id="16" name="Rubin, Roberta (OCD)" initials="RR(" lastIdx="1" clrIdx="15">
    <p:extLst>
      <p:ext uri="{19B8F6BF-5375-455C-9EA6-DF929625EA0E}">
        <p15:presenceInfo xmlns:p15="http://schemas.microsoft.com/office/powerpoint/2012/main" userId="Rubin, Roberta (OCD)" providerId="None"/>
      </p:ext>
    </p:extLst>
  </p:cmAuthor>
  <p:cmAuthor id="17" name="Ullman, Rebecca" initials="UR" lastIdx="31" clrIdx="16">
    <p:extLst>
      <p:ext uri="{19B8F6BF-5375-455C-9EA6-DF929625EA0E}">
        <p15:presenceInfo xmlns:p15="http://schemas.microsoft.com/office/powerpoint/2012/main" userId="S::RUllman@trcsolutions.com::6f728da2-1fd3-492b-bebd-3c731c3cc5a0" providerId="AD"/>
      </p:ext>
    </p:extLst>
  </p:cmAuthor>
  <p:cmAuthor id="18" name="Kang, Christine (GOV)" initials="KC(" lastIdx="21" clrIdx="17">
    <p:extLst>
      <p:ext uri="{19B8F6BF-5375-455C-9EA6-DF929625EA0E}">
        <p15:presenceInfo xmlns:p15="http://schemas.microsoft.com/office/powerpoint/2012/main" userId="S::christine.kang@mass.gov::5a865a26-d2ba-4079-bcd2-99925c757c95" providerId="AD"/>
      </p:ext>
    </p:extLst>
  </p:cmAuthor>
  <p:cmAuthor id="19" name="Allen, Malia M. (EOHED)" initials="AMM(" lastIdx="1" clrIdx="18">
    <p:extLst>
      <p:ext uri="{19B8F6BF-5375-455C-9EA6-DF929625EA0E}">
        <p15:presenceInfo xmlns:p15="http://schemas.microsoft.com/office/powerpoint/2012/main" userId="S-1-5-21-1078081533-706699826-839522115-84374" providerId="AD"/>
      </p:ext>
    </p:extLst>
  </p:cmAuthor>
  <p:cmAuthor id="20" name="Rachel Madden" initials="RM [2]" lastIdx="11" clrIdx="19">
    <p:extLst>
      <p:ext uri="{19B8F6BF-5375-455C-9EA6-DF929625EA0E}">
        <p15:presenceInfo xmlns:p15="http://schemas.microsoft.com/office/powerpoint/2012/main" userId="S::rmadden_masshousing.com#ext#@massgov.onmicrosoft.com::470bb086-0261-4d43-beea-0209455dcc6f" providerId="AD"/>
      </p:ext>
    </p:extLst>
  </p:cmAuthor>
  <p:cmAuthor id="21" name="Amy Mullen" initials="AM" lastIdx="6" clrIdx="20">
    <p:extLst>
      <p:ext uri="{19B8F6BF-5375-455C-9EA6-DF929625EA0E}">
        <p15:presenceInfo xmlns:p15="http://schemas.microsoft.com/office/powerpoint/2012/main" userId="S::amy.mullen2@mass.gov::e81bce94-ddc1-4a47-a6f7-d6bba6815460" providerId="AD"/>
      </p:ext>
    </p:extLst>
  </p:cmAuthor>
  <p:cmAuthor id="22" name="Allen, Malia M. (EOHED)" initials="A(" lastIdx="44" clrIdx="21">
    <p:extLst>
      <p:ext uri="{19B8F6BF-5375-455C-9EA6-DF929625EA0E}">
        <p15:presenceInfo xmlns:p15="http://schemas.microsoft.com/office/powerpoint/2012/main" userId="S::malia.m.allen@mass.gov::2e3ed45b-3dd8-433a-a324-75694be93851" providerId="AD"/>
      </p:ext>
    </p:extLst>
  </p:cmAuthor>
  <p:cmAuthor id="23" name="Adams, Bryan J (OCD)" initials="A(" lastIdx="8" clrIdx="22">
    <p:extLst>
      <p:ext uri="{19B8F6BF-5375-455C-9EA6-DF929625EA0E}">
        <p15:presenceInfo xmlns:p15="http://schemas.microsoft.com/office/powerpoint/2012/main" userId="S::bryanj.adams@mass.gov::6719c872-4524-414e-97b8-e89bfa41f4ba" providerId="AD"/>
      </p:ext>
    </p:extLst>
  </p:cmAuthor>
  <p:cmAuthor id="24" name="Patel, Ketav (EOHED)" initials="P(" lastIdx="1" clrIdx="23">
    <p:extLst>
      <p:ext uri="{19B8F6BF-5375-455C-9EA6-DF929625EA0E}">
        <p15:presenceInfo xmlns:p15="http://schemas.microsoft.com/office/powerpoint/2012/main" userId="S::ketav.patel@mass.gov::4593aaf5-5cde-4fdb-9aa0-d4d30cd88254" providerId="AD"/>
      </p:ext>
    </p:extLst>
  </p:cmAuthor>
  <p:cmAuthor id="25" name="Attia, Mark (A&amp;F)" initials="MCA" lastIdx="1" clrIdx="24">
    <p:extLst>
      <p:ext uri="{19B8F6BF-5375-455C-9EA6-DF929625EA0E}">
        <p15:presenceInfo xmlns:p15="http://schemas.microsoft.com/office/powerpoint/2012/main" userId="Attia, Mark (A&amp;F)" providerId="None"/>
      </p:ext>
    </p:extLst>
  </p:cmAuthor>
  <p:cmAuthor id="26" name="Butman, Molly (OCD)" initials="B(" lastIdx="2" clrIdx="25">
    <p:extLst>
      <p:ext uri="{19B8F6BF-5375-455C-9EA6-DF929625EA0E}">
        <p15:presenceInfo xmlns:p15="http://schemas.microsoft.com/office/powerpoint/2012/main" userId="S::molly.butman@mass.gov::27ac62bc-2300-4c2d-ad2b-229bf03e1faa" providerId="AD"/>
      </p:ext>
    </p:extLst>
  </p:cmAuthor>
  <p:cmAuthor id="27" name="McKeon, Brian (GOV)" initials="M(" lastIdx="10" clrIdx="26">
    <p:extLst>
      <p:ext uri="{19B8F6BF-5375-455C-9EA6-DF929625EA0E}">
        <p15:presenceInfo xmlns:p15="http://schemas.microsoft.com/office/powerpoint/2012/main" userId="S::brian.mckeon@mass.gov::78515822-7350-4489-9b48-7b0b57c8f8ee" providerId="AD"/>
      </p:ext>
    </p:extLst>
  </p:cmAuthor>
  <p:cmAuthor id="28" name="Chien, Edward (OCD)" initials="C(" lastIdx="10" clrIdx="27">
    <p:extLst>
      <p:ext uri="{19B8F6BF-5375-455C-9EA6-DF929625EA0E}">
        <p15:presenceInfo xmlns:p15="http://schemas.microsoft.com/office/powerpoint/2012/main" userId="S::edward.chien@mass.gov::849a6413-7670-4a24-969c-f0b8ec02e690" providerId="AD"/>
      </p:ext>
    </p:extLst>
  </p:cmAuthor>
  <p:cmAuthor id="29" name="Newhall, Tyler (OCD)" initials="N(" lastIdx="1" clrIdx="28">
    <p:extLst>
      <p:ext uri="{19B8F6BF-5375-455C-9EA6-DF929625EA0E}">
        <p15:presenceInfo xmlns:p15="http://schemas.microsoft.com/office/powerpoint/2012/main" userId="S::tyler.newhall@mass.gov::b8046d80-f37b-47d7-953d-e4125017ade5" providerId="AD"/>
      </p:ext>
    </p:extLst>
  </p:cmAuthor>
  <p:cmAuthor id="30" name="Ross, Robert (GOV)" initials="R(" lastIdx="10" clrIdx="29">
    <p:extLst>
      <p:ext uri="{19B8F6BF-5375-455C-9EA6-DF929625EA0E}">
        <p15:presenceInfo xmlns:p15="http://schemas.microsoft.com/office/powerpoint/2012/main" userId="S::robert.ross@mass.gov::6a782312-559c-4e3f-8778-39ded04df360" providerId="AD"/>
      </p:ext>
    </p:extLst>
  </p:cmAuthor>
  <p:cmAuthor id="31" name="Dixon, Lisa (GOV)" initials="D(" lastIdx="1" clrIdx="30">
    <p:extLst>
      <p:ext uri="{19B8F6BF-5375-455C-9EA6-DF929625EA0E}">
        <p15:presenceInfo xmlns:p15="http://schemas.microsoft.com/office/powerpoint/2012/main" userId="S::lisa.dixon@massmail.state.ma.us::0102ffc9-1810-4a11-9af4-f525e512b0ea" providerId="AD"/>
      </p:ext>
    </p:extLst>
  </p:cmAuthor>
  <p:cmAuthor id="32" name="Murray, Cory (OCD)" initials="M(" lastIdx="4" clrIdx="31">
    <p:extLst>
      <p:ext uri="{19B8F6BF-5375-455C-9EA6-DF929625EA0E}">
        <p15:presenceInfo xmlns:p15="http://schemas.microsoft.com/office/powerpoint/2012/main" userId="S::cory.murray@mass.gov::96a80f88-2a13-4efe-b26a-4325663616a5" providerId="AD"/>
      </p:ext>
    </p:extLst>
  </p:cmAuthor>
  <p:cmAuthor id="33" name="Brevard, Alvina (OCD)" initials="B(" lastIdx="2" clrIdx="32">
    <p:extLst>
      <p:ext uri="{19B8F6BF-5375-455C-9EA6-DF929625EA0E}">
        <p15:presenceInfo xmlns:p15="http://schemas.microsoft.com/office/powerpoint/2012/main" userId="S::alvina.brevard@mass.gov::5768be77-ebd1-4951-bd25-b5fd57dd4ddf" providerId="AD"/>
      </p:ext>
    </p:extLst>
  </p:cmAuthor>
  <p:cmAuthor id="34" name="O'Hanlon, Rory C.  (EOHED)" initials="O(" lastIdx="1" clrIdx="33">
    <p:extLst>
      <p:ext uri="{19B8F6BF-5375-455C-9EA6-DF929625EA0E}">
        <p15:presenceInfo xmlns:p15="http://schemas.microsoft.com/office/powerpoint/2012/main" userId="S::rory.c.ohanlon@mass.gov::b85f697f-f195-4d84-93dd-de284b9b939b" providerId="AD"/>
      </p:ext>
    </p:extLst>
  </p:cmAuthor>
  <p:cmAuthor id="35" name="Letchford, Mary (OCD)" initials="L(" lastIdx="1" clrIdx="34">
    <p:extLst>
      <p:ext uri="{19B8F6BF-5375-455C-9EA6-DF929625EA0E}">
        <p15:presenceInfo xmlns:p15="http://schemas.microsoft.com/office/powerpoint/2012/main" userId="S::mary.letchford@mass.gov::9a32f4a7-25d3-4e15-960e-e00d3650e27d" providerId="AD"/>
      </p:ext>
    </p:extLst>
  </p:cmAuthor>
  <p:cmAuthor id="36" name="Wilhoite, Jake (OCD)" initials="W(" lastIdx="2" clrIdx="35">
    <p:extLst>
      <p:ext uri="{19B8F6BF-5375-455C-9EA6-DF929625EA0E}">
        <p15:presenceInfo xmlns:p15="http://schemas.microsoft.com/office/powerpoint/2012/main" userId="S::jake.wilhoite@mass.gov::b2ae1152-dca4-4a0c-b9bc-0d2f91cd3a9f" providerId="AD"/>
      </p:ext>
    </p:extLst>
  </p:cmAuthor>
  <p:cmAuthor id="37" name="Lin, Anne (OCD)" initials="L(" lastIdx="6" clrIdx="36">
    <p:extLst>
      <p:ext uri="{19B8F6BF-5375-455C-9EA6-DF929625EA0E}">
        <p15:presenceInfo xmlns:p15="http://schemas.microsoft.com/office/powerpoint/2012/main" userId="S::anne.lin@mass.gov::9f67a6df-e39b-4cdb-a10f-a4cb15e56e92" providerId="AD"/>
      </p:ext>
    </p:extLst>
  </p:cmAuthor>
  <p:cmAuthor id="38" name="Collins, Kerry (EPS)" initials="CK(" lastIdx="4" clrIdx="37">
    <p:extLst>
      <p:ext uri="{19B8F6BF-5375-455C-9EA6-DF929625EA0E}">
        <p15:presenceInfo xmlns:p15="http://schemas.microsoft.com/office/powerpoint/2012/main" userId="S::kerry.collins@mass.gov::faeb9980-173a-41f4-956c-abf71104df2e" providerId="AD"/>
      </p:ext>
    </p:extLst>
  </p:cmAuthor>
  <p:cmAuthor id="39" name="Venkatachalam, Krishna (EPS)" initials="VK(" lastIdx="11" clrIdx="38">
    <p:extLst>
      <p:ext uri="{19B8F6BF-5375-455C-9EA6-DF929625EA0E}">
        <p15:presenceInfo xmlns:p15="http://schemas.microsoft.com/office/powerpoint/2012/main" userId="S::krishna.venkatachalam@mass.gov::88a60ae9-9835-4cd0-9592-466b6a211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009AD7"/>
    <a:srgbClr val="19670F"/>
    <a:srgbClr val="999999"/>
    <a:srgbClr val="E8EFFA"/>
    <a:srgbClr val="F0F3F7"/>
    <a:srgbClr val="89A6C2"/>
    <a:srgbClr val="BFBFBF"/>
    <a:srgbClr val="A1A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B7F2B-1F98-4932-ADFC-9DEA7CED9D72}" v="558" dt="2022-03-29T16:01:31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>
        <p:guide orient="horz" pos="696"/>
        <p:guide pos="3839"/>
        <p:guide orient="horz" pos="1152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658F63A-940C-4E55-A479-A0499EA9FC6A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E8D6EA-BFB4-46D9-AE29-A37DC2FD6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3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9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6.xml"/><Relationship Id="rId7" Type="http://schemas.openxmlformats.org/officeDocument/2006/relationships/image" Target="../media/image9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image" Target="../media/image10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0.xml"/><Relationship Id="rId7" Type="http://schemas.openxmlformats.org/officeDocument/2006/relationships/image" Target="../media/image9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2.xml"/><Relationship Id="rId7" Type="http://schemas.openxmlformats.org/officeDocument/2006/relationships/image" Target="../media/image10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3.jpeg"/><Relationship Id="rId2" Type="http://schemas.openxmlformats.org/officeDocument/2006/relationships/tags" Target="../tags/tag5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7.png"/><Relationship Id="rId2" Type="http://schemas.openxmlformats.org/officeDocument/2006/relationships/tags" Target="../tags/tag5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7.png"/><Relationship Id="rId2" Type="http://schemas.openxmlformats.org/officeDocument/2006/relationships/tags" Target="../tags/tag5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7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4.xml"/><Relationship Id="rId7" Type="http://schemas.openxmlformats.org/officeDocument/2006/relationships/image" Target="../media/image8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6.xml"/><Relationship Id="rId7" Type="http://schemas.openxmlformats.org/officeDocument/2006/relationships/image" Target="../media/image8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image" Target="../media/image8.png"/><Relationship Id="rId2" Type="http://schemas.openxmlformats.org/officeDocument/2006/relationships/tags" Target="../tags/tag6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0.xml"/><Relationship Id="rId7" Type="http://schemas.openxmlformats.org/officeDocument/2006/relationships/image" Target="../media/image8.png"/><Relationship Id="rId2" Type="http://schemas.openxmlformats.org/officeDocument/2006/relationships/tags" Target="../tags/tag6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2.xml"/><Relationship Id="rId7" Type="http://schemas.openxmlformats.org/officeDocument/2006/relationships/image" Target="../media/image8.png"/><Relationship Id="rId2" Type="http://schemas.openxmlformats.org/officeDocument/2006/relationships/tags" Target="../tags/tag7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4.xml"/><Relationship Id="rId7" Type="http://schemas.openxmlformats.org/officeDocument/2006/relationships/image" Target="../media/image8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6.xml"/><Relationship Id="rId7" Type="http://schemas.openxmlformats.org/officeDocument/2006/relationships/image" Target="../media/image9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image" Target="../media/image10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0.xml"/><Relationship Id="rId7" Type="http://schemas.openxmlformats.org/officeDocument/2006/relationships/image" Target="../media/image12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2.xml"/><Relationship Id="rId7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4.xml"/><Relationship Id="rId7" Type="http://schemas.openxmlformats.org/officeDocument/2006/relationships/image" Target="../media/image9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6.xml"/><Relationship Id="rId7" Type="http://schemas.openxmlformats.org/officeDocument/2006/relationships/image" Target="../media/image10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8.xml"/><Relationship Id="rId7" Type="http://schemas.openxmlformats.org/officeDocument/2006/relationships/image" Target="../media/image9.png"/><Relationship Id="rId2" Type="http://schemas.openxmlformats.org/officeDocument/2006/relationships/tags" Target="../tags/tag8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0.xml"/><Relationship Id="rId7" Type="http://schemas.openxmlformats.org/officeDocument/2006/relationships/image" Target="../media/image10.png"/><Relationship Id="rId2" Type="http://schemas.openxmlformats.org/officeDocument/2006/relationships/tags" Target="../tags/tag8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2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3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93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7.png"/><Relationship Id="rId2" Type="http://schemas.openxmlformats.org/officeDocument/2006/relationships/tags" Target="../tags/tag94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6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7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8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9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3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1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7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4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5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7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7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1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9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0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18275"/>
            <a:ext cx="2844059" cy="365125"/>
          </a:xfrm>
        </p:spPr>
        <p:txBody>
          <a:bodyPr/>
          <a:lstStyle/>
          <a:p>
            <a:fld id="{2FD3F161-6630-4C97-BB97-03FC46C38CEA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518275"/>
            <a:ext cx="3859795" cy="365125"/>
          </a:xfrm>
        </p:spPr>
        <p:txBody>
          <a:bodyPr/>
          <a:lstStyle>
            <a:lvl1pPr>
              <a:defRPr sz="9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518275"/>
            <a:ext cx="2844059" cy="365125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8F6E-4F9F-44DB-B455-7728627C20C8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0718-0528-4DD8-BADE-1AAE5E2BEFFF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138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226984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2565" y="1219201"/>
            <a:ext cx="11097773" cy="5125577"/>
          </a:xfrm>
          <a:prstGeom prst="rect">
            <a:avLst/>
          </a:prstGeom>
        </p:spPr>
        <p:txBody>
          <a:bodyPr/>
          <a:lstStyle>
            <a:lvl1pPr>
              <a:buClrTx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3959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588880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564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0722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03304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040963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9"/>
            <a:ext cx="11112780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139141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564" y="1544274"/>
            <a:ext cx="3451501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3024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896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737" y="3680016"/>
            <a:ext cx="115732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9210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10472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6859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37003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17297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16408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80465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103687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516949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608324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687952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054025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D6E-A079-4E9D-A04E-9522526BE291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1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99674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210671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58462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322672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119462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027083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799808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535714"/>
            <a:ext cx="9836654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59444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370540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167094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537-4084-4F54-B6B7-37717E8465FB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58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671653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78886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944368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92367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168984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8"/>
            <a:ext cx="1111278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217578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565" y="2158988"/>
            <a:ext cx="3743025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1227049"/>
            <a:ext cx="3743025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487565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360" y="1424082"/>
            <a:ext cx="951473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347469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29836" y="3680016"/>
            <a:ext cx="1155557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599010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1766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7489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E1DA-04C3-40F2-83BD-EF8F3FCDFE2C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64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966131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6895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1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809947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2280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1571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56220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902128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56348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9712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8567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156268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5799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9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788532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92470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901625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552665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434517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40078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996418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43639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48118"/>
            <a:ext cx="3066558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87530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2535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002599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A094-00D9-4134-8C3E-74B4AAE1CF1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6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02946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21407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81616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29836" y="907198"/>
            <a:ext cx="3447902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1841" tIns="467878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490750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676198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576696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836" y="3207715"/>
            <a:ext cx="1546740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61012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836" y="907199"/>
            <a:ext cx="3447902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1841" tIns="467878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012769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59463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752546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9836" y="3262146"/>
            <a:ext cx="1160745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0A-1F50-49AB-8424-6D8B05DF0C8F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44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765138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77934"/>
            <a:ext cx="2818666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22601"/>
            <a:ext cx="11173090" cy="42211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576090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14126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61684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9720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611398" y="6594479"/>
            <a:ext cx="2577429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307" y="824631"/>
            <a:ext cx="1030971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4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25EF-CAF2-4517-B02B-12755CFD32B1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6" Type="http://schemas.openxmlformats.org/officeDocument/2006/relationships/oleObject" Target="../embeddings/oleObject1.bin"/><Relationship Id="rId7" Type="http://schemas.openxmlformats.org/officeDocument/2006/relationships/slideLayout" Target="../slideLayouts/slideLayout18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image" Target="../media/image2.emf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1219201"/>
            <a:ext cx="11810999" cy="49069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716ABBC4-D7EF-478E-BA71-DED00E89BE50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1827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76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hf hdr="0"/>
  <p:txStyles>
    <p:titleStyle>
      <a:lvl1pPr algn="l" defTabSz="1218987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3"/>
            </p:custDataLst>
            <p:extLst>
              <p:ext uri="{D42A27DB-BD31-4B8C-83A1-F6EECF244321}">
                <p14:modId xmlns:p14="http://schemas.microsoft.com/office/powerpoint/2010/main" val="394130540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6" imgW="270" imgH="270" progId="TCLayout.ActiveDocument.1">
                  <p:embed/>
                </p:oleObj>
              </mc:Choice>
              <mc:Fallback>
                <p:oleObj name="think-cell Slide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4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1093050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36" y="1825625"/>
            <a:ext cx="1093050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186" r:id="rId3"/>
    <p:sldLayoutId id="2147485086" r:id="rId4"/>
    <p:sldLayoutId id="2147485183" r:id="rId5"/>
    <p:sldLayoutId id="2147485158" r:id="rId6"/>
    <p:sldLayoutId id="2147485113" r:id="rId7"/>
    <p:sldLayoutId id="2147485114" r:id="rId8"/>
    <p:sldLayoutId id="2147485154" r:id="rId9"/>
    <p:sldLayoutId id="2147485162" r:id="rId10"/>
    <p:sldLayoutId id="2147485149" r:id="rId11"/>
    <p:sldLayoutId id="2147485087" r:id="rId12"/>
    <p:sldLayoutId id="2147485112" r:id="rId13"/>
    <p:sldLayoutId id="2147485155" r:id="rId14"/>
    <p:sldLayoutId id="2147485164" r:id="rId15"/>
    <p:sldLayoutId id="2147485109" r:id="rId16"/>
    <p:sldLayoutId id="2147485165" r:id="rId17"/>
    <p:sldLayoutId id="2147485110" r:id="rId18"/>
    <p:sldLayoutId id="2147485166" r:id="rId19"/>
    <p:sldLayoutId id="2147485156" r:id="rId20"/>
    <p:sldLayoutId id="2147485167" r:id="rId21"/>
    <p:sldLayoutId id="2147485108" r:id="rId22"/>
    <p:sldLayoutId id="2147485107" r:id="rId23"/>
    <p:sldLayoutId id="2147485106" r:id="rId24"/>
    <p:sldLayoutId id="2147485090" r:id="rId25"/>
    <p:sldLayoutId id="2147485091" r:id="rId26"/>
    <p:sldLayoutId id="2147485092" r:id="rId27"/>
    <p:sldLayoutId id="2147485093" r:id="rId28"/>
    <p:sldLayoutId id="2147485116" r:id="rId29"/>
    <p:sldLayoutId id="2147485161" r:id="rId30"/>
    <p:sldLayoutId id="2147485159" r:id="rId31"/>
    <p:sldLayoutId id="2147485119" r:id="rId32"/>
    <p:sldLayoutId id="2147485184" r:id="rId33"/>
    <p:sldLayoutId id="2147485137" r:id="rId34"/>
    <p:sldLayoutId id="2147485120" r:id="rId35"/>
    <p:sldLayoutId id="2147485121" r:id="rId36"/>
    <p:sldLayoutId id="2147485141" r:id="rId37"/>
    <p:sldLayoutId id="2147485163" r:id="rId38"/>
    <p:sldLayoutId id="2147485139" r:id="rId39"/>
    <p:sldLayoutId id="2147485140" r:id="rId40"/>
    <p:sldLayoutId id="2147485122" r:id="rId41"/>
    <p:sldLayoutId id="2147485123" r:id="rId42"/>
    <p:sldLayoutId id="2147485151" r:id="rId43"/>
    <p:sldLayoutId id="2147485168" r:id="rId44"/>
    <p:sldLayoutId id="2147485127" r:id="rId45"/>
    <p:sldLayoutId id="2147485169" r:id="rId46"/>
    <p:sldLayoutId id="2147485126" r:id="rId47"/>
    <p:sldLayoutId id="2147485170" r:id="rId48"/>
    <p:sldLayoutId id="2147485153" r:id="rId49"/>
    <p:sldLayoutId id="2147485171" r:id="rId50"/>
    <p:sldLayoutId id="2147485128" r:id="rId51"/>
    <p:sldLayoutId id="2147485129" r:id="rId52"/>
    <p:sldLayoutId id="2147485130" r:id="rId53"/>
    <p:sldLayoutId id="2147485131" r:id="rId54"/>
    <p:sldLayoutId id="2147485145" r:id="rId55"/>
    <p:sldLayoutId id="2147485133" r:id="rId56"/>
    <p:sldLayoutId id="2147485144" r:id="rId57"/>
    <p:sldLayoutId id="2147485134" r:id="rId58"/>
    <p:sldLayoutId id="2147485146" r:id="rId59"/>
    <p:sldLayoutId id="2147485160" r:id="rId60"/>
    <p:sldLayoutId id="2147485172" r:id="rId61"/>
    <p:sldLayoutId id="2147485173" r:id="rId62"/>
    <p:sldLayoutId id="2147485174" r:id="rId63"/>
    <p:sldLayoutId id="2147485175" r:id="rId64"/>
    <p:sldLayoutId id="2147485176" r:id="rId65"/>
    <p:sldLayoutId id="2147485177" r:id="rId66"/>
    <p:sldLayoutId id="2147485178" r:id="rId67"/>
    <p:sldLayoutId id="2147485179" r:id="rId68"/>
    <p:sldLayoutId id="2147485180" r:id="rId69"/>
    <p:sldLayoutId id="2147485187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15" indent="-172748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047" indent="-165550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12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794" indent="-152354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2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CBC5AFE-8080-439C-88F4-247DEEEAE2B4}"/>
              </a:ext>
            </a:extLst>
          </p:cNvPr>
          <p:cNvSpPr txBox="1">
            <a:spLocks/>
          </p:cNvSpPr>
          <p:nvPr/>
        </p:nvSpPr>
        <p:spPr>
          <a:xfrm>
            <a:off x="473162" y="2332235"/>
            <a:ext cx="11242500" cy="4040664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ill Sans MT"/>
              </a:rPr>
              <a:t>Justice Reinvestment Policy Oversight Board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Gill Sans MT"/>
              </a:rPr>
              <a:t>Cross-Tracking Initiative Update</a:t>
            </a:r>
          </a:p>
          <a:p>
            <a:pPr algn="ctr"/>
            <a:endParaRPr lang="en-US" sz="52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ill Sans MT"/>
              </a:rPr>
              <a:t>04/04/22</a:t>
            </a:r>
            <a:endParaRPr lang="en-US" sz="5200" dirty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0D-377C-438A-B9A9-26A8913C9BF6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20A43-DD36-4BC4-8864-7EEDB52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E7E51-10C8-42EF-A2FD-F69FB450DC79}"/>
              </a:ext>
            </a:extLst>
          </p:cNvPr>
          <p:cNvSpPr/>
          <p:nvPr/>
        </p:nvSpPr>
        <p:spPr>
          <a:xfrm>
            <a:off x="5794624" y="102743"/>
            <a:ext cx="5650787" cy="75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Public Safety and Security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Technology Services and Security</a:t>
            </a:r>
          </a:p>
        </p:txBody>
      </p:sp>
    </p:spTree>
    <p:extLst>
      <p:ext uri="{BB962C8B-B14F-4D97-AF65-F5344CB8AC3E}">
        <p14:creationId xmlns:p14="http://schemas.microsoft.com/office/powerpoint/2010/main" val="192271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7BB7E40-A467-4930-9CA3-FC702DA0647C}"/>
              </a:ext>
            </a:extLst>
          </p:cNvPr>
          <p:cNvSpPr/>
          <p:nvPr/>
        </p:nvSpPr>
        <p:spPr>
          <a:xfrm>
            <a:off x="-17785" y="-6668"/>
            <a:ext cx="12206610" cy="6864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ED1C0-4608-413E-B871-3D0453A5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40F7D-1B48-4BBA-8252-05465CC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56613-D6D1-484F-9BD3-75A29AB9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Google Shape;380;p6">
            <a:extLst>
              <a:ext uri="{FF2B5EF4-FFF2-40B4-BE49-F238E27FC236}">
                <a16:creationId xmlns:a16="http://schemas.microsoft.com/office/drawing/2014/main" id="{8A0A29CA-F5E7-442A-869C-85BCF44063C1}"/>
              </a:ext>
            </a:extLst>
          </p:cNvPr>
          <p:cNvSpPr/>
          <p:nvPr/>
        </p:nvSpPr>
        <p:spPr>
          <a:xfrm rot="10800000">
            <a:off x="945269" y="3491095"/>
            <a:ext cx="10326255" cy="2100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85CCD-9413-479A-86E4-9F7BE0AE15A1}"/>
              </a:ext>
            </a:extLst>
          </p:cNvPr>
          <p:cNvGrpSpPr/>
          <p:nvPr/>
        </p:nvGrpSpPr>
        <p:grpSpPr>
          <a:xfrm>
            <a:off x="0" y="56045"/>
            <a:ext cx="12192000" cy="1073989"/>
            <a:chOff x="0" y="84038"/>
            <a:chExt cx="12192000" cy="1073989"/>
          </a:xfrm>
        </p:grpSpPr>
        <p:cxnSp>
          <p:nvCxnSpPr>
            <p:cNvPr id="16" name="Google Shape;378;p6">
              <a:extLst>
                <a:ext uri="{FF2B5EF4-FFF2-40B4-BE49-F238E27FC236}">
                  <a16:creationId xmlns:a16="http://schemas.microsoft.com/office/drawing/2014/main" id="{F110F8A3-4501-472D-AD68-BACB91CD37B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9475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379;p6">
              <a:extLst>
                <a:ext uri="{FF2B5EF4-FFF2-40B4-BE49-F238E27FC236}">
                  <a16:creationId xmlns:a16="http://schemas.microsoft.com/office/drawing/2014/main" id="{0F14D400-C6A1-447E-83DC-8B655A69CFF5}"/>
                </a:ext>
              </a:extLst>
            </p:cNvPr>
            <p:cNvSpPr txBox="1"/>
            <p:nvPr/>
          </p:nvSpPr>
          <p:spPr>
            <a:xfrm>
              <a:off x="4494212" y="84038"/>
              <a:ext cx="32004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2856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Commonwealth Direction</a:t>
              </a:r>
              <a:endParaRPr lang="en-US" sz="2800" dirty="0">
                <a:solidFill>
                  <a:srgbClr val="002856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will accomplish)</a:t>
              </a:r>
              <a:endParaRPr lang="en-US" sz="2800" dirty="0">
                <a:solidFill>
                  <a:srgbClr val="002856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Google Shape;385;p6">
              <a:extLst>
                <a:ext uri="{FF2B5EF4-FFF2-40B4-BE49-F238E27FC236}">
                  <a16:creationId xmlns:a16="http://schemas.microsoft.com/office/drawing/2014/main" id="{0E50B980-92FC-4742-BF17-479C6B07E04A}"/>
                </a:ext>
              </a:extLst>
            </p:cNvPr>
            <p:cNvSpPr/>
            <p:nvPr/>
          </p:nvSpPr>
          <p:spPr>
            <a:xfrm>
              <a:off x="847498" y="511737"/>
              <a:ext cx="104938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 algn="ctr"/>
              <a:r>
                <a:rPr lang="en-US" sz="1800" b="1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We will improve the criminal justice system by enhancing the integrity, accuracy, consistency, and transparency of information.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C33072-E1E6-4E80-87AA-49FB21D08879}"/>
              </a:ext>
            </a:extLst>
          </p:cNvPr>
          <p:cNvGrpSpPr/>
          <p:nvPr/>
        </p:nvGrpSpPr>
        <p:grpSpPr>
          <a:xfrm>
            <a:off x="0" y="3789345"/>
            <a:ext cx="12192000" cy="1383365"/>
            <a:chOff x="0" y="3789345"/>
            <a:chExt cx="12192000" cy="1383365"/>
          </a:xfrm>
        </p:grpSpPr>
        <p:cxnSp>
          <p:nvCxnSpPr>
            <p:cNvPr id="9" name="Google Shape;381;p6">
              <a:extLst>
                <a:ext uri="{FF2B5EF4-FFF2-40B4-BE49-F238E27FC236}">
                  <a16:creationId xmlns:a16="http://schemas.microsoft.com/office/drawing/2014/main" id="{44852DD8-9436-485E-BF5B-9914295197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54782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382;p6">
              <a:extLst>
                <a:ext uri="{FF2B5EF4-FFF2-40B4-BE49-F238E27FC236}">
                  <a16:creationId xmlns:a16="http://schemas.microsoft.com/office/drawing/2014/main" id="{0A17F261-5737-4261-8E06-8EDAE1E350C0}"/>
                </a:ext>
              </a:extLst>
            </p:cNvPr>
            <p:cNvSpPr txBox="1"/>
            <p:nvPr/>
          </p:nvSpPr>
          <p:spPr>
            <a:xfrm>
              <a:off x="4631372" y="3789345"/>
              <a:ext cx="292608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6A80A3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Strategic Focus Areas</a:t>
              </a:r>
              <a:endParaRPr lang="en-US" sz="2800" dirty="0">
                <a:solidFill>
                  <a:srgbClr val="6A80A3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6A80A3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(How we will get there)</a:t>
              </a:r>
              <a:endParaRPr lang="en-US" sz="1800" b="1" dirty="0">
                <a:solidFill>
                  <a:srgbClr val="6A80A3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90;p6">
              <a:extLst>
                <a:ext uri="{FF2B5EF4-FFF2-40B4-BE49-F238E27FC236}">
                  <a16:creationId xmlns:a16="http://schemas.microsoft.com/office/drawing/2014/main" id="{7DC316BA-D0B0-4CB1-80A4-5AF4F09C86AC}"/>
                </a:ext>
              </a:extLst>
            </p:cNvPr>
            <p:cNvSpPr/>
            <p:nvPr/>
          </p:nvSpPr>
          <p:spPr>
            <a:xfrm>
              <a:off x="321110" y="4400475"/>
              <a:ext cx="2651962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 Data Definitions</a:t>
              </a:r>
            </a:p>
          </p:txBody>
        </p:sp>
        <p:sp>
          <p:nvSpPr>
            <p:cNvPr id="12" name="Google Shape;391;p6">
              <a:extLst>
                <a:ext uri="{FF2B5EF4-FFF2-40B4-BE49-F238E27FC236}">
                  <a16:creationId xmlns:a16="http://schemas.microsoft.com/office/drawing/2014/main" id="{E7B94D45-67A5-4D5F-8CFF-3F2D83B32970}"/>
                </a:ext>
              </a:extLst>
            </p:cNvPr>
            <p:cNvSpPr/>
            <p:nvPr/>
          </p:nvSpPr>
          <p:spPr>
            <a:xfrm>
              <a:off x="3269515" y="4400475"/>
              <a:ext cx="2656076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 Framework</a:t>
              </a:r>
            </a:p>
          </p:txBody>
        </p:sp>
        <p:sp>
          <p:nvSpPr>
            <p:cNvPr id="13" name="Google Shape;392;p6">
              <a:extLst>
                <a:ext uri="{FF2B5EF4-FFF2-40B4-BE49-F238E27FC236}">
                  <a16:creationId xmlns:a16="http://schemas.microsoft.com/office/drawing/2014/main" id="{A66892C0-6130-4079-A522-21E805347E16}"/>
                </a:ext>
              </a:extLst>
            </p:cNvPr>
            <p:cNvSpPr/>
            <p:nvPr/>
          </p:nvSpPr>
          <p:spPr>
            <a:xfrm>
              <a:off x="6222034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Cross-Agency Data Sharing</a:t>
              </a:r>
            </a:p>
          </p:txBody>
        </p:sp>
        <p:sp>
          <p:nvSpPr>
            <p:cNvPr id="14" name="Google Shape;403;p6">
              <a:extLst>
                <a:ext uri="{FF2B5EF4-FFF2-40B4-BE49-F238E27FC236}">
                  <a16:creationId xmlns:a16="http://schemas.microsoft.com/office/drawing/2014/main" id="{E17CE04B-5203-43DF-942E-FD3378936612}"/>
                </a:ext>
              </a:extLst>
            </p:cNvPr>
            <p:cNvSpPr/>
            <p:nvPr/>
          </p:nvSpPr>
          <p:spPr>
            <a:xfrm>
              <a:off x="321110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A common data language to support consistent data definitions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19" name="Google Shape;392;p6">
              <a:extLst>
                <a:ext uri="{FF2B5EF4-FFF2-40B4-BE49-F238E27FC236}">
                  <a16:creationId xmlns:a16="http://schemas.microsoft.com/office/drawing/2014/main" id="{60896281-FAA4-4D3A-B43C-B48E2C6FF796}"/>
                </a:ext>
              </a:extLst>
            </p:cNvPr>
            <p:cNvSpPr/>
            <p:nvPr/>
          </p:nvSpPr>
          <p:spPr>
            <a:xfrm>
              <a:off x="9170440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Execution Oversight</a:t>
              </a:r>
            </a:p>
          </p:txBody>
        </p:sp>
        <p:sp>
          <p:nvSpPr>
            <p:cNvPr id="20" name="Google Shape;403;p6">
              <a:extLst>
                <a:ext uri="{FF2B5EF4-FFF2-40B4-BE49-F238E27FC236}">
                  <a16:creationId xmlns:a16="http://schemas.microsoft.com/office/drawing/2014/main" id="{2FEF7FB1-41D9-4514-926D-92B5C27F0FA4}"/>
                </a:ext>
              </a:extLst>
            </p:cNvPr>
            <p:cNvSpPr/>
            <p:nvPr/>
          </p:nvSpPr>
          <p:spPr>
            <a:xfrm>
              <a:off x="3264417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Defined interagency roles, responsibilities, accountabilities, and processes</a:t>
              </a:r>
              <a:endParaRPr lang="en-US" sz="1200" dirty="0">
                <a:latin typeface="Gill Sans MT" panose="020B0502020104020203" pitchFamily="34" charset="0"/>
              </a:endParaRPr>
            </a:p>
          </p:txBody>
        </p:sp>
        <p:sp>
          <p:nvSpPr>
            <p:cNvPr id="21" name="Google Shape;403;p6">
              <a:extLst>
                <a:ext uri="{FF2B5EF4-FFF2-40B4-BE49-F238E27FC236}">
                  <a16:creationId xmlns:a16="http://schemas.microsoft.com/office/drawing/2014/main" id="{F3357282-60AB-48EB-986E-56D9B6DFD782}"/>
                </a:ext>
              </a:extLst>
            </p:cNvPr>
            <p:cNvSpPr/>
            <p:nvPr/>
          </p:nvSpPr>
          <p:spPr>
            <a:xfrm>
              <a:off x="6207724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Requirements for the integration and development of supporting technology</a:t>
              </a:r>
              <a:endParaRPr lang="en-US" sz="1200" dirty="0">
                <a:latin typeface="Gill Sans MT" panose="020B0502020104020203" pitchFamily="34" charset="0"/>
              </a:endParaRPr>
            </a:p>
          </p:txBody>
        </p:sp>
        <p:sp>
          <p:nvSpPr>
            <p:cNvPr id="22" name="Google Shape;403;p6">
              <a:extLst>
                <a:ext uri="{FF2B5EF4-FFF2-40B4-BE49-F238E27FC236}">
                  <a16:creationId xmlns:a16="http://schemas.microsoft.com/office/drawing/2014/main" id="{C07B5C38-319C-409E-9FB3-921850607F2A}"/>
                </a:ext>
              </a:extLst>
            </p:cNvPr>
            <p:cNvSpPr/>
            <p:nvPr/>
          </p:nvSpPr>
          <p:spPr>
            <a:xfrm>
              <a:off x="9151031" y="4747978"/>
              <a:ext cx="2716684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Processes and procedures to operationalize and oversee target state implementation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40AD3C-72C0-4E4C-99B8-0BC658CD553A}"/>
              </a:ext>
            </a:extLst>
          </p:cNvPr>
          <p:cNvGrpSpPr/>
          <p:nvPr/>
        </p:nvGrpSpPr>
        <p:grpSpPr>
          <a:xfrm>
            <a:off x="-1588" y="1097889"/>
            <a:ext cx="12192000" cy="2309983"/>
            <a:chOff x="0" y="1097889"/>
            <a:chExt cx="12192000" cy="2309983"/>
          </a:xfrm>
        </p:grpSpPr>
        <p:cxnSp>
          <p:nvCxnSpPr>
            <p:cNvPr id="7" name="Google Shape;383;p6">
              <a:extLst>
                <a:ext uri="{FF2B5EF4-FFF2-40B4-BE49-F238E27FC236}">
                  <a16:creationId xmlns:a16="http://schemas.microsoft.com/office/drawing/2014/main" id="{9DBD36B3-5888-40D5-A588-6E5F457EE7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633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" name="Google Shape;384;p6">
              <a:extLst>
                <a:ext uri="{FF2B5EF4-FFF2-40B4-BE49-F238E27FC236}">
                  <a16:creationId xmlns:a16="http://schemas.microsoft.com/office/drawing/2014/main" id="{395C6703-3054-47F6-845F-F9B5D9081A25}"/>
                </a:ext>
              </a:extLst>
            </p:cNvPr>
            <p:cNvSpPr txBox="1"/>
            <p:nvPr/>
          </p:nvSpPr>
          <p:spPr>
            <a:xfrm>
              <a:off x="4722812" y="1097889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3555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Outcomes</a:t>
              </a:r>
              <a:endParaRPr lang="en-US" sz="2800" dirty="0">
                <a:solidFill>
                  <a:srgbClr val="355578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3555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(Where we are going)</a:t>
              </a:r>
              <a:endParaRPr lang="en-US" sz="1800" b="1" i="1" dirty="0">
                <a:solidFill>
                  <a:srgbClr val="3555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95;p6">
              <a:extLst>
                <a:ext uri="{FF2B5EF4-FFF2-40B4-BE49-F238E27FC236}">
                  <a16:creationId xmlns:a16="http://schemas.microsoft.com/office/drawing/2014/main" id="{A1AD8ACF-2AE8-4182-A9F3-51BEE2BBFF17}"/>
                </a:ext>
              </a:extLst>
            </p:cNvPr>
            <p:cNvSpPr/>
            <p:nvPr/>
          </p:nvSpPr>
          <p:spPr>
            <a:xfrm>
              <a:off x="302010" y="2613808"/>
              <a:ext cx="1789630" cy="7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provide insights into agency performance to understand how to improve operations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2" name="Google Shape;389;p6">
              <a:extLst>
                <a:ext uri="{FF2B5EF4-FFF2-40B4-BE49-F238E27FC236}">
                  <a16:creationId xmlns:a16="http://schemas.microsoft.com/office/drawing/2014/main" id="{56246F7F-1976-42F2-A24F-A933371549BA}"/>
                </a:ext>
              </a:extLst>
            </p:cNvPr>
            <p:cNvSpPr/>
            <p:nvPr/>
          </p:nvSpPr>
          <p:spPr>
            <a:xfrm>
              <a:off x="8071114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Analyze Disparities and Evaluate Effectiveness of Reform Programs</a:t>
              </a:r>
            </a:p>
          </p:txBody>
        </p:sp>
        <p:sp>
          <p:nvSpPr>
            <p:cNvPr id="33" name="Google Shape;389;p6">
              <a:extLst>
                <a:ext uri="{FF2B5EF4-FFF2-40B4-BE49-F238E27FC236}">
                  <a16:creationId xmlns:a16="http://schemas.microsoft.com/office/drawing/2014/main" id="{24D85FF9-BAAF-45C0-A6CC-E1AA1E4D7315}"/>
                </a:ext>
              </a:extLst>
            </p:cNvPr>
            <p:cNvSpPr/>
            <p:nvPr/>
          </p:nvSpPr>
          <p:spPr>
            <a:xfrm>
              <a:off x="10013389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Studies of Recidivism and Other Criminal Justice Research</a:t>
              </a:r>
            </a:p>
          </p:txBody>
        </p:sp>
        <p:sp>
          <p:nvSpPr>
            <p:cNvPr id="34" name="Google Shape;389;p6">
              <a:extLst>
                <a:ext uri="{FF2B5EF4-FFF2-40B4-BE49-F238E27FC236}">
                  <a16:creationId xmlns:a16="http://schemas.microsoft.com/office/drawing/2014/main" id="{ECD59FFD-7DC1-4BA1-B2F3-B61CA6FE2652}"/>
                </a:ext>
              </a:extLst>
            </p:cNvPr>
            <p:cNvSpPr/>
            <p:nvPr/>
          </p:nvSpPr>
          <p:spPr>
            <a:xfrm>
              <a:off x="302010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Drive Operational Efficiency and Effectiveness</a:t>
              </a:r>
            </a:p>
          </p:txBody>
        </p:sp>
        <p:sp>
          <p:nvSpPr>
            <p:cNvPr id="35" name="Google Shape;389;p6">
              <a:extLst>
                <a:ext uri="{FF2B5EF4-FFF2-40B4-BE49-F238E27FC236}">
                  <a16:creationId xmlns:a16="http://schemas.microsoft.com/office/drawing/2014/main" id="{BF38C885-021C-46E2-A02A-D92BD3DF3395}"/>
                </a:ext>
              </a:extLst>
            </p:cNvPr>
            <p:cNvSpPr/>
            <p:nvPr/>
          </p:nvSpPr>
          <p:spPr>
            <a:xfrm>
              <a:off x="4186562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Increase Criminal Justice Data Availability, Quality, and Trust</a:t>
              </a:r>
            </a:p>
          </p:txBody>
        </p:sp>
        <p:sp>
          <p:nvSpPr>
            <p:cNvPr id="36" name="Google Shape;395;p6">
              <a:extLst>
                <a:ext uri="{FF2B5EF4-FFF2-40B4-BE49-F238E27FC236}">
                  <a16:creationId xmlns:a16="http://schemas.microsoft.com/office/drawing/2014/main" id="{F75BE55B-48BC-49B2-8EE0-F20CC9E565CE}"/>
                </a:ext>
              </a:extLst>
            </p:cNvPr>
            <p:cNvSpPr/>
            <p:nvPr/>
          </p:nvSpPr>
          <p:spPr>
            <a:xfrm>
              <a:off x="4186562" y="262148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Criminal justice data can be consistently and securely shared and reused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7" name="Google Shape;395;p6">
              <a:extLst>
                <a:ext uri="{FF2B5EF4-FFF2-40B4-BE49-F238E27FC236}">
                  <a16:creationId xmlns:a16="http://schemas.microsoft.com/office/drawing/2014/main" id="{9156FD27-4B33-477B-A576-D01A567766D5}"/>
                </a:ext>
              </a:extLst>
            </p:cNvPr>
            <p:cNvSpPr/>
            <p:nvPr/>
          </p:nvSpPr>
          <p:spPr>
            <a:xfrm>
              <a:off x="8071113" y="2629168"/>
              <a:ext cx="1789631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understanding racial disparities and the success of reform programs 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8" name="Google Shape;395;p6">
              <a:extLst>
                <a:ext uri="{FF2B5EF4-FFF2-40B4-BE49-F238E27FC236}">
                  <a16:creationId xmlns:a16="http://schemas.microsoft.com/office/drawing/2014/main" id="{6831986D-9008-4C30-926E-0EB304305E57}"/>
                </a:ext>
              </a:extLst>
            </p:cNvPr>
            <p:cNvSpPr/>
            <p:nvPr/>
          </p:nvSpPr>
          <p:spPr>
            <a:xfrm>
              <a:off x="10013390" y="263300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criminal justice reform studies more intuitively and through easier access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9" name="Google Shape;389;p6">
              <a:extLst>
                <a:ext uri="{FF2B5EF4-FFF2-40B4-BE49-F238E27FC236}">
                  <a16:creationId xmlns:a16="http://schemas.microsoft.com/office/drawing/2014/main" id="{2F0D6885-2EBB-417D-8784-98820DA4AB93}"/>
                </a:ext>
              </a:extLst>
            </p:cNvPr>
            <p:cNvSpPr/>
            <p:nvPr/>
          </p:nvSpPr>
          <p:spPr>
            <a:xfrm>
              <a:off x="2244285" y="1705419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Linkages of Individual Records Across the Criminal Justice System </a:t>
              </a:r>
            </a:p>
          </p:txBody>
        </p:sp>
        <p:sp>
          <p:nvSpPr>
            <p:cNvPr id="40" name="Google Shape;395;p6">
              <a:extLst>
                <a:ext uri="{FF2B5EF4-FFF2-40B4-BE49-F238E27FC236}">
                  <a16:creationId xmlns:a16="http://schemas.microsoft.com/office/drawing/2014/main" id="{7A407BE8-6E33-455D-A3EF-62105F2B939A}"/>
                </a:ext>
              </a:extLst>
            </p:cNvPr>
            <p:cNvSpPr/>
            <p:nvPr/>
          </p:nvSpPr>
          <p:spPr>
            <a:xfrm>
              <a:off x="2244285" y="2631254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Individuals are tracked consistently throughout the entire criminal justice System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41" name="Google Shape;389;p6">
              <a:extLst>
                <a:ext uri="{FF2B5EF4-FFF2-40B4-BE49-F238E27FC236}">
                  <a16:creationId xmlns:a16="http://schemas.microsoft.com/office/drawing/2014/main" id="{4E1B811B-5A20-4C94-BB77-81AC73C98B07}"/>
                </a:ext>
              </a:extLst>
            </p:cNvPr>
            <p:cNvSpPr/>
            <p:nvPr/>
          </p:nvSpPr>
          <p:spPr>
            <a:xfrm>
              <a:off x="6128836" y="1702910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Empower Data-Driven Decision Making and Monitoring </a:t>
              </a:r>
            </a:p>
          </p:txBody>
        </p:sp>
        <p:sp>
          <p:nvSpPr>
            <p:cNvPr id="42" name="Google Shape;395;p6">
              <a:extLst>
                <a:ext uri="{FF2B5EF4-FFF2-40B4-BE49-F238E27FC236}">
                  <a16:creationId xmlns:a16="http://schemas.microsoft.com/office/drawing/2014/main" id="{87294F4E-0C79-49C7-956B-B8B219683964}"/>
                </a:ext>
              </a:extLst>
            </p:cNvPr>
            <p:cNvSpPr/>
            <p:nvPr/>
          </p:nvSpPr>
          <p:spPr>
            <a:xfrm>
              <a:off x="6128836" y="2621065"/>
              <a:ext cx="1789630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key decisions for policies and budgeting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579A5A-0F67-484B-9D4F-83D4FA3F4B6F}"/>
              </a:ext>
            </a:extLst>
          </p:cNvPr>
          <p:cNvGrpSpPr/>
          <p:nvPr/>
        </p:nvGrpSpPr>
        <p:grpSpPr>
          <a:xfrm>
            <a:off x="565" y="5299717"/>
            <a:ext cx="12192000" cy="943322"/>
            <a:chOff x="565" y="5159757"/>
            <a:chExt cx="12192000" cy="943322"/>
          </a:xfrm>
        </p:grpSpPr>
        <p:cxnSp>
          <p:nvCxnSpPr>
            <p:cNvPr id="28" name="Google Shape;381;p6">
              <a:extLst>
                <a:ext uri="{FF2B5EF4-FFF2-40B4-BE49-F238E27FC236}">
                  <a16:creationId xmlns:a16="http://schemas.microsoft.com/office/drawing/2014/main" id="{6A73947F-0A6E-43EA-8A13-83520B6E7DEB}"/>
                </a:ext>
              </a:extLst>
            </p:cNvPr>
            <p:cNvCxnSpPr>
              <a:cxnSpLocks/>
            </p:cNvCxnSpPr>
            <p:nvPr/>
          </p:nvCxnSpPr>
          <p:spPr>
            <a:xfrm>
              <a:off x="565" y="5425194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382;p6">
              <a:extLst>
                <a:ext uri="{FF2B5EF4-FFF2-40B4-BE49-F238E27FC236}">
                  <a16:creationId xmlns:a16="http://schemas.microsoft.com/office/drawing/2014/main" id="{C760DD9B-2162-4AE1-A877-2D26CE72C0B8}"/>
                </a:ext>
              </a:extLst>
            </p:cNvPr>
            <p:cNvSpPr txBox="1"/>
            <p:nvPr/>
          </p:nvSpPr>
          <p:spPr>
            <a:xfrm>
              <a:off x="4722812" y="5159757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6F78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Key Capabilities</a:t>
              </a:r>
              <a:endParaRPr lang="en-US" sz="2800" dirty="0">
                <a:solidFill>
                  <a:srgbClr val="6F7878"/>
                </a:solidFill>
                <a:latin typeface="Gill Sans MT" panose="020B0502020104020203" pitchFamily="34" charset="0"/>
              </a:endParaRPr>
            </a:p>
            <a:p>
              <a:pPr lvl="0" algn="ctr"/>
              <a:r>
                <a:rPr lang="en-US" sz="1050" b="1" i="1" dirty="0">
                  <a:solidFill>
                    <a:srgbClr val="6F78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Need to Put in Place)</a:t>
              </a:r>
              <a:endParaRPr lang="en-US" sz="1800" b="1" dirty="0">
                <a:solidFill>
                  <a:srgbClr val="6F78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0;p6">
              <a:extLst>
                <a:ext uri="{FF2B5EF4-FFF2-40B4-BE49-F238E27FC236}">
                  <a16:creationId xmlns:a16="http://schemas.microsoft.com/office/drawing/2014/main" id="{BDBC7261-1AC3-4D14-A38A-8C245DB6598A}"/>
                </a:ext>
              </a:extLst>
            </p:cNvPr>
            <p:cNvSpPr/>
            <p:nvPr/>
          </p:nvSpPr>
          <p:spPr>
            <a:xfrm>
              <a:off x="2741482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Data</a:t>
              </a:r>
            </a:p>
          </p:txBody>
        </p:sp>
        <p:sp>
          <p:nvSpPr>
            <p:cNvPr id="24" name="Google Shape;390;p6">
              <a:extLst>
                <a:ext uri="{FF2B5EF4-FFF2-40B4-BE49-F238E27FC236}">
                  <a16:creationId xmlns:a16="http://schemas.microsoft.com/office/drawing/2014/main" id="{80AF158F-89F6-43E1-87F5-C8A3A316C397}"/>
                </a:ext>
              </a:extLst>
            </p:cNvPr>
            <p:cNvSpPr/>
            <p:nvPr/>
          </p:nvSpPr>
          <p:spPr>
            <a:xfrm>
              <a:off x="4503698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</a:t>
              </a:r>
            </a:p>
          </p:txBody>
        </p:sp>
        <p:sp>
          <p:nvSpPr>
            <p:cNvPr id="25" name="Google Shape;390;p6">
              <a:extLst>
                <a:ext uri="{FF2B5EF4-FFF2-40B4-BE49-F238E27FC236}">
                  <a16:creationId xmlns:a16="http://schemas.microsoft.com/office/drawing/2014/main" id="{FAFE3212-D928-4A64-B2FC-54FD9FD61F3F}"/>
                </a:ext>
              </a:extLst>
            </p:cNvPr>
            <p:cNvSpPr/>
            <p:nvPr/>
          </p:nvSpPr>
          <p:spPr>
            <a:xfrm>
              <a:off x="626591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Process</a:t>
              </a:r>
            </a:p>
          </p:txBody>
        </p:sp>
        <p:sp>
          <p:nvSpPr>
            <p:cNvPr id="26" name="Google Shape;390;p6">
              <a:extLst>
                <a:ext uri="{FF2B5EF4-FFF2-40B4-BE49-F238E27FC236}">
                  <a16:creationId xmlns:a16="http://schemas.microsoft.com/office/drawing/2014/main" id="{4AF40B7C-2569-476B-AC51-BD76AB0ECB42}"/>
                </a:ext>
              </a:extLst>
            </p:cNvPr>
            <p:cNvSpPr/>
            <p:nvPr/>
          </p:nvSpPr>
          <p:spPr>
            <a:xfrm>
              <a:off x="8028130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People / Org.</a:t>
              </a:r>
            </a:p>
          </p:txBody>
        </p:sp>
        <p:sp>
          <p:nvSpPr>
            <p:cNvPr id="27" name="Google Shape;390;p6">
              <a:extLst>
                <a:ext uri="{FF2B5EF4-FFF2-40B4-BE49-F238E27FC236}">
                  <a16:creationId xmlns:a16="http://schemas.microsoft.com/office/drawing/2014/main" id="{5921D740-263C-431C-BBFF-45BA602C43AE}"/>
                </a:ext>
              </a:extLst>
            </p:cNvPr>
            <p:cNvSpPr/>
            <p:nvPr/>
          </p:nvSpPr>
          <p:spPr>
            <a:xfrm>
              <a:off x="979034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Technology</a:t>
              </a:r>
            </a:p>
          </p:txBody>
        </p:sp>
        <p:sp>
          <p:nvSpPr>
            <p:cNvPr id="43" name="Google Shape;390;p6">
              <a:extLst>
                <a:ext uri="{FF2B5EF4-FFF2-40B4-BE49-F238E27FC236}">
                  <a16:creationId xmlns:a16="http://schemas.microsoft.com/office/drawing/2014/main" id="{C1C3A8C7-36D0-4B56-849E-1D87F6F64CE9}"/>
                </a:ext>
              </a:extLst>
            </p:cNvPr>
            <p:cNvSpPr/>
            <p:nvPr/>
          </p:nvSpPr>
          <p:spPr>
            <a:xfrm>
              <a:off x="979266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Unique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12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0439-4F6C-4F92-B93A-5A5E464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Major Milestones to Build </a:t>
            </a:r>
            <a:r>
              <a:rPr lang="en-US"/>
              <a:t>to Cross-Tracking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51C8F-1B5D-49D4-8B21-683FD3D3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D48C1-C49C-429E-BBD2-227D0ABE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E4C62-7DA9-4304-93B8-81D66831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87BC3-75D7-4F79-B8E8-E7E484094030}"/>
              </a:ext>
            </a:extLst>
          </p:cNvPr>
          <p:cNvGrpSpPr/>
          <p:nvPr/>
        </p:nvGrpSpPr>
        <p:grpSpPr>
          <a:xfrm>
            <a:off x="418950" y="1272522"/>
            <a:ext cx="10956622" cy="1732836"/>
            <a:chOff x="418950" y="1140442"/>
            <a:chExt cx="10956622" cy="1732836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D0D2107-9487-4A84-8F09-CEF0EFC901AE}"/>
                </a:ext>
              </a:extLst>
            </p:cNvPr>
            <p:cNvSpPr/>
            <p:nvPr/>
          </p:nvSpPr>
          <p:spPr bwMode="gray">
            <a:xfrm rot="2700000" flipV="1">
              <a:off x="421254" y="1230136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58E67B-C21C-4024-826C-356B1EE70E30}"/>
                </a:ext>
              </a:extLst>
            </p:cNvPr>
            <p:cNvSpPr/>
            <p:nvPr/>
          </p:nvSpPr>
          <p:spPr bwMode="gray">
            <a:xfrm>
              <a:off x="551268" y="1140442"/>
              <a:ext cx="9302623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Maintaining Support and Expanding Participation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025786-13F6-432F-8EE9-5AD1CCC24D84}"/>
                </a:ext>
              </a:extLst>
            </p:cNvPr>
            <p:cNvSpPr/>
            <p:nvPr/>
          </p:nvSpPr>
          <p:spPr>
            <a:xfrm>
              <a:off x="841150" y="1629087"/>
              <a:ext cx="10534422" cy="1244191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There is continued sustained support from members of the cross-jurisdictional Executive Steering Committee (ESC)* to guide program progress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Upcoming outreach and meetings will include representatives from DAs and AGO to broaden understanding and participation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CF8415-6040-4B4A-B4BD-C41F8DF119C5}"/>
              </a:ext>
            </a:extLst>
          </p:cNvPr>
          <p:cNvGrpSpPr/>
          <p:nvPr/>
        </p:nvGrpSpPr>
        <p:grpSpPr>
          <a:xfrm>
            <a:off x="418951" y="4564452"/>
            <a:ext cx="10956621" cy="1456977"/>
            <a:chOff x="418951" y="4564452"/>
            <a:chExt cx="10956621" cy="145697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0868F2F-3308-49ED-B317-446F36560BF3}"/>
                </a:ext>
              </a:extLst>
            </p:cNvPr>
            <p:cNvSpPr/>
            <p:nvPr/>
          </p:nvSpPr>
          <p:spPr bwMode="gray">
            <a:xfrm rot="2700000" flipV="1">
              <a:off x="421255" y="4654146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120283-EF73-4CC8-BC4C-1154424F441E}"/>
                </a:ext>
              </a:extLst>
            </p:cNvPr>
            <p:cNvSpPr/>
            <p:nvPr/>
          </p:nvSpPr>
          <p:spPr bwMode="gray">
            <a:xfrm>
              <a:off x="551269" y="4564452"/>
              <a:ext cx="8953651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Developing the Cross-Tracking Platform</a:t>
              </a:r>
              <a:endParaRPr lang="en-US" b="1" kern="0" dirty="0">
                <a:solidFill>
                  <a:schemeClr val="tx2"/>
                </a:solidFill>
                <a:highlight>
                  <a:srgbClr val="FFFF00"/>
                </a:highlight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722B6AA-99BE-41FC-B787-1DDD56E85EBC}"/>
                </a:ext>
              </a:extLst>
            </p:cNvPr>
            <p:cNvSpPr/>
            <p:nvPr/>
          </p:nvSpPr>
          <p:spPr>
            <a:xfrm>
              <a:off x="841151" y="5061309"/>
              <a:ext cx="10534421" cy="96012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A cross-agency Commonwealth team in place to support platform development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The vendor and Commonwealth teams have established a cadence and working toward initial design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87A2D2-3F3C-4A29-BE2A-9119CCDD0894}"/>
              </a:ext>
            </a:extLst>
          </p:cNvPr>
          <p:cNvSpPr txBox="1"/>
          <p:nvPr/>
        </p:nvSpPr>
        <p:spPr>
          <a:xfrm>
            <a:off x="381175" y="6256852"/>
            <a:ext cx="6412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Gill Sans MT" panose="020B0502020104020203" pitchFamily="34" charset="0"/>
              </a:rPr>
              <a:t>* Note:  The Appendix contains the project governance structure.</a:t>
            </a:r>
            <a:endParaRPr lang="en-US" sz="1600" i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B109C9-ACEB-4421-8066-F161ECF46DEE}"/>
              </a:ext>
            </a:extLst>
          </p:cNvPr>
          <p:cNvGrpSpPr/>
          <p:nvPr/>
        </p:nvGrpSpPr>
        <p:grpSpPr>
          <a:xfrm>
            <a:off x="418950" y="3066400"/>
            <a:ext cx="10920355" cy="1437009"/>
            <a:chOff x="418950" y="3000361"/>
            <a:chExt cx="10920355" cy="14370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BC9476-A866-4BFD-AEDF-C1AC35A6DB84}"/>
                </a:ext>
              </a:extLst>
            </p:cNvPr>
            <p:cNvSpPr/>
            <p:nvPr/>
          </p:nvSpPr>
          <p:spPr bwMode="gray">
            <a:xfrm>
              <a:off x="551268" y="3000361"/>
              <a:ext cx="10775295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Continuing to Develop Standards to Improve Data Quality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EEC16D-2BE7-4B81-864E-FE8DC21F806C}"/>
                </a:ext>
              </a:extLst>
            </p:cNvPr>
            <p:cNvSpPr/>
            <p:nvPr/>
          </p:nvSpPr>
          <p:spPr>
            <a:xfrm>
              <a:off x="841150" y="3476867"/>
              <a:ext cx="10498155" cy="960503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Completing training for sheriffs for new OMS upgrade and associated reporting criteria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The law enforcement (local and state PD) is developing an SOP to standardize data collection and reviewing system requirements to support</a:t>
              </a: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11838B9-2220-41F5-BDE6-E45512A7E97A}"/>
                </a:ext>
              </a:extLst>
            </p:cNvPr>
            <p:cNvSpPr/>
            <p:nvPr/>
          </p:nvSpPr>
          <p:spPr bwMode="gray">
            <a:xfrm rot="2700000" flipV="1">
              <a:off x="421254" y="3099708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98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4744-33D2-44E2-9BBE-D01DAA1E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Workstream Focus Areas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8F575-E75F-4B10-A7C9-13F03595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164F-0D98-4CC2-A713-3D2F873A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B838E-D52A-4FF2-8CBC-890B436E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C1FE2F-5C74-4095-953C-5C1C07E15946}"/>
              </a:ext>
            </a:extLst>
          </p:cNvPr>
          <p:cNvSpPr/>
          <p:nvPr/>
        </p:nvSpPr>
        <p:spPr bwMode="gray">
          <a:xfrm>
            <a:off x="456406" y="1593397"/>
            <a:ext cx="5499101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668F76-8754-460D-89AE-84D2B314E3DB}"/>
              </a:ext>
            </a:extLst>
          </p:cNvPr>
          <p:cNvSpPr/>
          <p:nvPr/>
        </p:nvSpPr>
        <p:spPr bwMode="gray">
          <a:xfrm>
            <a:off x="456406" y="4022724"/>
            <a:ext cx="5499101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8A3595-D31A-4C42-8807-29C2C2FD9D10}"/>
              </a:ext>
            </a:extLst>
          </p:cNvPr>
          <p:cNvSpPr/>
          <p:nvPr/>
        </p:nvSpPr>
        <p:spPr bwMode="gray">
          <a:xfrm>
            <a:off x="6233318" y="1593397"/>
            <a:ext cx="5499099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A2DC0E-04C6-489B-9584-F3D26D500FA4}"/>
              </a:ext>
            </a:extLst>
          </p:cNvPr>
          <p:cNvSpPr/>
          <p:nvPr/>
        </p:nvSpPr>
        <p:spPr bwMode="gray">
          <a:xfrm>
            <a:off x="6233318" y="4022724"/>
            <a:ext cx="5499099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2E97CD-5E40-4BCC-A631-C655652868CE}"/>
              </a:ext>
            </a:extLst>
          </p:cNvPr>
          <p:cNvSpPr/>
          <p:nvPr/>
        </p:nvSpPr>
        <p:spPr bwMode="gray">
          <a:xfrm>
            <a:off x="652008" y="1739799"/>
            <a:ext cx="4690963" cy="20030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Sheriffs and DOC</a:t>
            </a:r>
            <a:endParaRPr lang="en-US" sz="1600" dirty="0">
              <a:solidFill>
                <a:srgbClr val="1F497D"/>
              </a:solidFill>
              <a:latin typeface="Gill Sans MT" panose="020B0502020104020203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DOC developing metrics to capture progress with the regulations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Sheriffs training to begin in April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OMS upgrade delivered on March 31 for testing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step: OMS upgrade user testing and production roll out by county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543A14-FBB2-463A-85E0-AB3162620C5B}"/>
              </a:ext>
            </a:extLst>
          </p:cNvPr>
          <p:cNvSpPr/>
          <p:nvPr/>
        </p:nvSpPr>
        <p:spPr bwMode="gray">
          <a:xfrm>
            <a:off x="652008" y="4196238"/>
            <a:ext cx="4690963" cy="18957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Trial Court/Probation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Conducting current state analysis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Participation in ESC and OBTN workshop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Roadmap to </a:t>
            </a:r>
            <a:r>
              <a:rPr lang="en-US" sz="1600">
                <a:solidFill>
                  <a:srgbClr val="000000"/>
                </a:solidFill>
                <a:latin typeface="Gill Sans MT" panose="020B0502020104020203" pitchFamily="34" charset="0"/>
              </a:rPr>
              <a:t>accelerate digitization of the Court</a:t>
            </a:r>
            <a:endParaRPr lang="en-US" sz="16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F36391-FC8C-4253-AD5F-C2609DCEBC67}"/>
              </a:ext>
            </a:extLst>
          </p:cNvPr>
          <p:cNvSpPr/>
          <p:nvPr/>
        </p:nvSpPr>
        <p:spPr bwMode="gray">
          <a:xfrm>
            <a:off x="6900843" y="1739800"/>
            <a:ext cx="4831575" cy="20030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Law Enforcement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Completed current state assessment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Developing and validating SOP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 Finalize SOP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2472DD-3DB4-43CE-918C-9B6C9BCBD3FF}"/>
              </a:ext>
            </a:extLst>
          </p:cNvPr>
          <p:cNvSpPr/>
          <p:nvPr/>
        </p:nvSpPr>
        <p:spPr bwMode="gray">
          <a:xfrm>
            <a:off x="6900843" y="4196238"/>
            <a:ext cx="4687961" cy="18537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Data Analytics Platform*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Assembled a Data Strike Team to represent respective Agencies and functions for platform development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Initial environment established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Phase 1 public dashboard deployment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BC160389-AF18-4C3B-9A7E-E609C770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5387811" y="1739799"/>
            <a:ext cx="423863" cy="35865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EAEE51C-B34F-4857-8A98-7939898BC31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281330" y="5666950"/>
            <a:ext cx="571500" cy="381000"/>
            <a:chOff x="9110669" y="1367915"/>
            <a:chExt cx="571500" cy="381000"/>
          </a:xfrm>
          <a:solidFill>
            <a:srgbClr val="1F497D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D0B992D-E31C-4737-87E6-75D30D80AE49}"/>
                </a:ext>
              </a:extLst>
            </p:cNvPr>
            <p:cNvSpPr/>
            <p:nvPr/>
          </p:nvSpPr>
          <p:spPr bwMode="gray">
            <a:xfrm>
              <a:off x="9272594" y="1518219"/>
              <a:ext cx="38100" cy="95250"/>
            </a:xfrm>
            <a:custGeom>
              <a:avLst/>
              <a:gdLst>
                <a:gd name="connsiteX0" fmla="*/ 0 w 38100"/>
                <a:gd name="connsiteY0" fmla="*/ 0 h 95250"/>
                <a:gd name="connsiteX1" fmla="*/ 38100 w 38100"/>
                <a:gd name="connsiteY1" fmla="*/ 0 h 95250"/>
                <a:gd name="connsiteX2" fmla="*/ 38100 w 38100"/>
                <a:gd name="connsiteY2" fmla="*/ 97345 h 95250"/>
                <a:gd name="connsiteX3" fmla="*/ 0 w 38100"/>
                <a:gd name="connsiteY3" fmla="*/ 973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0" y="0"/>
                  </a:moveTo>
                  <a:lnTo>
                    <a:pt x="38100" y="0"/>
                  </a:lnTo>
                  <a:lnTo>
                    <a:pt x="38100" y="97345"/>
                  </a:lnTo>
                  <a:lnTo>
                    <a:pt x="0" y="97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E245BC-5382-47FD-B3EA-85B0A8D2BBD0}"/>
                </a:ext>
              </a:extLst>
            </p:cNvPr>
            <p:cNvSpPr/>
            <p:nvPr/>
          </p:nvSpPr>
          <p:spPr bwMode="gray">
            <a:xfrm>
              <a:off x="9339269" y="1481167"/>
              <a:ext cx="38100" cy="133350"/>
            </a:xfrm>
            <a:custGeom>
              <a:avLst/>
              <a:gdLst>
                <a:gd name="connsiteX0" fmla="*/ 0 w 38100"/>
                <a:gd name="connsiteY0" fmla="*/ 0 h 133350"/>
                <a:gd name="connsiteX1" fmla="*/ 38100 w 38100"/>
                <a:gd name="connsiteY1" fmla="*/ 0 h 133350"/>
                <a:gd name="connsiteX2" fmla="*/ 38100 w 38100"/>
                <a:gd name="connsiteY2" fmla="*/ 134398 h 133350"/>
                <a:gd name="connsiteX3" fmla="*/ 0 w 38100"/>
                <a:gd name="connsiteY3" fmla="*/ 13439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33350">
                  <a:moveTo>
                    <a:pt x="0" y="0"/>
                  </a:moveTo>
                  <a:lnTo>
                    <a:pt x="38100" y="0"/>
                  </a:lnTo>
                  <a:lnTo>
                    <a:pt x="38100" y="134398"/>
                  </a:lnTo>
                  <a:lnTo>
                    <a:pt x="0" y="134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D7BE9D-6555-4DD2-A827-D4D8A44FB33C}"/>
                </a:ext>
              </a:extLst>
            </p:cNvPr>
            <p:cNvSpPr/>
            <p:nvPr/>
          </p:nvSpPr>
          <p:spPr bwMode="gray">
            <a:xfrm>
              <a:off x="9405944" y="1518219"/>
              <a:ext cx="38100" cy="95250"/>
            </a:xfrm>
            <a:custGeom>
              <a:avLst/>
              <a:gdLst>
                <a:gd name="connsiteX0" fmla="*/ 0 w 38100"/>
                <a:gd name="connsiteY0" fmla="*/ 0 h 95250"/>
                <a:gd name="connsiteX1" fmla="*/ 38100 w 38100"/>
                <a:gd name="connsiteY1" fmla="*/ 0 h 95250"/>
                <a:gd name="connsiteX2" fmla="*/ 38100 w 38100"/>
                <a:gd name="connsiteY2" fmla="*/ 97345 h 95250"/>
                <a:gd name="connsiteX3" fmla="*/ 0 w 38100"/>
                <a:gd name="connsiteY3" fmla="*/ 973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0" y="0"/>
                  </a:moveTo>
                  <a:lnTo>
                    <a:pt x="38100" y="0"/>
                  </a:lnTo>
                  <a:lnTo>
                    <a:pt x="38100" y="97345"/>
                  </a:lnTo>
                  <a:lnTo>
                    <a:pt x="0" y="97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4790585-8106-4826-9719-5A1FE31895D9}"/>
                </a:ext>
              </a:extLst>
            </p:cNvPr>
            <p:cNvSpPr/>
            <p:nvPr/>
          </p:nvSpPr>
          <p:spPr bwMode="gray">
            <a:xfrm>
              <a:off x="9472619" y="1444115"/>
              <a:ext cx="38100" cy="171450"/>
            </a:xfrm>
            <a:custGeom>
              <a:avLst/>
              <a:gdLst>
                <a:gd name="connsiteX0" fmla="*/ 0 w 38100"/>
                <a:gd name="connsiteY0" fmla="*/ 0 h 171450"/>
                <a:gd name="connsiteX1" fmla="*/ 38100 w 38100"/>
                <a:gd name="connsiteY1" fmla="*/ 0 h 171450"/>
                <a:gd name="connsiteX2" fmla="*/ 38100 w 38100"/>
                <a:gd name="connsiteY2" fmla="*/ 171450 h 171450"/>
                <a:gd name="connsiteX3" fmla="*/ 0 w 3810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71450">
                  <a:moveTo>
                    <a:pt x="0" y="0"/>
                  </a:moveTo>
                  <a:lnTo>
                    <a:pt x="38100" y="0"/>
                  </a:lnTo>
                  <a:lnTo>
                    <a:pt x="38100" y="171450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920DE6-91D5-4FE5-98F3-50847ACC0B2C}"/>
                </a:ext>
              </a:extLst>
            </p:cNvPr>
            <p:cNvSpPr/>
            <p:nvPr/>
          </p:nvSpPr>
          <p:spPr bwMode="gray">
            <a:xfrm>
              <a:off x="9110669" y="1710815"/>
              <a:ext cx="571500" cy="38100"/>
            </a:xfrm>
            <a:custGeom>
              <a:avLst/>
              <a:gdLst>
                <a:gd name="connsiteX0" fmla="*/ 0 w 571500"/>
                <a:gd name="connsiteY0" fmla="*/ 0 h 38100"/>
                <a:gd name="connsiteX1" fmla="*/ 571500 w 571500"/>
                <a:gd name="connsiteY1" fmla="*/ 0 h 38100"/>
                <a:gd name="connsiteX2" fmla="*/ 571500 w 571500"/>
                <a:gd name="connsiteY2" fmla="*/ 38100 h 38100"/>
                <a:gd name="connsiteX3" fmla="*/ 0 w 5715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38100">
                  <a:moveTo>
                    <a:pt x="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091E74-226A-491F-B3FD-9630B0D1C0CE}"/>
                </a:ext>
              </a:extLst>
            </p:cNvPr>
            <p:cNvSpPr/>
            <p:nvPr/>
          </p:nvSpPr>
          <p:spPr bwMode="gray">
            <a:xfrm>
              <a:off x="9186869" y="1367915"/>
              <a:ext cx="419100" cy="304800"/>
            </a:xfrm>
            <a:custGeom>
              <a:avLst/>
              <a:gdLst>
                <a:gd name="connsiteX0" fmla="*/ 419100 w 419100"/>
                <a:gd name="connsiteY0" fmla="*/ 0 h 304800"/>
                <a:gd name="connsiteX1" fmla="*/ 0 w 419100"/>
                <a:gd name="connsiteY1" fmla="*/ 0 h 304800"/>
                <a:gd name="connsiteX2" fmla="*/ 0 w 419100"/>
                <a:gd name="connsiteY2" fmla="*/ 304800 h 304800"/>
                <a:gd name="connsiteX3" fmla="*/ 419100 w 419100"/>
                <a:gd name="connsiteY3" fmla="*/ 304800 h 304800"/>
                <a:gd name="connsiteX4" fmla="*/ 419100 w 419100"/>
                <a:gd name="connsiteY4" fmla="*/ 0 h 304800"/>
                <a:gd name="connsiteX5" fmla="*/ 381000 w 419100"/>
                <a:gd name="connsiteY5" fmla="*/ 266700 h 304800"/>
                <a:gd name="connsiteX6" fmla="*/ 38100 w 419100"/>
                <a:gd name="connsiteY6" fmla="*/ 266700 h 304800"/>
                <a:gd name="connsiteX7" fmla="*/ 38100 w 419100"/>
                <a:gd name="connsiteY7" fmla="*/ 38100 h 304800"/>
                <a:gd name="connsiteX8" fmla="*/ 381000 w 419100"/>
                <a:gd name="connsiteY8" fmla="*/ 38100 h 304800"/>
                <a:gd name="connsiteX9" fmla="*/ 381000 w 419100"/>
                <a:gd name="connsiteY9" fmla="*/ 2667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00" h="304800">
                  <a:moveTo>
                    <a:pt x="4191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19100" y="304800"/>
                  </a:lnTo>
                  <a:lnTo>
                    <a:pt x="419100" y="0"/>
                  </a:lnTo>
                  <a:close/>
                  <a:moveTo>
                    <a:pt x="381000" y="266700"/>
                  </a:moveTo>
                  <a:lnTo>
                    <a:pt x="38100" y="266700"/>
                  </a:lnTo>
                  <a:lnTo>
                    <a:pt x="38100" y="38100"/>
                  </a:lnTo>
                  <a:lnTo>
                    <a:pt x="381000" y="38100"/>
                  </a:lnTo>
                  <a:lnTo>
                    <a:pt x="38100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3" name="Graphic 124">
            <a:extLst>
              <a:ext uri="{FF2B5EF4-FFF2-40B4-BE49-F238E27FC236}">
                <a16:creationId xmlns:a16="http://schemas.microsoft.com/office/drawing/2014/main" id="{5A86D22D-DA6C-4C07-9F84-3245AA2E8C43}"/>
              </a:ext>
            </a:extLst>
          </p:cNvPr>
          <p:cNvSpPr>
            <a:spLocks noChangeAspect="1"/>
          </p:cNvSpPr>
          <p:nvPr/>
        </p:nvSpPr>
        <p:spPr bwMode="gray">
          <a:xfrm>
            <a:off x="6290855" y="1690525"/>
            <a:ext cx="438150" cy="457200"/>
          </a:xfrm>
          <a:custGeom>
            <a:avLst/>
            <a:gdLst>
              <a:gd name="connsiteX0" fmla="*/ 366760 w 438150"/>
              <a:gd name="connsiteY0" fmla="*/ 227562 h 457200"/>
              <a:gd name="connsiteX1" fmla="*/ 264576 w 438150"/>
              <a:gd name="connsiteY1" fmla="*/ 114300 h 457200"/>
              <a:gd name="connsiteX2" fmla="*/ 181451 w 438150"/>
              <a:gd name="connsiteY2" fmla="*/ 114300 h 457200"/>
              <a:gd name="connsiteX3" fmla="*/ 79277 w 438150"/>
              <a:gd name="connsiteY3" fmla="*/ 227562 h 457200"/>
              <a:gd name="connsiteX4" fmla="*/ 79277 w 438150"/>
              <a:gd name="connsiteY4" fmla="*/ 335966 h 457200"/>
              <a:gd name="connsiteX5" fmla="*/ 51568 w 438150"/>
              <a:gd name="connsiteY5" fmla="*/ 335966 h 457200"/>
              <a:gd name="connsiteX6" fmla="*/ 51568 w 438150"/>
              <a:gd name="connsiteY6" fmla="*/ 457200 h 457200"/>
              <a:gd name="connsiteX7" fmla="*/ 394468 w 438150"/>
              <a:gd name="connsiteY7" fmla="*/ 457200 h 457200"/>
              <a:gd name="connsiteX8" fmla="*/ 394468 w 438150"/>
              <a:gd name="connsiteY8" fmla="*/ 335966 h 457200"/>
              <a:gd name="connsiteX9" fmla="*/ 366760 w 438150"/>
              <a:gd name="connsiteY9" fmla="*/ 335966 h 457200"/>
              <a:gd name="connsiteX10" fmla="*/ 366760 w 438150"/>
              <a:gd name="connsiteY10" fmla="*/ 227562 h 457200"/>
              <a:gd name="connsiteX11" fmla="*/ 117377 w 438150"/>
              <a:gd name="connsiteY11" fmla="*/ 227562 h 457200"/>
              <a:gd name="connsiteX12" fmla="*/ 181451 w 438150"/>
              <a:gd name="connsiteY12" fmla="*/ 152400 h 457200"/>
              <a:gd name="connsiteX13" fmla="*/ 264576 w 438150"/>
              <a:gd name="connsiteY13" fmla="*/ 152400 h 457200"/>
              <a:gd name="connsiteX14" fmla="*/ 328660 w 438150"/>
              <a:gd name="connsiteY14" fmla="*/ 227562 h 457200"/>
              <a:gd name="connsiteX15" fmla="*/ 328660 w 438150"/>
              <a:gd name="connsiteY15" fmla="*/ 335966 h 457200"/>
              <a:gd name="connsiteX16" fmla="*/ 280168 w 438150"/>
              <a:gd name="connsiteY16" fmla="*/ 335966 h 457200"/>
              <a:gd name="connsiteX17" fmla="*/ 280168 w 438150"/>
              <a:gd name="connsiteY17" fmla="*/ 295275 h 457200"/>
              <a:gd name="connsiteX18" fmla="*/ 223018 w 438150"/>
              <a:gd name="connsiteY18" fmla="*/ 238125 h 457200"/>
              <a:gd name="connsiteX19" fmla="*/ 165868 w 438150"/>
              <a:gd name="connsiteY19" fmla="*/ 295275 h 457200"/>
              <a:gd name="connsiteX20" fmla="*/ 165868 w 438150"/>
              <a:gd name="connsiteY20" fmla="*/ 335966 h 457200"/>
              <a:gd name="connsiteX21" fmla="*/ 117377 w 438150"/>
              <a:gd name="connsiteY21" fmla="*/ 335966 h 457200"/>
              <a:gd name="connsiteX22" fmla="*/ 117377 w 438150"/>
              <a:gd name="connsiteY22" fmla="*/ 227562 h 457200"/>
              <a:gd name="connsiteX23" fmla="*/ 242068 w 438150"/>
              <a:gd name="connsiteY23" fmla="*/ 335966 h 457200"/>
              <a:gd name="connsiteX24" fmla="*/ 203968 w 438150"/>
              <a:gd name="connsiteY24" fmla="*/ 335966 h 457200"/>
              <a:gd name="connsiteX25" fmla="*/ 203968 w 438150"/>
              <a:gd name="connsiteY25" fmla="*/ 295275 h 457200"/>
              <a:gd name="connsiteX26" fmla="*/ 223018 w 438150"/>
              <a:gd name="connsiteY26" fmla="*/ 276225 h 457200"/>
              <a:gd name="connsiteX27" fmla="*/ 242068 w 438150"/>
              <a:gd name="connsiteY27" fmla="*/ 295275 h 457200"/>
              <a:gd name="connsiteX28" fmla="*/ 242068 w 438150"/>
              <a:gd name="connsiteY28" fmla="*/ 335966 h 457200"/>
              <a:gd name="connsiteX29" fmla="*/ 356368 w 438150"/>
              <a:gd name="connsiteY29" fmla="*/ 419100 h 457200"/>
              <a:gd name="connsiteX30" fmla="*/ 89668 w 438150"/>
              <a:gd name="connsiteY30" fmla="*/ 419100 h 457200"/>
              <a:gd name="connsiteX31" fmla="*/ 89668 w 438150"/>
              <a:gd name="connsiteY31" fmla="*/ 374066 h 457200"/>
              <a:gd name="connsiteX32" fmla="*/ 356368 w 438150"/>
              <a:gd name="connsiteY32" fmla="*/ 374066 h 457200"/>
              <a:gd name="connsiteX33" fmla="*/ 356368 w 438150"/>
              <a:gd name="connsiteY33" fmla="*/ 419100 h 457200"/>
              <a:gd name="connsiteX34" fmla="*/ 242068 w 438150"/>
              <a:gd name="connsiteY34" fmla="*/ 76200 h 457200"/>
              <a:gd name="connsiteX35" fmla="*/ 203968 w 438150"/>
              <a:gd name="connsiteY35" fmla="*/ 76200 h 457200"/>
              <a:gd name="connsiteX36" fmla="*/ 203968 w 438150"/>
              <a:gd name="connsiteY36" fmla="*/ 0 h 457200"/>
              <a:gd name="connsiteX37" fmla="*/ 242068 w 438150"/>
              <a:gd name="connsiteY37" fmla="*/ 0 h 457200"/>
              <a:gd name="connsiteX38" fmla="*/ 242068 w 438150"/>
              <a:gd name="connsiteY38" fmla="*/ 76200 h 457200"/>
              <a:gd name="connsiteX39" fmla="*/ 57150 w 438150"/>
              <a:gd name="connsiteY39" fmla="*/ 127768 h 457200"/>
              <a:gd name="connsiteX40" fmla="*/ 0 w 438150"/>
              <a:gd name="connsiteY40" fmla="*/ 70618 h 457200"/>
              <a:gd name="connsiteX41" fmla="*/ 26937 w 438150"/>
              <a:gd name="connsiteY41" fmla="*/ 43682 h 457200"/>
              <a:gd name="connsiteX42" fmla="*/ 84087 w 438150"/>
              <a:gd name="connsiteY42" fmla="*/ 100832 h 457200"/>
              <a:gd name="connsiteX43" fmla="*/ 57150 w 438150"/>
              <a:gd name="connsiteY43" fmla="*/ 127768 h 457200"/>
              <a:gd name="connsiteX44" fmla="*/ 388887 w 438150"/>
              <a:gd name="connsiteY44" fmla="*/ 127768 h 457200"/>
              <a:gd name="connsiteX45" fmla="*/ 361950 w 438150"/>
              <a:gd name="connsiteY45" fmla="*/ 100832 h 457200"/>
              <a:gd name="connsiteX46" fmla="*/ 419100 w 438150"/>
              <a:gd name="connsiteY46" fmla="*/ 43682 h 457200"/>
              <a:gd name="connsiteX47" fmla="*/ 446037 w 438150"/>
              <a:gd name="connsiteY47" fmla="*/ 70618 h 457200"/>
              <a:gd name="connsiteX48" fmla="*/ 388887 w 438150"/>
              <a:gd name="connsiteY48" fmla="*/ 127768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8150" h="457200">
                <a:moveTo>
                  <a:pt x="366760" y="227562"/>
                </a:moveTo>
                <a:cubicBezTo>
                  <a:pt x="366760" y="165106"/>
                  <a:pt x="320916" y="114300"/>
                  <a:pt x="264576" y="114300"/>
                </a:cubicBezTo>
                <a:lnTo>
                  <a:pt x="181451" y="114300"/>
                </a:lnTo>
                <a:cubicBezTo>
                  <a:pt x="125111" y="114300"/>
                  <a:pt x="79277" y="165106"/>
                  <a:pt x="79277" y="227562"/>
                </a:cubicBezTo>
                <a:lnTo>
                  <a:pt x="79277" y="335966"/>
                </a:lnTo>
                <a:lnTo>
                  <a:pt x="51568" y="335966"/>
                </a:lnTo>
                <a:lnTo>
                  <a:pt x="51568" y="457200"/>
                </a:lnTo>
                <a:lnTo>
                  <a:pt x="394468" y="457200"/>
                </a:lnTo>
                <a:lnTo>
                  <a:pt x="394468" y="335966"/>
                </a:lnTo>
                <a:lnTo>
                  <a:pt x="366760" y="335966"/>
                </a:lnTo>
                <a:lnTo>
                  <a:pt x="366760" y="227562"/>
                </a:lnTo>
                <a:close/>
                <a:moveTo>
                  <a:pt x="117377" y="227562"/>
                </a:moveTo>
                <a:cubicBezTo>
                  <a:pt x="117377" y="186119"/>
                  <a:pt x="146123" y="152400"/>
                  <a:pt x="181451" y="152400"/>
                </a:cubicBezTo>
                <a:lnTo>
                  <a:pt x="264576" y="152400"/>
                </a:lnTo>
                <a:cubicBezTo>
                  <a:pt x="299914" y="152400"/>
                  <a:pt x="328660" y="186119"/>
                  <a:pt x="328660" y="227562"/>
                </a:cubicBezTo>
                <a:lnTo>
                  <a:pt x="328660" y="335966"/>
                </a:lnTo>
                <a:lnTo>
                  <a:pt x="280168" y="335966"/>
                </a:lnTo>
                <a:lnTo>
                  <a:pt x="280168" y="295275"/>
                </a:lnTo>
                <a:cubicBezTo>
                  <a:pt x="280168" y="263757"/>
                  <a:pt x="254537" y="238125"/>
                  <a:pt x="223018" y="238125"/>
                </a:cubicBezTo>
                <a:cubicBezTo>
                  <a:pt x="191500" y="238125"/>
                  <a:pt x="165868" y="263757"/>
                  <a:pt x="165868" y="295275"/>
                </a:cubicBezTo>
                <a:lnTo>
                  <a:pt x="165868" y="335966"/>
                </a:lnTo>
                <a:lnTo>
                  <a:pt x="117377" y="335966"/>
                </a:lnTo>
                <a:lnTo>
                  <a:pt x="117377" y="227562"/>
                </a:lnTo>
                <a:close/>
                <a:moveTo>
                  <a:pt x="242068" y="335966"/>
                </a:moveTo>
                <a:lnTo>
                  <a:pt x="203968" y="335966"/>
                </a:lnTo>
                <a:lnTo>
                  <a:pt x="203968" y="295275"/>
                </a:lnTo>
                <a:cubicBezTo>
                  <a:pt x="203968" y="284769"/>
                  <a:pt x="212512" y="276225"/>
                  <a:pt x="223018" y="276225"/>
                </a:cubicBezTo>
                <a:cubicBezTo>
                  <a:pt x="233524" y="276225"/>
                  <a:pt x="242068" y="284769"/>
                  <a:pt x="242068" y="295275"/>
                </a:cubicBezTo>
                <a:lnTo>
                  <a:pt x="242068" y="335966"/>
                </a:lnTo>
                <a:close/>
                <a:moveTo>
                  <a:pt x="356368" y="419100"/>
                </a:moveTo>
                <a:lnTo>
                  <a:pt x="89668" y="419100"/>
                </a:lnTo>
                <a:lnTo>
                  <a:pt x="89668" y="374066"/>
                </a:lnTo>
                <a:lnTo>
                  <a:pt x="356368" y="374066"/>
                </a:lnTo>
                <a:lnTo>
                  <a:pt x="356368" y="419100"/>
                </a:lnTo>
                <a:close/>
                <a:moveTo>
                  <a:pt x="242068" y="76200"/>
                </a:moveTo>
                <a:lnTo>
                  <a:pt x="203968" y="76200"/>
                </a:lnTo>
                <a:lnTo>
                  <a:pt x="203968" y="0"/>
                </a:lnTo>
                <a:lnTo>
                  <a:pt x="242068" y="0"/>
                </a:lnTo>
                <a:lnTo>
                  <a:pt x="242068" y="76200"/>
                </a:lnTo>
                <a:close/>
                <a:moveTo>
                  <a:pt x="57150" y="127768"/>
                </a:moveTo>
                <a:lnTo>
                  <a:pt x="0" y="70618"/>
                </a:lnTo>
                <a:lnTo>
                  <a:pt x="26937" y="43682"/>
                </a:lnTo>
                <a:lnTo>
                  <a:pt x="84087" y="100832"/>
                </a:lnTo>
                <a:lnTo>
                  <a:pt x="57150" y="127768"/>
                </a:lnTo>
                <a:close/>
                <a:moveTo>
                  <a:pt x="388887" y="127768"/>
                </a:moveTo>
                <a:lnTo>
                  <a:pt x="361950" y="100832"/>
                </a:lnTo>
                <a:lnTo>
                  <a:pt x="419100" y="43682"/>
                </a:lnTo>
                <a:lnTo>
                  <a:pt x="446037" y="70618"/>
                </a:lnTo>
                <a:lnTo>
                  <a:pt x="388887" y="127768"/>
                </a:lnTo>
                <a:close/>
              </a:path>
            </a:pathLst>
          </a:custGeom>
          <a:solidFill>
            <a:srgbClr val="1F49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C8C4B15-3259-4387-A9B2-1D972D250C9F}"/>
              </a:ext>
            </a:extLst>
          </p:cNvPr>
          <p:cNvSpPr>
            <a:spLocks noChangeAspect="1"/>
          </p:cNvSpPr>
          <p:nvPr/>
        </p:nvSpPr>
        <p:spPr bwMode="gray">
          <a:xfrm>
            <a:off x="5242524" y="5590750"/>
            <a:ext cx="619125" cy="476250"/>
          </a:xfrm>
          <a:custGeom>
            <a:avLst/>
            <a:gdLst>
              <a:gd name="connsiteX0" fmla="*/ 502444 w 619125"/>
              <a:gd name="connsiteY0" fmla="*/ 64294 h 476250"/>
              <a:gd name="connsiteX1" fmla="*/ 332232 w 619125"/>
              <a:gd name="connsiteY1" fmla="*/ 64294 h 476250"/>
              <a:gd name="connsiteX2" fmla="*/ 332232 w 619125"/>
              <a:gd name="connsiteY2" fmla="*/ 7144 h 476250"/>
              <a:gd name="connsiteX3" fmla="*/ 294132 w 619125"/>
              <a:gd name="connsiteY3" fmla="*/ 7144 h 476250"/>
              <a:gd name="connsiteX4" fmla="*/ 294132 w 619125"/>
              <a:gd name="connsiteY4" fmla="*/ 64294 h 476250"/>
              <a:gd name="connsiteX5" fmla="*/ 121444 w 619125"/>
              <a:gd name="connsiteY5" fmla="*/ 64294 h 476250"/>
              <a:gd name="connsiteX6" fmla="*/ 7144 w 619125"/>
              <a:gd name="connsiteY6" fmla="*/ 235744 h 476250"/>
              <a:gd name="connsiteX7" fmla="*/ 121444 w 619125"/>
              <a:gd name="connsiteY7" fmla="*/ 350044 h 476250"/>
              <a:gd name="connsiteX8" fmla="*/ 235744 w 619125"/>
              <a:gd name="connsiteY8" fmla="*/ 235744 h 476250"/>
              <a:gd name="connsiteX9" fmla="*/ 146875 w 619125"/>
              <a:gd name="connsiteY9" fmla="*/ 102394 h 476250"/>
              <a:gd name="connsiteX10" fmla="*/ 294227 w 619125"/>
              <a:gd name="connsiteY10" fmla="*/ 102394 h 476250"/>
              <a:gd name="connsiteX11" fmla="*/ 294227 w 619125"/>
              <a:gd name="connsiteY11" fmla="*/ 435769 h 476250"/>
              <a:gd name="connsiteX12" fmla="*/ 121444 w 619125"/>
              <a:gd name="connsiteY12" fmla="*/ 435769 h 476250"/>
              <a:gd name="connsiteX13" fmla="*/ 121444 w 619125"/>
              <a:gd name="connsiteY13" fmla="*/ 473869 h 476250"/>
              <a:gd name="connsiteX14" fmla="*/ 502444 w 619125"/>
              <a:gd name="connsiteY14" fmla="*/ 473869 h 476250"/>
              <a:gd name="connsiteX15" fmla="*/ 502444 w 619125"/>
              <a:gd name="connsiteY15" fmla="*/ 435769 h 476250"/>
              <a:gd name="connsiteX16" fmla="*/ 332232 w 619125"/>
              <a:gd name="connsiteY16" fmla="*/ 435769 h 476250"/>
              <a:gd name="connsiteX17" fmla="*/ 332232 w 619125"/>
              <a:gd name="connsiteY17" fmla="*/ 102394 h 476250"/>
              <a:gd name="connsiteX18" fmla="*/ 477012 w 619125"/>
              <a:gd name="connsiteY18" fmla="*/ 102394 h 476250"/>
              <a:gd name="connsiteX19" fmla="*/ 388144 w 619125"/>
              <a:gd name="connsiteY19" fmla="*/ 235744 h 476250"/>
              <a:gd name="connsiteX20" fmla="*/ 502444 w 619125"/>
              <a:gd name="connsiteY20" fmla="*/ 350044 h 476250"/>
              <a:gd name="connsiteX21" fmla="*/ 616744 w 619125"/>
              <a:gd name="connsiteY21" fmla="*/ 235744 h 476250"/>
              <a:gd name="connsiteX22" fmla="*/ 502444 w 619125"/>
              <a:gd name="connsiteY22" fmla="*/ 64294 h 476250"/>
              <a:gd name="connsiteX23" fmla="*/ 121444 w 619125"/>
              <a:gd name="connsiteY23" fmla="*/ 132969 h 476250"/>
              <a:gd name="connsiteX24" fmla="*/ 189929 w 619125"/>
              <a:gd name="connsiteY24" fmla="*/ 235744 h 476250"/>
              <a:gd name="connsiteX25" fmla="*/ 52959 w 619125"/>
              <a:gd name="connsiteY25" fmla="*/ 235744 h 476250"/>
              <a:gd name="connsiteX26" fmla="*/ 121444 w 619125"/>
              <a:gd name="connsiteY26" fmla="*/ 132969 h 476250"/>
              <a:gd name="connsiteX27" fmla="*/ 121444 w 619125"/>
              <a:gd name="connsiteY27" fmla="*/ 311944 h 476250"/>
              <a:gd name="connsiteX28" fmla="*/ 55531 w 619125"/>
              <a:gd name="connsiteY28" fmla="*/ 273844 h 476250"/>
              <a:gd name="connsiteX29" fmla="*/ 187357 w 619125"/>
              <a:gd name="connsiteY29" fmla="*/ 273844 h 476250"/>
              <a:gd name="connsiteX30" fmla="*/ 121444 w 619125"/>
              <a:gd name="connsiteY30" fmla="*/ 311944 h 476250"/>
              <a:gd name="connsiteX31" fmla="*/ 570929 w 619125"/>
              <a:gd name="connsiteY31" fmla="*/ 235744 h 476250"/>
              <a:gd name="connsiteX32" fmla="*/ 433864 w 619125"/>
              <a:gd name="connsiteY32" fmla="*/ 235744 h 476250"/>
              <a:gd name="connsiteX33" fmla="*/ 502444 w 619125"/>
              <a:gd name="connsiteY33" fmla="*/ 132969 h 476250"/>
              <a:gd name="connsiteX34" fmla="*/ 570929 w 619125"/>
              <a:gd name="connsiteY34" fmla="*/ 235744 h 476250"/>
              <a:gd name="connsiteX35" fmla="*/ 502444 w 619125"/>
              <a:gd name="connsiteY35" fmla="*/ 311944 h 476250"/>
              <a:gd name="connsiteX36" fmla="*/ 436531 w 619125"/>
              <a:gd name="connsiteY36" fmla="*/ 273844 h 476250"/>
              <a:gd name="connsiteX37" fmla="*/ 568357 w 619125"/>
              <a:gd name="connsiteY37" fmla="*/ 273844 h 476250"/>
              <a:gd name="connsiteX38" fmla="*/ 502444 w 619125"/>
              <a:gd name="connsiteY38" fmla="*/ 31194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9125" h="476250">
                <a:moveTo>
                  <a:pt x="502444" y="64294"/>
                </a:moveTo>
                <a:lnTo>
                  <a:pt x="332232" y="64294"/>
                </a:lnTo>
                <a:lnTo>
                  <a:pt x="332232" y="7144"/>
                </a:lnTo>
                <a:lnTo>
                  <a:pt x="294132" y="7144"/>
                </a:lnTo>
                <a:lnTo>
                  <a:pt x="294132" y="64294"/>
                </a:lnTo>
                <a:lnTo>
                  <a:pt x="121444" y="64294"/>
                </a:lnTo>
                <a:lnTo>
                  <a:pt x="7144" y="235744"/>
                </a:lnTo>
                <a:cubicBezTo>
                  <a:pt x="7144" y="298895"/>
                  <a:pt x="58293" y="350044"/>
                  <a:pt x="121444" y="350044"/>
                </a:cubicBezTo>
                <a:cubicBezTo>
                  <a:pt x="184594" y="350044"/>
                  <a:pt x="235744" y="298895"/>
                  <a:pt x="235744" y="235744"/>
                </a:cubicBezTo>
                <a:lnTo>
                  <a:pt x="146875" y="102394"/>
                </a:lnTo>
                <a:lnTo>
                  <a:pt x="294227" y="102394"/>
                </a:lnTo>
                <a:lnTo>
                  <a:pt x="294227" y="435769"/>
                </a:lnTo>
                <a:lnTo>
                  <a:pt x="121444" y="435769"/>
                </a:lnTo>
                <a:lnTo>
                  <a:pt x="121444" y="473869"/>
                </a:lnTo>
                <a:lnTo>
                  <a:pt x="502444" y="473869"/>
                </a:lnTo>
                <a:lnTo>
                  <a:pt x="502444" y="435769"/>
                </a:lnTo>
                <a:lnTo>
                  <a:pt x="332232" y="435769"/>
                </a:lnTo>
                <a:lnTo>
                  <a:pt x="332232" y="102394"/>
                </a:lnTo>
                <a:lnTo>
                  <a:pt x="477012" y="102394"/>
                </a:lnTo>
                <a:lnTo>
                  <a:pt x="388144" y="235744"/>
                </a:lnTo>
                <a:cubicBezTo>
                  <a:pt x="388144" y="298895"/>
                  <a:pt x="439293" y="350044"/>
                  <a:pt x="502444" y="350044"/>
                </a:cubicBezTo>
                <a:cubicBezTo>
                  <a:pt x="565595" y="350044"/>
                  <a:pt x="616744" y="298895"/>
                  <a:pt x="616744" y="235744"/>
                </a:cubicBezTo>
                <a:lnTo>
                  <a:pt x="502444" y="64294"/>
                </a:lnTo>
                <a:close/>
                <a:moveTo>
                  <a:pt x="121444" y="132969"/>
                </a:moveTo>
                <a:lnTo>
                  <a:pt x="189929" y="235744"/>
                </a:lnTo>
                <a:lnTo>
                  <a:pt x="52959" y="235744"/>
                </a:lnTo>
                <a:lnTo>
                  <a:pt x="121444" y="132969"/>
                </a:lnTo>
                <a:close/>
                <a:moveTo>
                  <a:pt x="121444" y="311944"/>
                </a:moveTo>
                <a:cubicBezTo>
                  <a:pt x="93345" y="311944"/>
                  <a:pt x="68771" y="296609"/>
                  <a:pt x="55531" y="273844"/>
                </a:cubicBezTo>
                <a:lnTo>
                  <a:pt x="187357" y="273844"/>
                </a:lnTo>
                <a:cubicBezTo>
                  <a:pt x="174117" y="296609"/>
                  <a:pt x="149542" y="311944"/>
                  <a:pt x="121444" y="311944"/>
                </a:cubicBezTo>
                <a:close/>
                <a:moveTo>
                  <a:pt x="570929" y="235744"/>
                </a:moveTo>
                <a:lnTo>
                  <a:pt x="433864" y="235744"/>
                </a:lnTo>
                <a:lnTo>
                  <a:pt x="502444" y="132969"/>
                </a:lnTo>
                <a:lnTo>
                  <a:pt x="570929" y="235744"/>
                </a:lnTo>
                <a:close/>
                <a:moveTo>
                  <a:pt x="502444" y="311944"/>
                </a:moveTo>
                <a:cubicBezTo>
                  <a:pt x="474345" y="311944"/>
                  <a:pt x="449771" y="296609"/>
                  <a:pt x="436531" y="273844"/>
                </a:cubicBezTo>
                <a:lnTo>
                  <a:pt x="568357" y="273844"/>
                </a:lnTo>
                <a:cubicBezTo>
                  <a:pt x="555117" y="296609"/>
                  <a:pt x="530543" y="311944"/>
                  <a:pt x="502444" y="311944"/>
                </a:cubicBezTo>
                <a:close/>
              </a:path>
            </a:pathLst>
          </a:custGeom>
          <a:solidFill>
            <a:srgbClr val="1F49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B9ABA-29BA-4A80-8A3D-34701195C95C}"/>
              </a:ext>
            </a:extLst>
          </p:cNvPr>
          <p:cNvSpPr txBox="1"/>
          <p:nvPr/>
        </p:nvSpPr>
        <p:spPr>
          <a:xfrm>
            <a:off x="6216039" y="6225478"/>
            <a:ext cx="4172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Gill Sans MT" panose="020B0502020104020203" pitchFamily="34" charset="0"/>
              </a:rPr>
              <a:t>* Note: The next slide contains additional details.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4047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2D44-82E3-4178-9B0F-4FE72340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Platform Updates and Next Steps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62A8D-7D2B-4886-AAEE-26CD206F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68E56-9A22-4613-B5F5-E1E53A4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0FFB5-A3EA-45C3-BC0F-E794098E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B5817E-EA4C-4C41-9BC3-DECDDC5C0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52339"/>
              </p:ext>
            </p:extLst>
          </p:nvPr>
        </p:nvGraphicFramePr>
        <p:xfrm>
          <a:off x="6237288" y="1496238"/>
          <a:ext cx="5497513" cy="46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6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Immediate Next Steps</a:t>
                      </a:r>
                    </a:p>
                  </a:txBody>
                  <a:tcPr marB="9144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93">
                <a:tc>
                  <a:txBody>
                    <a:bodyPr/>
                    <a:lstStyle/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Network connectivity for all edge sites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Data ingestion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Testing initial ingests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Initial dashboard testing and validation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Custodial agency </a:t>
                      </a:r>
                      <a:r>
                        <a:rPr lang="en-US" altLang="ko-KR" sz="1800" kern="120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public-facing dashboards</a:t>
                      </a:r>
                      <a:endParaRPr lang="en-US" altLang="ko-KR" sz="18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A89C38-2827-4081-AE4E-8C2056DBF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02694"/>
              </p:ext>
            </p:extLst>
          </p:nvPr>
        </p:nvGraphicFramePr>
        <p:xfrm>
          <a:off x="460375" y="1496238"/>
          <a:ext cx="5497513" cy="46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6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Completed Activities</a:t>
                      </a:r>
                    </a:p>
                  </a:txBody>
                  <a:tcPr marB="9144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93">
                <a:tc>
                  <a:txBody>
                    <a:bodyPr/>
                    <a:lstStyle/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20 Agencies signed Data Use License Agreement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Vendor </a:t>
                      </a:r>
                      <a:r>
                        <a:rPr lang="en-US" altLang="ko-KR" sz="1800" dirty="0" err="1">
                          <a:latin typeface="Gill Sans MT" panose="020B0502020104020203" pitchFamily="34" charset="0"/>
                        </a:rPr>
                        <a:t>SOWs</a:t>
                      </a: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 complete with Google and </a:t>
                      </a:r>
                      <a:r>
                        <a:rPr lang="en-US" altLang="ko-KR" sz="1800" dirty="0" err="1">
                          <a:latin typeface="Gill Sans MT" panose="020B0502020104020203" pitchFamily="34" charset="0"/>
                        </a:rPr>
                        <a:t>SpringML</a:t>
                      </a: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 to build and populate the platform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Vendor On Boarding: </a:t>
                      </a:r>
                      <a:r>
                        <a:rPr lang="en-US" altLang="ko-KR" sz="1800" dirty="0" err="1">
                          <a:latin typeface="Gill Sans MT" panose="020B0502020104020203" pitchFamily="34" charset="0"/>
                        </a:rPr>
                        <a:t>CJIS</a:t>
                      </a: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 compliance and training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Readiness sessions with all sheriffs, DOC, Trial Court, and MSP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Continued development of technical environment</a:t>
                      </a:r>
                    </a:p>
                    <a:p>
                      <a:pPr marL="569913" lvl="2" indent="-225425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Gill Sans MT" panose="020B0502020104020203" pitchFamily="34" charset="0"/>
                        <a:buChar char="–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Data staging</a:t>
                      </a:r>
                    </a:p>
                    <a:p>
                      <a:pPr marL="569913" lvl="2" indent="-225425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Gill Sans MT" panose="020B0502020104020203" pitchFamily="34" charset="0"/>
                        <a:buChar char="–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Google Cloud Platform establishment</a:t>
                      </a:r>
                    </a:p>
                    <a:p>
                      <a:pPr marL="287338" lvl="1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06C613E-56E5-4783-B93A-FFD7448B3C9B}"/>
              </a:ext>
            </a:extLst>
          </p:cNvPr>
          <p:cNvSpPr/>
          <p:nvPr/>
        </p:nvSpPr>
        <p:spPr bwMode="gray">
          <a:xfrm>
            <a:off x="8691404" y="1111618"/>
            <a:ext cx="589280" cy="589280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96459-C763-4ED5-87F7-D5DEA19ED513}"/>
              </a:ext>
            </a:extLst>
          </p:cNvPr>
          <p:cNvSpPr/>
          <p:nvPr/>
        </p:nvSpPr>
        <p:spPr bwMode="gray">
          <a:xfrm>
            <a:off x="2914491" y="1111618"/>
            <a:ext cx="589280" cy="589280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4D4E792-DF34-4B91-ADFA-90151D76C51D}"/>
              </a:ext>
            </a:extLst>
          </p:cNvPr>
          <p:cNvSpPr>
            <a:spLocks noChangeAspect="1"/>
          </p:cNvSpPr>
          <p:nvPr/>
        </p:nvSpPr>
        <p:spPr bwMode="gray">
          <a:xfrm>
            <a:off x="3010693" y="1252051"/>
            <a:ext cx="396875" cy="312738"/>
          </a:xfrm>
          <a:custGeom>
            <a:avLst/>
            <a:gdLst>
              <a:gd name="T0" fmla="*/ 250 w 250"/>
              <a:gd name="T1" fmla="*/ 15 h 197"/>
              <a:gd name="T2" fmla="*/ 99 w 250"/>
              <a:gd name="T3" fmla="*/ 197 h 197"/>
              <a:gd name="T4" fmla="*/ 0 w 250"/>
              <a:gd name="T5" fmla="*/ 114 h 197"/>
              <a:gd name="T6" fmla="*/ 13 w 250"/>
              <a:gd name="T7" fmla="*/ 97 h 197"/>
              <a:gd name="T8" fmla="*/ 96 w 250"/>
              <a:gd name="T9" fmla="*/ 166 h 197"/>
              <a:gd name="T10" fmla="*/ 234 w 250"/>
              <a:gd name="T11" fmla="*/ 0 h 197"/>
              <a:gd name="T12" fmla="*/ 250 w 250"/>
              <a:gd name="T13" fmla="*/ 1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" h="197">
                <a:moveTo>
                  <a:pt x="250" y="15"/>
                </a:moveTo>
                <a:lnTo>
                  <a:pt x="99" y="197"/>
                </a:lnTo>
                <a:lnTo>
                  <a:pt x="0" y="114"/>
                </a:lnTo>
                <a:lnTo>
                  <a:pt x="13" y="97"/>
                </a:lnTo>
                <a:lnTo>
                  <a:pt x="96" y="166"/>
                </a:lnTo>
                <a:lnTo>
                  <a:pt x="234" y="0"/>
                </a:lnTo>
                <a:lnTo>
                  <a:pt x="250" y="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E84E24-644F-4987-A95D-309D12A616D5}"/>
              </a:ext>
            </a:extLst>
          </p:cNvPr>
          <p:cNvSpPr>
            <a:spLocks noChangeAspect="1"/>
          </p:cNvSpPr>
          <p:nvPr/>
        </p:nvSpPr>
        <p:spPr bwMode="gray">
          <a:xfrm>
            <a:off x="8823333" y="1211653"/>
            <a:ext cx="325422" cy="393534"/>
          </a:xfrm>
          <a:custGeom>
            <a:avLst/>
            <a:gdLst>
              <a:gd name="connsiteX0" fmla="*/ 50768 w 409575"/>
              <a:gd name="connsiteY0" fmla="*/ 134779 h 495300"/>
              <a:gd name="connsiteX1" fmla="*/ 84963 w 409575"/>
              <a:gd name="connsiteY1" fmla="*/ 100584 h 495300"/>
              <a:gd name="connsiteX2" fmla="*/ 50768 w 409575"/>
              <a:gd name="connsiteY2" fmla="*/ 66389 h 495300"/>
              <a:gd name="connsiteX3" fmla="*/ 77724 w 409575"/>
              <a:gd name="connsiteY3" fmla="*/ 39434 h 495300"/>
              <a:gd name="connsiteX4" fmla="*/ 111919 w 409575"/>
              <a:gd name="connsiteY4" fmla="*/ 73628 h 495300"/>
              <a:gd name="connsiteX5" fmla="*/ 146113 w 409575"/>
              <a:gd name="connsiteY5" fmla="*/ 39434 h 495300"/>
              <a:gd name="connsiteX6" fmla="*/ 173069 w 409575"/>
              <a:gd name="connsiteY6" fmla="*/ 66389 h 495300"/>
              <a:gd name="connsiteX7" fmla="*/ 138874 w 409575"/>
              <a:gd name="connsiteY7" fmla="*/ 100584 h 495300"/>
              <a:gd name="connsiteX8" fmla="*/ 173069 w 409575"/>
              <a:gd name="connsiteY8" fmla="*/ 134779 h 495300"/>
              <a:gd name="connsiteX9" fmla="*/ 146113 w 409575"/>
              <a:gd name="connsiteY9" fmla="*/ 161735 h 495300"/>
              <a:gd name="connsiteX10" fmla="*/ 111919 w 409575"/>
              <a:gd name="connsiteY10" fmla="*/ 127540 h 495300"/>
              <a:gd name="connsiteX11" fmla="*/ 77724 w 409575"/>
              <a:gd name="connsiteY11" fmla="*/ 161735 h 495300"/>
              <a:gd name="connsiteX12" fmla="*/ 50768 w 409575"/>
              <a:gd name="connsiteY12" fmla="*/ 134779 h 495300"/>
              <a:gd name="connsiteX13" fmla="*/ 411099 w 409575"/>
              <a:gd name="connsiteY13" fmla="*/ 87154 h 495300"/>
              <a:gd name="connsiteX14" fmla="*/ 384143 w 409575"/>
              <a:gd name="connsiteY14" fmla="*/ 114110 h 495300"/>
              <a:gd name="connsiteX15" fmla="*/ 349377 w 409575"/>
              <a:gd name="connsiteY15" fmla="*/ 79343 h 495300"/>
              <a:gd name="connsiteX16" fmla="*/ 349377 w 409575"/>
              <a:gd name="connsiteY16" fmla="*/ 268224 h 495300"/>
              <a:gd name="connsiteX17" fmla="*/ 91821 w 409575"/>
              <a:gd name="connsiteY17" fmla="*/ 268224 h 495300"/>
              <a:gd name="connsiteX18" fmla="*/ 92678 w 409575"/>
              <a:gd name="connsiteY18" fmla="*/ 360521 h 495300"/>
              <a:gd name="connsiteX19" fmla="*/ 140494 w 409575"/>
              <a:gd name="connsiteY19" fmla="*/ 424434 h 495300"/>
              <a:gd name="connsiteX20" fmla="*/ 73819 w 409575"/>
              <a:gd name="connsiteY20" fmla="*/ 491109 h 495300"/>
              <a:gd name="connsiteX21" fmla="*/ 7144 w 409575"/>
              <a:gd name="connsiteY21" fmla="*/ 424434 h 495300"/>
              <a:gd name="connsiteX22" fmla="*/ 54578 w 409575"/>
              <a:gd name="connsiteY22" fmla="*/ 360617 h 495300"/>
              <a:gd name="connsiteX23" fmla="*/ 53340 w 409575"/>
              <a:gd name="connsiteY23" fmla="*/ 230124 h 495300"/>
              <a:gd name="connsiteX24" fmla="*/ 311277 w 409575"/>
              <a:gd name="connsiteY24" fmla="*/ 230124 h 495300"/>
              <a:gd name="connsiteX25" fmla="*/ 311277 w 409575"/>
              <a:gd name="connsiteY25" fmla="*/ 81058 h 495300"/>
              <a:gd name="connsiteX26" fmla="*/ 278321 w 409575"/>
              <a:gd name="connsiteY26" fmla="*/ 114014 h 495300"/>
              <a:gd name="connsiteX27" fmla="*/ 251365 w 409575"/>
              <a:gd name="connsiteY27" fmla="*/ 87059 h 495300"/>
              <a:gd name="connsiteX28" fmla="*/ 331184 w 409575"/>
              <a:gd name="connsiteY28" fmla="*/ 7144 h 495300"/>
              <a:gd name="connsiteX29" fmla="*/ 411099 w 409575"/>
              <a:gd name="connsiteY29" fmla="*/ 87154 h 495300"/>
              <a:gd name="connsiteX30" fmla="*/ 73819 w 409575"/>
              <a:gd name="connsiteY30" fmla="*/ 395859 h 495300"/>
              <a:gd name="connsiteX31" fmla="*/ 45244 w 409575"/>
              <a:gd name="connsiteY31" fmla="*/ 424434 h 495300"/>
              <a:gd name="connsiteX32" fmla="*/ 73819 w 409575"/>
              <a:gd name="connsiteY32" fmla="*/ 453009 h 495300"/>
              <a:gd name="connsiteX33" fmla="*/ 102394 w 409575"/>
              <a:gd name="connsiteY33" fmla="*/ 424434 h 495300"/>
              <a:gd name="connsiteX34" fmla="*/ 73819 w 409575"/>
              <a:gd name="connsiteY34" fmla="*/ 395859 h 495300"/>
              <a:gd name="connsiteX35" fmla="*/ 327565 w 409575"/>
              <a:gd name="connsiteY35" fmla="*/ 344329 h 495300"/>
              <a:gd name="connsiteX36" fmla="*/ 293370 w 409575"/>
              <a:gd name="connsiteY36" fmla="*/ 378524 h 495300"/>
              <a:gd name="connsiteX37" fmla="*/ 259175 w 409575"/>
              <a:gd name="connsiteY37" fmla="*/ 344329 h 495300"/>
              <a:gd name="connsiteX38" fmla="*/ 232220 w 409575"/>
              <a:gd name="connsiteY38" fmla="*/ 371285 h 495300"/>
              <a:gd name="connsiteX39" fmla="*/ 266414 w 409575"/>
              <a:gd name="connsiteY39" fmla="*/ 405479 h 495300"/>
              <a:gd name="connsiteX40" fmla="*/ 232220 w 409575"/>
              <a:gd name="connsiteY40" fmla="*/ 439674 h 495300"/>
              <a:gd name="connsiteX41" fmla="*/ 259175 w 409575"/>
              <a:gd name="connsiteY41" fmla="*/ 466630 h 495300"/>
              <a:gd name="connsiteX42" fmla="*/ 293370 w 409575"/>
              <a:gd name="connsiteY42" fmla="*/ 432435 h 495300"/>
              <a:gd name="connsiteX43" fmla="*/ 327565 w 409575"/>
              <a:gd name="connsiteY43" fmla="*/ 466630 h 495300"/>
              <a:gd name="connsiteX44" fmla="*/ 354521 w 409575"/>
              <a:gd name="connsiteY44" fmla="*/ 439674 h 495300"/>
              <a:gd name="connsiteX45" fmla="*/ 320326 w 409575"/>
              <a:gd name="connsiteY45" fmla="*/ 405479 h 495300"/>
              <a:gd name="connsiteX46" fmla="*/ 354521 w 409575"/>
              <a:gd name="connsiteY46" fmla="*/ 371285 h 495300"/>
              <a:gd name="connsiteX47" fmla="*/ 327565 w 409575"/>
              <a:gd name="connsiteY47" fmla="*/ 344329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9575" h="495300">
                <a:moveTo>
                  <a:pt x="50768" y="134779"/>
                </a:moveTo>
                <a:lnTo>
                  <a:pt x="84963" y="100584"/>
                </a:lnTo>
                <a:lnTo>
                  <a:pt x="50768" y="66389"/>
                </a:lnTo>
                <a:lnTo>
                  <a:pt x="77724" y="39434"/>
                </a:lnTo>
                <a:lnTo>
                  <a:pt x="111919" y="73628"/>
                </a:lnTo>
                <a:lnTo>
                  <a:pt x="146113" y="39434"/>
                </a:lnTo>
                <a:lnTo>
                  <a:pt x="173069" y="66389"/>
                </a:lnTo>
                <a:lnTo>
                  <a:pt x="138874" y="100584"/>
                </a:lnTo>
                <a:lnTo>
                  <a:pt x="173069" y="134779"/>
                </a:lnTo>
                <a:lnTo>
                  <a:pt x="146113" y="161735"/>
                </a:lnTo>
                <a:lnTo>
                  <a:pt x="111919" y="127540"/>
                </a:lnTo>
                <a:lnTo>
                  <a:pt x="77724" y="161735"/>
                </a:lnTo>
                <a:lnTo>
                  <a:pt x="50768" y="134779"/>
                </a:lnTo>
                <a:close/>
                <a:moveTo>
                  <a:pt x="411099" y="87154"/>
                </a:moveTo>
                <a:lnTo>
                  <a:pt x="384143" y="114110"/>
                </a:lnTo>
                <a:lnTo>
                  <a:pt x="349377" y="79343"/>
                </a:lnTo>
                <a:lnTo>
                  <a:pt x="349377" y="268224"/>
                </a:lnTo>
                <a:lnTo>
                  <a:pt x="91821" y="268224"/>
                </a:lnTo>
                <a:lnTo>
                  <a:pt x="92678" y="360521"/>
                </a:lnTo>
                <a:cubicBezTo>
                  <a:pt x="120301" y="368713"/>
                  <a:pt x="140494" y="394240"/>
                  <a:pt x="140494" y="424434"/>
                </a:cubicBezTo>
                <a:cubicBezTo>
                  <a:pt x="140494" y="461201"/>
                  <a:pt x="110585" y="491109"/>
                  <a:pt x="73819" y="491109"/>
                </a:cubicBezTo>
                <a:cubicBezTo>
                  <a:pt x="37052" y="491109"/>
                  <a:pt x="7144" y="461201"/>
                  <a:pt x="7144" y="424434"/>
                </a:cubicBezTo>
                <a:cubicBezTo>
                  <a:pt x="7144" y="394335"/>
                  <a:pt x="27146" y="368903"/>
                  <a:pt x="54578" y="360617"/>
                </a:cubicBezTo>
                <a:lnTo>
                  <a:pt x="53340" y="230124"/>
                </a:lnTo>
                <a:lnTo>
                  <a:pt x="311277" y="230124"/>
                </a:lnTo>
                <a:lnTo>
                  <a:pt x="311277" y="81058"/>
                </a:lnTo>
                <a:lnTo>
                  <a:pt x="278321" y="114014"/>
                </a:lnTo>
                <a:lnTo>
                  <a:pt x="251365" y="87059"/>
                </a:lnTo>
                <a:lnTo>
                  <a:pt x="331184" y="7144"/>
                </a:lnTo>
                <a:lnTo>
                  <a:pt x="411099" y="87154"/>
                </a:lnTo>
                <a:close/>
                <a:moveTo>
                  <a:pt x="73819" y="395859"/>
                </a:moveTo>
                <a:cubicBezTo>
                  <a:pt x="58103" y="395859"/>
                  <a:pt x="45244" y="408718"/>
                  <a:pt x="45244" y="424434"/>
                </a:cubicBezTo>
                <a:cubicBezTo>
                  <a:pt x="45244" y="440150"/>
                  <a:pt x="58103" y="453009"/>
                  <a:pt x="73819" y="453009"/>
                </a:cubicBezTo>
                <a:cubicBezTo>
                  <a:pt x="89535" y="453009"/>
                  <a:pt x="102394" y="440150"/>
                  <a:pt x="102394" y="424434"/>
                </a:cubicBezTo>
                <a:cubicBezTo>
                  <a:pt x="102394" y="408718"/>
                  <a:pt x="89535" y="395859"/>
                  <a:pt x="73819" y="395859"/>
                </a:cubicBezTo>
                <a:close/>
                <a:moveTo>
                  <a:pt x="327565" y="344329"/>
                </a:moveTo>
                <a:lnTo>
                  <a:pt x="293370" y="378524"/>
                </a:lnTo>
                <a:lnTo>
                  <a:pt x="259175" y="344329"/>
                </a:lnTo>
                <a:lnTo>
                  <a:pt x="232220" y="371285"/>
                </a:lnTo>
                <a:lnTo>
                  <a:pt x="266414" y="405479"/>
                </a:lnTo>
                <a:lnTo>
                  <a:pt x="232220" y="439674"/>
                </a:lnTo>
                <a:lnTo>
                  <a:pt x="259175" y="466630"/>
                </a:lnTo>
                <a:lnTo>
                  <a:pt x="293370" y="432435"/>
                </a:lnTo>
                <a:lnTo>
                  <a:pt x="327565" y="466630"/>
                </a:lnTo>
                <a:lnTo>
                  <a:pt x="354521" y="439674"/>
                </a:lnTo>
                <a:lnTo>
                  <a:pt x="320326" y="405479"/>
                </a:lnTo>
                <a:lnTo>
                  <a:pt x="354521" y="371285"/>
                </a:lnTo>
                <a:lnTo>
                  <a:pt x="327565" y="3443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0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C95F-3317-4C36-B266-49695917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086A7-2353-4A7D-AC9F-87793EF69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703D-AF2F-4996-85AB-D0A8B6C4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D6E-A079-4E9D-A04E-9522526BE291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39DB1-0CF8-4372-83C6-696CA7CD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3D12-0396-4BF8-B270-E39F696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0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E288-174F-460C-86D5-F7D1BA42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Governance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AA9FA-20D0-4CCB-96C0-B947C072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34E82-0DB5-4BA1-B722-8F3AC9A4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3B266-8761-4DFA-BBF7-1931BB7D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7A7226-527C-4DB0-8FFF-E186911E03DC}"/>
              </a:ext>
            </a:extLst>
          </p:cNvPr>
          <p:cNvCxnSpPr>
            <a:cxnSpLocks/>
          </p:cNvCxnSpPr>
          <p:nvPr/>
        </p:nvCxnSpPr>
        <p:spPr>
          <a:xfrm>
            <a:off x="6100771" y="2215391"/>
            <a:ext cx="0" cy="1929093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FE9ECB6-D74A-4F3D-885B-ABC5ADB8127C}"/>
              </a:ext>
            </a:extLst>
          </p:cNvPr>
          <p:cNvSpPr/>
          <p:nvPr/>
        </p:nvSpPr>
        <p:spPr>
          <a:xfrm>
            <a:off x="3695014" y="2008420"/>
            <a:ext cx="4832303" cy="563298"/>
          </a:xfrm>
          <a:prstGeom prst="rect">
            <a:avLst/>
          </a:prstGeom>
          <a:solidFill>
            <a:srgbClr val="1D6FA9">
              <a:lumMod val="20000"/>
              <a:lumOff val="80000"/>
            </a:srgbClr>
          </a:solidFill>
          <a:ln w="19050" cap="flat" cmpd="sng" algn="ctr">
            <a:solidFill>
              <a:srgbClr val="1D6FA9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Executive Steering Committee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(EOTSS, EOPSS, DOC, Sheriffs, DCJIS, Trial Courts, Probation)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Weekly meetings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F4FA0D-9A3A-4DF6-92C5-29A58A3E900E}"/>
              </a:ext>
            </a:extLst>
          </p:cNvPr>
          <p:cNvSpPr/>
          <p:nvPr/>
        </p:nvSpPr>
        <p:spPr>
          <a:xfrm>
            <a:off x="3694150" y="3401995"/>
            <a:ext cx="4832940" cy="563298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Workstream Management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(Workstream Owners)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Weekly meetings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01262B-A7E6-44F6-80AF-D3486CAAD577}"/>
              </a:ext>
            </a:extLst>
          </p:cNvPr>
          <p:cNvSpPr/>
          <p:nvPr/>
        </p:nvSpPr>
        <p:spPr>
          <a:xfrm>
            <a:off x="3694907" y="2702316"/>
            <a:ext cx="4832940" cy="563298"/>
          </a:xfrm>
          <a:prstGeom prst="rect">
            <a:avLst/>
          </a:prstGeom>
          <a:solidFill>
            <a:srgbClr val="1D6FA9">
              <a:lumMod val="60000"/>
              <a:lumOff val="40000"/>
            </a:srgbClr>
          </a:solidFill>
          <a:ln w="19050" cap="flat" cmpd="sng" algn="ctr">
            <a:solidFill>
              <a:srgbClr val="1D6FA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Project Management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(Gartner, EOTSS</a:t>
            </a:r>
            <a:r>
              <a:rPr lang="en-US" sz="1200" kern="0" dirty="0">
                <a:solidFill>
                  <a:prstClr val="black"/>
                </a:solidFill>
                <a:latin typeface="Gill Sans MT" panose="020B0502020104020203" pitchFamily="34" charset="0"/>
              </a:rPr>
              <a:t> and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EOPSS)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Weekly meetings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482266-1A29-4B54-8195-CDACA64AADAC}"/>
              </a:ext>
            </a:extLst>
          </p:cNvPr>
          <p:cNvCxnSpPr>
            <a:cxnSpLocks/>
          </p:cNvCxnSpPr>
          <p:nvPr/>
        </p:nvCxnSpPr>
        <p:spPr>
          <a:xfrm>
            <a:off x="1667235" y="4144484"/>
            <a:ext cx="8316653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BEF3D-81F8-4F47-BB76-10DEAA56971F}"/>
              </a:ext>
            </a:extLst>
          </p:cNvPr>
          <p:cNvCxnSpPr>
            <a:cxnSpLocks/>
          </p:cNvCxnSpPr>
          <p:nvPr/>
        </p:nvCxnSpPr>
        <p:spPr>
          <a:xfrm>
            <a:off x="9983888" y="4155914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60004-12E7-4477-A345-D5AF4EC225E9}"/>
              </a:ext>
            </a:extLst>
          </p:cNvPr>
          <p:cNvSpPr/>
          <p:nvPr/>
        </p:nvSpPr>
        <p:spPr>
          <a:xfrm>
            <a:off x="8803788" y="4305610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Data Analytics Platform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F5A1FC-5E42-4A0D-88D1-39B048D493A3}"/>
              </a:ext>
            </a:extLst>
          </p:cNvPr>
          <p:cNvCxnSpPr>
            <a:cxnSpLocks/>
          </p:cNvCxnSpPr>
          <p:nvPr/>
        </p:nvCxnSpPr>
        <p:spPr>
          <a:xfrm>
            <a:off x="1667235" y="4155914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3A34E-5BA9-4B59-94DF-957D9CF40C3D}"/>
              </a:ext>
            </a:extLst>
          </p:cNvPr>
          <p:cNvSpPr/>
          <p:nvPr/>
        </p:nvSpPr>
        <p:spPr>
          <a:xfrm>
            <a:off x="368612" y="4305610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DOC and Sheriffs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4EBA1C-2BA9-408C-B2D7-7B8EABDF7F3E}"/>
              </a:ext>
            </a:extLst>
          </p:cNvPr>
          <p:cNvSpPr/>
          <p:nvPr/>
        </p:nvSpPr>
        <p:spPr>
          <a:xfrm>
            <a:off x="9304476" y="2876507"/>
            <a:ext cx="2172793" cy="89902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Project Manager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>
                <a:solidFill>
                  <a:prstClr val="black"/>
                </a:solidFill>
                <a:latin typeface="Gill Sans MT" panose="020B0502020104020203" pitchFamily="34" charset="0"/>
              </a:rPr>
              <a:t>Set touchpoints as needed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46A9D9-CC22-4302-AEBA-50E91743F3F8}"/>
              </a:ext>
            </a:extLst>
          </p:cNvPr>
          <p:cNvCxnSpPr/>
          <p:nvPr/>
        </p:nvCxnSpPr>
        <p:spPr>
          <a:xfrm flipV="1">
            <a:off x="8653852" y="3476426"/>
            <a:ext cx="575208" cy="2774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226460-2446-4B47-BE56-2345B92FCF53}"/>
              </a:ext>
            </a:extLst>
          </p:cNvPr>
          <p:cNvCxnSpPr>
            <a:cxnSpLocks/>
          </p:cNvCxnSpPr>
          <p:nvPr/>
        </p:nvCxnSpPr>
        <p:spPr>
          <a:xfrm flipH="1">
            <a:off x="8611320" y="3408909"/>
            <a:ext cx="575208" cy="2922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9648A5-BD0A-40AB-93B0-D27C78A5EDF1}"/>
              </a:ext>
            </a:extLst>
          </p:cNvPr>
          <p:cNvCxnSpPr>
            <a:cxnSpLocks/>
          </p:cNvCxnSpPr>
          <p:nvPr/>
        </p:nvCxnSpPr>
        <p:spPr>
          <a:xfrm flipH="1" flipV="1">
            <a:off x="8653852" y="2983965"/>
            <a:ext cx="532676" cy="2425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2778D8-760F-49DF-8874-2E99C7906BB4}"/>
              </a:ext>
            </a:extLst>
          </p:cNvPr>
          <p:cNvCxnSpPr>
            <a:cxnSpLocks/>
          </p:cNvCxnSpPr>
          <p:nvPr/>
        </p:nvCxnSpPr>
        <p:spPr>
          <a:xfrm>
            <a:off x="8673480" y="2909903"/>
            <a:ext cx="556060" cy="2510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4B1580-94C7-4ED7-B87B-A6D6E0E008F7}"/>
              </a:ext>
            </a:extLst>
          </p:cNvPr>
          <p:cNvCxnSpPr>
            <a:cxnSpLocks/>
          </p:cNvCxnSpPr>
          <p:nvPr/>
        </p:nvCxnSpPr>
        <p:spPr>
          <a:xfrm>
            <a:off x="4613282" y="4169579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46CFF66-2CD2-4D57-87D9-40ED5BEFBFA6}"/>
              </a:ext>
            </a:extLst>
          </p:cNvPr>
          <p:cNvSpPr/>
          <p:nvPr/>
        </p:nvSpPr>
        <p:spPr>
          <a:xfrm>
            <a:off x="3219404" y="4305609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Law Enforcement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05B887-8079-49AD-8C21-3C2A1A89546D}"/>
              </a:ext>
            </a:extLst>
          </p:cNvPr>
          <p:cNvCxnSpPr>
            <a:cxnSpLocks/>
          </p:cNvCxnSpPr>
          <p:nvPr/>
        </p:nvCxnSpPr>
        <p:spPr>
          <a:xfrm>
            <a:off x="7389061" y="4144484"/>
            <a:ext cx="0" cy="277708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35D00B8-A877-4738-A99F-E771B059CCA1}"/>
              </a:ext>
            </a:extLst>
          </p:cNvPr>
          <p:cNvSpPr/>
          <p:nvPr/>
        </p:nvSpPr>
        <p:spPr>
          <a:xfrm>
            <a:off x="6010750" y="4318222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Trial Court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23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BTA Grid 16:9">
  <a:themeElements>
    <a:clrScheme name="xxx">
      <a:dk1>
        <a:srgbClr val="000000"/>
      </a:dk1>
      <a:lt1>
        <a:srgbClr val="FFFFFF"/>
      </a:lt1>
      <a:dk2>
        <a:srgbClr val="00269E"/>
      </a:dk2>
      <a:lt2>
        <a:srgbClr val="F2F2F2"/>
      </a:lt2>
      <a:accent1>
        <a:srgbClr val="001042"/>
      </a:accent1>
      <a:accent2>
        <a:srgbClr val="001C76"/>
      </a:accent2>
      <a:accent3>
        <a:srgbClr val="5BBB2B"/>
      </a:accent3>
      <a:accent4>
        <a:srgbClr val="99CCFF"/>
      </a:accent4>
      <a:accent5>
        <a:srgbClr val="808080"/>
      </a:accent5>
      <a:accent6>
        <a:srgbClr val="00ABAB"/>
      </a:accent6>
      <a:hlink>
        <a:srgbClr val="5BBB2B"/>
      </a:hlink>
      <a:folHlink>
        <a:srgbClr val="00ABAB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C6F61F5AB3C43BCDE213D1D7F864B" ma:contentTypeVersion="10" ma:contentTypeDescription="Create a new document." ma:contentTypeScope="" ma:versionID="006f83ee43e61dcdd8f7752ded0cf6b2">
  <xsd:schema xmlns:xsd="http://www.w3.org/2001/XMLSchema" xmlns:xs="http://www.w3.org/2001/XMLSchema" xmlns:p="http://schemas.microsoft.com/office/2006/metadata/properties" xmlns:ns2="ceba6b1f-fb9f-40b9-b59e-8d52a9892625" targetNamespace="http://schemas.microsoft.com/office/2006/metadata/properties" ma:root="true" ma:fieldsID="c2d61253641a81e07251b5ba6b98ec14" ns2:_="">
    <xsd:import namespace="ceba6b1f-fb9f-40b9-b59e-8d52a9892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a6b1f-fb9f-40b9-b59e-8d52a9892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A5E279-8224-4198-AB45-ABB452D3BF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3B895-75B6-43F3-B060-50C893BC94F2}">
  <ds:schemaRefs>
    <ds:schemaRef ds:uri="6d1ab2f6-91f9-4f14-952a-3f3eb0d68341"/>
    <ds:schemaRef ds:uri="8f2fdac3-5421-455f-b4e4-df6141b31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2A1484-B8D1-42B8-B27E-9AEBB0822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a6b1f-fb9f-40b9-b59e-8d52a9892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703</Words>
  <Application>Microsoft Office PowerPoint</Application>
  <PresentationFormat>Custom</PresentationFormat>
  <Paragraphs>129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Gill Sans MT</vt:lpstr>
      <vt:lpstr>Trebuchet MS</vt:lpstr>
      <vt:lpstr>Wingdings</vt:lpstr>
      <vt:lpstr>Office Theme</vt:lpstr>
      <vt:lpstr>MBTA Grid 16:9</vt:lpstr>
      <vt:lpstr>think-cell Slide</vt:lpstr>
      <vt:lpstr>PowerPoint Presentation</vt:lpstr>
      <vt:lpstr>PowerPoint Presentation</vt:lpstr>
      <vt:lpstr>Executing Major Milestones to Build to Cross-Tracking</vt:lpstr>
      <vt:lpstr>Workstream Focus Areas</vt:lpstr>
      <vt:lpstr>Data Analytics Platform Updates and Next Steps</vt:lpstr>
      <vt:lpstr>PowerPoint Presentation</vt:lpstr>
      <vt:lpstr>Project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ANF</dc:creator>
  <cp:lastModifiedBy>Collins, Kerry (EPS)</cp:lastModifiedBy>
  <cp:revision>44</cp:revision>
  <cp:lastPrinted>2021-01-27T18:39:02Z</cp:lastPrinted>
  <dcterms:created xsi:type="dcterms:W3CDTF">2020-09-04T18:17:45Z</dcterms:created>
  <dcterms:modified xsi:type="dcterms:W3CDTF">2022-04-01T22:13:06Z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0x0101003E0C6F61F5AB3C43BCDE213D1D7F864B</vt:lpwstr>
  </property>
  <property fmtid="{D5CDD505-2E9C-101B-9397-08002B2CF9AE}" pid="3" name="Assignedto">
    <vt:lpwstr/>
  </property>
  <property fmtid="{D5CDD505-2E9C-101B-9397-08002B2CF9AE}" pid="4" name="ApproverAssignedto">
    <vt:lpwstr/>
  </property>
  <property fmtid="{D5CDD505-2E9C-101B-9397-08002B2CF9AE}" pid="5" name="Status">
    <vt:lpwstr>Enter Choice #1</vt:lpwstr>
  </property>
  <property fmtid="{D5CDD505-2E9C-101B-9397-08002B2CF9AE}" pid="6" name="TaxKeyword">
    <vt:lpwstr/>
  </property>
</Properties>
</file>