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88" r:id="rId4"/>
    <p:sldMasterId id="2147485117" r:id="rId5"/>
  </p:sldMasterIdLst>
  <p:notesMasterIdLst>
    <p:notesMasterId r:id="rId11"/>
  </p:notesMasterIdLst>
  <p:sldIdLst>
    <p:sldId id="2141411663" r:id="rId6"/>
    <p:sldId id="2146847680" r:id="rId7"/>
    <p:sldId id="2146847681" r:id="rId8"/>
    <p:sldId id="2146847682" r:id="rId9"/>
    <p:sldId id="2146847683" r:id="rId10"/>
  </p:sldIdLst>
  <p:sldSz cx="12188825" cy="6858000"/>
  <p:notesSz cx="7102475" cy="9388475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6" userDrawn="1">
          <p15:clr>
            <a:srgbClr val="A4A3A4"/>
          </p15:clr>
        </p15:guide>
        <p15:guide id="2" pos="3839" userDrawn="1">
          <p15:clr>
            <a:srgbClr val="A4A3A4"/>
          </p15:clr>
        </p15:guide>
        <p15:guide id="3" orient="horz" pos="1152" userDrawn="1">
          <p15:clr>
            <a:srgbClr val="A4A3A4"/>
          </p15:clr>
        </p15:guide>
        <p15:guide id="4" orient="horz" pos="139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56E02E-F532-81F7-FD94-3FCE4104A923}" name="Anthony,Krysta" initials="A" userId="S::Krysta.Anthony@gartner.com::9244f7b8-c8dd-42c9-82f4-0cc36500d63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odwin, Brendan (OCD)" initials="G(" lastIdx="8" clrIdx="0">
    <p:extLst>
      <p:ext uri="{19B8F6BF-5375-455C-9EA6-DF929625EA0E}">
        <p15:presenceInfo xmlns:p15="http://schemas.microsoft.com/office/powerpoint/2012/main" userId="S::brendan.goodwin@mass.gov::8dfe72e5-c104-4215-bbf7-9e61923454d3" providerId="AD"/>
      </p:ext>
    </p:extLst>
  </p:cmAuthor>
  <p:cmAuthor id="2" name="ONeill-Rosales, Tara (OCD)" initials="O(" lastIdx="6" clrIdx="1">
    <p:extLst>
      <p:ext uri="{19B8F6BF-5375-455C-9EA6-DF929625EA0E}">
        <p15:presenceInfo xmlns:p15="http://schemas.microsoft.com/office/powerpoint/2012/main" userId="S::tara.oneill-rosales@mass.gov::4066a1b4-8f91-423b-8c21-9cee0a8e1c3f" providerId="AD"/>
      </p:ext>
    </p:extLst>
  </p:cmAuthor>
  <p:cmAuthor id="3" name="Rubin, Roberta (OCD)" initials="R(" lastIdx="97" clrIdx="2">
    <p:extLst>
      <p:ext uri="{19B8F6BF-5375-455C-9EA6-DF929625EA0E}">
        <p15:presenceInfo xmlns:p15="http://schemas.microsoft.com/office/powerpoint/2012/main" userId="S::roberta.rubin@mass.gov::2cbd6095-3de4-4e08-a541-e182ee3ba991" providerId="AD"/>
      </p:ext>
    </p:extLst>
  </p:cmAuthor>
  <p:cmAuthor id="4" name="Stitely, Amy (OCD)" initials="SA(" lastIdx="28" clrIdx="3">
    <p:extLst>
      <p:ext uri="{19B8F6BF-5375-455C-9EA6-DF929625EA0E}">
        <p15:presenceInfo xmlns:p15="http://schemas.microsoft.com/office/powerpoint/2012/main" userId="Stitely, Amy (OCD)" providerId="None"/>
      </p:ext>
    </p:extLst>
  </p:cmAuthor>
  <p:cmAuthor id="5" name="Cohen, Jesse (GOV)" initials="C(" lastIdx="13" clrIdx="4">
    <p:extLst>
      <p:ext uri="{19B8F6BF-5375-455C-9EA6-DF929625EA0E}">
        <p15:presenceInfo xmlns:p15="http://schemas.microsoft.com/office/powerpoint/2012/main" userId="S::jesse.cohen@mass.gov::58b4b4f6-c4dc-489e-8a31-af510377fc9e" providerId="AD"/>
      </p:ext>
    </p:extLst>
  </p:cmAuthor>
  <p:cmAuthor id="6" name="Stitely, Amy (OCD)" initials="S(" lastIdx="74" clrIdx="5">
    <p:extLst>
      <p:ext uri="{19B8F6BF-5375-455C-9EA6-DF929625EA0E}">
        <p15:presenceInfo xmlns:p15="http://schemas.microsoft.com/office/powerpoint/2012/main" userId="S::amy.stitely@mass.gov::8760cb38-3584-482c-9a32-a9a96f11ca98" providerId="AD"/>
      </p:ext>
    </p:extLst>
  </p:cmAuthor>
  <p:cmAuthor id="7" name="Rothman-Shore, Aviva (OCD)" initials="R(" lastIdx="6" clrIdx="6">
    <p:extLst>
      <p:ext uri="{19B8F6BF-5375-455C-9EA6-DF929625EA0E}">
        <p15:presenceInfo xmlns:p15="http://schemas.microsoft.com/office/powerpoint/2012/main" userId="S::aviva.rothman-shore@mass.gov::1423b96d-bcbc-4ed3-97dc-23b737719a51" providerId="AD"/>
      </p:ext>
    </p:extLst>
  </p:cmAuthor>
  <p:cmAuthor id="8" name="Schaffer, Adam (OCD)" initials="SA(" lastIdx="17" clrIdx="7">
    <p:extLst>
      <p:ext uri="{19B8F6BF-5375-455C-9EA6-DF929625EA0E}">
        <p15:presenceInfo xmlns:p15="http://schemas.microsoft.com/office/powerpoint/2012/main" userId="S::adam.schaffer2@mass.gov::765b3ac6-a7b7-4689-a5ea-7ac8268785cc" providerId="AD"/>
      </p:ext>
    </p:extLst>
  </p:cmAuthor>
  <p:cmAuthor id="9" name="Muollo, Robert (OCD)" initials="M(" lastIdx="11" clrIdx="8">
    <p:extLst>
      <p:ext uri="{19B8F6BF-5375-455C-9EA6-DF929625EA0E}">
        <p15:presenceInfo xmlns:p15="http://schemas.microsoft.com/office/powerpoint/2012/main" userId="S::robert.muollo@mass.gov::d6a5c99b-8656-48a3-9921-9cde94974709" providerId="AD"/>
      </p:ext>
    </p:extLst>
  </p:cmAuthor>
  <p:cmAuthor id="10" name="Bresnahan, Karen (OCD)" initials="B(" lastIdx="11" clrIdx="9">
    <p:extLst>
      <p:ext uri="{19B8F6BF-5375-455C-9EA6-DF929625EA0E}">
        <p15:presenceInfo xmlns:p15="http://schemas.microsoft.com/office/powerpoint/2012/main" userId="S::karen.bresnahan@mass.gov::31e138f5-f147-48e8-840d-aa3f7a4c3675" providerId="AD"/>
      </p:ext>
    </p:extLst>
  </p:cmAuthor>
  <p:cmAuthor id="11" name="Attia, Mark (A&amp;F)" initials="A(" lastIdx="19" clrIdx="10">
    <p:extLst>
      <p:ext uri="{19B8F6BF-5375-455C-9EA6-DF929625EA0E}">
        <p15:presenceInfo xmlns:p15="http://schemas.microsoft.com/office/powerpoint/2012/main" userId="S::mark.attia@mass.gov::4aeb8811-86d4-4fe3-aa7a-edc5a4bee0c3" providerId="AD"/>
      </p:ext>
    </p:extLst>
  </p:cmAuthor>
  <p:cmAuthor id="12" name="Bourque, Molly (EOHED)" initials="B(" lastIdx="2" clrIdx="11">
    <p:extLst>
      <p:ext uri="{19B8F6BF-5375-455C-9EA6-DF929625EA0E}">
        <p15:presenceInfo xmlns:p15="http://schemas.microsoft.com/office/powerpoint/2012/main" userId="S::molly.p.bourque@mass.gov::69a871c7-db1b-476b-88f2-143d86100df0" providerId="AD"/>
      </p:ext>
    </p:extLst>
  </p:cmAuthor>
  <p:cmAuthor id="13" name="David Eng" initials="DE" lastIdx="5" clrIdx="12">
    <p:extLst>
      <p:ext uri="{19B8F6BF-5375-455C-9EA6-DF929625EA0E}">
        <p15:presenceInfo xmlns:p15="http://schemas.microsoft.com/office/powerpoint/2012/main" userId="S::deng_masshousing.com#ext#@massgov.onmicrosoft.com::050a3089-fde2-4699-bd7d-40bf7c6f7fca" providerId="AD"/>
      </p:ext>
    </p:extLst>
  </p:cmAuthor>
  <p:cmAuthor id="14" name="Rachel Madden" initials="RM" lastIdx="4" clrIdx="13">
    <p:extLst>
      <p:ext uri="{19B8F6BF-5375-455C-9EA6-DF929625EA0E}">
        <p15:presenceInfo xmlns:p15="http://schemas.microsoft.com/office/powerpoint/2012/main" userId="S::RMadden@masshousing.com::93bbe638-57f6-4543-9b67-b838a0a6b207" providerId="AD"/>
      </p:ext>
    </p:extLst>
  </p:cmAuthor>
  <p:cmAuthor id="15" name="Maddox, Jennifer (OCD)" initials="M(" lastIdx="4" clrIdx="14">
    <p:extLst>
      <p:ext uri="{19B8F6BF-5375-455C-9EA6-DF929625EA0E}">
        <p15:presenceInfo xmlns:p15="http://schemas.microsoft.com/office/powerpoint/2012/main" userId="S::jennifer.maddox@mass.gov::a71eb79b-ec24-4c5a-9790-011062a5c6d7" providerId="AD"/>
      </p:ext>
    </p:extLst>
  </p:cmAuthor>
  <p:cmAuthor id="16" name="Rubin, Roberta (OCD)" initials="RR(" lastIdx="1" clrIdx="15">
    <p:extLst>
      <p:ext uri="{19B8F6BF-5375-455C-9EA6-DF929625EA0E}">
        <p15:presenceInfo xmlns:p15="http://schemas.microsoft.com/office/powerpoint/2012/main" userId="Rubin, Roberta (OCD)" providerId="None"/>
      </p:ext>
    </p:extLst>
  </p:cmAuthor>
  <p:cmAuthor id="17" name="Ullman, Rebecca" initials="UR" lastIdx="31" clrIdx="16">
    <p:extLst>
      <p:ext uri="{19B8F6BF-5375-455C-9EA6-DF929625EA0E}">
        <p15:presenceInfo xmlns:p15="http://schemas.microsoft.com/office/powerpoint/2012/main" userId="S::RUllman@trcsolutions.com::6f728da2-1fd3-492b-bebd-3c731c3cc5a0" providerId="AD"/>
      </p:ext>
    </p:extLst>
  </p:cmAuthor>
  <p:cmAuthor id="18" name="Kang, Christine (GOV)" initials="KC(" lastIdx="21" clrIdx="17">
    <p:extLst>
      <p:ext uri="{19B8F6BF-5375-455C-9EA6-DF929625EA0E}">
        <p15:presenceInfo xmlns:p15="http://schemas.microsoft.com/office/powerpoint/2012/main" userId="S::christine.kang@mass.gov::5a865a26-d2ba-4079-bcd2-99925c757c95" providerId="AD"/>
      </p:ext>
    </p:extLst>
  </p:cmAuthor>
  <p:cmAuthor id="19" name="Allen, Malia M. (EOHED)" initials="AMM(" lastIdx="1" clrIdx="18">
    <p:extLst>
      <p:ext uri="{19B8F6BF-5375-455C-9EA6-DF929625EA0E}">
        <p15:presenceInfo xmlns:p15="http://schemas.microsoft.com/office/powerpoint/2012/main" userId="S-1-5-21-1078081533-706699826-839522115-84374" providerId="AD"/>
      </p:ext>
    </p:extLst>
  </p:cmAuthor>
  <p:cmAuthor id="20" name="Rachel Madden" initials="RM [2]" lastIdx="11" clrIdx="19">
    <p:extLst>
      <p:ext uri="{19B8F6BF-5375-455C-9EA6-DF929625EA0E}">
        <p15:presenceInfo xmlns:p15="http://schemas.microsoft.com/office/powerpoint/2012/main" userId="S::rmadden_masshousing.com#ext#@massgov.onmicrosoft.com::470bb086-0261-4d43-beea-0209455dcc6f" providerId="AD"/>
      </p:ext>
    </p:extLst>
  </p:cmAuthor>
  <p:cmAuthor id="21" name="Amy Mullen" initials="AM" lastIdx="6" clrIdx="20">
    <p:extLst>
      <p:ext uri="{19B8F6BF-5375-455C-9EA6-DF929625EA0E}">
        <p15:presenceInfo xmlns:p15="http://schemas.microsoft.com/office/powerpoint/2012/main" userId="S::amy.mullen2@mass.gov::e81bce94-ddc1-4a47-a6f7-d6bba6815460" providerId="AD"/>
      </p:ext>
    </p:extLst>
  </p:cmAuthor>
  <p:cmAuthor id="22" name="Allen, Malia M. (EOHED)" initials="A(" lastIdx="44" clrIdx="21">
    <p:extLst>
      <p:ext uri="{19B8F6BF-5375-455C-9EA6-DF929625EA0E}">
        <p15:presenceInfo xmlns:p15="http://schemas.microsoft.com/office/powerpoint/2012/main" userId="S::malia.m.allen@mass.gov::2e3ed45b-3dd8-433a-a324-75694be93851" providerId="AD"/>
      </p:ext>
    </p:extLst>
  </p:cmAuthor>
  <p:cmAuthor id="23" name="Adams, Bryan J (OCD)" initials="A(" lastIdx="8" clrIdx="22">
    <p:extLst>
      <p:ext uri="{19B8F6BF-5375-455C-9EA6-DF929625EA0E}">
        <p15:presenceInfo xmlns:p15="http://schemas.microsoft.com/office/powerpoint/2012/main" userId="S::bryanj.adams@mass.gov::6719c872-4524-414e-97b8-e89bfa41f4ba" providerId="AD"/>
      </p:ext>
    </p:extLst>
  </p:cmAuthor>
  <p:cmAuthor id="24" name="Patel, Ketav (EOHED)" initials="P(" lastIdx="1" clrIdx="23">
    <p:extLst>
      <p:ext uri="{19B8F6BF-5375-455C-9EA6-DF929625EA0E}">
        <p15:presenceInfo xmlns:p15="http://schemas.microsoft.com/office/powerpoint/2012/main" userId="S::ketav.patel@mass.gov::4593aaf5-5cde-4fdb-9aa0-d4d30cd88254" providerId="AD"/>
      </p:ext>
    </p:extLst>
  </p:cmAuthor>
  <p:cmAuthor id="25" name="Attia, Mark (A&amp;F)" initials="MCA" lastIdx="1" clrIdx="24">
    <p:extLst>
      <p:ext uri="{19B8F6BF-5375-455C-9EA6-DF929625EA0E}">
        <p15:presenceInfo xmlns:p15="http://schemas.microsoft.com/office/powerpoint/2012/main" userId="Attia, Mark (A&amp;F)" providerId="None"/>
      </p:ext>
    </p:extLst>
  </p:cmAuthor>
  <p:cmAuthor id="26" name="Butman, Molly (OCD)" initials="B(" lastIdx="2" clrIdx="25">
    <p:extLst>
      <p:ext uri="{19B8F6BF-5375-455C-9EA6-DF929625EA0E}">
        <p15:presenceInfo xmlns:p15="http://schemas.microsoft.com/office/powerpoint/2012/main" userId="S::molly.butman@mass.gov::27ac62bc-2300-4c2d-ad2b-229bf03e1faa" providerId="AD"/>
      </p:ext>
    </p:extLst>
  </p:cmAuthor>
  <p:cmAuthor id="27" name="McKeon, Brian (GOV)" initials="M(" lastIdx="10" clrIdx="26">
    <p:extLst>
      <p:ext uri="{19B8F6BF-5375-455C-9EA6-DF929625EA0E}">
        <p15:presenceInfo xmlns:p15="http://schemas.microsoft.com/office/powerpoint/2012/main" userId="S::brian.mckeon@mass.gov::78515822-7350-4489-9b48-7b0b57c8f8ee" providerId="AD"/>
      </p:ext>
    </p:extLst>
  </p:cmAuthor>
  <p:cmAuthor id="28" name="Chien, Edward (OCD)" initials="C(" lastIdx="10" clrIdx="27">
    <p:extLst>
      <p:ext uri="{19B8F6BF-5375-455C-9EA6-DF929625EA0E}">
        <p15:presenceInfo xmlns:p15="http://schemas.microsoft.com/office/powerpoint/2012/main" userId="S::edward.chien@mass.gov::849a6413-7670-4a24-969c-f0b8ec02e690" providerId="AD"/>
      </p:ext>
    </p:extLst>
  </p:cmAuthor>
  <p:cmAuthor id="29" name="Newhall, Tyler (OCD)" initials="N(" lastIdx="1" clrIdx="28">
    <p:extLst>
      <p:ext uri="{19B8F6BF-5375-455C-9EA6-DF929625EA0E}">
        <p15:presenceInfo xmlns:p15="http://schemas.microsoft.com/office/powerpoint/2012/main" userId="S::tyler.newhall@mass.gov::b8046d80-f37b-47d7-953d-e4125017ade5" providerId="AD"/>
      </p:ext>
    </p:extLst>
  </p:cmAuthor>
  <p:cmAuthor id="30" name="Ross, Robert (GOV)" initials="R(" lastIdx="10" clrIdx="29">
    <p:extLst>
      <p:ext uri="{19B8F6BF-5375-455C-9EA6-DF929625EA0E}">
        <p15:presenceInfo xmlns:p15="http://schemas.microsoft.com/office/powerpoint/2012/main" userId="S::robert.ross@mass.gov::6a782312-559c-4e3f-8778-39ded04df360" providerId="AD"/>
      </p:ext>
    </p:extLst>
  </p:cmAuthor>
  <p:cmAuthor id="31" name="Dixon, Lisa (GOV)" initials="D(" lastIdx="1" clrIdx="30">
    <p:extLst>
      <p:ext uri="{19B8F6BF-5375-455C-9EA6-DF929625EA0E}">
        <p15:presenceInfo xmlns:p15="http://schemas.microsoft.com/office/powerpoint/2012/main" userId="S::lisa.dixon@massmail.state.ma.us::0102ffc9-1810-4a11-9af4-f525e512b0ea" providerId="AD"/>
      </p:ext>
    </p:extLst>
  </p:cmAuthor>
  <p:cmAuthor id="32" name="Murray, Cory (OCD)" initials="M(" lastIdx="4" clrIdx="31">
    <p:extLst>
      <p:ext uri="{19B8F6BF-5375-455C-9EA6-DF929625EA0E}">
        <p15:presenceInfo xmlns:p15="http://schemas.microsoft.com/office/powerpoint/2012/main" userId="S::cory.murray@mass.gov::96a80f88-2a13-4efe-b26a-4325663616a5" providerId="AD"/>
      </p:ext>
    </p:extLst>
  </p:cmAuthor>
  <p:cmAuthor id="33" name="Brevard, Alvina (OCD)" initials="B(" lastIdx="2" clrIdx="32">
    <p:extLst>
      <p:ext uri="{19B8F6BF-5375-455C-9EA6-DF929625EA0E}">
        <p15:presenceInfo xmlns:p15="http://schemas.microsoft.com/office/powerpoint/2012/main" userId="S::alvina.brevard@mass.gov::5768be77-ebd1-4951-bd25-b5fd57dd4ddf" providerId="AD"/>
      </p:ext>
    </p:extLst>
  </p:cmAuthor>
  <p:cmAuthor id="34" name="O'Hanlon, Rory C.  (EOHED)" initials="O(" lastIdx="1" clrIdx="33">
    <p:extLst>
      <p:ext uri="{19B8F6BF-5375-455C-9EA6-DF929625EA0E}">
        <p15:presenceInfo xmlns:p15="http://schemas.microsoft.com/office/powerpoint/2012/main" userId="S::rory.c.ohanlon@mass.gov::b85f697f-f195-4d84-93dd-de284b9b939b" providerId="AD"/>
      </p:ext>
    </p:extLst>
  </p:cmAuthor>
  <p:cmAuthor id="35" name="Letchford, Mary (OCD)" initials="L(" lastIdx="1" clrIdx="34">
    <p:extLst>
      <p:ext uri="{19B8F6BF-5375-455C-9EA6-DF929625EA0E}">
        <p15:presenceInfo xmlns:p15="http://schemas.microsoft.com/office/powerpoint/2012/main" userId="S::mary.letchford@mass.gov::9a32f4a7-25d3-4e15-960e-e00d3650e27d" providerId="AD"/>
      </p:ext>
    </p:extLst>
  </p:cmAuthor>
  <p:cmAuthor id="36" name="Wilhoite, Jake (OCD)" initials="W(" lastIdx="2" clrIdx="35">
    <p:extLst>
      <p:ext uri="{19B8F6BF-5375-455C-9EA6-DF929625EA0E}">
        <p15:presenceInfo xmlns:p15="http://schemas.microsoft.com/office/powerpoint/2012/main" userId="S::jake.wilhoite@mass.gov::b2ae1152-dca4-4a0c-b9bc-0d2f91cd3a9f" providerId="AD"/>
      </p:ext>
    </p:extLst>
  </p:cmAuthor>
  <p:cmAuthor id="37" name="Lin, Anne (OCD)" initials="L(" lastIdx="6" clrIdx="36">
    <p:extLst>
      <p:ext uri="{19B8F6BF-5375-455C-9EA6-DF929625EA0E}">
        <p15:presenceInfo xmlns:p15="http://schemas.microsoft.com/office/powerpoint/2012/main" userId="S::anne.lin@mass.gov::9f67a6df-e39b-4cdb-a10f-a4cb15e56e92" providerId="AD"/>
      </p:ext>
    </p:extLst>
  </p:cmAuthor>
  <p:cmAuthor id="38" name="Collins, Kerry (EPS)" initials="CK(" lastIdx="4" clrIdx="37">
    <p:extLst>
      <p:ext uri="{19B8F6BF-5375-455C-9EA6-DF929625EA0E}">
        <p15:presenceInfo xmlns:p15="http://schemas.microsoft.com/office/powerpoint/2012/main" userId="S::kerry.collins@mass.gov::faeb9980-173a-41f4-956c-abf71104df2e" providerId="AD"/>
      </p:ext>
    </p:extLst>
  </p:cmAuthor>
  <p:cmAuthor id="39" name="Venkatachalam, Krishna (EPS)" initials="VK(" lastIdx="11" clrIdx="38">
    <p:extLst>
      <p:ext uri="{19B8F6BF-5375-455C-9EA6-DF929625EA0E}">
        <p15:presenceInfo xmlns:p15="http://schemas.microsoft.com/office/powerpoint/2012/main" userId="S::krishna.venkatachalam@mass.gov::88a60ae9-9835-4cd0-9592-466b6a2111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FFFFFF"/>
    <a:srgbClr val="009AD7"/>
    <a:srgbClr val="19670F"/>
    <a:srgbClr val="999999"/>
    <a:srgbClr val="E8EFFA"/>
    <a:srgbClr val="F0F3F7"/>
    <a:srgbClr val="89A6C2"/>
    <a:srgbClr val="BFBFBF"/>
    <a:srgbClr val="A1A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49F4E2-0CC7-415C-8DE4-60B651D88368}" v="22" dt="2021-12-02T19:00:34.1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342"/>
      </p:cViewPr>
      <p:guideLst>
        <p:guide orient="horz" pos="696"/>
        <p:guide pos="3839"/>
        <p:guide orient="horz" pos="1152"/>
        <p:guide orient="horz" pos="13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658F63A-940C-4E55-A479-A0499EA9FC6A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1E8D6EA-BFB4-46D9-AE29-A37DC2FD6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D6EA-BFB4-46D9-AE29-A37DC2FD68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6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8D6EA-BFB4-46D9-AE29-A37DC2FD68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936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8D6EA-BFB4-46D9-AE29-A37DC2FD68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720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8D6EA-BFB4-46D9-AE29-A37DC2FD682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06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8D6EA-BFB4-46D9-AE29-A37DC2FD682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849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4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8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9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8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8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8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8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8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9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10.png"/><Relationship Id="rId2" Type="http://schemas.openxmlformats.org/officeDocument/2006/relationships/tags" Target="../tags/tag2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12.png"/><Relationship Id="rId2" Type="http://schemas.openxmlformats.org/officeDocument/2006/relationships/tags" Target="../tags/tag3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4.xml"/><Relationship Id="rId7" Type="http://schemas.openxmlformats.org/officeDocument/2006/relationships/image" Target="../media/image10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6.xml"/><Relationship Id="rId7" Type="http://schemas.openxmlformats.org/officeDocument/2006/relationships/image" Target="../media/image9.png"/><Relationship Id="rId2" Type="http://schemas.openxmlformats.org/officeDocument/2006/relationships/tags" Target="../tags/tag35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8.xml"/><Relationship Id="rId7" Type="http://schemas.openxmlformats.org/officeDocument/2006/relationships/image" Target="../media/image10.png"/><Relationship Id="rId2" Type="http://schemas.openxmlformats.org/officeDocument/2006/relationships/tags" Target="../tags/tag3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0.xml"/><Relationship Id="rId7" Type="http://schemas.openxmlformats.org/officeDocument/2006/relationships/image" Target="../media/image9.png"/><Relationship Id="rId2" Type="http://schemas.openxmlformats.org/officeDocument/2006/relationships/tags" Target="../tags/tag39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2.xml"/><Relationship Id="rId7" Type="http://schemas.openxmlformats.org/officeDocument/2006/relationships/image" Target="../media/image10.png"/><Relationship Id="rId2" Type="http://schemas.openxmlformats.org/officeDocument/2006/relationships/tags" Target="../tags/tag4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3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4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45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5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7.png"/><Relationship Id="rId2" Type="http://schemas.openxmlformats.org/officeDocument/2006/relationships/tags" Target="../tags/tag4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7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8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9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13.jpeg"/><Relationship Id="rId2" Type="http://schemas.openxmlformats.org/officeDocument/2006/relationships/tags" Target="../tags/tag5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3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1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4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3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2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7.png"/><Relationship Id="rId2" Type="http://schemas.openxmlformats.org/officeDocument/2006/relationships/tags" Target="../tags/tag55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image" Target="../media/image7.png"/><Relationship Id="rId2" Type="http://schemas.openxmlformats.org/officeDocument/2006/relationships/tags" Target="../tags/tag5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image" Target="../media/image7.png"/><Relationship Id="rId2" Type="http://schemas.openxmlformats.org/officeDocument/2006/relationships/tags" Target="../tags/tag59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1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6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7.bin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4.xml"/><Relationship Id="rId7" Type="http://schemas.openxmlformats.org/officeDocument/2006/relationships/image" Target="../media/image8.png"/><Relationship Id="rId2" Type="http://schemas.openxmlformats.org/officeDocument/2006/relationships/tags" Target="../tags/tag63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6.xml"/><Relationship Id="rId7" Type="http://schemas.openxmlformats.org/officeDocument/2006/relationships/image" Target="../media/image8.png"/><Relationship Id="rId2" Type="http://schemas.openxmlformats.org/officeDocument/2006/relationships/tags" Target="../tags/tag65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8.xml"/><Relationship Id="rId7" Type="http://schemas.openxmlformats.org/officeDocument/2006/relationships/image" Target="../media/image8.png"/><Relationship Id="rId2" Type="http://schemas.openxmlformats.org/officeDocument/2006/relationships/tags" Target="../tags/tag6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0.xml"/><Relationship Id="rId7" Type="http://schemas.openxmlformats.org/officeDocument/2006/relationships/image" Target="../media/image8.png"/><Relationship Id="rId2" Type="http://schemas.openxmlformats.org/officeDocument/2006/relationships/tags" Target="../tags/tag69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2.xml"/><Relationship Id="rId7" Type="http://schemas.openxmlformats.org/officeDocument/2006/relationships/image" Target="../media/image8.png"/><Relationship Id="rId2" Type="http://schemas.openxmlformats.org/officeDocument/2006/relationships/tags" Target="../tags/tag71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4.xml"/><Relationship Id="rId7" Type="http://schemas.openxmlformats.org/officeDocument/2006/relationships/image" Target="../media/image8.png"/><Relationship Id="rId2" Type="http://schemas.openxmlformats.org/officeDocument/2006/relationships/tags" Target="../tags/tag73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6.xml"/><Relationship Id="rId7" Type="http://schemas.openxmlformats.org/officeDocument/2006/relationships/image" Target="../media/image9.png"/><Relationship Id="rId2" Type="http://schemas.openxmlformats.org/officeDocument/2006/relationships/tags" Target="../tags/tag75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8.xml"/><Relationship Id="rId7" Type="http://schemas.openxmlformats.org/officeDocument/2006/relationships/image" Target="../media/image10.png"/><Relationship Id="rId2" Type="http://schemas.openxmlformats.org/officeDocument/2006/relationships/tags" Target="../tags/tag7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0.xml"/><Relationship Id="rId7" Type="http://schemas.openxmlformats.org/officeDocument/2006/relationships/image" Target="../media/image12.png"/><Relationship Id="rId2" Type="http://schemas.openxmlformats.org/officeDocument/2006/relationships/tags" Target="../tags/tag79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2.xml"/><Relationship Id="rId7" Type="http://schemas.openxmlformats.org/officeDocument/2006/relationships/image" Target="../media/image10.png"/><Relationship Id="rId2" Type="http://schemas.openxmlformats.org/officeDocument/2006/relationships/tags" Target="../tags/tag81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4.xml"/><Relationship Id="rId7" Type="http://schemas.openxmlformats.org/officeDocument/2006/relationships/image" Target="../media/image9.png"/><Relationship Id="rId2" Type="http://schemas.openxmlformats.org/officeDocument/2006/relationships/tags" Target="../tags/tag83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6.xml"/><Relationship Id="rId7" Type="http://schemas.openxmlformats.org/officeDocument/2006/relationships/image" Target="../media/image10.png"/><Relationship Id="rId2" Type="http://schemas.openxmlformats.org/officeDocument/2006/relationships/tags" Target="../tags/tag85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8.xml"/><Relationship Id="rId7" Type="http://schemas.openxmlformats.org/officeDocument/2006/relationships/image" Target="../media/image9.png"/><Relationship Id="rId2" Type="http://schemas.openxmlformats.org/officeDocument/2006/relationships/tags" Target="../tags/tag8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90.xml"/><Relationship Id="rId7" Type="http://schemas.openxmlformats.org/officeDocument/2006/relationships/image" Target="../media/image10.png"/><Relationship Id="rId2" Type="http://schemas.openxmlformats.org/officeDocument/2006/relationships/tags" Target="../tags/tag89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1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2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3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93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4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image" Target="../media/image7.png"/><Relationship Id="rId2" Type="http://schemas.openxmlformats.org/officeDocument/2006/relationships/tags" Target="../tags/tag94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5.bin"/><Relationship Id="rId4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96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6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7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8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8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9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9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3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60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1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7" Type="http://schemas.openxmlformats.org/officeDocument/2006/relationships/image" Target="../media/image7.png"/><Relationship Id="rId2" Type="http://schemas.openxmlformats.org/officeDocument/2006/relationships/tags" Target="../tags/tag102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2.bin"/><Relationship Id="rId4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7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3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7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4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106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5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image" Target="../media/image7.png"/><Relationship Id="rId2" Type="http://schemas.openxmlformats.org/officeDocument/2006/relationships/tags" Target="../tags/tag107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6.bin"/><Relationship Id="rId4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7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7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7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8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111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9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112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9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0.bin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518275"/>
            <a:ext cx="2844059" cy="365125"/>
          </a:xfrm>
        </p:spPr>
        <p:txBody>
          <a:bodyPr/>
          <a:lstStyle/>
          <a:p>
            <a:fld id="{2FD3F161-6630-4C97-BB97-03FC46C38CEA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518275"/>
            <a:ext cx="3859795" cy="365125"/>
          </a:xfrm>
        </p:spPr>
        <p:txBody>
          <a:bodyPr/>
          <a:lstStyle>
            <a:lvl1pPr>
              <a:defRPr sz="9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518275"/>
            <a:ext cx="2844059" cy="365125"/>
          </a:xfrm>
        </p:spPr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3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8F6E-4F9F-44DB-B455-7728627C20C8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0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0718-0528-4DD8-BADE-1AAE5E2BEFFF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21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913803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6" imgW="384" imgH="384" progId="TCLayout.ActiveDocument.1">
                  <p:embed/>
                </p:oleObj>
              </mc:Choice>
              <mc:Fallback>
                <p:oleObj name="think-cell Slide" r:id="rId6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8541" y="1614340"/>
            <a:ext cx="2471093" cy="281103"/>
          </a:xfrm>
        </p:spPr>
        <p:txBody>
          <a:bodyPr wrap="square">
            <a:spAutoFit/>
          </a:bodyPr>
          <a:lstStyle>
            <a:lvl1pPr>
              <a:defRPr 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/>
            </a:lvl5pPr>
          </a:lstStyle>
          <a:p>
            <a:pPr lvl="0" defTabSz="914126"/>
            <a:r>
              <a:rPr lang="en-US"/>
              <a:t>Click to add date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228540" y="533400"/>
            <a:ext cx="7940618" cy="443198"/>
          </a:xfrm>
        </p:spPr>
        <p:txBody>
          <a:bodyPr wrap="square">
            <a:spAutoFit/>
          </a:bodyPr>
          <a:lstStyle>
            <a:lvl1pPr>
              <a:defRPr lang="en-US" sz="3200" b="1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914126">
              <a:spcBef>
                <a:spcPts val="600"/>
              </a:spcBef>
            </a:pPr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151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226984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606288"/>
            <a:ext cx="10114878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47559" y="1143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2565" y="1219201"/>
            <a:ext cx="11097773" cy="5125577"/>
          </a:xfrm>
          <a:prstGeom prst="rect">
            <a:avLst/>
          </a:prstGeom>
        </p:spPr>
        <p:txBody>
          <a:bodyPr/>
          <a:lstStyle>
            <a:lvl1pPr>
              <a:buClrTx/>
              <a:defRPr sz="2000" b="0">
                <a:latin typeface="+mn-lt"/>
                <a:ea typeface="+mn-ea"/>
                <a:cs typeface="+mn-cs"/>
                <a:sym typeface="+mn-lt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body</a:t>
            </a:r>
          </a:p>
        </p:txBody>
      </p:sp>
    </p:spTree>
    <p:extLst>
      <p:ext uri="{BB962C8B-B14F-4D97-AF65-F5344CB8AC3E}">
        <p14:creationId xmlns:p14="http://schemas.microsoft.com/office/powerpoint/2010/main" val="39597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588880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606288"/>
            <a:ext cx="10114878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47559" y="1143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47559" y="6477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47558" y="533400"/>
            <a:ext cx="7497397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564" y="304800"/>
            <a:ext cx="10003927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2564" y="1219200"/>
            <a:ext cx="5459615" cy="51816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00722" y="1219200"/>
            <a:ext cx="5459615" cy="51816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926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7033044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606288"/>
            <a:ext cx="10114878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47559" y="1143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47559" y="6477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47558" y="533400"/>
            <a:ext cx="7497397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564" y="304800"/>
            <a:ext cx="10003927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3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040963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559" y="2085629"/>
            <a:ext cx="11112780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47559" y="1143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47559" y="6477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606288"/>
            <a:ext cx="10114878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447558" y="533400"/>
            <a:ext cx="7497397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564" y="304800"/>
            <a:ext cx="10003927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00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1391410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309"/>
            <a:ext cx="4693178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462564" y="1544274"/>
            <a:ext cx="3451501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27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3024711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408" y="2668041"/>
            <a:ext cx="9617986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409" y="1428131"/>
            <a:ext cx="947425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23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38967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29836" y="3826800"/>
            <a:ext cx="10933952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737" y="3680016"/>
            <a:ext cx="11573289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505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E03F-4E65-4016-87BB-3A712B41FC4A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02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92105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3936" y="0"/>
            <a:ext cx="416842" cy="68580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844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2681103"/>
            <a:ext cx="3127066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427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91047289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3741" y="0"/>
            <a:ext cx="416842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008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462564" y="622800"/>
            <a:ext cx="6255171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226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868595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0113" y="0"/>
            <a:ext cx="416842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2681103"/>
            <a:ext cx="3127066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79701" y="-1309"/>
            <a:ext cx="8109125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14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370038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8101" y="0"/>
            <a:ext cx="416842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4412" y="0"/>
            <a:ext cx="6094413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0435" y="0"/>
            <a:ext cx="609838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62565" y="1785600"/>
            <a:ext cx="4387257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352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817297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7920" y="0"/>
            <a:ext cx="41684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7507" y="0"/>
            <a:ext cx="437131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17989" y="0"/>
            <a:ext cx="4370836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3761" y="3916408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62565" y="1804650"/>
            <a:ext cx="624592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280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103687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524" y="131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2764204"/>
            <a:ext cx="2477993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626" y="3590399"/>
            <a:ext cx="1364894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72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516949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5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2764204"/>
            <a:ext cx="2477993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076" y="3402829"/>
            <a:ext cx="2693964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917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6083243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think-cell Slide" r:id="rId5" imgW="324" imgH="324" progId="TCLayout.ActiveDocument.1">
                  <p:embed/>
                </p:oleObj>
              </mc:Choice>
              <mc:Fallback>
                <p:oleObj name="think-cell Slide" r:id="rId5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5507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1785600"/>
            <a:ext cx="40611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32" y="3394393"/>
            <a:ext cx="1298237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920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6879523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5507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1785600"/>
            <a:ext cx="40611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7127" y="3416300"/>
            <a:ext cx="2693964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pic>
        <p:nvPicPr>
          <p:cNvPr id="20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41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054025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1889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622800"/>
            <a:ext cx="4672429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01" y="3589606"/>
            <a:ext cx="1364894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287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9D6E-A079-4E9D-A04E-9522526BE291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161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09967411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1889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622800"/>
            <a:ext cx="4672429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59011" y="3407804"/>
            <a:ext cx="2693964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807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2106717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4440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62564" y="622800"/>
            <a:ext cx="6255171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89" y="3589606"/>
            <a:ext cx="1364894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02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358462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4440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62564" y="622800"/>
            <a:ext cx="6255171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5918" y="3407804"/>
            <a:ext cx="2693964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98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3226721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9836" y="3826333"/>
            <a:ext cx="10930353" cy="1606550"/>
          </a:xfrm>
        </p:spPr>
        <p:txBody>
          <a:bodyPr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5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1194629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29836" y="625475"/>
            <a:ext cx="932445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9836" y="3826333"/>
            <a:ext cx="10930353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966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0270833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5591" y="102748"/>
            <a:ext cx="769257" cy="10017212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12188825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217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7998083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2564" y="535714"/>
            <a:ext cx="9836654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007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1594448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425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3705403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231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167094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49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4537-4084-4F54-B6B7-37717E8465FB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6583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6716532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" name="Picture 447" descr="Boston, Massachusetts, USA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9629" r="366" b="7252"/>
          <a:stretch/>
        </p:blipFill>
        <p:spPr bwMode="auto">
          <a:xfrm>
            <a:off x="0" y="-76198"/>
            <a:ext cx="12188825" cy="69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3199567" y="6461829"/>
            <a:ext cx="5789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28540" y="533400"/>
            <a:ext cx="7940618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>
              <a:lnSpc>
                <a:spcPct val="90000"/>
              </a:lnSpc>
              <a:spcBef>
                <a:spcPts val="600"/>
              </a:spcBef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j-lt"/>
              </a:defRPr>
            </a:lvl1pPr>
          </a:lstStyle>
          <a:p>
            <a:pPr lvl="0"/>
            <a:r>
              <a:rPr lang="en-PH" dirty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788864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0625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9599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9443688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447" descr="Boston, Massachusetts, USA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9629" r="366" b="7252"/>
          <a:stretch/>
        </p:blipFill>
        <p:spPr bwMode="auto">
          <a:xfrm>
            <a:off x="0" y="-76198"/>
            <a:ext cx="12188825" cy="69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8541" y="1614340"/>
            <a:ext cx="2471093" cy="281103"/>
          </a:xfrm>
        </p:spPr>
        <p:txBody>
          <a:bodyPr wrap="square">
            <a:spAutoFit/>
          </a:bodyPr>
          <a:lstStyle>
            <a:lvl1pPr>
              <a:defRPr 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/>
            </a:lvl5pPr>
          </a:lstStyle>
          <a:p>
            <a:pPr lvl="0" defTabSz="914126"/>
            <a:r>
              <a:rPr lang="en-US"/>
              <a:t>Click to add date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199567" y="6461829"/>
            <a:ext cx="5789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228540" y="533400"/>
            <a:ext cx="7940618" cy="443198"/>
          </a:xfrm>
        </p:spPr>
        <p:txBody>
          <a:bodyPr wrap="square">
            <a:spAutoFit/>
          </a:bodyPr>
          <a:lstStyle>
            <a:lvl1pPr>
              <a:defRPr lang="en-US" sz="3200" b="1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914126">
              <a:spcBef>
                <a:spcPts val="600"/>
              </a:spcBef>
            </a:pPr>
            <a:r>
              <a:rPr lang="en-US"/>
              <a:t>Click to add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923673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47559" y="672002"/>
            <a:ext cx="10018932" cy="332399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47559" y="1143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47559" y="6477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447558" y="533400"/>
            <a:ext cx="7497397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564" y="304800"/>
            <a:ext cx="10003927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6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1689847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59" y="672002"/>
            <a:ext cx="10018932" cy="332399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559" y="2085628"/>
            <a:ext cx="11112780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47559" y="1143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47559" y="6477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47558" y="533400"/>
            <a:ext cx="7497397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564" y="304800"/>
            <a:ext cx="10003927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4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217578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3178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62565" y="2158988"/>
            <a:ext cx="3743025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1227049"/>
            <a:ext cx="3743025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07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4875658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408" y="2668041"/>
            <a:ext cx="9617986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360" y="1424082"/>
            <a:ext cx="951473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990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347469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29836" y="3826800"/>
            <a:ext cx="10933952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29836" y="3680016"/>
            <a:ext cx="1155557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052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Whit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599010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3936" y="0"/>
            <a:ext cx="416842" cy="6858000"/>
          </a:xfrm>
          <a:prstGeom prst="rect">
            <a:avLst/>
          </a:prstGeom>
        </p:spPr>
      </p:pic>
      <p:sp>
        <p:nvSpPr>
          <p:cNvPr id="22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844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2681103"/>
            <a:ext cx="3127066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236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176603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3741" y="0"/>
            <a:ext cx="416842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00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622801"/>
            <a:ext cx="627489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29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E1DA-04C3-40F2-83BD-EF8F3FCDFE2C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0813" y="76201"/>
            <a:ext cx="11428572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96481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Four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966131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6895" y="0"/>
            <a:ext cx="41684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19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622801"/>
            <a:ext cx="809947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39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2280711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0113" y="0"/>
            <a:ext cx="416842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2681103"/>
            <a:ext cx="3127066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79701" y="-1309"/>
            <a:ext cx="8109125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4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1571397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8101" y="0"/>
            <a:ext cx="41684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4412" y="0"/>
            <a:ext cx="6094413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0435" y="0"/>
            <a:ext cx="609838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62565" y="1785600"/>
            <a:ext cx="4387257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2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01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562204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7920" y="0"/>
            <a:ext cx="41684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7507" y="0"/>
            <a:ext cx="43713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17989" y="0"/>
            <a:ext cx="4370836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62565" y="1785600"/>
            <a:ext cx="624592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20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05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9021289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name="think-cell Slide" r:id="rId5" imgW="324" imgH="324" progId="TCLayout.ActiveDocument.1">
                  <p:embed/>
                </p:oleObj>
              </mc:Choice>
              <mc:Fallback>
                <p:oleObj name="think-cell Slide" r:id="rId5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2764204"/>
            <a:ext cx="2477993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626" y="3590399"/>
            <a:ext cx="1364894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23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5634818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564" y="2764204"/>
            <a:ext cx="2477993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076" y="3402829"/>
            <a:ext cx="2693964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791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97125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5507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1785600"/>
            <a:ext cx="40611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32" y="3394393"/>
            <a:ext cx="1298237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76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7856718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5507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1785600"/>
            <a:ext cx="40611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7127" y="3416300"/>
            <a:ext cx="2693964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935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1562687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1889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622801"/>
            <a:ext cx="474658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01" y="3589606"/>
            <a:ext cx="1364894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98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5799397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1889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622801"/>
            <a:ext cx="474658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59011" y="3407804"/>
            <a:ext cx="2693964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902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0874-97F8-4ECC-A4D3-AE3F79FF2CF7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919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788532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4440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622801"/>
            <a:ext cx="6252867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89" y="3589606"/>
            <a:ext cx="1364894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6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892470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4440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622801"/>
            <a:ext cx="6252867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5918" y="3407804"/>
            <a:ext cx="2693964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493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901625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29836" y="3826333"/>
            <a:ext cx="10930353" cy="1606550"/>
          </a:xfrm>
        </p:spPr>
        <p:txBody>
          <a:bodyPr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507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5526653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29836" y="625475"/>
            <a:ext cx="932445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9836" y="3826333"/>
            <a:ext cx="10930353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619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4345171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5591" y="102748"/>
            <a:ext cx="769257" cy="10017212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12188825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19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pecia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4400781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622801"/>
            <a:ext cx="996418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837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4363989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29836" y="2548118"/>
            <a:ext cx="3066558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b="1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29" y="3586748"/>
            <a:ext cx="1364894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39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875307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0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082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725354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4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118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0025999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8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322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A094-00D9-4134-8C3E-74B4AAE1CF17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2686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2029467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2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47" descr="Boston, Massachusetts, USA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9629" r="366" b="7252"/>
          <a:stretch/>
        </p:blipFill>
        <p:spPr bwMode="auto">
          <a:xfrm>
            <a:off x="0" y="-76198"/>
            <a:ext cx="12188825" cy="69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3199567" y="6461829"/>
            <a:ext cx="5789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8540" y="533400"/>
            <a:ext cx="7940618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>
              <a:lnSpc>
                <a:spcPct val="90000"/>
              </a:lnSpc>
              <a:spcBef>
                <a:spcPts val="600"/>
              </a:spcBef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j-lt"/>
              </a:defRPr>
            </a:lvl1pPr>
          </a:lstStyle>
          <a:p>
            <a:pPr lvl="0"/>
            <a:r>
              <a:rPr lang="en-PH" dirty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214078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0625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1875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6816161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7784" y="4691187"/>
            <a:ext cx="929095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8829" y="4691187"/>
            <a:ext cx="1569743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179953" rIns="182832" bIns="1828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29836" y="907198"/>
            <a:ext cx="3447902" cy="34472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1841" tIns="467878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068794" y="1115416"/>
            <a:ext cx="2569265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031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4907509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409" y="1428131"/>
            <a:ext cx="947425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4865" y="2667600"/>
            <a:ext cx="9616695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92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6761981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9836" y="622800"/>
            <a:ext cx="7188126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737" y="1206000"/>
            <a:ext cx="11573289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607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wo-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5766962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0113" y="0"/>
            <a:ext cx="416842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79701" y="-1309"/>
            <a:ext cx="8109125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29836" y="3207715"/>
            <a:ext cx="1546740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019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0610128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7784" y="4691187"/>
            <a:ext cx="929095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8829" y="4691187"/>
            <a:ext cx="1569743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179953" rIns="182832" bIns="1828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29836" y="907199"/>
            <a:ext cx="3447902" cy="122046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1841" tIns="467878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accent4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068794" y="1115416"/>
            <a:ext cx="2569265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55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0127697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409" y="1428131"/>
            <a:ext cx="947425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4865" y="2667600"/>
            <a:ext cx="9616695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614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3594638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29836" y="622800"/>
            <a:ext cx="7188126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737" y="1206000"/>
            <a:ext cx="11573289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433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. Two-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7525460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0113" y="0"/>
            <a:ext cx="416842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79701" y="-1309"/>
            <a:ext cx="8109125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29836" y="3262146"/>
            <a:ext cx="1160745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740A-1F50-49AB-8424-6D8B05DF0C8F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444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.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7651387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29836" y="2577934"/>
            <a:ext cx="2818666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29" y="3586748"/>
            <a:ext cx="1364894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365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22601"/>
            <a:ext cx="11173090" cy="42211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Calibri" panose="020F0502020204030204" pitchFamily="34" charset="0"/>
              </a:defRPr>
            </a:lvl1pPr>
            <a:lvl2pPr marL="576090" indent="-23329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14126" indent="-223771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61684" indent="-23329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9720" indent="-223771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9611398" y="6594479"/>
            <a:ext cx="2577429" cy="263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5CC764F-34DD-40DB-B424-6CB46B067597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52307" y="824631"/>
            <a:ext cx="10309714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744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25EF-CAF2-4517-B02B-12755CFD32B1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77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76" Type="http://schemas.openxmlformats.org/officeDocument/2006/relationships/oleObject" Target="../embeddings/oleObject1.bin"/><Relationship Id="rId7" Type="http://schemas.openxmlformats.org/officeDocument/2006/relationships/slideLayout" Target="../slideLayouts/slideLayout18.xml"/><Relationship Id="rId7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66" Type="http://schemas.openxmlformats.org/officeDocument/2006/relationships/slideLayout" Target="../slideLayouts/slideLayout77.xml"/><Relationship Id="rId74" Type="http://schemas.openxmlformats.org/officeDocument/2006/relationships/tags" Target="../tags/tag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61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tags" Target="../tags/tag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image" Target="../media/image2.emf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vmlDrawing" Target="../drawings/vmlDrawing1.v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88825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13" y="76201"/>
            <a:ext cx="11428572" cy="762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12" y="1219201"/>
            <a:ext cx="11810999" cy="4906964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51827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</a:lstStyle>
          <a:p>
            <a:fld id="{716ABBC4-D7EF-478E-BA71-DED00E89BE50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518275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900">
                <a:solidFill>
                  <a:srgbClr val="FF0000"/>
                </a:solidFill>
                <a:latin typeface="Gill Sans MT" pitchFamily="34" charset="0"/>
              </a:defRPr>
            </a:lvl1pPr>
          </a:lstStyle>
          <a:p>
            <a:r>
              <a:rPr lang="en-US" dirty="0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51827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</a:lstStyle>
          <a:p>
            <a:fld id="{48F239AC-B64B-47D9-9A99-24B0D39D1C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Seal of Massachusetts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212" y="76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23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9" r:id="rId1"/>
    <p:sldLayoutId id="2147485190" r:id="rId2"/>
    <p:sldLayoutId id="2147485191" r:id="rId3"/>
    <p:sldLayoutId id="2147485192" r:id="rId4"/>
    <p:sldLayoutId id="2147485193" r:id="rId5"/>
    <p:sldLayoutId id="2147485194" r:id="rId6"/>
    <p:sldLayoutId id="2147485195" r:id="rId7"/>
    <p:sldLayoutId id="2147485196" r:id="rId8"/>
    <p:sldLayoutId id="2147485197" r:id="rId9"/>
    <p:sldLayoutId id="2147485198" r:id="rId10"/>
    <p:sldLayoutId id="2147485199" r:id="rId11"/>
  </p:sldLayoutIdLst>
  <p:hf hdr="0"/>
  <p:txStyles>
    <p:titleStyle>
      <a:lvl1pPr algn="l" defTabSz="1218987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Gill Sans MT" pitchFamily="34" charset="0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3"/>
            </p:custDataLst>
            <p:extLst>
              <p:ext uri="{D42A27DB-BD31-4B8C-83A1-F6EECF244321}">
                <p14:modId xmlns:p14="http://schemas.microsoft.com/office/powerpoint/2010/main" val="3941305400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76" imgW="270" imgH="270" progId="TCLayout.ActiveDocument.1">
                  <p:embed/>
                </p:oleObj>
              </mc:Choice>
              <mc:Fallback>
                <p:oleObj name="think-cell Slide" r:id="rId7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7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74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9836" y="622801"/>
            <a:ext cx="10930503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9836" y="1825625"/>
            <a:ext cx="1093050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83533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5" r:id="rId1"/>
    <p:sldLayoutId id="2147485185" r:id="rId2"/>
    <p:sldLayoutId id="2147485186" r:id="rId3"/>
    <p:sldLayoutId id="2147485086" r:id="rId4"/>
    <p:sldLayoutId id="2147485183" r:id="rId5"/>
    <p:sldLayoutId id="2147485158" r:id="rId6"/>
    <p:sldLayoutId id="2147485113" r:id="rId7"/>
    <p:sldLayoutId id="2147485114" r:id="rId8"/>
    <p:sldLayoutId id="2147485154" r:id="rId9"/>
    <p:sldLayoutId id="2147485162" r:id="rId10"/>
    <p:sldLayoutId id="2147485149" r:id="rId11"/>
    <p:sldLayoutId id="2147485087" r:id="rId12"/>
    <p:sldLayoutId id="2147485112" r:id="rId13"/>
    <p:sldLayoutId id="2147485155" r:id="rId14"/>
    <p:sldLayoutId id="2147485164" r:id="rId15"/>
    <p:sldLayoutId id="2147485109" r:id="rId16"/>
    <p:sldLayoutId id="2147485165" r:id="rId17"/>
    <p:sldLayoutId id="2147485110" r:id="rId18"/>
    <p:sldLayoutId id="2147485166" r:id="rId19"/>
    <p:sldLayoutId id="2147485156" r:id="rId20"/>
    <p:sldLayoutId id="2147485167" r:id="rId21"/>
    <p:sldLayoutId id="2147485108" r:id="rId22"/>
    <p:sldLayoutId id="2147485107" r:id="rId23"/>
    <p:sldLayoutId id="2147485106" r:id="rId24"/>
    <p:sldLayoutId id="2147485090" r:id="rId25"/>
    <p:sldLayoutId id="2147485091" r:id="rId26"/>
    <p:sldLayoutId id="2147485092" r:id="rId27"/>
    <p:sldLayoutId id="2147485093" r:id="rId28"/>
    <p:sldLayoutId id="2147485116" r:id="rId29"/>
    <p:sldLayoutId id="2147485161" r:id="rId30"/>
    <p:sldLayoutId id="2147485159" r:id="rId31"/>
    <p:sldLayoutId id="2147485119" r:id="rId32"/>
    <p:sldLayoutId id="2147485184" r:id="rId33"/>
    <p:sldLayoutId id="2147485137" r:id="rId34"/>
    <p:sldLayoutId id="2147485120" r:id="rId35"/>
    <p:sldLayoutId id="2147485121" r:id="rId36"/>
    <p:sldLayoutId id="2147485141" r:id="rId37"/>
    <p:sldLayoutId id="2147485163" r:id="rId38"/>
    <p:sldLayoutId id="2147485139" r:id="rId39"/>
    <p:sldLayoutId id="2147485140" r:id="rId40"/>
    <p:sldLayoutId id="2147485122" r:id="rId41"/>
    <p:sldLayoutId id="2147485123" r:id="rId42"/>
    <p:sldLayoutId id="2147485151" r:id="rId43"/>
    <p:sldLayoutId id="2147485168" r:id="rId44"/>
    <p:sldLayoutId id="2147485127" r:id="rId45"/>
    <p:sldLayoutId id="2147485169" r:id="rId46"/>
    <p:sldLayoutId id="2147485126" r:id="rId47"/>
    <p:sldLayoutId id="2147485170" r:id="rId48"/>
    <p:sldLayoutId id="2147485153" r:id="rId49"/>
    <p:sldLayoutId id="2147485171" r:id="rId50"/>
    <p:sldLayoutId id="2147485128" r:id="rId51"/>
    <p:sldLayoutId id="2147485129" r:id="rId52"/>
    <p:sldLayoutId id="2147485130" r:id="rId53"/>
    <p:sldLayoutId id="2147485131" r:id="rId54"/>
    <p:sldLayoutId id="2147485145" r:id="rId55"/>
    <p:sldLayoutId id="2147485133" r:id="rId56"/>
    <p:sldLayoutId id="2147485144" r:id="rId57"/>
    <p:sldLayoutId id="2147485134" r:id="rId58"/>
    <p:sldLayoutId id="2147485146" r:id="rId59"/>
    <p:sldLayoutId id="2147485160" r:id="rId60"/>
    <p:sldLayoutId id="2147485172" r:id="rId61"/>
    <p:sldLayoutId id="2147485173" r:id="rId62"/>
    <p:sldLayoutId id="2147485174" r:id="rId63"/>
    <p:sldLayoutId id="2147485175" r:id="rId64"/>
    <p:sldLayoutId id="2147485176" r:id="rId65"/>
    <p:sldLayoutId id="2147485177" r:id="rId66"/>
    <p:sldLayoutId id="2147485178" r:id="rId67"/>
    <p:sldLayoutId id="2147485179" r:id="rId68"/>
    <p:sldLayoutId id="2147485180" r:id="rId69"/>
    <p:sldLayoutId id="2147485187" r:id="rId70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126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284315" indent="-172748" algn="l" defTabSz="91412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11047" indent="-165550" algn="l" defTabSz="91412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0" indent="0" algn="l" defTabSz="914126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4pPr>
      <a:lvl5pPr marL="0" indent="0" algn="l" defTabSz="914126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269794" indent="-152354" algn="l" defTabSz="91412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6pPr>
      <a:lvl7pPr marL="0" indent="0" algn="l" defTabSz="914126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7pPr>
      <a:lvl8pPr marL="0" indent="0" algn="l" defTabSz="914126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+mn-lt"/>
        </a:defRPr>
      </a:lvl8pPr>
      <a:lvl9pPr marL="0" indent="0" algn="l" defTabSz="914126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 userDrawn="1">
          <p15:clr>
            <a:srgbClr val="F26B43"/>
          </p15:clr>
        </p15:guide>
        <p15:guide id="2" pos="396" userDrawn="1">
          <p15:clr>
            <a:srgbClr val="F26B43"/>
          </p15:clr>
        </p15:guide>
        <p15:guide id="3" pos="7282" userDrawn="1">
          <p15:clr>
            <a:srgbClr val="F26B43"/>
          </p15:clr>
        </p15:guide>
        <p15:guide id="4" orient="horz" pos="38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CBC5AFE-8080-439C-88F4-247DEEEAE2B4}"/>
              </a:ext>
            </a:extLst>
          </p:cNvPr>
          <p:cNvSpPr txBox="1">
            <a:spLocks/>
          </p:cNvSpPr>
          <p:nvPr/>
        </p:nvSpPr>
        <p:spPr>
          <a:xfrm>
            <a:off x="473162" y="2332235"/>
            <a:ext cx="11242500" cy="4040664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Gill Sans M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Gill Sans MT"/>
              </a:rPr>
              <a:t>Justice Reinvestment Policy Oversight Board</a:t>
            </a:r>
          </a:p>
          <a:p>
            <a:pPr algn="ctr"/>
            <a:endParaRPr lang="en-US" sz="1800" dirty="0">
              <a:solidFill>
                <a:schemeClr val="tx1"/>
              </a:solidFill>
              <a:latin typeface="Gill Sans MT"/>
            </a:endParaRPr>
          </a:p>
          <a:p>
            <a:pPr algn="ctr"/>
            <a:r>
              <a:rPr lang="en-US" sz="3600" i="1" dirty="0">
                <a:solidFill>
                  <a:schemeClr val="tx1"/>
                </a:solidFill>
                <a:latin typeface="Gill Sans MT"/>
              </a:rPr>
              <a:t>Project Management Update</a:t>
            </a:r>
          </a:p>
          <a:p>
            <a:pPr algn="ctr"/>
            <a:endParaRPr lang="en-US" sz="5200" dirty="0">
              <a:solidFill>
                <a:schemeClr val="tx1"/>
              </a:solidFill>
              <a:latin typeface="Gill Sans MT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Gill Sans MT"/>
              </a:rPr>
              <a:t>12/06/21</a:t>
            </a:r>
            <a:endParaRPr lang="en-US" sz="5200" dirty="0">
              <a:solidFill>
                <a:schemeClr val="tx1"/>
              </a:solidFill>
            </a:endParaRPr>
          </a:p>
          <a:p>
            <a:pPr algn="ctr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6B0D-377C-438A-B9A9-26A8913C9BF6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20A43-DD36-4BC4-8864-7EEDB52E5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3E7E51-10C8-42EF-A2FD-F69FB450DC79}"/>
              </a:ext>
            </a:extLst>
          </p:cNvPr>
          <p:cNvSpPr/>
          <p:nvPr/>
        </p:nvSpPr>
        <p:spPr>
          <a:xfrm>
            <a:off x="5794624" y="102743"/>
            <a:ext cx="5650787" cy="752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Executive Office of Public Safety and Security</a:t>
            </a:r>
          </a:p>
          <a:p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Executive Office of Technology Services and Security</a:t>
            </a:r>
          </a:p>
        </p:txBody>
      </p:sp>
    </p:spTree>
    <p:extLst>
      <p:ext uri="{BB962C8B-B14F-4D97-AF65-F5344CB8AC3E}">
        <p14:creationId xmlns:p14="http://schemas.microsoft.com/office/powerpoint/2010/main" val="1922715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57BB7E40-A467-4930-9CA3-FC702DA0647C}"/>
              </a:ext>
            </a:extLst>
          </p:cNvPr>
          <p:cNvSpPr/>
          <p:nvPr/>
        </p:nvSpPr>
        <p:spPr>
          <a:xfrm>
            <a:off x="-17785" y="-6668"/>
            <a:ext cx="12206610" cy="6864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CED1C0-4608-413E-B871-3D0453A55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0874-97F8-4ECC-A4D3-AE3F79FF2CF7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A40F7D-1B48-4BBA-8252-05465CC96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56613-D6D1-484F-9BD3-75A29AB9E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2</a:t>
            </a:fld>
            <a:endParaRPr lang="en-US" dirty="0"/>
          </a:p>
        </p:txBody>
      </p:sp>
      <p:sp>
        <p:nvSpPr>
          <p:cNvPr id="15" name="Google Shape;380;p6">
            <a:extLst>
              <a:ext uri="{FF2B5EF4-FFF2-40B4-BE49-F238E27FC236}">
                <a16:creationId xmlns:a16="http://schemas.microsoft.com/office/drawing/2014/main" id="{8A0A29CA-F5E7-442A-869C-85BCF44063C1}"/>
              </a:ext>
            </a:extLst>
          </p:cNvPr>
          <p:cNvSpPr/>
          <p:nvPr/>
        </p:nvSpPr>
        <p:spPr>
          <a:xfrm rot="10800000">
            <a:off x="945269" y="3491095"/>
            <a:ext cx="10326255" cy="210029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 MT" panose="020B0502020104020203" pitchFamily="34" charset="0"/>
              <a:ea typeface="Arial"/>
              <a:cs typeface="Arial"/>
              <a:sym typeface="Arial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7985CCD-9413-479A-86E4-9F7BE0AE15A1}"/>
              </a:ext>
            </a:extLst>
          </p:cNvPr>
          <p:cNvGrpSpPr/>
          <p:nvPr/>
        </p:nvGrpSpPr>
        <p:grpSpPr>
          <a:xfrm>
            <a:off x="0" y="56045"/>
            <a:ext cx="12192000" cy="1073989"/>
            <a:chOff x="0" y="84038"/>
            <a:chExt cx="12192000" cy="1073989"/>
          </a:xfrm>
        </p:grpSpPr>
        <p:cxnSp>
          <p:nvCxnSpPr>
            <p:cNvPr id="16" name="Google Shape;378;p6">
              <a:extLst>
                <a:ext uri="{FF2B5EF4-FFF2-40B4-BE49-F238E27FC236}">
                  <a16:creationId xmlns:a16="http://schemas.microsoft.com/office/drawing/2014/main" id="{F110F8A3-4501-472D-AD68-BACB91CD37B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9475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rgbClr val="D3D3D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" name="Google Shape;379;p6">
              <a:extLst>
                <a:ext uri="{FF2B5EF4-FFF2-40B4-BE49-F238E27FC236}">
                  <a16:creationId xmlns:a16="http://schemas.microsoft.com/office/drawing/2014/main" id="{0F14D400-C6A1-447E-83DC-8B655A69CFF5}"/>
                </a:ext>
              </a:extLst>
            </p:cNvPr>
            <p:cNvSpPr txBox="1"/>
            <p:nvPr/>
          </p:nvSpPr>
          <p:spPr>
            <a:xfrm>
              <a:off x="4494212" y="84038"/>
              <a:ext cx="3200400" cy="5308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002856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Commonwealth Direction</a:t>
              </a:r>
              <a:endParaRPr lang="en-US" sz="2800" dirty="0">
                <a:solidFill>
                  <a:srgbClr val="002856"/>
                </a:solidFill>
                <a:latin typeface="Gill Sans MT" panose="020B0502020104020203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 i="1" dirty="0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(What we will accomplish)</a:t>
              </a:r>
              <a:endParaRPr lang="en-US" sz="2800" dirty="0">
                <a:solidFill>
                  <a:srgbClr val="002856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8" name="Google Shape;385;p6">
              <a:extLst>
                <a:ext uri="{FF2B5EF4-FFF2-40B4-BE49-F238E27FC236}">
                  <a16:creationId xmlns:a16="http://schemas.microsoft.com/office/drawing/2014/main" id="{0E50B980-92FC-4742-BF17-479C6B07E04A}"/>
                </a:ext>
              </a:extLst>
            </p:cNvPr>
            <p:cNvSpPr/>
            <p:nvPr/>
          </p:nvSpPr>
          <p:spPr>
            <a:xfrm>
              <a:off x="847498" y="511737"/>
              <a:ext cx="10493829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lvl="0" algn="ctr"/>
              <a:r>
                <a:rPr lang="en-US" sz="1800" b="1" i="1" dirty="0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We will improve the criminal justice system by enhancing the integrity, accuracy, consistency, and transparency of information.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0C33072-E1E6-4E80-87AA-49FB21D08879}"/>
              </a:ext>
            </a:extLst>
          </p:cNvPr>
          <p:cNvGrpSpPr/>
          <p:nvPr/>
        </p:nvGrpSpPr>
        <p:grpSpPr>
          <a:xfrm>
            <a:off x="0" y="3789345"/>
            <a:ext cx="12192000" cy="1383365"/>
            <a:chOff x="0" y="3789345"/>
            <a:chExt cx="12192000" cy="1383365"/>
          </a:xfrm>
        </p:grpSpPr>
        <p:cxnSp>
          <p:nvCxnSpPr>
            <p:cNvPr id="9" name="Google Shape;381;p6">
              <a:extLst>
                <a:ext uri="{FF2B5EF4-FFF2-40B4-BE49-F238E27FC236}">
                  <a16:creationId xmlns:a16="http://schemas.microsoft.com/office/drawing/2014/main" id="{44852DD8-9436-485E-BF5B-9914295197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54782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rgbClr val="D3D3D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" name="Google Shape;382;p6">
              <a:extLst>
                <a:ext uri="{FF2B5EF4-FFF2-40B4-BE49-F238E27FC236}">
                  <a16:creationId xmlns:a16="http://schemas.microsoft.com/office/drawing/2014/main" id="{0A17F261-5737-4261-8E06-8EDAE1E350C0}"/>
                </a:ext>
              </a:extLst>
            </p:cNvPr>
            <p:cNvSpPr txBox="1"/>
            <p:nvPr/>
          </p:nvSpPr>
          <p:spPr>
            <a:xfrm>
              <a:off x="4631372" y="3789345"/>
              <a:ext cx="2926080" cy="5308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6A80A3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Strategic Focus Areas</a:t>
              </a:r>
              <a:endParaRPr lang="en-US" sz="2800" dirty="0">
                <a:solidFill>
                  <a:srgbClr val="6A80A3"/>
                </a:solidFill>
                <a:latin typeface="Gill Sans MT" panose="020B0502020104020203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 i="1" dirty="0">
                  <a:solidFill>
                    <a:srgbClr val="6A80A3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(How we will get there)</a:t>
              </a:r>
              <a:endParaRPr lang="en-US" sz="1800" b="1" dirty="0">
                <a:solidFill>
                  <a:srgbClr val="6A80A3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90;p6">
              <a:extLst>
                <a:ext uri="{FF2B5EF4-FFF2-40B4-BE49-F238E27FC236}">
                  <a16:creationId xmlns:a16="http://schemas.microsoft.com/office/drawing/2014/main" id="{7DC316BA-D0B0-4CB1-80A4-5AF4F09C86AC}"/>
                </a:ext>
              </a:extLst>
            </p:cNvPr>
            <p:cNvSpPr/>
            <p:nvPr/>
          </p:nvSpPr>
          <p:spPr>
            <a:xfrm>
              <a:off x="321110" y="4400475"/>
              <a:ext cx="2651962" cy="313553"/>
            </a:xfrm>
            <a:prstGeom prst="rect">
              <a:avLst/>
            </a:prstGeom>
            <a:solidFill>
              <a:srgbClr val="6A8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Common Data Definitions</a:t>
              </a:r>
            </a:p>
          </p:txBody>
        </p:sp>
        <p:sp>
          <p:nvSpPr>
            <p:cNvPr id="12" name="Google Shape;391;p6">
              <a:extLst>
                <a:ext uri="{FF2B5EF4-FFF2-40B4-BE49-F238E27FC236}">
                  <a16:creationId xmlns:a16="http://schemas.microsoft.com/office/drawing/2014/main" id="{E7B94D45-67A5-4D5F-8CFF-3F2D83B32970}"/>
                </a:ext>
              </a:extLst>
            </p:cNvPr>
            <p:cNvSpPr/>
            <p:nvPr/>
          </p:nvSpPr>
          <p:spPr>
            <a:xfrm>
              <a:off x="3269515" y="4400475"/>
              <a:ext cx="2656076" cy="313553"/>
            </a:xfrm>
            <a:prstGeom prst="rect">
              <a:avLst/>
            </a:prstGeom>
            <a:solidFill>
              <a:srgbClr val="6A8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Governance Framework</a:t>
              </a:r>
            </a:p>
          </p:txBody>
        </p:sp>
        <p:sp>
          <p:nvSpPr>
            <p:cNvPr id="13" name="Google Shape;392;p6">
              <a:extLst>
                <a:ext uri="{FF2B5EF4-FFF2-40B4-BE49-F238E27FC236}">
                  <a16:creationId xmlns:a16="http://schemas.microsoft.com/office/drawing/2014/main" id="{A66892C0-6130-4079-A522-21E805347E16}"/>
                </a:ext>
              </a:extLst>
            </p:cNvPr>
            <p:cNvSpPr/>
            <p:nvPr/>
          </p:nvSpPr>
          <p:spPr>
            <a:xfrm>
              <a:off x="6222034" y="4400475"/>
              <a:ext cx="2651963" cy="313553"/>
            </a:xfrm>
            <a:prstGeom prst="rect">
              <a:avLst/>
            </a:prstGeom>
            <a:solidFill>
              <a:srgbClr val="6A8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Cross-Agency Data Sharing</a:t>
              </a:r>
            </a:p>
          </p:txBody>
        </p:sp>
        <p:sp>
          <p:nvSpPr>
            <p:cNvPr id="14" name="Google Shape;403;p6">
              <a:extLst>
                <a:ext uri="{FF2B5EF4-FFF2-40B4-BE49-F238E27FC236}">
                  <a16:creationId xmlns:a16="http://schemas.microsoft.com/office/drawing/2014/main" id="{E17CE04B-5203-43DF-942E-FD3378936612}"/>
                </a:ext>
              </a:extLst>
            </p:cNvPr>
            <p:cNvSpPr/>
            <p:nvPr/>
          </p:nvSpPr>
          <p:spPr>
            <a:xfrm>
              <a:off x="321110" y="4747978"/>
              <a:ext cx="2651962" cy="424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 dirty="0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A common data language to support consistent data definitions</a:t>
              </a:r>
              <a:endParaRPr lang="en-US" sz="3200" dirty="0">
                <a:latin typeface="Gill Sans MT" panose="020B0502020104020203" pitchFamily="34" charset="0"/>
              </a:endParaRPr>
            </a:p>
          </p:txBody>
        </p:sp>
        <p:sp>
          <p:nvSpPr>
            <p:cNvPr id="19" name="Google Shape;392;p6">
              <a:extLst>
                <a:ext uri="{FF2B5EF4-FFF2-40B4-BE49-F238E27FC236}">
                  <a16:creationId xmlns:a16="http://schemas.microsoft.com/office/drawing/2014/main" id="{60896281-FAA4-4D3A-B43C-B48E2C6FF796}"/>
                </a:ext>
              </a:extLst>
            </p:cNvPr>
            <p:cNvSpPr/>
            <p:nvPr/>
          </p:nvSpPr>
          <p:spPr>
            <a:xfrm>
              <a:off x="9170440" y="4400475"/>
              <a:ext cx="2651963" cy="313553"/>
            </a:xfrm>
            <a:prstGeom prst="rect">
              <a:avLst/>
            </a:prstGeom>
            <a:solidFill>
              <a:srgbClr val="6A8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Execution Oversight</a:t>
              </a:r>
            </a:p>
          </p:txBody>
        </p:sp>
        <p:sp>
          <p:nvSpPr>
            <p:cNvPr id="20" name="Google Shape;403;p6">
              <a:extLst>
                <a:ext uri="{FF2B5EF4-FFF2-40B4-BE49-F238E27FC236}">
                  <a16:creationId xmlns:a16="http://schemas.microsoft.com/office/drawing/2014/main" id="{2FEF7FB1-41D9-4514-926D-92B5C27F0FA4}"/>
                </a:ext>
              </a:extLst>
            </p:cNvPr>
            <p:cNvSpPr/>
            <p:nvPr/>
          </p:nvSpPr>
          <p:spPr>
            <a:xfrm>
              <a:off x="3264417" y="4747978"/>
              <a:ext cx="2651962" cy="424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lvl="0" algn="ctr"/>
              <a:r>
                <a:rPr lang="en-US" sz="1200" i="1" dirty="0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Defined interagency roles, responsibilities, accountabilities, and processes</a:t>
              </a:r>
              <a:endParaRPr lang="en-US" sz="1200" dirty="0">
                <a:latin typeface="Gill Sans MT" panose="020B0502020104020203" pitchFamily="34" charset="0"/>
              </a:endParaRPr>
            </a:p>
          </p:txBody>
        </p:sp>
        <p:sp>
          <p:nvSpPr>
            <p:cNvPr id="21" name="Google Shape;403;p6">
              <a:extLst>
                <a:ext uri="{FF2B5EF4-FFF2-40B4-BE49-F238E27FC236}">
                  <a16:creationId xmlns:a16="http://schemas.microsoft.com/office/drawing/2014/main" id="{F3357282-60AB-48EB-986E-56D9B6DFD782}"/>
                </a:ext>
              </a:extLst>
            </p:cNvPr>
            <p:cNvSpPr/>
            <p:nvPr/>
          </p:nvSpPr>
          <p:spPr>
            <a:xfrm>
              <a:off x="6207724" y="4747978"/>
              <a:ext cx="2651962" cy="424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lvl="0" algn="ctr"/>
              <a:r>
                <a:rPr lang="en-US" sz="1200" i="1" dirty="0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Requirements for the integration and development of supporting technology</a:t>
              </a:r>
              <a:endParaRPr lang="en-US" sz="1200" dirty="0">
                <a:latin typeface="Gill Sans MT" panose="020B0502020104020203" pitchFamily="34" charset="0"/>
              </a:endParaRPr>
            </a:p>
          </p:txBody>
        </p:sp>
        <p:sp>
          <p:nvSpPr>
            <p:cNvPr id="22" name="Google Shape;403;p6">
              <a:extLst>
                <a:ext uri="{FF2B5EF4-FFF2-40B4-BE49-F238E27FC236}">
                  <a16:creationId xmlns:a16="http://schemas.microsoft.com/office/drawing/2014/main" id="{C07B5C38-319C-409E-9FB3-921850607F2A}"/>
                </a:ext>
              </a:extLst>
            </p:cNvPr>
            <p:cNvSpPr/>
            <p:nvPr/>
          </p:nvSpPr>
          <p:spPr>
            <a:xfrm>
              <a:off x="9151031" y="4747978"/>
              <a:ext cx="2716684" cy="424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 dirty="0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Processes and procedures to operationalize and oversee target state implementation</a:t>
              </a:r>
              <a:endParaRPr lang="en-US" sz="3200" dirty="0">
                <a:latin typeface="Gill Sans MT" panose="020B0502020104020203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040AD3C-72C0-4E4C-99B8-0BC658CD553A}"/>
              </a:ext>
            </a:extLst>
          </p:cNvPr>
          <p:cNvGrpSpPr/>
          <p:nvPr/>
        </p:nvGrpSpPr>
        <p:grpSpPr>
          <a:xfrm>
            <a:off x="-1588" y="1097889"/>
            <a:ext cx="12192000" cy="2309983"/>
            <a:chOff x="0" y="1097889"/>
            <a:chExt cx="12192000" cy="2309983"/>
          </a:xfrm>
        </p:grpSpPr>
        <p:cxnSp>
          <p:nvCxnSpPr>
            <p:cNvPr id="7" name="Google Shape;383;p6">
              <a:extLst>
                <a:ext uri="{FF2B5EF4-FFF2-40B4-BE49-F238E27FC236}">
                  <a16:creationId xmlns:a16="http://schemas.microsoft.com/office/drawing/2014/main" id="{9DBD36B3-5888-40D5-A588-6E5F457EE7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36332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rgbClr val="D3D3D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" name="Google Shape;384;p6">
              <a:extLst>
                <a:ext uri="{FF2B5EF4-FFF2-40B4-BE49-F238E27FC236}">
                  <a16:creationId xmlns:a16="http://schemas.microsoft.com/office/drawing/2014/main" id="{395C6703-3054-47F6-845F-F9B5D9081A25}"/>
                </a:ext>
              </a:extLst>
            </p:cNvPr>
            <p:cNvSpPr txBox="1"/>
            <p:nvPr/>
          </p:nvSpPr>
          <p:spPr>
            <a:xfrm>
              <a:off x="4722812" y="1097889"/>
              <a:ext cx="2743200" cy="5308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355578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Outcomes</a:t>
              </a:r>
              <a:endParaRPr lang="en-US" sz="2800" dirty="0">
                <a:solidFill>
                  <a:srgbClr val="355578"/>
                </a:solidFill>
                <a:latin typeface="Gill Sans MT" panose="020B0502020104020203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 i="1" dirty="0">
                  <a:solidFill>
                    <a:srgbClr val="355578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(Where we are going)</a:t>
              </a:r>
              <a:endParaRPr lang="en-US" sz="1800" b="1" i="1" dirty="0">
                <a:solidFill>
                  <a:srgbClr val="355578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95;p6">
              <a:extLst>
                <a:ext uri="{FF2B5EF4-FFF2-40B4-BE49-F238E27FC236}">
                  <a16:creationId xmlns:a16="http://schemas.microsoft.com/office/drawing/2014/main" id="{A1AD8ACF-2AE8-4182-A9F3-51BEE2BBFF17}"/>
                </a:ext>
              </a:extLst>
            </p:cNvPr>
            <p:cNvSpPr/>
            <p:nvPr/>
          </p:nvSpPr>
          <p:spPr>
            <a:xfrm>
              <a:off x="302010" y="2613808"/>
              <a:ext cx="1789630" cy="794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 dirty="0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Data provide insights into agency performance to understand how to improve operations</a:t>
              </a:r>
              <a:endParaRPr lang="en-US" sz="3200" dirty="0">
                <a:latin typeface="Gill Sans MT" panose="020B0502020104020203" pitchFamily="34" charset="0"/>
              </a:endParaRPr>
            </a:p>
          </p:txBody>
        </p:sp>
        <p:sp>
          <p:nvSpPr>
            <p:cNvPr id="32" name="Google Shape;389;p6">
              <a:extLst>
                <a:ext uri="{FF2B5EF4-FFF2-40B4-BE49-F238E27FC236}">
                  <a16:creationId xmlns:a16="http://schemas.microsoft.com/office/drawing/2014/main" id="{56246F7F-1976-42F2-A24F-A933371549BA}"/>
                </a:ext>
              </a:extLst>
            </p:cNvPr>
            <p:cNvSpPr/>
            <p:nvPr/>
          </p:nvSpPr>
          <p:spPr>
            <a:xfrm>
              <a:off x="8071114" y="1699493"/>
              <a:ext cx="1789630" cy="923749"/>
            </a:xfrm>
            <a:prstGeom prst="rect">
              <a:avLst/>
            </a:prstGeom>
            <a:solidFill>
              <a:srgbClr val="355578"/>
            </a:solidFill>
            <a:ln>
              <a:noFill/>
            </a:ln>
          </p:spPr>
          <p:txBody>
            <a:bodyPr spcFirstLastPara="1" wrap="square" lIns="91425" tIns="45700" rIns="45700" bIns="45700" anchor="ctr" anchorCtr="0">
              <a:noAutofit/>
            </a:bodyPr>
            <a:lstStyle/>
            <a:p>
              <a:pPr lvl="0" algn="ctr"/>
              <a:r>
                <a:rPr lang="en-US" sz="1200" b="1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Analyze Disparities and Evaluate Effectiveness of Reform Programs</a:t>
              </a:r>
            </a:p>
          </p:txBody>
        </p:sp>
        <p:sp>
          <p:nvSpPr>
            <p:cNvPr id="33" name="Google Shape;389;p6">
              <a:extLst>
                <a:ext uri="{FF2B5EF4-FFF2-40B4-BE49-F238E27FC236}">
                  <a16:creationId xmlns:a16="http://schemas.microsoft.com/office/drawing/2014/main" id="{24D85FF9-BAAF-45C0-A6CC-E1AA1E4D7315}"/>
                </a:ext>
              </a:extLst>
            </p:cNvPr>
            <p:cNvSpPr/>
            <p:nvPr/>
          </p:nvSpPr>
          <p:spPr>
            <a:xfrm>
              <a:off x="10013389" y="1699493"/>
              <a:ext cx="1789630" cy="923749"/>
            </a:xfrm>
            <a:prstGeom prst="rect">
              <a:avLst/>
            </a:prstGeom>
            <a:solidFill>
              <a:srgbClr val="355578"/>
            </a:solidFill>
            <a:ln>
              <a:noFill/>
            </a:ln>
          </p:spPr>
          <p:txBody>
            <a:bodyPr spcFirstLastPara="1" wrap="square" lIns="91425" tIns="45700" rIns="45700" bIns="45700" anchor="ctr" anchorCtr="0">
              <a:noAutofit/>
            </a:bodyPr>
            <a:lstStyle/>
            <a:p>
              <a:pPr lvl="0" algn="ctr"/>
              <a:r>
                <a:rPr lang="en-US" sz="1200" b="1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Enable Studies of Recidivism and Other Criminal Justice Research</a:t>
              </a:r>
            </a:p>
          </p:txBody>
        </p:sp>
        <p:sp>
          <p:nvSpPr>
            <p:cNvPr id="34" name="Google Shape;389;p6">
              <a:extLst>
                <a:ext uri="{FF2B5EF4-FFF2-40B4-BE49-F238E27FC236}">
                  <a16:creationId xmlns:a16="http://schemas.microsoft.com/office/drawing/2014/main" id="{ECD59FFD-7DC1-4BA1-B2F3-B61CA6FE2652}"/>
                </a:ext>
              </a:extLst>
            </p:cNvPr>
            <p:cNvSpPr/>
            <p:nvPr/>
          </p:nvSpPr>
          <p:spPr>
            <a:xfrm>
              <a:off x="302010" y="1699493"/>
              <a:ext cx="1789630" cy="923749"/>
            </a:xfrm>
            <a:prstGeom prst="rect">
              <a:avLst/>
            </a:prstGeom>
            <a:solidFill>
              <a:srgbClr val="355578"/>
            </a:solidFill>
            <a:ln>
              <a:noFill/>
            </a:ln>
          </p:spPr>
          <p:txBody>
            <a:bodyPr spcFirstLastPara="1" wrap="square" lIns="91425" tIns="45700" rIns="45700" bIns="45700" anchor="ctr" anchorCtr="0">
              <a:noAutofit/>
            </a:bodyPr>
            <a:lstStyle/>
            <a:p>
              <a:pPr lvl="0" algn="ctr"/>
              <a:r>
                <a:rPr lang="en-US" sz="1200" b="1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Drive Operational Efficiency and Effectiveness</a:t>
              </a:r>
            </a:p>
          </p:txBody>
        </p:sp>
        <p:sp>
          <p:nvSpPr>
            <p:cNvPr id="35" name="Google Shape;389;p6">
              <a:extLst>
                <a:ext uri="{FF2B5EF4-FFF2-40B4-BE49-F238E27FC236}">
                  <a16:creationId xmlns:a16="http://schemas.microsoft.com/office/drawing/2014/main" id="{BF38C885-021C-46E2-A02A-D92BD3DF3395}"/>
                </a:ext>
              </a:extLst>
            </p:cNvPr>
            <p:cNvSpPr/>
            <p:nvPr/>
          </p:nvSpPr>
          <p:spPr>
            <a:xfrm>
              <a:off x="4186562" y="1699493"/>
              <a:ext cx="1789630" cy="923749"/>
            </a:xfrm>
            <a:prstGeom prst="rect">
              <a:avLst/>
            </a:prstGeom>
            <a:solidFill>
              <a:srgbClr val="355578"/>
            </a:solidFill>
            <a:ln>
              <a:noFill/>
            </a:ln>
          </p:spPr>
          <p:txBody>
            <a:bodyPr spcFirstLastPara="1" wrap="square" lIns="91425" tIns="45700" rIns="45700" bIns="45700" anchor="ctr" anchorCtr="0">
              <a:noAutofit/>
            </a:bodyPr>
            <a:lstStyle/>
            <a:p>
              <a:pPr lvl="0" algn="ctr"/>
              <a:r>
                <a:rPr lang="en-US" sz="1200" b="1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Increase Criminal Justice Data Availability, Quality, and Trust</a:t>
              </a:r>
            </a:p>
          </p:txBody>
        </p:sp>
        <p:sp>
          <p:nvSpPr>
            <p:cNvPr id="36" name="Google Shape;395;p6">
              <a:extLst>
                <a:ext uri="{FF2B5EF4-FFF2-40B4-BE49-F238E27FC236}">
                  <a16:creationId xmlns:a16="http://schemas.microsoft.com/office/drawing/2014/main" id="{F75BE55B-48BC-49B2-8EE0-F20CC9E565CE}"/>
                </a:ext>
              </a:extLst>
            </p:cNvPr>
            <p:cNvSpPr/>
            <p:nvPr/>
          </p:nvSpPr>
          <p:spPr>
            <a:xfrm>
              <a:off x="4186562" y="2621488"/>
              <a:ext cx="1789630" cy="609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 dirty="0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Criminal justice data can be consistently and securely shared and reused</a:t>
              </a:r>
              <a:endParaRPr lang="en-US" sz="3200" dirty="0">
                <a:latin typeface="Gill Sans MT" panose="020B0502020104020203" pitchFamily="34" charset="0"/>
              </a:endParaRPr>
            </a:p>
          </p:txBody>
        </p:sp>
        <p:sp>
          <p:nvSpPr>
            <p:cNvPr id="37" name="Google Shape;395;p6">
              <a:extLst>
                <a:ext uri="{FF2B5EF4-FFF2-40B4-BE49-F238E27FC236}">
                  <a16:creationId xmlns:a16="http://schemas.microsoft.com/office/drawing/2014/main" id="{9156FD27-4B33-477B-A576-D01A567766D5}"/>
                </a:ext>
              </a:extLst>
            </p:cNvPr>
            <p:cNvSpPr/>
            <p:nvPr/>
          </p:nvSpPr>
          <p:spPr>
            <a:xfrm>
              <a:off x="8071113" y="2629168"/>
              <a:ext cx="1789631" cy="609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 dirty="0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Data support understanding racial disparities and the success of reform programs </a:t>
              </a:r>
              <a:endParaRPr lang="en-US" sz="3200" dirty="0">
                <a:latin typeface="Gill Sans MT" panose="020B0502020104020203" pitchFamily="34" charset="0"/>
              </a:endParaRPr>
            </a:p>
          </p:txBody>
        </p:sp>
        <p:sp>
          <p:nvSpPr>
            <p:cNvPr id="38" name="Google Shape;395;p6">
              <a:extLst>
                <a:ext uri="{FF2B5EF4-FFF2-40B4-BE49-F238E27FC236}">
                  <a16:creationId xmlns:a16="http://schemas.microsoft.com/office/drawing/2014/main" id="{6831986D-9008-4C30-926E-0EB304305E57}"/>
                </a:ext>
              </a:extLst>
            </p:cNvPr>
            <p:cNvSpPr/>
            <p:nvPr/>
          </p:nvSpPr>
          <p:spPr>
            <a:xfrm>
              <a:off x="10013390" y="2633008"/>
              <a:ext cx="1789630" cy="609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 dirty="0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Data support criminal justice reform studies more intuitively and through easier access</a:t>
              </a:r>
              <a:endParaRPr lang="en-US" sz="3200" dirty="0">
                <a:latin typeface="Gill Sans MT" panose="020B0502020104020203" pitchFamily="34" charset="0"/>
              </a:endParaRPr>
            </a:p>
          </p:txBody>
        </p:sp>
        <p:sp>
          <p:nvSpPr>
            <p:cNvPr id="39" name="Google Shape;389;p6">
              <a:extLst>
                <a:ext uri="{FF2B5EF4-FFF2-40B4-BE49-F238E27FC236}">
                  <a16:creationId xmlns:a16="http://schemas.microsoft.com/office/drawing/2014/main" id="{2F0D6885-2EBB-417D-8784-98820DA4AB93}"/>
                </a:ext>
              </a:extLst>
            </p:cNvPr>
            <p:cNvSpPr/>
            <p:nvPr/>
          </p:nvSpPr>
          <p:spPr>
            <a:xfrm>
              <a:off x="2244285" y="1705419"/>
              <a:ext cx="1789630" cy="923749"/>
            </a:xfrm>
            <a:prstGeom prst="rect">
              <a:avLst/>
            </a:prstGeom>
            <a:solidFill>
              <a:srgbClr val="355578"/>
            </a:solidFill>
            <a:ln>
              <a:noFill/>
            </a:ln>
          </p:spPr>
          <p:txBody>
            <a:bodyPr spcFirstLastPara="1" wrap="square" lIns="91425" tIns="45700" rIns="45700" bIns="45700" anchor="ctr" anchorCtr="0">
              <a:noAutofit/>
            </a:bodyPr>
            <a:lstStyle/>
            <a:p>
              <a:pPr lvl="0" algn="ctr"/>
              <a:r>
                <a:rPr lang="en-US" sz="1200" b="1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Enable Linkages of Individual Records Across the Criminal Justice System </a:t>
              </a:r>
            </a:p>
          </p:txBody>
        </p:sp>
        <p:sp>
          <p:nvSpPr>
            <p:cNvPr id="40" name="Google Shape;395;p6">
              <a:extLst>
                <a:ext uri="{FF2B5EF4-FFF2-40B4-BE49-F238E27FC236}">
                  <a16:creationId xmlns:a16="http://schemas.microsoft.com/office/drawing/2014/main" id="{7A407BE8-6E33-455D-A3EF-62105F2B939A}"/>
                </a:ext>
              </a:extLst>
            </p:cNvPr>
            <p:cNvSpPr/>
            <p:nvPr/>
          </p:nvSpPr>
          <p:spPr>
            <a:xfrm>
              <a:off x="2244285" y="2631254"/>
              <a:ext cx="1789630" cy="609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 dirty="0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Individuals are tracked consistently throughout the entire criminal justice System</a:t>
              </a:r>
              <a:endParaRPr lang="en-US" sz="3200" dirty="0">
                <a:latin typeface="Gill Sans MT" panose="020B0502020104020203" pitchFamily="34" charset="0"/>
              </a:endParaRPr>
            </a:p>
          </p:txBody>
        </p:sp>
        <p:sp>
          <p:nvSpPr>
            <p:cNvPr id="41" name="Google Shape;389;p6">
              <a:extLst>
                <a:ext uri="{FF2B5EF4-FFF2-40B4-BE49-F238E27FC236}">
                  <a16:creationId xmlns:a16="http://schemas.microsoft.com/office/drawing/2014/main" id="{4E1B811B-5A20-4C94-BB77-81AC73C98B07}"/>
                </a:ext>
              </a:extLst>
            </p:cNvPr>
            <p:cNvSpPr/>
            <p:nvPr/>
          </p:nvSpPr>
          <p:spPr>
            <a:xfrm>
              <a:off x="6128836" y="1702910"/>
              <a:ext cx="1789630" cy="923749"/>
            </a:xfrm>
            <a:prstGeom prst="rect">
              <a:avLst/>
            </a:prstGeom>
            <a:solidFill>
              <a:srgbClr val="355578"/>
            </a:solidFill>
            <a:ln>
              <a:noFill/>
            </a:ln>
          </p:spPr>
          <p:txBody>
            <a:bodyPr spcFirstLastPara="1" wrap="square" lIns="91425" tIns="45700" rIns="45700" bIns="45700" anchor="ctr" anchorCtr="0">
              <a:noAutofit/>
            </a:bodyPr>
            <a:lstStyle/>
            <a:p>
              <a:pPr lvl="0" algn="ctr"/>
              <a:r>
                <a:rPr lang="en-US" sz="1200" b="1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Empower Data-Driven Decision Making and Monitoring </a:t>
              </a:r>
            </a:p>
          </p:txBody>
        </p:sp>
        <p:sp>
          <p:nvSpPr>
            <p:cNvPr id="42" name="Google Shape;395;p6">
              <a:extLst>
                <a:ext uri="{FF2B5EF4-FFF2-40B4-BE49-F238E27FC236}">
                  <a16:creationId xmlns:a16="http://schemas.microsoft.com/office/drawing/2014/main" id="{87294F4E-0C79-49C7-956B-B8B219683964}"/>
                </a:ext>
              </a:extLst>
            </p:cNvPr>
            <p:cNvSpPr/>
            <p:nvPr/>
          </p:nvSpPr>
          <p:spPr>
            <a:xfrm>
              <a:off x="6128836" y="2621065"/>
              <a:ext cx="1789630" cy="424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 dirty="0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Data support key decisions for policies and budgeting</a:t>
              </a:r>
              <a:endParaRPr lang="en-US" sz="3200" dirty="0">
                <a:latin typeface="Gill Sans MT" panose="020B0502020104020203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3579A5A-0F67-484B-9D4F-83D4FA3F4B6F}"/>
              </a:ext>
            </a:extLst>
          </p:cNvPr>
          <p:cNvGrpSpPr/>
          <p:nvPr/>
        </p:nvGrpSpPr>
        <p:grpSpPr>
          <a:xfrm>
            <a:off x="565" y="5299717"/>
            <a:ext cx="12192000" cy="943322"/>
            <a:chOff x="565" y="5159757"/>
            <a:chExt cx="12192000" cy="943322"/>
          </a:xfrm>
        </p:grpSpPr>
        <p:cxnSp>
          <p:nvCxnSpPr>
            <p:cNvPr id="28" name="Google Shape;381;p6">
              <a:extLst>
                <a:ext uri="{FF2B5EF4-FFF2-40B4-BE49-F238E27FC236}">
                  <a16:creationId xmlns:a16="http://schemas.microsoft.com/office/drawing/2014/main" id="{6A73947F-0A6E-43EA-8A13-83520B6E7DEB}"/>
                </a:ext>
              </a:extLst>
            </p:cNvPr>
            <p:cNvCxnSpPr>
              <a:cxnSpLocks/>
            </p:cNvCxnSpPr>
            <p:nvPr/>
          </p:nvCxnSpPr>
          <p:spPr>
            <a:xfrm>
              <a:off x="565" y="5425194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rgbClr val="D3D3D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9" name="Google Shape;382;p6">
              <a:extLst>
                <a:ext uri="{FF2B5EF4-FFF2-40B4-BE49-F238E27FC236}">
                  <a16:creationId xmlns:a16="http://schemas.microsoft.com/office/drawing/2014/main" id="{C760DD9B-2162-4AE1-A877-2D26CE72C0B8}"/>
                </a:ext>
              </a:extLst>
            </p:cNvPr>
            <p:cNvSpPr txBox="1"/>
            <p:nvPr/>
          </p:nvSpPr>
          <p:spPr>
            <a:xfrm>
              <a:off x="4722812" y="5159757"/>
              <a:ext cx="2743200" cy="5308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6F7878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Key Capabilities</a:t>
              </a:r>
              <a:endParaRPr lang="en-US" sz="2800" dirty="0">
                <a:solidFill>
                  <a:srgbClr val="6F7878"/>
                </a:solidFill>
                <a:latin typeface="Gill Sans MT" panose="020B0502020104020203" pitchFamily="34" charset="0"/>
              </a:endParaRPr>
            </a:p>
            <a:p>
              <a:pPr lvl="0" algn="ctr"/>
              <a:r>
                <a:rPr lang="en-US" sz="1050" b="1" i="1" dirty="0">
                  <a:solidFill>
                    <a:srgbClr val="6F7878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(What We Need to Put in Place)</a:t>
              </a:r>
              <a:endParaRPr lang="en-US" sz="1800" b="1" dirty="0">
                <a:solidFill>
                  <a:srgbClr val="6F7878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90;p6">
              <a:extLst>
                <a:ext uri="{FF2B5EF4-FFF2-40B4-BE49-F238E27FC236}">
                  <a16:creationId xmlns:a16="http://schemas.microsoft.com/office/drawing/2014/main" id="{BDBC7261-1AC3-4D14-A38A-8C245DB6598A}"/>
                </a:ext>
              </a:extLst>
            </p:cNvPr>
            <p:cNvSpPr/>
            <p:nvPr/>
          </p:nvSpPr>
          <p:spPr>
            <a:xfrm>
              <a:off x="2741482" y="5805353"/>
              <a:ext cx="1419214" cy="297726"/>
            </a:xfrm>
            <a:prstGeom prst="rect">
              <a:avLst/>
            </a:prstGeom>
            <a:solidFill>
              <a:srgbClr val="6F78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Data</a:t>
              </a:r>
            </a:p>
          </p:txBody>
        </p:sp>
        <p:sp>
          <p:nvSpPr>
            <p:cNvPr id="24" name="Google Shape;390;p6">
              <a:extLst>
                <a:ext uri="{FF2B5EF4-FFF2-40B4-BE49-F238E27FC236}">
                  <a16:creationId xmlns:a16="http://schemas.microsoft.com/office/drawing/2014/main" id="{80AF158F-89F6-43E1-87F5-C8A3A316C397}"/>
                </a:ext>
              </a:extLst>
            </p:cNvPr>
            <p:cNvSpPr/>
            <p:nvPr/>
          </p:nvSpPr>
          <p:spPr>
            <a:xfrm>
              <a:off x="4503698" y="5805353"/>
              <a:ext cx="1419214" cy="297726"/>
            </a:xfrm>
            <a:prstGeom prst="rect">
              <a:avLst/>
            </a:prstGeom>
            <a:solidFill>
              <a:srgbClr val="6F78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Governance</a:t>
              </a:r>
            </a:p>
          </p:txBody>
        </p:sp>
        <p:sp>
          <p:nvSpPr>
            <p:cNvPr id="25" name="Google Shape;390;p6">
              <a:extLst>
                <a:ext uri="{FF2B5EF4-FFF2-40B4-BE49-F238E27FC236}">
                  <a16:creationId xmlns:a16="http://schemas.microsoft.com/office/drawing/2014/main" id="{FAFE3212-D928-4A64-B2FC-54FD9FD61F3F}"/>
                </a:ext>
              </a:extLst>
            </p:cNvPr>
            <p:cNvSpPr/>
            <p:nvPr/>
          </p:nvSpPr>
          <p:spPr>
            <a:xfrm>
              <a:off x="6265914" y="5805353"/>
              <a:ext cx="1419214" cy="297726"/>
            </a:xfrm>
            <a:prstGeom prst="rect">
              <a:avLst/>
            </a:prstGeom>
            <a:solidFill>
              <a:srgbClr val="6F78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Process</a:t>
              </a:r>
            </a:p>
          </p:txBody>
        </p:sp>
        <p:sp>
          <p:nvSpPr>
            <p:cNvPr id="26" name="Google Shape;390;p6">
              <a:extLst>
                <a:ext uri="{FF2B5EF4-FFF2-40B4-BE49-F238E27FC236}">
                  <a16:creationId xmlns:a16="http://schemas.microsoft.com/office/drawing/2014/main" id="{4AF40B7C-2569-476B-AC51-BD76AB0ECB42}"/>
                </a:ext>
              </a:extLst>
            </p:cNvPr>
            <p:cNvSpPr/>
            <p:nvPr/>
          </p:nvSpPr>
          <p:spPr>
            <a:xfrm>
              <a:off x="8028130" y="5805353"/>
              <a:ext cx="1419214" cy="297726"/>
            </a:xfrm>
            <a:prstGeom prst="rect">
              <a:avLst/>
            </a:prstGeom>
            <a:solidFill>
              <a:srgbClr val="6F78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People / Org.</a:t>
              </a:r>
            </a:p>
          </p:txBody>
        </p:sp>
        <p:sp>
          <p:nvSpPr>
            <p:cNvPr id="27" name="Google Shape;390;p6">
              <a:extLst>
                <a:ext uri="{FF2B5EF4-FFF2-40B4-BE49-F238E27FC236}">
                  <a16:creationId xmlns:a16="http://schemas.microsoft.com/office/drawing/2014/main" id="{5921D740-263C-431C-BBFF-45BA602C43AE}"/>
                </a:ext>
              </a:extLst>
            </p:cNvPr>
            <p:cNvSpPr/>
            <p:nvPr/>
          </p:nvSpPr>
          <p:spPr>
            <a:xfrm>
              <a:off x="9790344" y="5805353"/>
              <a:ext cx="1419214" cy="297726"/>
            </a:xfrm>
            <a:prstGeom prst="rect">
              <a:avLst/>
            </a:prstGeom>
            <a:solidFill>
              <a:srgbClr val="6F78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Technology</a:t>
              </a:r>
            </a:p>
          </p:txBody>
        </p:sp>
        <p:sp>
          <p:nvSpPr>
            <p:cNvPr id="43" name="Google Shape;390;p6">
              <a:extLst>
                <a:ext uri="{FF2B5EF4-FFF2-40B4-BE49-F238E27FC236}">
                  <a16:creationId xmlns:a16="http://schemas.microsoft.com/office/drawing/2014/main" id="{C1C3A8C7-36D0-4B56-849E-1D87F6F64CE9}"/>
                </a:ext>
              </a:extLst>
            </p:cNvPr>
            <p:cNvSpPr/>
            <p:nvPr/>
          </p:nvSpPr>
          <p:spPr>
            <a:xfrm>
              <a:off x="979266" y="5805353"/>
              <a:ext cx="1419214" cy="297726"/>
            </a:xfrm>
            <a:prstGeom prst="rect">
              <a:avLst/>
            </a:prstGeom>
            <a:solidFill>
              <a:srgbClr val="6F78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Unique 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1125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F0439-4F6C-4F92-B93A-5A5E46434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from Roadmap to Project Management and Execution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151C8F-1B5D-49D4-8B21-683FD3D3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0874-97F8-4ECC-A4D3-AE3F79FF2CF7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4D48C1-C49C-429E-BBD2-227D0ABE3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E4C62-7DA9-4304-93B8-81D66831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58E67B-C21C-4024-826C-356B1EE70E30}"/>
              </a:ext>
            </a:extLst>
          </p:cNvPr>
          <p:cNvSpPr/>
          <p:nvPr/>
        </p:nvSpPr>
        <p:spPr bwMode="gray">
          <a:xfrm>
            <a:off x="511332" y="1086012"/>
            <a:ext cx="9302623" cy="4572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365760" rtlCol="0" anchor="ctr"/>
          <a:lstStyle/>
          <a:p>
            <a:pPr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chemeClr val="tx2"/>
                </a:solidFill>
                <a:latin typeface="Gill Sans MT" panose="020B0502020104020203" pitchFamily="34" charset="0"/>
                <a:ea typeface="Arial Unicode MS"/>
                <a:cs typeface="Arial Unicode MS"/>
              </a:rPr>
              <a:t>Strong Start and Initial Progress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D0D2107-9487-4A84-8F09-CEF0EFC901AE}"/>
              </a:ext>
            </a:extLst>
          </p:cNvPr>
          <p:cNvSpPr/>
          <p:nvPr/>
        </p:nvSpPr>
        <p:spPr bwMode="gray">
          <a:xfrm rot="2700000" flipV="1">
            <a:off x="419745" y="1175706"/>
            <a:ext cx="273205" cy="277813"/>
          </a:xfrm>
          <a:prstGeom prst="triangle">
            <a:avLst>
              <a:gd name="adj" fmla="val 100000"/>
            </a:avLst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spcBef>
                <a:spcPct val="50000"/>
              </a:spcBef>
              <a:spcAft>
                <a:spcPct val="0"/>
              </a:spcAft>
              <a:defRPr/>
            </a:pPr>
            <a:endParaRPr lang="en-US" sz="1600" kern="0" dirty="0">
              <a:solidFill>
                <a:srgbClr val="000000"/>
              </a:solidFill>
              <a:latin typeface="Gill Sans MT" panose="020B0502020104020203" pitchFamily="34" charset="0"/>
              <a:ea typeface="Arial Unicode MS"/>
              <a:cs typeface="Arial Unicode M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025786-13F6-432F-8EE9-5AD1CCC24D84}"/>
              </a:ext>
            </a:extLst>
          </p:cNvPr>
          <p:cNvSpPr/>
          <p:nvPr/>
        </p:nvSpPr>
        <p:spPr>
          <a:xfrm>
            <a:off x="899188" y="1574657"/>
            <a:ext cx="10658697" cy="86610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Gill Sans MT" panose="020B0502020104020203" pitchFamily="34" charset="0"/>
              </a:rPr>
              <a:t>Project Governance: structure, leadership and active participation and engagement has been established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Gill Sans MT" panose="020B0502020104020203" pitchFamily="34" charset="0"/>
              </a:rPr>
              <a:t>Regulations: filed on Dec. 1, 2021 and scheduled to be published by Secretary of State soon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Gill Sans MT" panose="020B0502020104020203" pitchFamily="34" charset="0"/>
              </a:rPr>
              <a:t>Detailed OBTN Workshops: very detailed walk-through, tracking and understanding of OBTN from arrest to release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BC9476-A866-4BFD-AEDF-C1AC35A6DB84}"/>
              </a:ext>
            </a:extLst>
          </p:cNvPr>
          <p:cNvSpPr/>
          <p:nvPr/>
        </p:nvSpPr>
        <p:spPr bwMode="gray">
          <a:xfrm>
            <a:off x="511332" y="2440762"/>
            <a:ext cx="10775295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lIns="365760" rtlCol="0" anchor="ctr"/>
          <a:lstStyle/>
          <a:p>
            <a:pPr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chemeClr val="tx2"/>
                </a:solidFill>
                <a:latin typeface="Gill Sans MT" panose="020B0502020104020203" pitchFamily="34" charset="0"/>
                <a:ea typeface="Arial Unicode MS"/>
                <a:cs typeface="Arial Unicode MS"/>
              </a:rPr>
              <a:t>Subject Matter Experts Supporting the Commonwealth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B6E3193-1D81-4251-A312-C718DA94A1CB}"/>
              </a:ext>
            </a:extLst>
          </p:cNvPr>
          <p:cNvSpPr/>
          <p:nvPr/>
        </p:nvSpPr>
        <p:spPr bwMode="gray">
          <a:xfrm rot="2700000" flipV="1">
            <a:off x="419745" y="2530456"/>
            <a:ext cx="273205" cy="277813"/>
          </a:xfrm>
          <a:prstGeom prst="triangle">
            <a:avLst>
              <a:gd name="adj" fmla="val 100000"/>
            </a:avLst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spcBef>
                <a:spcPct val="50000"/>
              </a:spcBef>
              <a:spcAft>
                <a:spcPct val="0"/>
              </a:spcAft>
              <a:defRPr/>
            </a:pPr>
            <a:endParaRPr lang="en-US" sz="1600" kern="0" dirty="0">
              <a:solidFill>
                <a:srgbClr val="000000"/>
              </a:solidFill>
              <a:latin typeface="Gill Sans MT" panose="020B0502020104020203" pitchFamily="34" charset="0"/>
              <a:ea typeface="Arial Unicode MS"/>
              <a:cs typeface="Arial Unicode M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EEC16D-2BE7-4B81-864E-FE8DC21F806C}"/>
              </a:ext>
            </a:extLst>
          </p:cNvPr>
          <p:cNvSpPr/>
          <p:nvPr/>
        </p:nvSpPr>
        <p:spPr>
          <a:xfrm>
            <a:off x="899188" y="2917269"/>
            <a:ext cx="9980680" cy="51173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Gill Sans MT" panose="020B0502020104020203" pitchFamily="34" charset="0"/>
              </a:rPr>
              <a:t>Along with Gartner providing project management services and technology services, a number of Subject Matter Experts have joined the project to support the initiative in a wide variety of capacities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46407D-F8FD-483C-9898-CC407E3B2367}"/>
              </a:ext>
            </a:extLst>
          </p:cNvPr>
          <p:cNvSpPr/>
          <p:nvPr/>
        </p:nvSpPr>
        <p:spPr bwMode="gray">
          <a:xfrm>
            <a:off x="511332" y="3533472"/>
            <a:ext cx="10368535" cy="4572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365760" rtlCol="0" anchor="ctr"/>
          <a:lstStyle/>
          <a:p>
            <a:pPr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chemeClr val="tx2"/>
                </a:solidFill>
                <a:latin typeface="Gill Sans MT" panose="020B0502020104020203" pitchFamily="34" charset="0"/>
                <a:ea typeface="Arial Unicode MS"/>
                <a:cs typeface="Arial Unicode MS"/>
              </a:rPr>
              <a:t>Four Core Working Groups Established, Staffed and Working 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BF2F77B-EC95-47CB-BB0A-9172733D260E}"/>
              </a:ext>
            </a:extLst>
          </p:cNvPr>
          <p:cNvSpPr/>
          <p:nvPr/>
        </p:nvSpPr>
        <p:spPr bwMode="gray">
          <a:xfrm rot="2700000" flipV="1">
            <a:off x="419745" y="3623166"/>
            <a:ext cx="273205" cy="277813"/>
          </a:xfrm>
          <a:prstGeom prst="triangle">
            <a:avLst>
              <a:gd name="adj" fmla="val 100000"/>
            </a:avLst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spcBef>
                <a:spcPct val="50000"/>
              </a:spcBef>
              <a:spcAft>
                <a:spcPct val="0"/>
              </a:spcAft>
              <a:defRPr/>
            </a:pPr>
            <a:endParaRPr lang="en-US" sz="1600" kern="0" dirty="0">
              <a:solidFill>
                <a:srgbClr val="000000"/>
              </a:solidFill>
              <a:latin typeface="Gill Sans MT" panose="020B0502020104020203" pitchFamily="34" charset="0"/>
              <a:ea typeface="Arial Unicode MS"/>
              <a:cs typeface="Arial Unicode M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7F4F15-4100-421D-838D-AE7A7E1E08FC}"/>
              </a:ext>
            </a:extLst>
          </p:cNvPr>
          <p:cNvSpPr/>
          <p:nvPr/>
        </p:nvSpPr>
        <p:spPr>
          <a:xfrm>
            <a:off x="899188" y="4044062"/>
            <a:ext cx="8277533" cy="113274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Gill Sans MT" panose="020B0502020104020203" pitchFamily="34" charset="0"/>
              </a:rPr>
              <a:t>Department of Correction and Sheriff Offices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Gill Sans MT" panose="020B0502020104020203" pitchFamily="34" charset="0"/>
              </a:rPr>
              <a:t>Law Enforcement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Gill Sans MT" panose="020B0502020104020203" pitchFamily="34" charset="0"/>
              </a:rPr>
              <a:t>Trial Court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Gill Sans MT" panose="020B0502020104020203" pitchFamily="34" charset="0"/>
              </a:rPr>
              <a:t>Data Analytics Platform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120283-EF73-4CC8-BC4C-1154424F441E}"/>
              </a:ext>
            </a:extLst>
          </p:cNvPr>
          <p:cNvSpPr/>
          <p:nvPr/>
        </p:nvSpPr>
        <p:spPr bwMode="gray">
          <a:xfrm>
            <a:off x="511332" y="5196799"/>
            <a:ext cx="8953651" cy="4572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365760" rtlCol="0" anchor="ctr"/>
          <a:lstStyle/>
          <a:p>
            <a:pPr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chemeClr val="tx2"/>
                </a:solidFill>
                <a:latin typeface="Gill Sans MT" panose="020B0502020104020203" pitchFamily="34" charset="0"/>
                <a:ea typeface="Arial Unicode MS"/>
                <a:cs typeface="Arial Unicode MS"/>
              </a:rPr>
              <a:t>MVP – Minimally Viable Product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0868F2F-3308-49ED-B317-446F36560BF3}"/>
              </a:ext>
            </a:extLst>
          </p:cNvPr>
          <p:cNvSpPr/>
          <p:nvPr/>
        </p:nvSpPr>
        <p:spPr bwMode="gray">
          <a:xfrm rot="2700000" flipV="1">
            <a:off x="419745" y="5286493"/>
            <a:ext cx="273205" cy="277813"/>
          </a:xfrm>
          <a:prstGeom prst="triangle">
            <a:avLst>
              <a:gd name="adj" fmla="val 100000"/>
            </a:avLst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spcBef>
                <a:spcPct val="50000"/>
              </a:spcBef>
              <a:spcAft>
                <a:spcPct val="0"/>
              </a:spcAft>
              <a:defRPr/>
            </a:pPr>
            <a:endParaRPr lang="en-US" sz="1600" kern="0" dirty="0">
              <a:solidFill>
                <a:srgbClr val="000000"/>
              </a:solidFill>
              <a:latin typeface="Gill Sans MT" panose="020B0502020104020203" pitchFamily="34" charset="0"/>
              <a:ea typeface="Arial Unicode MS"/>
              <a:cs typeface="Arial Unicode M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22B6AA-99BE-41FC-B787-1DDD56E85EBC}"/>
              </a:ext>
            </a:extLst>
          </p:cNvPr>
          <p:cNvSpPr/>
          <p:nvPr/>
        </p:nvSpPr>
        <p:spPr>
          <a:xfrm>
            <a:off x="899188" y="5693655"/>
            <a:ext cx="8953651" cy="68928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Gill Sans MT" panose="020B0502020104020203" pitchFamily="34" charset="0"/>
              </a:rPr>
              <a:t>Working collaboratively to establish a MVP – date will be established for next Board meeting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Gill Sans MT" panose="020B0502020104020203" pitchFamily="34" charset="0"/>
              </a:rPr>
              <a:t>Curated public-facing initial data set focused on HOC and DOC populations</a:t>
            </a:r>
          </a:p>
        </p:txBody>
      </p:sp>
    </p:spTree>
    <p:extLst>
      <p:ext uri="{BB962C8B-B14F-4D97-AF65-F5344CB8AC3E}">
        <p14:creationId xmlns:p14="http://schemas.microsoft.com/office/powerpoint/2010/main" val="315852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39EF3-7E98-4023-AF95-09EDD4695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Governance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3582D9-7010-4221-9CC8-22657D986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0874-97F8-4ECC-A4D3-AE3F79FF2CF7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30810-394B-4C1E-B4F2-C4157FE6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A868B-3B92-4A3C-843C-DF4315AF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281C63-4F32-4AC8-AE2B-9707B6A48B6B}"/>
              </a:ext>
            </a:extLst>
          </p:cNvPr>
          <p:cNvCxnSpPr>
            <a:cxnSpLocks/>
          </p:cNvCxnSpPr>
          <p:nvPr/>
        </p:nvCxnSpPr>
        <p:spPr>
          <a:xfrm>
            <a:off x="6100771" y="2215391"/>
            <a:ext cx="0" cy="1929093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ysDash"/>
            <a:miter lim="800000"/>
          </a:ln>
          <a:effectLst/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DED64A2-40E5-4BCF-A218-556D1C783385}"/>
              </a:ext>
            </a:extLst>
          </p:cNvPr>
          <p:cNvSpPr/>
          <p:nvPr/>
        </p:nvSpPr>
        <p:spPr>
          <a:xfrm>
            <a:off x="3695014" y="2008420"/>
            <a:ext cx="4832303" cy="563298"/>
          </a:xfrm>
          <a:prstGeom prst="rect">
            <a:avLst/>
          </a:prstGeom>
          <a:solidFill>
            <a:srgbClr val="1D6FA9">
              <a:lumMod val="20000"/>
              <a:lumOff val="80000"/>
            </a:srgbClr>
          </a:solidFill>
          <a:ln w="19050" cap="flat" cmpd="sng" algn="ctr">
            <a:solidFill>
              <a:srgbClr val="1D6FA9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Executive Steering Committee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(EOTSS, EOPSS, DOC, Sheriffs, DCJIS, and Trial Courts)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Weekly meetings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5146A1-D1BF-4CEC-AAC8-0B3DFA8EA5DF}"/>
              </a:ext>
            </a:extLst>
          </p:cNvPr>
          <p:cNvSpPr/>
          <p:nvPr/>
        </p:nvSpPr>
        <p:spPr>
          <a:xfrm>
            <a:off x="3694150" y="3401995"/>
            <a:ext cx="4832940" cy="563298"/>
          </a:xfrm>
          <a:prstGeom prst="rect">
            <a:avLst/>
          </a:prstGeom>
          <a:solidFill>
            <a:srgbClr val="1F497D"/>
          </a:solidFill>
          <a:ln w="19050" cap="flat" cmpd="sng" algn="ctr">
            <a:solidFill>
              <a:srgbClr val="1F497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Workstream Management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(Workstream Owners)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0" dirty="0">
                <a:solidFill>
                  <a:prstClr val="white"/>
                </a:solidFill>
                <a:latin typeface="Gill Sans MT" panose="020B0502020104020203" pitchFamily="34" charset="0"/>
              </a:rPr>
              <a:t>Weekly meetings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673752-9392-4A97-AC3C-512A99FD6647}"/>
              </a:ext>
            </a:extLst>
          </p:cNvPr>
          <p:cNvSpPr/>
          <p:nvPr/>
        </p:nvSpPr>
        <p:spPr>
          <a:xfrm>
            <a:off x="3694907" y="2702316"/>
            <a:ext cx="4832940" cy="563298"/>
          </a:xfrm>
          <a:prstGeom prst="rect">
            <a:avLst/>
          </a:prstGeom>
          <a:solidFill>
            <a:srgbClr val="1D6FA9">
              <a:lumMod val="60000"/>
              <a:lumOff val="40000"/>
            </a:srgbClr>
          </a:solidFill>
          <a:ln w="19050" cap="flat" cmpd="sng" algn="ctr">
            <a:solidFill>
              <a:srgbClr val="1D6FA9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Project Management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(Gartner, EOTSS</a:t>
            </a:r>
            <a:r>
              <a:rPr lang="en-US" sz="1200" kern="0" dirty="0">
                <a:solidFill>
                  <a:prstClr val="black"/>
                </a:solidFill>
                <a:latin typeface="Gill Sans MT" panose="020B0502020104020203" pitchFamily="34" charset="0"/>
              </a:rPr>
              <a:t> and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 EOPSS)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Weekly meetings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7D5254-CF88-4452-A32A-10D8A6575A1F}"/>
              </a:ext>
            </a:extLst>
          </p:cNvPr>
          <p:cNvCxnSpPr>
            <a:cxnSpLocks/>
          </p:cNvCxnSpPr>
          <p:nvPr/>
        </p:nvCxnSpPr>
        <p:spPr>
          <a:xfrm>
            <a:off x="1667235" y="4144484"/>
            <a:ext cx="8316653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ysDash"/>
            <a:miter lim="800000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AA34DB-B40A-4FD6-AC04-78F60A08A3A9}"/>
              </a:ext>
            </a:extLst>
          </p:cNvPr>
          <p:cNvCxnSpPr>
            <a:cxnSpLocks/>
          </p:cNvCxnSpPr>
          <p:nvPr/>
        </p:nvCxnSpPr>
        <p:spPr>
          <a:xfrm>
            <a:off x="9983888" y="4155914"/>
            <a:ext cx="0" cy="36576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ysDash"/>
            <a:miter lim="800000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0EA4B48-9B67-4C59-83D4-26A9621D789C}"/>
              </a:ext>
            </a:extLst>
          </p:cNvPr>
          <p:cNvSpPr/>
          <p:nvPr/>
        </p:nvSpPr>
        <p:spPr>
          <a:xfrm>
            <a:off x="8803788" y="4305610"/>
            <a:ext cx="2609956" cy="449559"/>
          </a:xfrm>
          <a:prstGeom prst="rect">
            <a:avLst/>
          </a:prstGeom>
          <a:solidFill>
            <a:srgbClr val="1F497D"/>
          </a:solidFill>
          <a:ln w="19050" cap="flat" cmpd="sng" algn="ctr">
            <a:solidFill>
              <a:srgbClr val="1F497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Data Analytics Platform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CC341B-41B7-44D9-8AE4-4B852AD7B86E}"/>
              </a:ext>
            </a:extLst>
          </p:cNvPr>
          <p:cNvCxnSpPr>
            <a:cxnSpLocks/>
          </p:cNvCxnSpPr>
          <p:nvPr/>
        </p:nvCxnSpPr>
        <p:spPr>
          <a:xfrm>
            <a:off x="1667235" y="4155914"/>
            <a:ext cx="0" cy="36576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ysDash"/>
            <a:miter lim="800000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2425727-0296-4A64-8E35-0C36105FB221}"/>
              </a:ext>
            </a:extLst>
          </p:cNvPr>
          <p:cNvSpPr/>
          <p:nvPr/>
        </p:nvSpPr>
        <p:spPr>
          <a:xfrm>
            <a:off x="368612" y="4305610"/>
            <a:ext cx="2609956" cy="449559"/>
          </a:xfrm>
          <a:prstGeom prst="rect">
            <a:avLst/>
          </a:prstGeom>
          <a:solidFill>
            <a:srgbClr val="1F497D"/>
          </a:solidFill>
          <a:ln w="19050" cap="flat" cmpd="sng" algn="ctr">
            <a:solidFill>
              <a:srgbClr val="1F497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DOC and Sheriffs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F685E5-CFE0-45A9-B521-19E67785DEB3}"/>
              </a:ext>
            </a:extLst>
          </p:cNvPr>
          <p:cNvSpPr/>
          <p:nvPr/>
        </p:nvSpPr>
        <p:spPr>
          <a:xfrm>
            <a:off x="9304476" y="2876507"/>
            <a:ext cx="2172793" cy="899027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Project Manager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0" dirty="0">
                <a:solidFill>
                  <a:prstClr val="black"/>
                </a:solidFill>
                <a:latin typeface="Gill Sans MT" panose="020B0502020104020203" pitchFamily="34" charset="0"/>
              </a:rPr>
              <a:t>Set touchpoints as needed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D60898F-E22C-4DCE-8C12-BD6DD4B5322F}"/>
              </a:ext>
            </a:extLst>
          </p:cNvPr>
          <p:cNvCxnSpPr/>
          <p:nvPr/>
        </p:nvCxnSpPr>
        <p:spPr>
          <a:xfrm flipV="1">
            <a:off x="8653852" y="3476426"/>
            <a:ext cx="575208" cy="2774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B34A281-B4B0-442D-8CA4-0E066FE032B4}"/>
              </a:ext>
            </a:extLst>
          </p:cNvPr>
          <p:cNvCxnSpPr>
            <a:cxnSpLocks/>
          </p:cNvCxnSpPr>
          <p:nvPr/>
        </p:nvCxnSpPr>
        <p:spPr>
          <a:xfrm flipH="1">
            <a:off x="8611320" y="3408909"/>
            <a:ext cx="575208" cy="2922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4AC4B33-D1FC-4C41-8853-9489CE39BDD3}"/>
              </a:ext>
            </a:extLst>
          </p:cNvPr>
          <p:cNvCxnSpPr>
            <a:cxnSpLocks/>
          </p:cNvCxnSpPr>
          <p:nvPr/>
        </p:nvCxnSpPr>
        <p:spPr>
          <a:xfrm flipH="1" flipV="1">
            <a:off x="8653852" y="2983965"/>
            <a:ext cx="532676" cy="2425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A74A802-5872-448E-A72C-72B5A0272D2B}"/>
              </a:ext>
            </a:extLst>
          </p:cNvPr>
          <p:cNvCxnSpPr>
            <a:cxnSpLocks/>
          </p:cNvCxnSpPr>
          <p:nvPr/>
        </p:nvCxnSpPr>
        <p:spPr>
          <a:xfrm>
            <a:off x="8673480" y="2909903"/>
            <a:ext cx="556060" cy="2510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744A28C-F529-4750-ACA1-E5A334553520}"/>
              </a:ext>
            </a:extLst>
          </p:cNvPr>
          <p:cNvCxnSpPr>
            <a:cxnSpLocks/>
          </p:cNvCxnSpPr>
          <p:nvPr/>
        </p:nvCxnSpPr>
        <p:spPr>
          <a:xfrm>
            <a:off x="4613282" y="4169579"/>
            <a:ext cx="0" cy="36576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ysDash"/>
            <a:miter lim="800000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D24D52A-5F1B-41EC-8C00-5EC37A693838}"/>
              </a:ext>
            </a:extLst>
          </p:cNvPr>
          <p:cNvSpPr/>
          <p:nvPr/>
        </p:nvSpPr>
        <p:spPr>
          <a:xfrm>
            <a:off x="3219404" y="4305609"/>
            <a:ext cx="2609956" cy="449559"/>
          </a:xfrm>
          <a:prstGeom prst="rect">
            <a:avLst/>
          </a:prstGeom>
          <a:solidFill>
            <a:srgbClr val="1F497D"/>
          </a:solidFill>
          <a:ln w="19050" cap="flat" cmpd="sng" algn="ctr">
            <a:solidFill>
              <a:srgbClr val="1F497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prstClr val="white"/>
                </a:solidFill>
                <a:latin typeface="Gill Sans MT" panose="020B0502020104020203" pitchFamily="34" charset="0"/>
              </a:rPr>
              <a:t>Law Enforcement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98CC335-4CAB-49A8-BBCA-E54646519465}"/>
              </a:ext>
            </a:extLst>
          </p:cNvPr>
          <p:cNvCxnSpPr>
            <a:cxnSpLocks/>
          </p:cNvCxnSpPr>
          <p:nvPr/>
        </p:nvCxnSpPr>
        <p:spPr>
          <a:xfrm>
            <a:off x="7389061" y="4144484"/>
            <a:ext cx="0" cy="277708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ysDash"/>
            <a:miter lim="800000"/>
          </a:ln>
          <a:effectLst/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F4A4489-1945-4A25-AE3D-022756567DE1}"/>
              </a:ext>
            </a:extLst>
          </p:cNvPr>
          <p:cNvSpPr/>
          <p:nvPr/>
        </p:nvSpPr>
        <p:spPr>
          <a:xfrm>
            <a:off x="6010750" y="4318222"/>
            <a:ext cx="2609956" cy="449559"/>
          </a:xfrm>
          <a:prstGeom prst="rect">
            <a:avLst/>
          </a:prstGeom>
          <a:solidFill>
            <a:srgbClr val="1F497D"/>
          </a:solidFill>
          <a:ln w="19050" cap="flat" cmpd="sng" algn="ctr">
            <a:solidFill>
              <a:srgbClr val="1F497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prstClr val="white"/>
                </a:solidFill>
                <a:latin typeface="Gill Sans MT" panose="020B0502020104020203" pitchFamily="34" charset="0"/>
              </a:rPr>
              <a:t>Trial Court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170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4744-33D2-44E2-9BBE-D01DAA1EB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Workstream Focus Areas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08F575-E75F-4B10-A7C9-13F03595B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0874-97F8-4ECC-A4D3-AE3F79FF2CF7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F164F-0D98-4CC2-A713-3D2F873A5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3B838E-D52A-4FF2-8CBC-890B436E9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6A4DC2D-EEE9-4F7B-871D-A0577D733A29}"/>
              </a:ext>
            </a:extLst>
          </p:cNvPr>
          <p:cNvSpPr/>
          <p:nvPr/>
        </p:nvSpPr>
        <p:spPr bwMode="gray">
          <a:xfrm>
            <a:off x="6746075" y="1741903"/>
            <a:ext cx="1214920" cy="1052172"/>
          </a:xfrm>
          <a:custGeom>
            <a:avLst/>
            <a:gdLst>
              <a:gd name="connsiteX0" fmla="*/ 339945 w 1359845"/>
              <a:gd name="connsiteY0" fmla="*/ 1177682 h 1177681"/>
              <a:gd name="connsiteX1" fmla="*/ 0 w 1359845"/>
              <a:gd name="connsiteY1" fmla="*/ 588875 h 1177681"/>
              <a:gd name="connsiteX2" fmla="*/ 339945 w 1359845"/>
              <a:gd name="connsiteY2" fmla="*/ 0 h 1177681"/>
              <a:gd name="connsiteX3" fmla="*/ 1019901 w 1359845"/>
              <a:gd name="connsiteY3" fmla="*/ 0 h 1177681"/>
              <a:gd name="connsiteX4" fmla="*/ 1359845 w 1359845"/>
              <a:gd name="connsiteY4" fmla="*/ 588875 h 1177681"/>
              <a:gd name="connsiteX5" fmla="*/ 1019901 w 1359845"/>
              <a:gd name="connsiteY5" fmla="*/ 1177682 h 117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9845" h="1177681">
                <a:moveTo>
                  <a:pt x="339945" y="1177682"/>
                </a:moveTo>
                <a:lnTo>
                  <a:pt x="0" y="588875"/>
                </a:lnTo>
                <a:lnTo>
                  <a:pt x="339945" y="0"/>
                </a:lnTo>
                <a:lnTo>
                  <a:pt x="1019901" y="0"/>
                </a:lnTo>
                <a:lnTo>
                  <a:pt x="1359845" y="588875"/>
                </a:lnTo>
                <a:lnTo>
                  <a:pt x="1019901" y="1177682"/>
                </a:lnTo>
                <a:close/>
              </a:path>
            </a:pathLst>
          </a:custGeom>
          <a:solidFill>
            <a:srgbClr val="1F497D"/>
          </a:solidFill>
          <a:ln w="671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7753921-B41E-4E6E-8972-588FDE81CC76}"/>
              </a:ext>
            </a:extLst>
          </p:cNvPr>
          <p:cNvSpPr/>
          <p:nvPr/>
        </p:nvSpPr>
        <p:spPr bwMode="gray">
          <a:xfrm>
            <a:off x="6547890" y="1567931"/>
            <a:ext cx="5056282" cy="1400175"/>
          </a:xfrm>
          <a:custGeom>
            <a:avLst/>
            <a:gdLst>
              <a:gd name="connsiteX0" fmla="*/ 5198479 w 5659428"/>
              <a:gd name="connsiteY0" fmla="*/ 1567197 h 1567197"/>
              <a:gd name="connsiteX1" fmla="*/ 1581673 w 5659428"/>
              <a:gd name="connsiteY1" fmla="*/ 1567197 h 1567197"/>
              <a:gd name="connsiteX2" fmla="*/ 1561522 w 5659428"/>
              <a:gd name="connsiteY2" fmla="*/ 1547047 h 1567197"/>
              <a:gd name="connsiteX3" fmla="*/ 1581673 w 5659428"/>
              <a:gd name="connsiteY3" fmla="*/ 1526896 h 1567197"/>
              <a:gd name="connsiteX4" fmla="*/ 5186791 w 5659428"/>
              <a:gd name="connsiteY4" fmla="*/ 1526896 h 1567197"/>
              <a:gd name="connsiteX5" fmla="*/ 5615937 w 5659428"/>
              <a:gd name="connsiteY5" fmla="*/ 783599 h 1567197"/>
              <a:gd name="connsiteX6" fmla="*/ 5186791 w 5659428"/>
              <a:gd name="connsiteY6" fmla="*/ 40234 h 1567197"/>
              <a:gd name="connsiteX7" fmla="*/ 472571 w 5659428"/>
              <a:gd name="connsiteY7" fmla="*/ 40234 h 1567197"/>
              <a:gd name="connsiteX8" fmla="*/ 43425 w 5659428"/>
              <a:gd name="connsiteY8" fmla="*/ 783599 h 1567197"/>
              <a:gd name="connsiteX9" fmla="*/ 472571 w 5659428"/>
              <a:gd name="connsiteY9" fmla="*/ 1526896 h 1567197"/>
              <a:gd name="connsiteX10" fmla="*/ 1330862 w 5659428"/>
              <a:gd name="connsiteY10" fmla="*/ 1526896 h 1567197"/>
              <a:gd name="connsiteX11" fmla="*/ 1760008 w 5659428"/>
              <a:gd name="connsiteY11" fmla="*/ 783599 h 1567197"/>
              <a:gd name="connsiteX12" fmla="*/ 1425907 w 5659428"/>
              <a:gd name="connsiteY12" fmla="*/ 204867 h 1567197"/>
              <a:gd name="connsiteX13" fmla="*/ 1433295 w 5659428"/>
              <a:gd name="connsiteY13" fmla="*/ 177327 h 1567197"/>
              <a:gd name="connsiteX14" fmla="*/ 1460835 w 5659428"/>
              <a:gd name="connsiteY14" fmla="*/ 184716 h 1567197"/>
              <a:gd name="connsiteX15" fmla="*/ 1800779 w 5659428"/>
              <a:gd name="connsiteY15" fmla="*/ 773523 h 1567197"/>
              <a:gd name="connsiteX16" fmla="*/ 1800779 w 5659428"/>
              <a:gd name="connsiteY16" fmla="*/ 793674 h 1567197"/>
              <a:gd name="connsiteX17" fmla="*/ 1360013 w 5659428"/>
              <a:gd name="connsiteY17" fmla="*/ 1557122 h 1567197"/>
              <a:gd name="connsiteX18" fmla="*/ 1342549 w 5659428"/>
              <a:gd name="connsiteY18" fmla="*/ 1567197 h 1567197"/>
              <a:gd name="connsiteX19" fmla="*/ 460950 w 5659428"/>
              <a:gd name="connsiteY19" fmla="*/ 1567197 h 1567197"/>
              <a:gd name="connsiteX20" fmla="*/ 443486 w 5659428"/>
              <a:gd name="connsiteY20" fmla="*/ 1557122 h 1567197"/>
              <a:gd name="connsiteX21" fmla="*/ 2720 w 5659428"/>
              <a:gd name="connsiteY21" fmla="*/ 793674 h 1567197"/>
              <a:gd name="connsiteX22" fmla="*/ 2720 w 5659428"/>
              <a:gd name="connsiteY22" fmla="*/ 773523 h 1567197"/>
              <a:gd name="connsiteX23" fmla="*/ 443486 w 5659428"/>
              <a:gd name="connsiteY23" fmla="*/ 10075 h 1567197"/>
              <a:gd name="connsiteX24" fmla="*/ 460950 w 5659428"/>
              <a:gd name="connsiteY24" fmla="*/ 0 h 1567197"/>
              <a:gd name="connsiteX25" fmla="*/ 5198479 w 5659428"/>
              <a:gd name="connsiteY25" fmla="*/ 0 h 1567197"/>
              <a:gd name="connsiteX26" fmla="*/ 5215943 w 5659428"/>
              <a:gd name="connsiteY26" fmla="*/ 10075 h 1567197"/>
              <a:gd name="connsiteX27" fmla="*/ 5656709 w 5659428"/>
              <a:gd name="connsiteY27" fmla="*/ 773523 h 1567197"/>
              <a:gd name="connsiteX28" fmla="*/ 5656709 w 5659428"/>
              <a:gd name="connsiteY28" fmla="*/ 793674 h 1567197"/>
              <a:gd name="connsiteX29" fmla="*/ 5215943 w 5659428"/>
              <a:gd name="connsiteY29" fmla="*/ 1557122 h 1567197"/>
              <a:gd name="connsiteX30" fmla="*/ 5198479 w 5659428"/>
              <a:gd name="connsiteY30" fmla="*/ 1567197 h 156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59428" h="1567197">
                <a:moveTo>
                  <a:pt x="5198479" y="1567197"/>
                </a:moveTo>
                <a:lnTo>
                  <a:pt x="1581673" y="1567197"/>
                </a:lnTo>
                <a:cubicBezTo>
                  <a:pt x="1570522" y="1567197"/>
                  <a:pt x="1561522" y="1558197"/>
                  <a:pt x="1561522" y="1547047"/>
                </a:cubicBezTo>
                <a:cubicBezTo>
                  <a:pt x="1561522" y="1535897"/>
                  <a:pt x="1570522" y="1526896"/>
                  <a:pt x="1581673" y="1526896"/>
                </a:cubicBezTo>
                <a:lnTo>
                  <a:pt x="5186791" y="1526896"/>
                </a:lnTo>
                <a:lnTo>
                  <a:pt x="5615937" y="783599"/>
                </a:lnTo>
                <a:lnTo>
                  <a:pt x="5186791" y="40234"/>
                </a:lnTo>
                <a:lnTo>
                  <a:pt x="472571" y="40234"/>
                </a:lnTo>
                <a:lnTo>
                  <a:pt x="43425" y="783599"/>
                </a:lnTo>
                <a:lnTo>
                  <a:pt x="472571" y="1526896"/>
                </a:lnTo>
                <a:lnTo>
                  <a:pt x="1330862" y="1526896"/>
                </a:lnTo>
                <a:lnTo>
                  <a:pt x="1760008" y="783599"/>
                </a:lnTo>
                <a:lnTo>
                  <a:pt x="1425907" y="204867"/>
                </a:lnTo>
                <a:cubicBezTo>
                  <a:pt x="1420332" y="195262"/>
                  <a:pt x="1423623" y="182902"/>
                  <a:pt x="1433295" y="177327"/>
                </a:cubicBezTo>
                <a:cubicBezTo>
                  <a:pt x="1442968" y="171752"/>
                  <a:pt x="1455260" y="175044"/>
                  <a:pt x="1460835" y="184716"/>
                </a:cubicBezTo>
                <a:lnTo>
                  <a:pt x="1800779" y="773523"/>
                </a:lnTo>
                <a:cubicBezTo>
                  <a:pt x="1804406" y="779770"/>
                  <a:pt x="1804406" y="787427"/>
                  <a:pt x="1800779" y="793674"/>
                </a:cubicBezTo>
                <a:lnTo>
                  <a:pt x="1360013" y="1557122"/>
                </a:lnTo>
                <a:cubicBezTo>
                  <a:pt x="1356386" y="1563369"/>
                  <a:pt x="1349736" y="1567197"/>
                  <a:pt x="1342549" y="1567197"/>
                </a:cubicBezTo>
                <a:lnTo>
                  <a:pt x="460950" y="1567197"/>
                </a:lnTo>
                <a:cubicBezTo>
                  <a:pt x="453763" y="1567197"/>
                  <a:pt x="447113" y="1563369"/>
                  <a:pt x="443486" y="1557122"/>
                </a:cubicBezTo>
                <a:lnTo>
                  <a:pt x="2720" y="793674"/>
                </a:lnTo>
                <a:cubicBezTo>
                  <a:pt x="-907" y="787427"/>
                  <a:pt x="-907" y="779770"/>
                  <a:pt x="2720" y="773523"/>
                </a:cubicBezTo>
                <a:lnTo>
                  <a:pt x="443486" y="10075"/>
                </a:lnTo>
                <a:cubicBezTo>
                  <a:pt x="447113" y="3829"/>
                  <a:pt x="453763" y="0"/>
                  <a:pt x="460950" y="0"/>
                </a:cubicBezTo>
                <a:lnTo>
                  <a:pt x="5198479" y="0"/>
                </a:lnTo>
                <a:cubicBezTo>
                  <a:pt x="5205666" y="0"/>
                  <a:pt x="5212316" y="3829"/>
                  <a:pt x="5215943" y="10075"/>
                </a:cubicBezTo>
                <a:lnTo>
                  <a:pt x="5656709" y="773523"/>
                </a:lnTo>
                <a:cubicBezTo>
                  <a:pt x="5660336" y="779770"/>
                  <a:pt x="5660336" y="787427"/>
                  <a:pt x="5656709" y="793674"/>
                </a:cubicBezTo>
                <a:lnTo>
                  <a:pt x="5215943" y="1557122"/>
                </a:lnTo>
                <a:cubicBezTo>
                  <a:pt x="5212316" y="1563369"/>
                  <a:pt x="5205666" y="1567197"/>
                  <a:pt x="5198479" y="1567197"/>
                </a:cubicBezTo>
                <a:close/>
              </a:path>
            </a:pathLst>
          </a:custGeom>
          <a:solidFill>
            <a:schemeClr val="tx2"/>
          </a:solidFill>
          <a:ln w="6713" cap="flat">
            <a:solidFill>
              <a:srgbClr val="1F497D"/>
            </a:soli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330EDFE-C757-49C8-B84E-7D1F66DB7FE3}"/>
              </a:ext>
            </a:extLst>
          </p:cNvPr>
          <p:cNvSpPr/>
          <p:nvPr/>
        </p:nvSpPr>
        <p:spPr bwMode="gray">
          <a:xfrm>
            <a:off x="587828" y="1741903"/>
            <a:ext cx="1214920" cy="1052172"/>
          </a:xfrm>
          <a:custGeom>
            <a:avLst/>
            <a:gdLst>
              <a:gd name="connsiteX0" fmla="*/ 339945 w 1359845"/>
              <a:gd name="connsiteY0" fmla="*/ 1177682 h 1177681"/>
              <a:gd name="connsiteX1" fmla="*/ 0 w 1359845"/>
              <a:gd name="connsiteY1" fmla="*/ 588875 h 1177681"/>
              <a:gd name="connsiteX2" fmla="*/ 339945 w 1359845"/>
              <a:gd name="connsiteY2" fmla="*/ 0 h 1177681"/>
              <a:gd name="connsiteX3" fmla="*/ 1019901 w 1359845"/>
              <a:gd name="connsiteY3" fmla="*/ 0 h 1177681"/>
              <a:gd name="connsiteX4" fmla="*/ 1359845 w 1359845"/>
              <a:gd name="connsiteY4" fmla="*/ 588875 h 1177681"/>
              <a:gd name="connsiteX5" fmla="*/ 1019901 w 1359845"/>
              <a:gd name="connsiteY5" fmla="*/ 1177682 h 117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9845" h="1177681">
                <a:moveTo>
                  <a:pt x="339945" y="1177682"/>
                </a:moveTo>
                <a:lnTo>
                  <a:pt x="0" y="588875"/>
                </a:lnTo>
                <a:lnTo>
                  <a:pt x="339945" y="0"/>
                </a:lnTo>
                <a:lnTo>
                  <a:pt x="1019901" y="0"/>
                </a:lnTo>
                <a:lnTo>
                  <a:pt x="1359845" y="588875"/>
                </a:lnTo>
                <a:lnTo>
                  <a:pt x="1019901" y="1177682"/>
                </a:lnTo>
                <a:close/>
              </a:path>
            </a:pathLst>
          </a:custGeom>
          <a:solidFill>
            <a:srgbClr val="1F497D"/>
          </a:solidFill>
          <a:ln w="671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8D1E1B8-61C4-45C5-ADE8-32C378E4EBD5}"/>
              </a:ext>
            </a:extLst>
          </p:cNvPr>
          <p:cNvSpPr/>
          <p:nvPr/>
        </p:nvSpPr>
        <p:spPr bwMode="gray">
          <a:xfrm>
            <a:off x="389643" y="1567931"/>
            <a:ext cx="5056282" cy="1400175"/>
          </a:xfrm>
          <a:custGeom>
            <a:avLst/>
            <a:gdLst>
              <a:gd name="connsiteX0" fmla="*/ 5198479 w 5659428"/>
              <a:gd name="connsiteY0" fmla="*/ 1567197 h 1567197"/>
              <a:gd name="connsiteX1" fmla="*/ 1581673 w 5659428"/>
              <a:gd name="connsiteY1" fmla="*/ 1567197 h 1567197"/>
              <a:gd name="connsiteX2" fmla="*/ 1561522 w 5659428"/>
              <a:gd name="connsiteY2" fmla="*/ 1547047 h 1567197"/>
              <a:gd name="connsiteX3" fmla="*/ 1581673 w 5659428"/>
              <a:gd name="connsiteY3" fmla="*/ 1526896 h 1567197"/>
              <a:gd name="connsiteX4" fmla="*/ 5186791 w 5659428"/>
              <a:gd name="connsiteY4" fmla="*/ 1526896 h 1567197"/>
              <a:gd name="connsiteX5" fmla="*/ 5615937 w 5659428"/>
              <a:gd name="connsiteY5" fmla="*/ 783599 h 1567197"/>
              <a:gd name="connsiteX6" fmla="*/ 5186791 w 5659428"/>
              <a:gd name="connsiteY6" fmla="*/ 40234 h 1567197"/>
              <a:gd name="connsiteX7" fmla="*/ 472571 w 5659428"/>
              <a:gd name="connsiteY7" fmla="*/ 40234 h 1567197"/>
              <a:gd name="connsiteX8" fmla="*/ 43425 w 5659428"/>
              <a:gd name="connsiteY8" fmla="*/ 783599 h 1567197"/>
              <a:gd name="connsiteX9" fmla="*/ 472571 w 5659428"/>
              <a:gd name="connsiteY9" fmla="*/ 1526896 h 1567197"/>
              <a:gd name="connsiteX10" fmla="*/ 1330862 w 5659428"/>
              <a:gd name="connsiteY10" fmla="*/ 1526896 h 1567197"/>
              <a:gd name="connsiteX11" fmla="*/ 1760008 w 5659428"/>
              <a:gd name="connsiteY11" fmla="*/ 783599 h 1567197"/>
              <a:gd name="connsiteX12" fmla="*/ 1425907 w 5659428"/>
              <a:gd name="connsiteY12" fmla="*/ 204867 h 1567197"/>
              <a:gd name="connsiteX13" fmla="*/ 1433295 w 5659428"/>
              <a:gd name="connsiteY13" fmla="*/ 177327 h 1567197"/>
              <a:gd name="connsiteX14" fmla="*/ 1460835 w 5659428"/>
              <a:gd name="connsiteY14" fmla="*/ 184716 h 1567197"/>
              <a:gd name="connsiteX15" fmla="*/ 1800779 w 5659428"/>
              <a:gd name="connsiteY15" fmla="*/ 773523 h 1567197"/>
              <a:gd name="connsiteX16" fmla="*/ 1800779 w 5659428"/>
              <a:gd name="connsiteY16" fmla="*/ 793674 h 1567197"/>
              <a:gd name="connsiteX17" fmla="*/ 1360013 w 5659428"/>
              <a:gd name="connsiteY17" fmla="*/ 1557122 h 1567197"/>
              <a:gd name="connsiteX18" fmla="*/ 1342549 w 5659428"/>
              <a:gd name="connsiteY18" fmla="*/ 1567197 h 1567197"/>
              <a:gd name="connsiteX19" fmla="*/ 460950 w 5659428"/>
              <a:gd name="connsiteY19" fmla="*/ 1567197 h 1567197"/>
              <a:gd name="connsiteX20" fmla="*/ 443486 w 5659428"/>
              <a:gd name="connsiteY20" fmla="*/ 1557122 h 1567197"/>
              <a:gd name="connsiteX21" fmla="*/ 2720 w 5659428"/>
              <a:gd name="connsiteY21" fmla="*/ 793674 h 1567197"/>
              <a:gd name="connsiteX22" fmla="*/ 2720 w 5659428"/>
              <a:gd name="connsiteY22" fmla="*/ 773523 h 1567197"/>
              <a:gd name="connsiteX23" fmla="*/ 443486 w 5659428"/>
              <a:gd name="connsiteY23" fmla="*/ 10075 h 1567197"/>
              <a:gd name="connsiteX24" fmla="*/ 460950 w 5659428"/>
              <a:gd name="connsiteY24" fmla="*/ 0 h 1567197"/>
              <a:gd name="connsiteX25" fmla="*/ 5198479 w 5659428"/>
              <a:gd name="connsiteY25" fmla="*/ 0 h 1567197"/>
              <a:gd name="connsiteX26" fmla="*/ 5215943 w 5659428"/>
              <a:gd name="connsiteY26" fmla="*/ 10075 h 1567197"/>
              <a:gd name="connsiteX27" fmla="*/ 5656709 w 5659428"/>
              <a:gd name="connsiteY27" fmla="*/ 773523 h 1567197"/>
              <a:gd name="connsiteX28" fmla="*/ 5656709 w 5659428"/>
              <a:gd name="connsiteY28" fmla="*/ 793674 h 1567197"/>
              <a:gd name="connsiteX29" fmla="*/ 5215943 w 5659428"/>
              <a:gd name="connsiteY29" fmla="*/ 1557122 h 1567197"/>
              <a:gd name="connsiteX30" fmla="*/ 5198479 w 5659428"/>
              <a:gd name="connsiteY30" fmla="*/ 1567197 h 156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59428" h="1567197">
                <a:moveTo>
                  <a:pt x="5198479" y="1567197"/>
                </a:moveTo>
                <a:lnTo>
                  <a:pt x="1581673" y="1567197"/>
                </a:lnTo>
                <a:cubicBezTo>
                  <a:pt x="1570522" y="1567197"/>
                  <a:pt x="1561522" y="1558197"/>
                  <a:pt x="1561522" y="1547047"/>
                </a:cubicBezTo>
                <a:cubicBezTo>
                  <a:pt x="1561522" y="1535897"/>
                  <a:pt x="1570522" y="1526896"/>
                  <a:pt x="1581673" y="1526896"/>
                </a:cubicBezTo>
                <a:lnTo>
                  <a:pt x="5186791" y="1526896"/>
                </a:lnTo>
                <a:lnTo>
                  <a:pt x="5615937" y="783599"/>
                </a:lnTo>
                <a:lnTo>
                  <a:pt x="5186791" y="40234"/>
                </a:lnTo>
                <a:lnTo>
                  <a:pt x="472571" y="40234"/>
                </a:lnTo>
                <a:lnTo>
                  <a:pt x="43425" y="783599"/>
                </a:lnTo>
                <a:lnTo>
                  <a:pt x="472571" y="1526896"/>
                </a:lnTo>
                <a:lnTo>
                  <a:pt x="1330862" y="1526896"/>
                </a:lnTo>
                <a:lnTo>
                  <a:pt x="1760008" y="783599"/>
                </a:lnTo>
                <a:lnTo>
                  <a:pt x="1425907" y="204867"/>
                </a:lnTo>
                <a:cubicBezTo>
                  <a:pt x="1420332" y="195262"/>
                  <a:pt x="1423623" y="182902"/>
                  <a:pt x="1433295" y="177327"/>
                </a:cubicBezTo>
                <a:cubicBezTo>
                  <a:pt x="1442968" y="171752"/>
                  <a:pt x="1455260" y="175044"/>
                  <a:pt x="1460835" y="184716"/>
                </a:cubicBezTo>
                <a:lnTo>
                  <a:pt x="1800779" y="773523"/>
                </a:lnTo>
                <a:cubicBezTo>
                  <a:pt x="1804406" y="779770"/>
                  <a:pt x="1804406" y="787427"/>
                  <a:pt x="1800779" y="793674"/>
                </a:cubicBezTo>
                <a:lnTo>
                  <a:pt x="1360013" y="1557122"/>
                </a:lnTo>
                <a:cubicBezTo>
                  <a:pt x="1356386" y="1563369"/>
                  <a:pt x="1349736" y="1567197"/>
                  <a:pt x="1342549" y="1567197"/>
                </a:cubicBezTo>
                <a:lnTo>
                  <a:pt x="460950" y="1567197"/>
                </a:lnTo>
                <a:cubicBezTo>
                  <a:pt x="453763" y="1567197"/>
                  <a:pt x="447113" y="1563369"/>
                  <a:pt x="443486" y="1557122"/>
                </a:cubicBezTo>
                <a:lnTo>
                  <a:pt x="2720" y="793674"/>
                </a:lnTo>
                <a:cubicBezTo>
                  <a:pt x="-907" y="787427"/>
                  <a:pt x="-907" y="779770"/>
                  <a:pt x="2720" y="773523"/>
                </a:cubicBezTo>
                <a:lnTo>
                  <a:pt x="443486" y="10075"/>
                </a:lnTo>
                <a:cubicBezTo>
                  <a:pt x="447113" y="3829"/>
                  <a:pt x="453763" y="0"/>
                  <a:pt x="460950" y="0"/>
                </a:cubicBezTo>
                <a:lnTo>
                  <a:pt x="5198479" y="0"/>
                </a:lnTo>
                <a:cubicBezTo>
                  <a:pt x="5205666" y="0"/>
                  <a:pt x="5212316" y="3829"/>
                  <a:pt x="5215943" y="10075"/>
                </a:cubicBezTo>
                <a:lnTo>
                  <a:pt x="5656709" y="773523"/>
                </a:lnTo>
                <a:cubicBezTo>
                  <a:pt x="5660336" y="779770"/>
                  <a:pt x="5660336" y="787427"/>
                  <a:pt x="5656709" y="793674"/>
                </a:cubicBezTo>
                <a:lnTo>
                  <a:pt x="5215943" y="1557122"/>
                </a:lnTo>
                <a:cubicBezTo>
                  <a:pt x="5212316" y="1563369"/>
                  <a:pt x="5205666" y="1567197"/>
                  <a:pt x="5198479" y="1567197"/>
                </a:cubicBezTo>
                <a:close/>
              </a:path>
            </a:pathLst>
          </a:custGeom>
          <a:solidFill>
            <a:schemeClr val="tx2"/>
          </a:solidFill>
          <a:ln w="6713" cap="flat">
            <a:solidFill>
              <a:srgbClr val="1F497D"/>
            </a:soli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26A2416-3ADB-4A01-8DA4-1704D605AB83}"/>
              </a:ext>
            </a:extLst>
          </p:cNvPr>
          <p:cNvSpPr/>
          <p:nvPr/>
        </p:nvSpPr>
        <p:spPr bwMode="gray">
          <a:xfrm>
            <a:off x="655385" y="3957478"/>
            <a:ext cx="1214920" cy="1052172"/>
          </a:xfrm>
          <a:custGeom>
            <a:avLst/>
            <a:gdLst>
              <a:gd name="connsiteX0" fmla="*/ 339945 w 1359845"/>
              <a:gd name="connsiteY0" fmla="*/ 1177682 h 1177681"/>
              <a:gd name="connsiteX1" fmla="*/ 0 w 1359845"/>
              <a:gd name="connsiteY1" fmla="*/ 588875 h 1177681"/>
              <a:gd name="connsiteX2" fmla="*/ 339945 w 1359845"/>
              <a:gd name="connsiteY2" fmla="*/ 0 h 1177681"/>
              <a:gd name="connsiteX3" fmla="*/ 1019901 w 1359845"/>
              <a:gd name="connsiteY3" fmla="*/ 0 h 1177681"/>
              <a:gd name="connsiteX4" fmla="*/ 1359845 w 1359845"/>
              <a:gd name="connsiteY4" fmla="*/ 588875 h 1177681"/>
              <a:gd name="connsiteX5" fmla="*/ 1019901 w 1359845"/>
              <a:gd name="connsiteY5" fmla="*/ 1177682 h 117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9845" h="1177681">
                <a:moveTo>
                  <a:pt x="339945" y="1177682"/>
                </a:moveTo>
                <a:lnTo>
                  <a:pt x="0" y="588875"/>
                </a:lnTo>
                <a:lnTo>
                  <a:pt x="339945" y="0"/>
                </a:lnTo>
                <a:lnTo>
                  <a:pt x="1019901" y="0"/>
                </a:lnTo>
                <a:lnTo>
                  <a:pt x="1359845" y="588875"/>
                </a:lnTo>
                <a:lnTo>
                  <a:pt x="1019901" y="1177682"/>
                </a:lnTo>
                <a:close/>
              </a:path>
            </a:pathLst>
          </a:custGeom>
          <a:solidFill>
            <a:srgbClr val="1F497D"/>
          </a:solidFill>
          <a:ln w="671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2F14338-3417-4EFB-9BF8-ADD290FCD759}"/>
              </a:ext>
            </a:extLst>
          </p:cNvPr>
          <p:cNvSpPr/>
          <p:nvPr/>
        </p:nvSpPr>
        <p:spPr bwMode="gray">
          <a:xfrm>
            <a:off x="457200" y="3783506"/>
            <a:ext cx="5056282" cy="1400175"/>
          </a:xfrm>
          <a:custGeom>
            <a:avLst/>
            <a:gdLst>
              <a:gd name="connsiteX0" fmla="*/ 5198479 w 5659428"/>
              <a:gd name="connsiteY0" fmla="*/ 1567197 h 1567197"/>
              <a:gd name="connsiteX1" fmla="*/ 1581673 w 5659428"/>
              <a:gd name="connsiteY1" fmla="*/ 1567197 h 1567197"/>
              <a:gd name="connsiteX2" fmla="*/ 1561522 w 5659428"/>
              <a:gd name="connsiteY2" fmla="*/ 1547047 h 1567197"/>
              <a:gd name="connsiteX3" fmla="*/ 1581673 w 5659428"/>
              <a:gd name="connsiteY3" fmla="*/ 1526896 h 1567197"/>
              <a:gd name="connsiteX4" fmla="*/ 5186791 w 5659428"/>
              <a:gd name="connsiteY4" fmla="*/ 1526896 h 1567197"/>
              <a:gd name="connsiteX5" fmla="*/ 5615937 w 5659428"/>
              <a:gd name="connsiteY5" fmla="*/ 783599 h 1567197"/>
              <a:gd name="connsiteX6" fmla="*/ 5186791 w 5659428"/>
              <a:gd name="connsiteY6" fmla="*/ 40234 h 1567197"/>
              <a:gd name="connsiteX7" fmla="*/ 472571 w 5659428"/>
              <a:gd name="connsiteY7" fmla="*/ 40234 h 1567197"/>
              <a:gd name="connsiteX8" fmla="*/ 43425 w 5659428"/>
              <a:gd name="connsiteY8" fmla="*/ 783599 h 1567197"/>
              <a:gd name="connsiteX9" fmla="*/ 472571 w 5659428"/>
              <a:gd name="connsiteY9" fmla="*/ 1526896 h 1567197"/>
              <a:gd name="connsiteX10" fmla="*/ 1330862 w 5659428"/>
              <a:gd name="connsiteY10" fmla="*/ 1526896 h 1567197"/>
              <a:gd name="connsiteX11" fmla="*/ 1760008 w 5659428"/>
              <a:gd name="connsiteY11" fmla="*/ 783599 h 1567197"/>
              <a:gd name="connsiteX12" fmla="*/ 1425907 w 5659428"/>
              <a:gd name="connsiteY12" fmla="*/ 204867 h 1567197"/>
              <a:gd name="connsiteX13" fmla="*/ 1433295 w 5659428"/>
              <a:gd name="connsiteY13" fmla="*/ 177327 h 1567197"/>
              <a:gd name="connsiteX14" fmla="*/ 1460835 w 5659428"/>
              <a:gd name="connsiteY14" fmla="*/ 184716 h 1567197"/>
              <a:gd name="connsiteX15" fmla="*/ 1800779 w 5659428"/>
              <a:gd name="connsiteY15" fmla="*/ 773523 h 1567197"/>
              <a:gd name="connsiteX16" fmla="*/ 1800779 w 5659428"/>
              <a:gd name="connsiteY16" fmla="*/ 793674 h 1567197"/>
              <a:gd name="connsiteX17" fmla="*/ 1360013 w 5659428"/>
              <a:gd name="connsiteY17" fmla="*/ 1557122 h 1567197"/>
              <a:gd name="connsiteX18" fmla="*/ 1342549 w 5659428"/>
              <a:gd name="connsiteY18" fmla="*/ 1567197 h 1567197"/>
              <a:gd name="connsiteX19" fmla="*/ 460950 w 5659428"/>
              <a:gd name="connsiteY19" fmla="*/ 1567197 h 1567197"/>
              <a:gd name="connsiteX20" fmla="*/ 443486 w 5659428"/>
              <a:gd name="connsiteY20" fmla="*/ 1557122 h 1567197"/>
              <a:gd name="connsiteX21" fmla="*/ 2720 w 5659428"/>
              <a:gd name="connsiteY21" fmla="*/ 793674 h 1567197"/>
              <a:gd name="connsiteX22" fmla="*/ 2720 w 5659428"/>
              <a:gd name="connsiteY22" fmla="*/ 773523 h 1567197"/>
              <a:gd name="connsiteX23" fmla="*/ 443486 w 5659428"/>
              <a:gd name="connsiteY23" fmla="*/ 10075 h 1567197"/>
              <a:gd name="connsiteX24" fmla="*/ 460950 w 5659428"/>
              <a:gd name="connsiteY24" fmla="*/ 0 h 1567197"/>
              <a:gd name="connsiteX25" fmla="*/ 5198479 w 5659428"/>
              <a:gd name="connsiteY25" fmla="*/ 0 h 1567197"/>
              <a:gd name="connsiteX26" fmla="*/ 5215943 w 5659428"/>
              <a:gd name="connsiteY26" fmla="*/ 10075 h 1567197"/>
              <a:gd name="connsiteX27" fmla="*/ 5656709 w 5659428"/>
              <a:gd name="connsiteY27" fmla="*/ 773523 h 1567197"/>
              <a:gd name="connsiteX28" fmla="*/ 5656709 w 5659428"/>
              <a:gd name="connsiteY28" fmla="*/ 793674 h 1567197"/>
              <a:gd name="connsiteX29" fmla="*/ 5215943 w 5659428"/>
              <a:gd name="connsiteY29" fmla="*/ 1557122 h 1567197"/>
              <a:gd name="connsiteX30" fmla="*/ 5198479 w 5659428"/>
              <a:gd name="connsiteY30" fmla="*/ 1567197 h 156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59428" h="1567197">
                <a:moveTo>
                  <a:pt x="5198479" y="1567197"/>
                </a:moveTo>
                <a:lnTo>
                  <a:pt x="1581673" y="1567197"/>
                </a:lnTo>
                <a:cubicBezTo>
                  <a:pt x="1570522" y="1567197"/>
                  <a:pt x="1561522" y="1558197"/>
                  <a:pt x="1561522" y="1547047"/>
                </a:cubicBezTo>
                <a:cubicBezTo>
                  <a:pt x="1561522" y="1535897"/>
                  <a:pt x="1570522" y="1526896"/>
                  <a:pt x="1581673" y="1526896"/>
                </a:cubicBezTo>
                <a:lnTo>
                  <a:pt x="5186791" y="1526896"/>
                </a:lnTo>
                <a:lnTo>
                  <a:pt x="5615937" y="783599"/>
                </a:lnTo>
                <a:lnTo>
                  <a:pt x="5186791" y="40234"/>
                </a:lnTo>
                <a:lnTo>
                  <a:pt x="472571" y="40234"/>
                </a:lnTo>
                <a:lnTo>
                  <a:pt x="43425" y="783599"/>
                </a:lnTo>
                <a:lnTo>
                  <a:pt x="472571" y="1526896"/>
                </a:lnTo>
                <a:lnTo>
                  <a:pt x="1330862" y="1526896"/>
                </a:lnTo>
                <a:lnTo>
                  <a:pt x="1760008" y="783599"/>
                </a:lnTo>
                <a:lnTo>
                  <a:pt x="1425907" y="204867"/>
                </a:lnTo>
                <a:cubicBezTo>
                  <a:pt x="1420332" y="195262"/>
                  <a:pt x="1423623" y="182902"/>
                  <a:pt x="1433295" y="177327"/>
                </a:cubicBezTo>
                <a:cubicBezTo>
                  <a:pt x="1442968" y="171752"/>
                  <a:pt x="1455260" y="175044"/>
                  <a:pt x="1460835" y="184716"/>
                </a:cubicBezTo>
                <a:lnTo>
                  <a:pt x="1800779" y="773523"/>
                </a:lnTo>
                <a:cubicBezTo>
                  <a:pt x="1804406" y="779770"/>
                  <a:pt x="1804406" y="787427"/>
                  <a:pt x="1800779" y="793674"/>
                </a:cubicBezTo>
                <a:lnTo>
                  <a:pt x="1360013" y="1557122"/>
                </a:lnTo>
                <a:cubicBezTo>
                  <a:pt x="1356386" y="1563369"/>
                  <a:pt x="1349736" y="1567197"/>
                  <a:pt x="1342549" y="1567197"/>
                </a:cubicBezTo>
                <a:lnTo>
                  <a:pt x="460950" y="1567197"/>
                </a:lnTo>
                <a:cubicBezTo>
                  <a:pt x="453763" y="1567197"/>
                  <a:pt x="447113" y="1563369"/>
                  <a:pt x="443486" y="1557122"/>
                </a:cubicBezTo>
                <a:lnTo>
                  <a:pt x="2720" y="793674"/>
                </a:lnTo>
                <a:cubicBezTo>
                  <a:pt x="-907" y="787427"/>
                  <a:pt x="-907" y="779770"/>
                  <a:pt x="2720" y="773523"/>
                </a:cubicBezTo>
                <a:lnTo>
                  <a:pt x="443486" y="10075"/>
                </a:lnTo>
                <a:cubicBezTo>
                  <a:pt x="447113" y="3829"/>
                  <a:pt x="453763" y="0"/>
                  <a:pt x="460950" y="0"/>
                </a:cubicBezTo>
                <a:lnTo>
                  <a:pt x="5198479" y="0"/>
                </a:lnTo>
                <a:cubicBezTo>
                  <a:pt x="5205666" y="0"/>
                  <a:pt x="5212316" y="3829"/>
                  <a:pt x="5215943" y="10075"/>
                </a:cubicBezTo>
                <a:lnTo>
                  <a:pt x="5656709" y="773523"/>
                </a:lnTo>
                <a:cubicBezTo>
                  <a:pt x="5660336" y="779770"/>
                  <a:pt x="5660336" y="787427"/>
                  <a:pt x="5656709" y="793674"/>
                </a:cubicBezTo>
                <a:lnTo>
                  <a:pt x="5215943" y="1557122"/>
                </a:lnTo>
                <a:cubicBezTo>
                  <a:pt x="5212316" y="1563369"/>
                  <a:pt x="5205666" y="1567197"/>
                  <a:pt x="5198479" y="1567197"/>
                </a:cubicBezTo>
                <a:close/>
              </a:path>
            </a:pathLst>
          </a:custGeom>
          <a:solidFill>
            <a:srgbClr val="1F497D"/>
          </a:solidFill>
          <a:ln w="6713" cap="flat">
            <a:solidFill>
              <a:srgbClr val="1F497D"/>
            </a:soli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E36C445-DD09-4B46-8FCE-720C090D57C1}"/>
              </a:ext>
            </a:extLst>
          </p:cNvPr>
          <p:cNvSpPr/>
          <p:nvPr/>
        </p:nvSpPr>
        <p:spPr bwMode="gray">
          <a:xfrm>
            <a:off x="6875116" y="3957478"/>
            <a:ext cx="1214920" cy="1052172"/>
          </a:xfrm>
          <a:custGeom>
            <a:avLst/>
            <a:gdLst>
              <a:gd name="connsiteX0" fmla="*/ 339945 w 1359845"/>
              <a:gd name="connsiteY0" fmla="*/ 1177682 h 1177681"/>
              <a:gd name="connsiteX1" fmla="*/ 0 w 1359845"/>
              <a:gd name="connsiteY1" fmla="*/ 588875 h 1177681"/>
              <a:gd name="connsiteX2" fmla="*/ 339945 w 1359845"/>
              <a:gd name="connsiteY2" fmla="*/ 0 h 1177681"/>
              <a:gd name="connsiteX3" fmla="*/ 1019901 w 1359845"/>
              <a:gd name="connsiteY3" fmla="*/ 0 h 1177681"/>
              <a:gd name="connsiteX4" fmla="*/ 1359845 w 1359845"/>
              <a:gd name="connsiteY4" fmla="*/ 588875 h 1177681"/>
              <a:gd name="connsiteX5" fmla="*/ 1019901 w 1359845"/>
              <a:gd name="connsiteY5" fmla="*/ 1177682 h 117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9845" h="1177681">
                <a:moveTo>
                  <a:pt x="339945" y="1177682"/>
                </a:moveTo>
                <a:lnTo>
                  <a:pt x="0" y="588875"/>
                </a:lnTo>
                <a:lnTo>
                  <a:pt x="339945" y="0"/>
                </a:lnTo>
                <a:lnTo>
                  <a:pt x="1019901" y="0"/>
                </a:lnTo>
                <a:lnTo>
                  <a:pt x="1359845" y="588875"/>
                </a:lnTo>
                <a:lnTo>
                  <a:pt x="1019901" y="1177682"/>
                </a:lnTo>
                <a:close/>
              </a:path>
            </a:pathLst>
          </a:custGeom>
          <a:solidFill>
            <a:srgbClr val="1F497D"/>
          </a:solidFill>
          <a:ln w="671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8BCB9AD-091A-41DF-ACB4-B652AA59AC50}"/>
              </a:ext>
            </a:extLst>
          </p:cNvPr>
          <p:cNvSpPr/>
          <p:nvPr/>
        </p:nvSpPr>
        <p:spPr bwMode="gray">
          <a:xfrm>
            <a:off x="6676931" y="3783506"/>
            <a:ext cx="5056282" cy="1400175"/>
          </a:xfrm>
          <a:custGeom>
            <a:avLst/>
            <a:gdLst>
              <a:gd name="connsiteX0" fmla="*/ 5198479 w 5659428"/>
              <a:gd name="connsiteY0" fmla="*/ 1567197 h 1567197"/>
              <a:gd name="connsiteX1" fmla="*/ 1581673 w 5659428"/>
              <a:gd name="connsiteY1" fmla="*/ 1567197 h 1567197"/>
              <a:gd name="connsiteX2" fmla="*/ 1561522 w 5659428"/>
              <a:gd name="connsiteY2" fmla="*/ 1547047 h 1567197"/>
              <a:gd name="connsiteX3" fmla="*/ 1581673 w 5659428"/>
              <a:gd name="connsiteY3" fmla="*/ 1526896 h 1567197"/>
              <a:gd name="connsiteX4" fmla="*/ 5186791 w 5659428"/>
              <a:gd name="connsiteY4" fmla="*/ 1526896 h 1567197"/>
              <a:gd name="connsiteX5" fmla="*/ 5615937 w 5659428"/>
              <a:gd name="connsiteY5" fmla="*/ 783599 h 1567197"/>
              <a:gd name="connsiteX6" fmla="*/ 5186791 w 5659428"/>
              <a:gd name="connsiteY6" fmla="*/ 40234 h 1567197"/>
              <a:gd name="connsiteX7" fmla="*/ 472571 w 5659428"/>
              <a:gd name="connsiteY7" fmla="*/ 40234 h 1567197"/>
              <a:gd name="connsiteX8" fmla="*/ 43425 w 5659428"/>
              <a:gd name="connsiteY8" fmla="*/ 783599 h 1567197"/>
              <a:gd name="connsiteX9" fmla="*/ 472571 w 5659428"/>
              <a:gd name="connsiteY9" fmla="*/ 1526896 h 1567197"/>
              <a:gd name="connsiteX10" fmla="*/ 1330862 w 5659428"/>
              <a:gd name="connsiteY10" fmla="*/ 1526896 h 1567197"/>
              <a:gd name="connsiteX11" fmla="*/ 1760008 w 5659428"/>
              <a:gd name="connsiteY11" fmla="*/ 783599 h 1567197"/>
              <a:gd name="connsiteX12" fmla="*/ 1425907 w 5659428"/>
              <a:gd name="connsiteY12" fmla="*/ 204867 h 1567197"/>
              <a:gd name="connsiteX13" fmla="*/ 1433295 w 5659428"/>
              <a:gd name="connsiteY13" fmla="*/ 177327 h 1567197"/>
              <a:gd name="connsiteX14" fmla="*/ 1460835 w 5659428"/>
              <a:gd name="connsiteY14" fmla="*/ 184716 h 1567197"/>
              <a:gd name="connsiteX15" fmla="*/ 1800779 w 5659428"/>
              <a:gd name="connsiteY15" fmla="*/ 773523 h 1567197"/>
              <a:gd name="connsiteX16" fmla="*/ 1800779 w 5659428"/>
              <a:gd name="connsiteY16" fmla="*/ 793674 h 1567197"/>
              <a:gd name="connsiteX17" fmla="*/ 1360013 w 5659428"/>
              <a:gd name="connsiteY17" fmla="*/ 1557122 h 1567197"/>
              <a:gd name="connsiteX18" fmla="*/ 1342549 w 5659428"/>
              <a:gd name="connsiteY18" fmla="*/ 1567197 h 1567197"/>
              <a:gd name="connsiteX19" fmla="*/ 460950 w 5659428"/>
              <a:gd name="connsiteY19" fmla="*/ 1567197 h 1567197"/>
              <a:gd name="connsiteX20" fmla="*/ 443486 w 5659428"/>
              <a:gd name="connsiteY20" fmla="*/ 1557122 h 1567197"/>
              <a:gd name="connsiteX21" fmla="*/ 2720 w 5659428"/>
              <a:gd name="connsiteY21" fmla="*/ 793674 h 1567197"/>
              <a:gd name="connsiteX22" fmla="*/ 2720 w 5659428"/>
              <a:gd name="connsiteY22" fmla="*/ 773523 h 1567197"/>
              <a:gd name="connsiteX23" fmla="*/ 443486 w 5659428"/>
              <a:gd name="connsiteY23" fmla="*/ 10075 h 1567197"/>
              <a:gd name="connsiteX24" fmla="*/ 460950 w 5659428"/>
              <a:gd name="connsiteY24" fmla="*/ 0 h 1567197"/>
              <a:gd name="connsiteX25" fmla="*/ 5198479 w 5659428"/>
              <a:gd name="connsiteY25" fmla="*/ 0 h 1567197"/>
              <a:gd name="connsiteX26" fmla="*/ 5215943 w 5659428"/>
              <a:gd name="connsiteY26" fmla="*/ 10075 h 1567197"/>
              <a:gd name="connsiteX27" fmla="*/ 5656709 w 5659428"/>
              <a:gd name="connsiteY27" fmla="*/ 773523 h 1567197"/>
              <a:gd name="connsiteX28" fmla="*/ 5656709 w 5659428"/>
              <a:gd name="connsiteY28" fmla="*/ 793674 h 1567197"/>
              <a:gd name="connsiteX29" fmla="*/ 5215943 w 5659428"/>
              <a:gd name="connsiteY29" fmla="*/ 1557122 h 1567197"/>
              <a:gd name="connsiteX30" fmla="*/ 5198479 w 5659428"/>
              <a:gd name="connsiteY30" fmla="*/ 1567197 h 156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59428" h="1567197">
                <a:moveTo>
                  <a:pt x="5198479" y="1567197"/>
                </a:moveTo>
                <a:lnTo>
                  <a:pt x="1581673" y="1567197"/>
                </a:lnTo>
                <a:cubicBezTo>
                  <a:pt x="1570522" y="1567197"/>
                  <a:pt x="1561522" y="1558197"/>
                  <a:pt x="1561522" y="1547047"/>
                </a:cubicBezTo>
                <a:cubicBezTo>
                  <a:pt x="1561522" y="1535897"/>
                  <a:pt x="1570522" y="1526896"/>
                  <a:pt x="1581673" y="1526896"/>
                </a:cubicBezTo>
                <a:lnTo>
                  <a:pt x="5186791" y="1526896"/>
                </a:lnTo>
                <a:lnTo>
                  <a:pt x="5615937" y="783599"/>
                </a:lnTo>
                <a:lnTo>
                  <a:pt x="5186791" y="40234"/>
                </a:lnTo>
                <a:lnTo>
                  <a:pt x="472571" y="40234"/>
                </a:lnTo>
                <a:lnTo>
                  <a:pt x="43425" y="783599"/>
                </a:lnTo>
                <a:lnTo>
                  <a:pt x="472571" y="1526896"/>
                </a:lnTo>
                <a:lnTo>
                  <a:pt x="1330862" y="1526896"/>
                </a:lnTo>
                <a:lnTo>
                  <a:pt x="1760008" y="783599"/>
                </a:lnTo>
                <a:lnTo>
                  <a:pt x="1425907" y="204867"/>
                </a:lnTo>
                <a:cubicBezTo>
                  <a:pt x="1420332" y="195262"/>
                  <a:pt x="1423623" y="182902"/>
                  <a:pt x="1433295" y="177327"/>
                </a:cubicBezTo>
                <a:cubicBezTo>
                  <a:pt x="1442968" y="171752"/>
                  <a:pt x="1455260" y="175044"/>
                  <a:pt x="1460835" y="184716"/>
                </a:cubicBezTo>
                <a:lnTo>
                  <a:pt x="1800779" y="773523"/>
                </a:lnTo>
                <a:cubicBezTo>
                  <a:pt x="1804406" y="779770"/>
                  <a:pt x="1804406" y="787427"/>
                  <a:pt x="1800779" y="793674"/>
                </a:cubicBezTo>
                <a:lnTo>
                  <a:pt x="1360013" y="1557122"/>
                </a:lnTo>
                <a:cubicBezTo>
                  <a:pt x="1356386" y="1563369"/>
                  <a:pt x="1349736" y="1567197"/>
                  <a:pt x="1342549" y="1567197"/>
                </a:cubicBezTo>
                <a:lnTo>
                  <a:pt x="460950" y="1567197"/>
                </a:lnTo>
                <a:cubicBezTo>
                  <a:pt x="453763" y="1567197"/>
                  <a:pt x="447113" y="1563369"/>
                  <a:pt x="443486" y="1557122"/>
                </a:cubicBezTo>
                <a:lnTo>
                  <a:pt x="2720" y="793674"/>
                </a:lnTo>
                <a:cubicBezTo>
                  <a:pt x="-907" y="787427"/>
                  <a:pt x="-907" y="779770"/>
                  <a:pt x="2720" y="773523"/>
                </a:cubicBezTo>
                <a:lnTo>
                  <a:pt x="443486" y="10075"/>
                </a:lnTo>
                <a:cubicBezTo>
                  <a:pt x="447113" y="3829"/>
                  <a:pt x="453763" y="0"/>
                  <a:pt x="460950" y="0"/>
                </a:cubicBezTo>
                <a:lnTo>
                  <a:pt x="5198479" y="0"/>
                </a:lnTo>
                <a:cubicBezTo>
                  <a:pt x="5205666" y="0"/>
                  <a:pt x="5212316" y="3829"/>
                  <a:pt x="5215943" y="10075"/>
                </a:cubicBezTo>
                <a:lnTo>
                  <a:pt x="5656709" y="773523"/>
                </a:lnTo>
                <a:cubicBezTo>
                  <a:pt x="5660336" y="779770"/>
                  <a:pt x="5660336" y="787427"/>
                  <a:pt x="5656709" y="793674"/>
                </a:cubicBezTo>
                <a:lnTo>
                  <a:pt x="5215943" y="1557122"/>
                </a:lnTo>
                <a:cubicBezTo>
                  <a:pt x="5212316" y="1563369"/>
                  <a:pt x="5205666" y="1567197"/>
                  <a:pt x="5198479" y="1567197"/>
                </a:cubicBezTo>
                <a:close/>
              </a:path>
            </a:pathLst>
          </a:custGeom>
          <a:solidFill>
            <a:schemeClr val="tx2"/>
          </a:solidFill>
          <a:ln w="6713" cap="flat">
            <a:solidFill>
              <a:srgbClr val="1F497D"/>
            </a:soli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BDC275D-4798-4785-8012-4BF0118BA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1034171" y="2088663"/>
            <a:ext cx="423863" cy="3586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7A43774-1610-4D53-949D-9640F38FD558}"/>
              </a:ext>
            </a:extLst>
          </p:cNvPr>
          <p:cNvSpPr txBox="1"/>
          <p:nvPr/>
        </p:nvSpPr>
        <p:spPr bwMode="gray">
          <a:xfrm>
            <a:off x="2133066" y="1651466"/>
            <a:ext cx="2987574" cy="123110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en-US" sz="1400" b="1" u="sng" noProof="1">
                <a:solidFill>
                  <a:srgbClr val="1F497D"/>
                </a:solidFill>
                <a:latin typeface="Gill Sans MT" panose="020B0502020104020203" pitchFamily="34" charset="0"/>
              </a:rPr>
              <a:t>Sheriffs and DOC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noProof="1">
                <a:latin typeface="Gill Sans MT" panose="020B0502020104020203" pitchFamily="34" charset="0"/>
              </a:rPr>
              <a:t>Reviewing current Standard Operating Procedures (SOPs) and identifying gaps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noProof="1">
                <a:latin typeface="Gill Sans MT" panose="020B0502020104020203" pitchFamily="34" charset="0"/>
              </a:rPr>
              <a:t>Actively drafting new, standard SOPs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noProof="1">
                <a:latin typeface="Gill Sans MT" panose="020B0502020104020203" pitchFamily="34" charset="0"/>
              </a:rPr>
              <a:t>Planning on rolling out with communication and training plan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DC2B38-A22C-4731-AC28-AE7F0C8503A1}"/>
              </a:ext>
            </a:extLst>
          </p:cNvPr>
          <p:cNvSpPr txBox="1"/>
          <p:nvPr/>
        </p:nvSpPr>
        <p:spPr bwMode="gray">
          <a:xfrm>
            <a:off x="8394132" y="3856269"/>
            <a:ext cx="2832100" cy="104644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en-US" sz="1400" b="1" u="sng" noProof="1">
                <a:solidFill>
                  <a:srgbClr val="1F497D"/>
                </a:solidFill>
                <a:latin typeface="Gill Sans MT" panose="020B0502020104020203" pitchFamily="34" charset="0"/>
              </a:rPr>
              <a:t>Law Enforcement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noProof="1">
                <a:latin typeface="Gill Sans MT" panose="020B0502020104020203" pitchFamily="34" charset="0"/>
              </a:rPr>
              <a:t>Focused on reviewing current SOPs and booking procedures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noProof="1">
                <a:latin typeface="Gill Sans MT" panose="020B0502020104020203" pitchFamily="34" charset="0"/>
              </a:rPr>
              <a:t>Focused on increased use of EACC and consistent use of OBTN and SID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A30750D-4326-4B1C-9E1C-48E2C48D5C8D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960352" y="4293064"/>
            <a:ext cx="571500" cy="381000"/>
            <a:chOff x="9110669" y="1367915"/>
            <a:chExt cx="571500" cy="381000"/>
          </a:xfrm>
          <a:solidFill>
            <a:schemeClr val="bg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C7F6416-85A4-49D4-9DB3-DC9829F5659B}"/>
                </a:ext>
              </a:extLst>
            </p:cNvPr>
            <p:cNvSpPr/>
            <p:nvPr/>
          </p:nvSpPr>
          <p:spPr bwMode="gray">
            <a:xfrm>
              <a:off x="9272594" y="1518219"/>
              <a:ext cx="38100" cy="95250"/>
            </a:xfrm>
            <a:custGeom>
              <a:avLst/>
              <a:gdLst>
                <a:gd name="connsiteX0" fmla="*/ 0 w 38100"/>
                <a:gd name="connsiteY0" fmla="*/ 0 h 95250"/>
                <a:gd name="connsiteX1" fmla="*/ 38100 w 38100"/>
                <a:gd name="connsiteY1" fmla="*/ 0 h 95250"/>
                <a:gd name="connsiteX2" fmla="*/ 38100 w 38100"/>
                <a:gd name="connsiteY2" fmla="*/ 97345 h 95250"/>
                <a:gd name="connsiteX3" fmla="*/ 0 w 38100"/>
                <a:gd name="connsiteY3" fmla="*/ 9734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95250">
                  <a:moveTo>
                    <a:pt x="0" y="0"/>
                  </a:moveTo>
                  <a:lnTo>
                    <a:pt x="38100" y="0"/>
                  </a:lnTo>
                  <a:lnTo>
                    <a:pt x="38100" y="97345"/>
                  </a:lnTo>
                  <a:lnTo>
                    <a:pt x="0" y="973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4C0001A-139E-4B89-AB92-64E9AC1BE322}"/>
                </a:ext>
              </a:extLst>
            </p:cNvPr>
            <p:cNvSpPr/>
            <p:nvPr/>
          </p:nvSpPr>
          <p:spPr bwMode="gray">
            <a:xfrm>
              <a:off x="9339269" y="1481167"/>
              <a:ext cx="38100" cy="133350"/>
            </a:xfrm>
            <a:custGeom>
              <a:avLst/>
              <a:gdLst>
                <a:gd name="connsiteX0" fmla="*/ 0 w 38100"/>
                <a:gd name="connsiteY0" fmla="*/ 0 h 133350"/>
                <a:gd name="connsiteX1" fmla="*/ 38100 w 38100"/>
                <a:gd name="connsiteY1" fmla="*/ 0 h 133350"/>
                <a:gd name="connsiteX2" fmla="*/ 38100 w 38100"/>
                <a:gd name="connsiteY2" fmla="*/ 134398 h 133350"/>
                <a:gd name="connsiteX3" fmla="*/ 0 w 38100"/>
                <a:gd name="connsiteY3" fmla="*/ 13439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33350">
                  <a:moveTo>
                    <a:pt x="0" y="0"/>
                  </a:moveTo>
                  <a:lnTo>
                    <a:pt x="38100" y="0"/>
                  </a:lnTo>
                  <a:lnTo>
                    <a:pt x="38100" y="134398"/>
                  </a:lnTo>
                  <a:lnTo>
                    <a:pt x="0" y="1343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EE845C6-89F9-4CBC-AC06-B4094B7ED4D1}"/>
                </a:ext>
              </a:extLst>
            </p:cNvPr>
            <p:cNvSpPr/>
            <p:nvPr/>
          </p:nvSpPr>
          <p:spPr bwMode="gray">
            <a:xfrm>
              <a:off x="9405944" y="1518219"/>
              <a:ext cx="38100" cy="95250"/>
            </a:xfrm>
            <a:custGeom>
              <a:avLst/>
              <a:gdLst>
                <a:gd name="connsiteX0" fmla="*/ 0 w 38100"/>
                <a:gd name="connsiteY0" fmla="*/ 0 h 95250"/>
                <a:gd name="connsiteX1" fmla="*/ 38100 w 38100"/>
                <a:gd name="connsiteY1" fmla="*/ 0 h 95250"/>
                <a:gd name="connsiteX2" fmla="*/ 38100 w 38100"/>
                <a:gd name="connsiteY2" fmla="*/ 97345 h 95250"/>
                <a:gd name="connsiteX3" fmla="*/ 0 w 38100"/>
                <a:gd name="connsiteY3" fmla="*/ 9734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95250">
                  <a:moveTo>
                    <a:pt x="0" y="0"/>
                  </a:moveTo>
                  <a:lnTo>
                    <a:pt x="38100" y="0"/>
                  </a:lnTo>
                  <a:lnTo>
                    <a:pt x="38100" y="97345"/>
                  </a:lnTo>
                  <a:lnTo>
                    <a:pt x="0" y="973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E3B44C9-993B-4715-BFB6-54F070D52843}"/>
                </a:ext>
              </a:extLst>
            </p:cNvPr>
            <p:cNvSpPr/>
            <p:nvPr/>
          </p:nvSpPr>
          <p:spPr bwMode="gray">
            <a:xfrm>
              <a:off x="9472619" y="1444115"/>
              <a:ext cx="38100" cy="171450"/>
            </a:xfrm>
            <a:custGeom>
              <a:avLst/>
              <a:gdLst>
                <a:gd name="connsiteX0" fmla="*/ 0 w 38100"/>
                <a:gd name="connsiteY0" fmla="*/ 0 h 171450"/>
                <a:gd name="connsiteX1" fmla="*/ 38100 w 38100"/>
                <a:gd name="connsiteY1" fmla="*/ 0 h 171450"/>
                <a:gd name="connsiteX2" fmla="*/ 38100 w 38100"/>
                <a:gd name="connsiteY2" fmla="*/ 171450 h 171450"/>
                <a:gd name="connsiteX3" fmla="*/ 0 w 38100"/>
                <a:gd name="connsiteY3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71450">
                  <a:moveTo>
                    <a:pt x="0" y="0"/>
                  </a:moveTo>
                  <a:lnTo>
                    <a:pt x="38100" y="0"/>
                  </a:lnTo>
                  <a:lnTo>
                    <a:pt x="38100" y="171450"/>
                  </a:lnTo>
                  <a:lnTo>
                    <a:pt x="0" y="1714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F30A1BE-C3AD-4F4D-957B-755FAFCABE72}"/>
                </a:ext>
              </a:extLst>
            </p:cNvPr>
            <p:cNvSpPr/>
            <p:nvPr/>
          </p:nvSpPr>
          <p:spPr bwMode="gray">
            <a:xfrm>
              <a:off x="9110669" y="1710815"/>
              <a:ext cx="571500" cy="38100"/>
            </a:xfrm>
            <a:custGeom>
              <a:avLst/>
              <a:gdLst>
                <a:gd name="connsiteX0" fmla="*/ 0 w 571500"/>
                <a:gd name="connsiteY0" fmla="*/ 0 h 38100"/>
                <a:gd name="connsiteX1" fmla="*/ 571500 w 571500"/>
                <a:gd name="connsiteY1" fmla="*/ 0 h 38100"/>
                <a:gd name="connsiteX2" fmla="*/ 571500 w 571500"/>
                <a:gd name="connsiteY2" fmla="*/ 38100 h 38100"/>
                <a:gd name="connsiteX3" fmla="*/ 0 w 571500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38100">
                  <a:moveTo>
                    <a:pt x="0" y="0"/>
                  </a:moveTo>
                  <a:lnTo>
                    <a:pt x="571500" y="0"/>
                  </a:lnTo>
                  <a:lnTo>
                    <a:pt x="571500" y="3810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6648571-3CA7-4D16-AF78-0D3B5CD69B9C}"/>
                </a:ext>
              </a:extLst>
            </p:cNvPr>
            <p:cNvSpPr/>
            <p:nvPr/>
          </p:nvSpPr>
          <p:spPr bwMode="gray">
            <a:xfrm>
              <a:off x="9186869" y="1367915"/>
              <a:ext cx="419100" cy="304800"/>
            </a:xfrm>
            <a:custGeom>
              <a:avLst/>
              <a:gdLst>
                <a:gd name="connsiteX0" fmla="*/ 419100 w 419100"/>
                <a:gd name="connsiteY0" fmla="*/ 0 h 304800"/>
                <a:gd name="connsiteX1" fmla="*/ 0 w 419100"/>
                <a:gd name="connsiteY1" fmla="*/ 0 h 304800"/>
                <a:gd name="connsiteX2" fmla="*/ 0 w 419100"/>
                <a:gd name="connsiteY2" fmla="*/ 304800 h 304800"/>
                <a:gd name="connsiteX3" fmla="*/ 419100 w 419100"/>
                <a:gd name="connsiteY3" fmla="*/ 304800 h 304800"/>
                <a:gd name="connsiteX4" fmla="*/ 419100 w 419100"/>
                <a:gd name="connsiteY4" fmla="*/ 0 h 304800"/>
                <a:gd name="connsiteX5" fmla="*/ 381000 w 419100"/>
                <a:gd name="connsiteY5" fmla="*/ 266700 h 304800"/>
                <a:gd name="connsiteX6" fmla="*/ 38100 w 419100"/>
                <a:gd name="connsiteY6" fmla="*/ 266700 h 304800"/>
                <a:gd name="connsiteX7" fmla="*/ 38100 w 419100"/>
                <a:gd name="connsiteY7" fmla="*/ 38100 h 304800"/>
                <a:gd name="connsiteX8" fmla="*/ 381000 w 419100"/>
                <a:gd name="connsiteY8" fmla="*/ 38100 h 304800"/>
                <a:gd name="connsiteX9" fmla="*/ 381000 w 419100"/>
                <a:gd name="connsiteY9" fmla="*/ 2667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100" h="304800">
                  <a:moveTo>
                    <a:pt x="4191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419100" y="304800"/>
                  </a:lnTo>
                  <a:lnTo>
                    <a:pt x="419100" y="0"/>
                  </a:lnTo>
                  <a:close/>
                  <a:moveTo>
                    <a:pt x="381000" y="266700"/>
                  </a:moveTo>
                  <a:lnTo>
                    <a:pt x="38100" y="266700"/>
                  </a:lnTo>
                  <a:lnTo>
                    <a:pt x="38100" y="38100"/>
                  </a:lnTo>
                  <a:lnTo>
                    <a:pt x="381000" y="38100"/>
                  </a:lnTo>
                  <a:lnTo>
                    <a:pt x="381000" y="266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621E4CB-4A4F-46B3-8E4A-821634C8A1AA}"/>
              </a:ext>
            </a:extLst>
          </p:cNvPr>
          <p:cNvSpPr txBox="1"/>
          <p:nvPr/>
        </p:nvSpPr>
        <p:spPr bwMode="gray">
          <a:xfrm>
            <a:off x="2156055" y="3856269"/>
            <a:ext cx="2832100" cy="123110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en-US" sz="1400" b="1" u="sng" noProof="1">
                <a:solidFill>
                  <a:srgbClr val="1F497D"/>
                </a:solidFill>
                <a:latin typeface="Gill Sans MT" panose="020B0502020104020203" pitchFamily="34" charset="0"/>
              </a:rPr>
              <a:t>Data Analytics Platform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noProof="1">
                <a:latin typeface="Gill Sans MT" panose="020B0502020104020203" pitchFamily="34" charset="0"/>
              </a:rPr>
              <a:t>Focused on creating user stories to be used for scoping and high-level requirements with potential vendors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noProof="1">
                <a:latin typeface="Gill Sans MT" panose="020B0502020104020203" pitchFamily="34" charset="0"/>
              </a:rPr>
              <a:t>Coordinating required data sharing agreements and processes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E5FCC4-F7F9-4294-8D99-F84744DA75DB}"/>
              </a:ext>
            </a:extLst>
          </p:cNvPr>
          <p:cNvSpPr txBox="1"/>
          <p:nvPr/>
        </p:nvSpPr>
        <p:spPr bwMode="gray">
          <a:xfrm>
            <a:off x="8286096" y="1651466"/>
            <a:ext cx="2832100" cy="123110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en-US" sz="1400" b="1" u="sng" noProof="1">
                <a:solidFill>
                  <a:srgbClr val="1F497D"/>
                </a:solidFill>
                <a:latin typeface="Gill Sans MT" panose="020B0502020104020203" pitchFamily="34" charset="0"/>
              </a:rPr>
              <a:t>Trial Court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noProof="1">
                <a:latin typeface="Gill Sans MT" panose="020B0502020104020203" pitchFamily="34" charset="0"/>
              </a:rPr>
              <a:t>Focused on aligning Probation and Trial Court with other work streams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noProof="1">
                <a:latin typeface="Gill Sans MT" panose="020B0502020104020203" pitchFamily="34" charset="0"/>
              </a:rPr>
              <a:t>Work underway to track and understand technical and operational challenges of MassCourts data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DA93ADA-6CBB-49C1-9771-B9963483BAF6}"/>
              </a:ext>
            </a:extLst>
          </p:cNvPr>
          <p:cNvSpPr>
            <a:spLocks noChangeAspect="1"/>
          </p:cNvSpPr>
          <p:nvPr/>
        </p:nvSpPr>
        <p:spPr bwMode="gray">
          <a:xfrm>
            <a:off x="7043973" y="2029864"/>
            <a:ext cx="619125" cy="476250"/>
          </a:xfrm>
          <a:custGeom>
            <a:avLst/>
            <a:gdLst>
              <a:gd name="connsiteX0" fmla="*/ 502444 w 619125"/>
              <a:gd name="connsiteY0" fmla="*/ 64294 h 476250"/>
              <a:gd name="connsiteX1" fmla="*/ 332232 w 619125"/>
              <a:gd name="connsiteY1" fmla="*/ 64294 h 476250"/>
              <a:gd name="connsiteX2" fmla="*/ 332232 w 619125"/>
              <a:gd name="connsiteY2" fmla="*/ 7144 h 476250"/>
              <a:gd name="connsiteX3" fmla="*/ 294132 w 619125"/>
              <a:gd name="connsiteY3" fmla="*/ 7144 h 476250"/>
              <a:gd name="connsiteX4" fmla="*/ 294132 w 619125"/>
              <a:gd name="connsiteY4" fmla="*/ 64294 h 476250"/>
              <a:gd name="connsiteX5" fmla="*/ 121444 w 619125"/>
              <a:gd name="connsiteY5" fmla="*/ 64294 h 476250"/>
              <a:gd name="connsiteX6" fmla="*/ 7144 w 619125"/>
              <a:gd name="connsiteY6" fmla="*/ 235744 h 476250"/>
              <a:gd name="connsiteX7" fmla="*/ 121444 w 619125"/>
              <a:gd name="connsiteY7" fmla="*/ 350044 h 476250"/>
              <a:gd name="connsiteX8" fmla="*/ 235744 w 619125"/>
              <a:gd name="connsiteY8" fmla="*/ 235744 h 476250"/>
              <a:gd name="connsiteX9" fmla="*/ 146875 w 619125"/>
              <a:gd name="connsiteY9" fmla="*/ 102394 h 476250"/>
              <a:gd name="connsiteX10" fmla="*/ 294227 w 619125"/>
              <a:gd name="connsiteY10" fmla="*/ 102394 h 476250"/>
              <a:gd name="connsiteX11" fmla="*/ 294227 w 619125"/>
              <a:gd name="connsiteY11" fmla="*/ 435769 h 476250"/>
              <a:gd name="connsiteX12" fmla="*/ 121444 w 619125"/>
              <a:gd name="connsiteY12" fmla="*/ 435769 h 476250"/>
              <a:gd name="connsiteX13" fmla="*/ 121444 w 619125"/>
              <a:gd name="connsiteY13" fmla="*/ 473869 h 476250"/>
              <a:gd name="connsiteX14" fmla="*/ 502444 w 619125"/>
              <a:gd name="connsiteY14" fmla="*/ 473869 h 476250"/>
              <a:gd name="connsiteX15" fmla="*/ 502444 w 619125"/>
              <a:gd name="connsiteY15" fmla="*/ 435769 h 476250"/>
              <a:gd name="connsiteX16" fmla="*/ 332232 w 619125"/>
              <a:gd name="connsiteY16" fmla="*/ 435769 h 476250"/>
              <a:gd name="connsiteX17" fmla="*/ 332232 w 619125"/>
              <a:gd name="connsiteY17" fmla="*/ 102394 h 476250"/>
              <a:gd name="connsiteX18" fmla="*/ 477012 w 619125"/>
              <a:gd name="connsiteY18" fmla="*/ 102394 h 476250"/>
              <a:gd name="connsiteX19" fmla="*/ 388144 w 619125"/>
              <a:gd name="connsiteY19" fmla="*/ 235744 h 476250"/>
              <a:gd name="connsiteX20" fmla="*/ 502444 w 619125"/>
              <a:gd name="connsiteY20" fmla="*/ 350044 h 476250"/>
              <a:gd name="connsiteX21" fmla="*/ 616744 w 619125"/>
              <a:gd name="connsiteY21" fmla="*/ 235744 h 476250"/>
              <a:gd name="connsiteX22" fmla="*/ 502444 w 619125"/>
              <a:gd name="connsiteY22" fmla="*/ 64294 h 476250"/>
              <a:gd name="connsiteX23" fmla="*/ 121444 w 619125"/>
              <a:gd name="connsiteY23" fmla="*/ 132969 h 476250"/>
              <a:gd name="connsiteX24" fmla="*/ 189929 w 619125"/>
              <a:gd name="connsiteY24" fmla="*/ 235744 h 476250"/>
              <a:gd name="connsiteX25" fmla="*/ 52959 w 619125"/>
              <a:gd name="connsiteY25" fmla="*/ 235744 h 476250"/>
              <a:gd name="connsiteX26" fmla="*/ 121444 w 619125"/>
              <a:gd name="connsiteY26" fmla="*/ 132969 h 476250"/>
              <a:gd name="connsiteX27" fmla="*/ 121444 w 619125"/>
              <a:gd name="connsiteY27" fmla="*/ 311944 h 476250"/>
              <a:gd name="connsiteX28" fmla="*/ 55531 w 619125"/>
              <a:gd name="connsiteY28" fmla="*/ 273844 h 476250"/>
              <a:gd name="connsiteX29" fmla="*/ 187357 w 619125"/>
              <a:gd name="connsiteY29" fmla="*/ 273844 h 476250"/>
              <a:gd name="connsiteX30" fmla="*/ 121444 w 619125"/>
              <a:gd name="connsiteY30" fmla="*/ 311944 h 476250"/>
              <a:gd name="connsiteX31" fmla="*/ 570929 w 619125"/>
              <a:gd name="connsiteY31" fmla="*/ 235744 h 476250"/>
              <a:gd name="connsiteX32" fmla="*/ 433864 w 619125"/>
              <a:gd name="connsiteY32" fmla="*/ 235744 h 476250"/>
              <a:gd name="connsiteX33" fmla="*/ 502444 w 619125"/>
              <a:gd name="connsiteY33" fmla="*/ 132969 h 476250"/>
              <a:gd name="connsiteX34" fmla="*/ 570929 w 619125"/>
              <a:gd name="connsiteY34" fmla="*/ 235744 h 476250"/>
              <a:gd name="connsiteX35" fmla="*/ 502444 w 619125"/>
              <a:gd name="connsiteY35" fmla="*/ 311944 h 476250"/>
              <a:gd name="connsiteX36" fmla="*/ 436531 w 619125"/>
              <a:gd name="connsiteY36" fmla="*/ 273844 h 476250"/>
              <a:gd name="connsiteX37" fmla="*/ 568357 w 619125"/>
              <a:gd name="connsiteY37" fmla="*/ 273844 h 476250"/>
              <a:gd name="connsiteX38" fmla="*/ 502444 w 619125"/>
              <a:gd name="connsiteY38" fmla="*/ 311944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19125" h="476250">
                <a:moveTo>
                  <a:pt x="502444" y="64294"/>
                </a:moveTo>
                <a:lnTo>
                  <a:pt x="332232" y="64294"/>
                </a:lnTo>
                <a:lnTo>
                  <a:pt x="332232" y="7144"/>
                </a:lnTo>
                <a:lnTo>
                  <a:pt x="294132" y="7144"/>
                </a:lnTo>
                <a:lnTo>
                  <a:pt x="294132" y="64294"/>
                </a:lnTo>
                <a:lnTo>
                  <a:pt x="121444" y="64294"/>
                </a:lnTo>
                <a:lnTo>
                  <a:pt x="7144" y="235744"/>
                </a:lnTo>
                <a:cubicBezTo>
                  <a:pt x="7144" y="298895"/>
                  <a:pt x="58293" y="350044"/>
                  <a:pt x="121444" y="350044"/>
                </a:cubicBezTo>
                <a:cubicBezTo>
                  <a:pt x="184594" y="350044"/>
                  <a:pt x="235744" y="298895"/>
                  <a:pt x="235744" y="235744"/>
                </a:cubicBezTo>
                <a:lnTo>
                  <a:pt x="146875" y="102394"/>
                </a:lnTo>
                <a:lnTo>
                  <a:pt x="294227" y="102394"/>
                </a:lnTo>
                <a:lnTo>
                  <a:pt x="294227" y="435769"/>
                </a:lnTo>
                <a:lnTo>
                  <a:pt x="121444" y="435769"/>
                </a:lnTo>
                <a:lnTo>
                  <a:pt x="121444" y="473869"/>
                </a:lnTo>
                <a:lnTo>
                  <a:pt x="502444" y="473869"/>
                </a:lnTo>
                <a:lnTo>
                  <a:pt x="502444" y="435769"/>
                </a:lnTo>
                <a:lnTo>
                  <a:pt x="332232" y="435769"/>
                </a:lnTo>
                <a:lnTo>
                  <a:pt x="332232" y="102394"/>
                </a:lnTo>
                <a:lnTo>
                  <a:pt x="477012" y="102394"/>
                </a:lnTo>
                <a:lnTo>
                  <a:pt x="388144" y="235744"/>
                </a:lnTo>
                <a:cubicBezTo>
                  <a:pt x="388144" y="298895"/>
                  <a:pt x="439293" y="350044"/>
                  <a:pt x="502444" y="350044"/>
                </a:cubicBezTo>
                <a:cubicBezTo>
                  <a:pt x="565595" y="350044"/>
                  <a:pt x="616744" y="298895"/>
                  <a:pt x="616744" y="235744"/>
                </a:cubicBezTo>
                <a:lnTo>
                  <a:pt x="502444" y="64294"/>
                </a:lnTo>
                <a:close/>
                <a:moveTo>
                  <a:pt x="121444" y="132969"/>
                </a:moveTo>
                <a:lnTo>
                  <a:pt x="189929" y="235744"/>
                </a:lnTo>
                <a:lnTo>
                  <a:pt x="52959" y="235744"/>
                </a:lnTo>
                <a:lnTo>
                  <a:pt x="121444" y="132969"/>
                </a:lnTo>
                <a:close/>
                <a:moveTo>
                  <a:pt x="121444" y="311944"/>
                </a:moveTo>
                <a:cubicBezTo>
                  <a:pt x="93345" y="311944"/>
                  <a:pt x="68771" y="296609"/>
                  <a:pt x="55531" y="273844"/>
                </a:cubicBezTo>
                <a:lnTo>
                  <a:pt x="187357" y="273844"/>
                </a:lnTo>
                <a:cubicBezTo>
                  <a:pt x="174117" y="296609"/>
                  <a:pt x="149542" y="311944"/>
                  <a:pt x="121444" y="311944"/>
                </a:cubicBezTo>
                <a:close/>
                <a:moveTo>
                  <a:pt x="570929" y="235744"/>
                </a:moveTo>
                <a:lnTo>
                  <a:pt x="433864" y="235744"/>
                </a:lnTo>
                <a:lnTo>
                  <a:pt x="502444" y="132969"/>
                </a:lnTo>
                <a:lnTo>
                  <a:pt x="570929" y="235744"/>
                </a:lnTo>
                <a:close/>
                <a:moveTo>
                  <a:pt x="502444" y="311944"/>
                </a:moveTo>
                <a:cubicBezTo>
                  <a:pt x="474345" y="311944"/>
                  <a:pt x="449771" y="296609"/>
                  <a:pt x="436531" y="273844"/>
                </a:cubicBezTo>
                <a:lnTo>
                  <a:pt x="568357" y="273844"/>
                </a:lnTo>
                <a:cubicBezTo>
                  <a:pt x="555117" y="296609"/>
                  <a:pt x="530543" y="311944"/>
                  <a:pt x="502444" y="31194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Graphic 124">
            <a:extLst>
              <a:ext uri="{FF2B5EF4-FFF2-40B4-BE49-F238E27FC236}">
                <a16:creationId xmlns:a16="http://schemas.microsoft.com/office/drawing/2014/main" id="{4B332308-BE36-4F59-B5C8-432DB02B9B8B}"/>
              </a:ext>
            </a:extLst>
          </p:cNvPr>
          <p:cNvSpPr>
            <a:spLocks noChangeAspect="1"/>
          </p:cNvSpPr>
          <p:nvPr/>
        </p:nvSpPr>
        <p:spPr bwMode="gray">
          <a:xfrm>
            <a:off x="7263501" y="4254964"/>
            <a:ext cx="438150" cy="457200"/>
          </a:xfrm>
          <a:custGeom>
            <a:avLst/>
            <a:gdLst>
              <a:gd name="connsiteX0" fmla="*/ 366760 w 438150"/>
              <a:gd name="connsiteY0" fmla="*/ 227562 h 457200"/>
              <a:gd name="connsiteX1" fmla="*/ 264576 w 438150"/>
              <a:gd name="connsiteY1" fmla="*/ 114300 h 457200"/>
              <a:gd name="connsiteX2" fmla="*/ 181451 w 438150"/>
              <a:gd name="connsiteY2" fmla="*/ 114300 h 457200"/>
              <a:gd name="connsiteX3" fmla="*/ 79277 w 438150"/>
              <a:gd name="connsiteY3" fmla="*/ 227562 h 457200"/>
              <a:gd name="connsiteX4" fmla="*/ 79277 w 438150"/>
              <a:gd name="connsiteY4" fmla="*/ 335966 h 457200"/>
              <a:gd name="connsiteX5" fmla="*/ 51568 w 438150"/>
              <a:gd name="connsiteY5" fmla="*/ 335966 h 457200"/>
              <a:gd name="connsiteX6" fmla="*/ 51568 w 438150"/>
              <a:gd name="connsiteY6" fmla="*/ 457200 h 457200"/>
              <a:gd name="connsiteX7" fmla="*/ 394468 w 438150"/>
              <a:gd name="connsiteY7" fmla="*/ 457200 h 457200"/>
              <a:gd name="connsiteX8" fmla="*/ 394468 w 438150"/>
              <a:gd name="connsiteY8" fmla="*/ 335966 h 457200"/>
              <a:gd name="connsiteX9" fmla="*/ 366760 w 438150"/>
              <a:gd name="connsiteY9" fmla="*/ 335966 h 457200"/>
              <a:gd name="connsiteX10" fmla="*/ 366760 w 438150"/>
              <a:gd name="connsiteY10" fmla="*/ 227562 h 457200"/>
              <a:gd name="connsiteX11" fmla="*/ 117377 w 438150"/>
              <a:gd name="connsiteY11" fmla="*/ 227562 h 457200"/>
              <a:gd name="connsiteX12" fmla="*/ 181451 w 438150"/>
              <a:gd name="connsiteY12" fmla="*/ 152400 h 457200"/>
              <a:gd name="connsiteX13" fmla="*/ 264576 w 438150"/>
              <a:gd name="connsiteY13" fmla="*/ 152400 h 457200"/>
              <a:gd name="connsiteX14" fmla="*/ 328660 w 438150"/>
              <a:gd name="connsiteY14" fmla="*/ 227562 h 457200"/>
              <a:gd name="connsiteX15" fmla="*/ 328660 w 438150"/>
              <a:gd name="connsiteY15" fmla="*/ 335966 h 457200"/>
              <a:gd name="connsiteX16" fmla="*/ 280168 w 438150"/>
              <a:gd name="connsiteY16" fmla="*/ 335966 h 457200"/>
              <a:gd name="connsiteX17" fmla="*/ 280168 w 438150"/>
              <a:gd name="connsiteY17" fmla="*/ 295275 h 457200"/>
              <a:gd name="connsiteX18" fmla="*/ 223018 w 438150"/>
              <a:gd name="connsiteY18" fmla="*/ 238125 h 457200"/>
              <a:gd name="connsiteX19" fmla="*/ 165868 w 438150"/>
              <a:gd name="connsiteY19" fmla="*/ 295275 h 457200"/>
              <a:gd name="connsiteX20" fmla="*/ 165868 w 438150"/>
              <a:gd name="connsiteY20" fmla="*/ 335966 h 457200"/>
              <a:gd name="connsiteX21" fmla="*/ 117377 w 438150"/>
              <a:gd name="connsiteY21" fmla="*/ 335966 h 457200"/>
              <a:gd name="connsiteX22" fmla="*/ 117377 w 438150"/>
              <a:gd name="connsiteY22" fmla="*/ 227562 h 457200"/>
              <a:gd name="connsiteX23" fmla="*/ 242068 w 438150"/>
              <a:gd name="connsiteY23" fmla="*/ 335966 h 457200"/>
              <a:gd name="connsiteX24" fmla="*/ 203968 w 438150"/>
              <a:gd name="connsiteY24" fmla="*/ 335966 h 457200"/>
              <a:gd name="connsiteX25" fmla="*/ 203968 w 438150"/>
              <a:gd name="connsiteY25" fmla="*/ 295275 h 457200"/>
              <a:gd name="connsiteX26" fmla="*/ 223018 w 438150"/>
              <a:gd name="connsiteY26" fmla="*/ 276225 h 457200"/>
              <a:gd name="connsiteX27" fmla="*/ 242068 w 438150"/>
              <a:gd name="connsiteY27" fmla="*/ 295275 h 457200"/>
              <a:gd name="connsiteX28" fmla="*/ 242068 w 438150"/>
              <a:gd name="connsiteY28" fmla="*/ 335966 h 457200"/>
              <a:gd name="connsiteX29" fmla="*/ 356368 w 438150"/>
              <a:gd name="connsiteY29" fmla="*/ 419100 h 457200"/>
              <a:gd name="connsiteX30" fmla="*/ 89668 w 438150"/>
              <a:gd name="connsiteY30" fmla="*/ 419100 h 457200"/>
              <a:gd name="connsiteX31" fmla="*/ 89668 w 438150"/>
              <a:gd name="connsiteY31" fmla="*/ 374066 h 457200"/>
              <a:gd name="connsiteX32" fmla="*/ 356368 w 438150"/>
              <a:gd name="connsiteY32" fmla="*/ 374066 h 457200"/>
              <a:gd name="connsiteX33" fmla="*/ 356368 w 438150"/>
              <a:gd name="connsiteY33" fmla="*/ 419100 h 457200"/>
              <a:gd name="connsiteX34" fmla="*/ 242068 w 438150"/>
              <a:gd name="connsiteY34" fmla="*/ 76200 h 457200"/>
              <a:gd name="connsiteX35" fmla="*/ 203968 w 438150"/>
              <a:gd name="connsiteY35" fmla="*/ 76200 h 457200"/>
              <a:gd name="connsiteX36" fmla="*/ 203968 w 438150"/>
              <a:gd name="connsiteY36" fmla="*/ 0 h 457200"/>
              <a:gd name="connsiteX37" fmla="*/ 242068 w 438150"/>
              <a:gd name="connsiteY37" fmla="*/ 0 h 457200"/>
              <a:gd name="connsiteX38" fmla="*/ 242068 w 438150"/>
              <a:gd name="connsiteY38" fmla="*/ 76200 h 457200"/>
              <a:gd name="connsiteX39" fmla="*/ 57150 w 438150"/>
              <a:gd name="connsiteY39" fmla="*/ 127768 h 457200"/>
              <a:gd name="connsiteX40" fmla="*/ 0 w 438150"/>
              <a:gd name="connsiteY40" fmla="*/ 70618 h 457200"/>
              <a:gd name="connsiteX41" fmla="*/ 26937 w 438150"/>
              <a:gd name="connsiteY41" fmla="*/ 43682 h 457200"/>
              <a:gd name="connsiteX42" fmla="*/ 84087 w 438150"/>
              <a:gd name="connsiteY42" fmla="*/ 100832 h 457200"/>
              <a:gd name="connsiteX43" fmla="*/ 57150 w 438150"/>
              <a:gd name="connsiteY43" fmla="*/ 127768 h 457200"/>
              <a:gd name="connsiteX44" fmla="*/ 388887 w 438150"/>
              <a:gd name="connsiteY44" fmla="*/ 127768 h 457200"/>
              <a:gd name="connsiteX45" fmla="*/ 361950 w 438150"/>
              <a:gd name="connsiteY45" fmla="*/ 100832 h 457200"/>
              <a:gd name="connsiteX46" fmla="*/ 419100 w 438150"/>
              <a:gd name="connsiteY46" fmla="*/ 43682 h 457200"/>
              <a:gd name="connsiteX47" fmla="*/ 446037 w 438150"/>
              <a:gd name="connsiteY47" fmla="*/ 70618 h 457200"/>
              <a:gd name="connsiteX48" fmla="*/ 388887 w 438150"/>
              <a:gd name="connsiteY48" fmla="*/ 127768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38150" h="457200">
                <a:moveTo>
                  <a:pt x="366760" y="227562"/>
                </a:moveTo>
                <a:cubicBezTo>
                  <a:pt x="366760" y="165106"/>
                  <a:pt x="320916" y="114300"/>
                  <a:pt x="264576" y="114300"/>
                </a:cubicBezTo>
                <a:lnTo>
                  <a:pt x="181451" y="114300"/>
                </a:lnTo>
                <a:cubicBezTo>
                  <a:pt x="125111" y="114300"/>
                  <a:pt x="79277" y="165106"/>
                  <a:pt x="79277" y="227562"/>
                </a:cubicBezTo>
                <a:lnTo>
                  <a:pt x="79277" y="335966"/>
                </a:lnTo>
                <a:lnTo>
                  <a:pt x="51568" y="335966"/>
                </a:lnTo>
                <a:lnTo>
                  <a:pt x="51568" y="457200"/>
                </a:lnTo>
                <a:lnTo>
                  <a:pt x="394468" y="457200"/>
                </a:lnTo>
                <a:lnTo>
                  <a:pt x="394468" y="335966"/>
                </a:lnTo>
                <a:lnTo>
                  <a:pt x="366760" y="335966"/>
                </a:lnTo>
                <a:lnTo>
                  <a:pt x="366760" y="227562"/>
                </a:lnTo>
                <a:close/>
                <a:moveTo>
                  <a:pt x="117377" y="227562"/>
                </a:moveTo>
                <a:cubicBezTo>
                  <a:pt x="117377" y="186119"/>
                  <a:pt x="146123" y="152400"/>
                  <a:pt x="181451" y="152400"/>
                </a:cubicBezTo>
                <a:lnTo>
                  <a:pt x="264576" y="152400"/>
                </a:lnTo>
                <a:cubicBezTo>
                  <a:pt x="299914" y="152400"/>
                  <a:pt x="328660" y="186119"/>
                  <a:pt x="328660" y="227562"/>
                </a:cubicBezTo>
                <a:lnTo>
                  <a:pt x="328660" y="335966"/>
                </a:lnTo>
                <a:lnTo>
                  <a:pt x="280168" y="335966"/>
                </a:lnTo>
                <a:lnTo>
                  <a:pt x="280168" y="295275"/>
                </a:lnTo>
                <a:cubicBezTo>
                  <a:pt x="280168" y="263757"/>
                  <a:pt x="254537" y="238125"/>
                  <a:pt x="223018" y="238125"/>
                </a:cubicBezTo>
                <a:cubicBezTo>
                  <a:pt x="191500" y="238125"/>
                  <a:pt x="165868" y="263757"/>
                  <a:pt x="165868" y="295275"/>
                </a:cubicBezTo>
                <a:lnTo>
                  <a:pt x="165868" y="335966"/>
                </a:lnTo>
                <a:lnTo>
                  <a:pt x="117377" y="335966"/>
                </a:lnTo>
                <a:lnTo>
                  <a:pt x="117377" y="227562"/>
                </a:lnTo>
                <a:close/>
                <a:moveTo>
                  <a:pt x="242068" y="335966"/>
                </a:moveTo>
                <a:lnTo>
                  <a:pt x="203968" y="335966"/>
                </a:lnTo>
                <a:lnTo>
                  <a:pt x="203968" y="295275"/>
                </a:lnTo>
                <a:cubicBezTo>
                  <a:pt x="203968" y="284769"/>
                  <a:pt x="212512" y="276225"/>
                  <a:pt x="223018" y="276225"/>
                </a:cubicBezTo>
                <a:cubicBezTo>
                  <a:pt x="233524" y="276225"/>
                  <a:pt x="242068" y="284769"/>
                  <a:pt x="242068" y="295275"/>
                </a:cubicBezTo>
                <a:lnTo>
                  <a:pt x="242068" y="335966"/>
                </a:lnTo>
                <a:close/>
                <a:moveTo>
                  <a:pt x="356368" y="419100"/>
                </a:moveTo>
                <a:lnTo>
                  <a:pt x="89668" y="419100"/>
                </a:lnTo>
                <a:lnTo>
                  <a:pt x="89668" y="374066"/>
                </a:lnTo>
                <a:lnTo>
                  <a:pt x="356368" y="374066"/>
                </a:lnTo>
                <a:lnTo>
                  <a:pt x="356368" y="419100"/>
                </a:lnTo>
                <a:close/>
                <a:moveTo>
                  <a:pt x="242068" y="76200"/>
                </a:moveTo>
                <a:lnTo>
                  <a:pt x="203968" y="76200"/>
                </a:lnTo>
                <a:lnTo>
                  <a:pt x="203968" y="0"/>
                </a:lnTo>
                <a:lnTo>
                  <a:pt x="242068" y="0"/>
                </a:lnTo>
                <a:lnTo>
                  <a:pt x="242068" y="76200"/>
                </a:lnTo>
                <a:close/>
                <a:moveTo>
                  <a:pt x="57150" y="127768"/>
                </a:moveTo>
                <a:lnTo>
                  <a:pt x="0" y="70618"/>
                </a:lnTo>
                <a:lnTo>
                  <a:pt x="26937" y="43682"/>
                </a:lnTo>
                <a:lnTo>
                  <a:pt x="84087" y="100832"/>
                </a:lnTo>
                <a:lnTo>
                  <a:pt x="57150" y="127768"/>
                </a:lnTo>
                <a:close/>
                <a:moveTo>
                  <a:pt x="388887" y="127768"/>
                </a:moveTo>
                <a:lnTo>
                  <a:pt x="361950" y="100832"/>
                </a:lnTo>
                <a:lnTo>
                  <a:pt x="419100" y="43682"/>
                </a:lnTo>
                <a:lnTo>
                  <a:pt x="446037" y="70618"/>
                </a:lnTo>
                <a:lnTo>
                  <a:pt x="388887" y="12776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404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vLEa_ieC9swT474FyL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01o6bEDgEzpJZL6TiKGh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Y3TUtAWCEyVgouIKpJc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_mRzxFn2ndc3EF2bQwTA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6gXZgMbD3Hhifkgaog9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3_zEYHNMM.i9u1UIDlv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PnVO5tPQHBrguEcizxj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Q2DWeAMXaWqP_Yswg2t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4LL0l1R4du6IuOHm27D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lV6MgwjgHHt3Jux.3Ho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297gJAX7uBE20QM2CDI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6moBDbXqpfZrWvQ0eF7q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S4ZXSCT80CMpuhVSLvs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VUxidkXTkcaFBmN4UH0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p78DyTKuYK0RoVRdtOu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L4Ua_lei.ijPaO9v3tw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rhrDNns92i8GAiNGiTO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zdYKEkiSx7UbFHW3Dvn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pk7SfZdhqGksTnYeijlX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QQirX1h9tNvKrB12aeT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DcbLvQ_O3eG3pQs8SQK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hqmB8oMKGJ2Z1tPNoik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vLEa_ieC9swT474FyL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Dmb.QtX0cefE3peKdMY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xECdEVv3liOru1YNuY4R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d8pcatJjsNG5GxFtrD2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ID_0JSrt6jrfaaNtdkI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WT_BXsiDPIolonTpP0Zg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xuBgrlii3MLJbTNBgVw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ABU8dNMhYZ3cFgO1bF5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QnssRPdsWArwmFLcLx2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3AhFq_sTCZ2pD5WL69L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vLEa_ieC9swT474FyL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NFRb0xjQ3NueeVOW5gq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k42uTJkqPB5_gbtORYc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shTMARfdn4o5o13uRqe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4OhNXgWJo0gY2TbFZgAY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4_E8mg3F4ndjktv6CTef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oc.f3w60ZJRjWrS5n.W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6XMKahlfm6HDGKU0pOW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BTA Grid 16:9">
  <a:themeElements>
    <a:clrScheme name="xxx">
      <a:dk1>
        <a:srgbClr val="000000"/>
      </a:dk1>
      <a:lt1>
        <a:srgbClr val="FFFFFF"/>
      </a:lt1>
      <a:dk2>
        <a:srgbClr val="00269E"/>
      </a:dk2>
      <a:lt2>
        <a:srgbClr val="F2F2F2"/>
      </a:lt2>
      <a:accent1>
        <a:srgbClr val="001042"/>
      </a:accent1>
      <a:accent2>
        <a:srgbClr val="001C76"/>
      </a:accent2>
      <a:accent3>
        <a:srgbClr val="5BBB2B"/>
      </a:accent3>
      <a:accent4>
        <a:srgbClr val="99CCFF"/>
      </a:accent4>
      <a:accent5>
        <a:srgbClr val="808080"/>
      </a:accent5>
      <a:accent6>
        <a:srgbClr val="00ABAB"/>
      </a:accent6>
      <a:hlink>
        <a:srgbClr val="5BBB2B"/>
      </a:hlink>
      <a:folHlink>
        <a:srgbClr val="00ABAB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69E"/>
        </a:solidFill>
        <a:ln w="9525" cap="rnd" cmpd="sng" algn="ctr">
          <a:solidFill>
            <a:srgbClr val="00269E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0C6F61F5AB3C43BCDE213D1D7F864B" ma:contentTypeVersion="10" ma:contentTypeDescription="Create a new document." ma:contentTypeScope="" ma:versionID="006f83ee43e61dcdd8f7752ded0cf6b2">
  <xsd:schema xmlns:xsd="http://www.w3.org/2001/XMLSchema" xmlns:xs="http://www.w3.org/2001/XMLSchema" xmlns:p="http://schemas.microsoft.com/office/2006/metadata/properties" xmlns:ns2="ceba6b1f-fb9f-40b9-b59e-8d52a9892625" targetNamespace="http://schemas.microsoft.com/office/2006/metadata/properties" ma:root="true" ma:fieldsID="c2d61253641a81e07251b5ba6b98ec14" ns2:_="">
    <xsd:import namespace="ceba6b1f-fb9f-40b9-b59e-8d52a98926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a6b1f-fb9f-40b9-b59e-8d52a98926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2A1484-B8D1-42B8-B27E-9AEBB08221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ba6b1f-fb9f-40b9-b59e-8d52a98926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A5E279-8224-4198-AB45-ABB452D3BF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93B895-75B6-43F3-B060-50C893BC94F2}">
  <ds:schemaRefs>
    <ds:schemaRef ds:uri="6d1ab2f6-91f9-4f14-952a-3f3eb0d68341"/>
    <ds:schemaRef ds:uri="8f2fdac3-5421-455f-b4e4-df6141b3176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612</Words>
  <Application>Microsoft Office PowerPoint</Application>
  <PresentationFormat>Custom</PresentationFormat>
  <Paragraphs>107</Paragraphs>
  <Slides>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Gill Sans MT</vt:lpstr>
      <vt:lpstr>Trebuchet MS</vt:lpstr>
      <vt:lpstr>Wingdings</vt:lpstr>
      <vt:lpstr>Office Theme</vt:lpstr>
      <vt:lpstr>MBTA Grid 16:9</vt:lpstr>
      <vt:lpstr>think-cell Slide</vt:lpstr>
      <vt:lpstr>PowerPoint Presentation</vt:lpstr>
      <vt:lpstr>PowerPoint Presentation</vt:lpstr>
      <vt:lpstr>Transition from Roadmap to Project Management and Execution</vt:lpstr>
      <vt:lpstr>Project Governance</vt:lpstr>
      <vt:lpstr>Workstream Focus Areas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ANF</dc:creator>
  <cp:lastModifiedBy>Collins, Kerry (EPS)</cp:lastModifiedBy>
  <cp:revision>44</cp:revision>
  <cp:lastPrinted>2021-01-27T18:39:02Z</cp:lastPrinted>
  <dcterms:created xsi:type="dcterms:W3CDTF">2020-09-04T18:17:45Z</dcterms:created>
  <dcterms:modified xsi:type="dcterms:W3CDTF">2021-12-06T16:03:18Z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0x0101003E0C6F61F5AB3C43BCDE213D1D7F864B</vt:lpwstr>
  </property>
  <property fmtid="{D5CDD505-2E9C-101B-9397-08002B2CF9AE}" pid="3" name="Assignedto">
    <vt:lpwstr/>
  </property>
  <property fmtid="{D5CDD505-2E9C-101B-9397-08002B2CF9AE}" pid="4" name="ApproverAssignedto">
    <vt:lpwstr/>
  </property>
  <property fmtid="{D5CDD505-2E9C-101B-9397-08002B2CF9AE}" pid="5" name="Status">
    <vt:lpwstr>Enter Choice #1</vt:lpwstr>
  </property>
  <property fmtid="{D5CDD505-2E9C-101B-9397-08002B2CF9AE}" pid="6" name="TaxKeyword">
    <vt:lpwstr/>
  </property>
</Properties>
</file>