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0" r:id="rId2"/>
    <p:sldId id="408" r:id="rId3"/>
    <p:sldId id="449" r:id="rId4"/>
    <p:sldId id="422" r:id="rId5"/>
    <p:sldId id="447" r:id="rId6"/>
    <p:sldId id="446" r:id="rId7"/>
    <p:sldId id="421" r:id="rId8"/>
    <p:sldId id="441" r:id="rId9"/>
    <p:sldId id="435"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7A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1" autoAdjust="0"/>
    <p:restoredTop sz="69201" autoAdjust="0"/>
  </p:normalViewPr>
  <p:slideViewPr>
    <p:cSldViewPr snapToGrid="0">
      <p:cViewPr varScale="1">
        <p:scale>
          <a:sx n="79" d="100"/>
          <a:sy n="79" d="100"/>
        </p:scale>
        <p:origin x="1716" y="96"/>
      </p:cViewPr>
      <p:guideLst>
        <p:guide orient="horz" pos="2160"/>
        <p:guide pos="3840"/>
      </p:guideLst>
    </p:cSldViewPr>
  </p:slideViewPr>
  <p:outlineViewPr>
    <p:cViewPr>
      <p:scale>
        <a:sx n="33" d="100"/>
        <a:sy n="33" d="100"/>
      </p:scale>
      <p:origin x="0" y="-551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14A9C3A-8E21-4566-B49F-85106FC59F66}" type="datetimeFigureOut">
              <a:rPr lang="en-US" smtClean="0"/>
              <a:t>1/11/2021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4966972-52C2-44C0-A4BD-9222315419AD}" type="slidenum">
              <a:rPr lang="en-US" smtClean="0"/>
              <a:t>‹#›</a:t>
            </a:fld>
            <a:endParaRPr lang="en-US" dirty="0"/>
          </a:p>
        </p:txBody>
      </p:sp>
    </p:spTree>
    <p:extLst>
      <p:ext uri="{BB962C8B-B14F-4D97-AF65-F5344CB8AC3E}">
        <p14:creationId xmlns:p14="http://schemas.microsoft.com/office/powerpoint/2010/main" val="102837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01E381-0F75-4225-ABAA-02255E1F7D7F}" type="slidenum">
              <a:rPr lang="en-US" smtClean="0"/>
              <a:pPr>
                <a:spcBef>
                  <a:spcPct val="0"/>
                </a:spcBef>
              </a:pPr>
              <a:t>1</a:t>
            </a:fld>
            <a:endParaRPr lang="en-US" dirty="0"/>
          </a:p>
        </p:txBody>
      </p:sp>
    </p:spTree>
    <p:extLst>
      <p:ext uri="{BB962C8B-B14F-4D97-AF65-F5344CB8AC3E}">
        <p14:creationId xmlns:p14="http://schemas.microsoft.com/office/powerpoint/2010/main" val="4141453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200" b="0" i="0" kern="1200" dirty="0" smtClean="0">
              <a:solidFill>
                <a:schemeClr val="tx1"/>
              </a:solidFill>
              <a:effectLst/>
              <a:latin typeface="+mn-lt"/>
              <a:ea typeface="+mn-ea"/>
              <a:cs typeface="+mn-cs"/>
            </a:endParaRPr>
          </a:p>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2</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345392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3</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077873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Tx/>
              <a:buNone/>
            </a:pPr>
            <a:endParaRPr lang="en-US" altLang="en-US" baseline="0"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4</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64633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A13B4A2-AF61-4509-B6E1-89C89576845D}"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7188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This is the condensed version of the earlier slide</a:t>
            </a: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A13B4A2-AF61-4509-B6E1-89C89576845D}"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84535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7</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399547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8</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933620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Tx/>
              <a:buNone/>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9A13B4A2-AF61-4509-B6E1-89C89576845D}" type="slidenum">
              <a:rPr lang="en-US" altLang="en-US" smtClean="0">
                <a:solidFill>
                  <a:srgbClr val="000000"/>
                </a:solidFill>
                <a:latin typeface="Calibri" panose="020F0502020204030204" pitchFamily="34" charset="0"/>
              </a:rPr>
              <a:pPr/>
              <a:t>9</a:t>
            </a:fld>
            <a:endParaRPr lang="en-US"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190110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B058A1-A043-4CC3-894F-2297FAB5DFE6}" type="datetime1">
              <a:rPr lang="en-US" smtClean="0"/>
              <a:t>1/11/2021</a:t>
            </a:fld>
            <a:endParaRPr lang="en-US" dirty="0"/>
          </a:p>
        </p:txBody>
      </p:sp>
      <p:sp>
        <p:nvSpPr>
          <p:cNvPr id="5" name="Footer Placeholder 4"/>
          <p:cNvSpPr>
            <a:spLocks noGrp="1"/>
          </p:cNvSpPr>
          <p:nvPr>
            <p:ph type="ftr" sz="quarter" idx="11"/>
          </p:nvPr>
        </p:nvSpPr>
        <p:spPr/>
        <p:txBody>
          <a:bodyPr/>
          <a:lstStyle/>
          <a:p>
            <a:r>
              <a:rPr lang="en-US" dirty="0"/>
              <a:t>= On target   = at Risk        = Off target         = Not Started         = Complete</a:t>
            </a:r>
          </a:p>
        </p:txBody>
      </p:sp>
      <p:sp>
        <p:nvSpPr>
          <p:cNvPr id="6" name="Slide Number Placeholder 5"/>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62225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6A9072-45AC-4AC1-95AF-E736F06017E9}" type="datetime1">
              <a:rPr lang="en-US" smtClean="0"/>
              <a:t>1/11/2021</a:t>
            </a:fld>
            <a:endParaRPr lang="en-US" dirty="0"/>
          </a:p>
        </p:txBody>
      </p:sp>
      <p:sp>
        <p:nvSpPr>
          <p:cNvPr id="5" name="Footer Placeholder 4"/>
          <p:cNvSpPr>
            <a:spLocks noGrp="1"/>
          </p:cNvSpPr>
          <p:nvPr>
            <p:ph type="ftr" sz="quarter" idx="11"/>
          </p:nvPr>
        </p:nvSpPr>
        <p:spPr/>
        <p:txBody>
          <a:bodyPr/>
          <a:lstStyle/>
          <a:p>
            <a:r>
              <a:rPr lang="en-US" dirty="0"/>
              <a:t>= On target   = at Risk        = Off target         = Not Started         = Complete</a:t>
            </a:r>
          </a:p>
        </p:txBody>
      </p:sp>
      <p:sp>
        <p:nvSpPr>
          <p:cNvPr id="6" name="Slide Number Placeholder 5"/>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49837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060FF-EA5C-4A90-A36D-393622A30131}" type="datetime1">
              <a:rPr lang="en-US" smtClean="0"/>
              <a:t>1/11/2021</a:t>
            </a:fld>
            <a:endParaRPr lang="en-US" dirty="0"/>
          </a:p>
        </p:txBody>
      </p:sp>
      <p:sp>
        <p:nvSpPr>
          <p:cNvPr id="5" name="Footer Placeholder 4"/>
          <p:cNvSpPr>
            <a:spLocks noGrp="1"/>
          </p:cNvSpPr>
          <p:nvPr>
            <p:ph type="ftr" sz="quarter" idx="11"/>
          </p:nvPr>
        </p:nvSpPr>
        <p:spPr/>
        <p:txBody>
          <a:bodyPr/>
          <a:lstStyle/>
          <a:p>
            <a:r>
              <a:rPr lang="en-US" dirty="0"/>
              <a:t>= On target   = at Risk        = Off target         = Not Started         = Complete</a:t>
            </a:r>
          </a:p>
        </p:txBody>
      </p:sp>
      <p:sp>
        <p:nvSpPr>
          <p:cNvPr id="6" name="Slide Number Placeholder 5"/>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289633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81038A-D352-4623-9861-591CC8549FB8}" type="datetime1">
              <a:rPr lang="en-US" smtClean="0"/>
              <a:t>1/11/2021</a:t>
            </a:fld>
            <a:endParaRPr lang="en-US" dirty="0"/>
          </a:p>
        </p:txBody>
      </p:sp>
      <p:sp>
        <p:nvSpPr>
          <p:cNvPr id="5" name="Footer Placeholder 4"/>
          <p:cNvSpPr>
            <a:spLocks noGrp="1"/>
          </p:cNvSpPr>
          <p:nvPr>
            <p:ph type="ftr" sz="quarter" idx="11"/>
          </p:nvPr>
        </p:nvSpPr>
        <p:spPr/>
        <p:txBody>
          <a:bodyPr/>
          <a:lstStyle/>
          <a:p>
            <a:r>
              <a:rPr lang="en-US" dirty="0"/>
              <a:t>= On target   = at Risk        = Off target         = Not Started         = Complete</a:t>
            </a:r>
          </a:p>
        </p:txBody>
      </p:sp>
      <p:sp>
        <p:nvSpPr>
          <p:cNvPr id="6" name="Slide Number Placeholder 5"/>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219261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1265C0-4E0F-4529-90A8-2B5482DC9C1D}" type="datetime1">
              <a:rPr lang="en-US" smtClean="0"/>
              <a:t>1/11/2021</a:t>
            </a:fld>
            <a:endParaRPr lang="en-US" dirty="0"/>
          </a:p>
        </p:txBody>
      </p:sp>
      <p:sp>
        <p:nvSpPr>
          <p:cNvPr id="5" name="Footer Placeholder 4"/>
          <p:cNvSpPr>
            <a:spLocks noGrp="1"/>
          </p:cNvSpPr>
          <p:nvPr>
            <p:ph type="ftr" sz="quarter" idx="11"/>
          </p:nvPr>
        </p:nvSpPr>
        <p:spPr/>
        <p:txBody>
          <a:bodyPr/>
          <a:lstStyle/>
          <a:p>
            <a:r>
              <a:rPr lang="en-US" dirty="0"/>
              <a:t>= On target   = at Risk        = Off target         = Not Started         = Complete</a:t>
            </a:r>
          </a:p>
        </p:txBody>
      </p:sp>
      <p:sp>
        <p:nvSpPr>
          <p:cNvPr id="6" name="Slide Number Placeholder 5"/>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418846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CFEAB0-9585-447A-9303-EDAA2EEBF53D}" type="datetime1">
              <a:rPr lang="en-US" smtClean="0"/>
              <a:t>1/11/2021</a:t>
            </a:fld>
            <a:endParaRPr lang="en-US" dirty="0"/>
          </a:p>
        </p:txBody>
      </p:sp>
      <p:sp>
        <p:nvSpPr>
          <p:cNvPr id="6" name="Footer Placeholder 5"/>
          <p:cNvSpPr>
            <a:spLocks noGrp="1"/>
          </p:cNvSpPr>
          <p:nvPr>
            <p:ph type="ftr" sz="quarter" idx="11"/>
          </p:nvPr>
        </p:nvSpPr>
        <p:spPr/>
        <p:txBody>
          <a:bodyPr/>
          <a:lstStyle/>
          <a:p>
            <a:r>
              <a:rPr lang="en-US" dirty="0"/>
              <a:t>= On target   = at Risk        = Off target         = Not Started         = Complete</a:t>
            </a:r>
          </a:p>
        </p:txBody>
      </p:sp>
      <p:sp>
        <p:nvSpPr>
          <p:cNvPr id="7" name="Slide Number Placeholder 6"/>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221767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9AAF3C-945A-4DF1-A97A-7AB63574D29C}" type="datetime1">
              <a:rPr lang="en-US" smtClean="0"/>
              <a:t>1/11/2021</a:t>
            </a:fld>
            <a:endParaRPr lang="en-US" dirty="0"/>
          </a:p>
        </p:txBody>
      </p:sp>
      <p:sp>
        <p:nvSpPr>
          <p:cNvPr id="8" name="Footer Placeholder 7"/>
          <p:cNvSpPr>
            <a:spLocks noGrp="1"/>
          </p:cNvSpPr>
          <p:nvPr>
            <p:ph type="ftr" sz="quarter" idx="11"/>
          </p:nvPr>
        </p:nvSpPr>
        <p:spPr/>
        <p:txBody>
          <a:bodyPr/>
          <a:lstStyle/>
          <a:p>
            <a:r>
              <a:rPr lang="en-US" dirty="0"/>
              <a:t>= On target   = at Risk        = Off target         = Not Started         = Complete</a:t>
            </a:r>
          </a:p>
        </p:txBody>
      </p:sp>
      <p:sp>
        <p:nvSpPr>
          <p:cNvPr id="9" name="Slide Number Placeholder 8"/>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2407944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FFC349-19DC-4FB4-9D30-AF1E85F94C53}" type="datetime1">
              <a:rPr lang="en-US" smtClean="0"/>
              <a:t>1/11/2021</a:t>
            </a:fld>
            <a:endParaRPr lang="en-US" dirty="0"/>
          </a:p>
        </p:txBody>
      </p:sp>
      <p:sp>
        <p:nvSpPr>
          <p:cNvPr id="4" name="Footer Placeholder 3"/>
          <p:cNvSpPr>
            <a:spLocks noGrp="1"/>
          </p:cNvSpPr>
          <p:nvPr>
            <p:ph type="ftr" sz="quarter" idx="11"/>
          </p:nvPr>
        </p:nvSpPr>
        <p:spPr/>
        <p:txBody>
          <a:bodyPr/>
          <a:lstStyle/>
          <a:p>
            <a:r>
              <a:rPr lang="en-US" dirty="0"/>
              <a:t>= On target   = at Risk        = Off target         = Not Started         = Complete</a:t>
            </a:r>
          </a:p>
        </p:txBody>
      </p:sp>
      <p:sp>
        <p:nvSpPr>
          <p:cNvPr id="5" name="Slide Number Placeholder 4"/>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182603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411CF-F94C-4D2E-A799-AE8770B405F0}" type="datetime1">
              <a:rPr lang="en-US" smtClean="0"/>
              <a:t>1/11/2021</a:t>
            </a:fld>
            <a:endParaRPr lang="en-US" dirty="0"/>
          </a:p>
        </p:txBody>
      </p:sp>
      <p:sp>
        <p:nvSpPr>
          <p:cNvPr id="3" name="Footer Placeholder 2"/>
          <p:cNvSpPr>
            <a:spLocks noGrp="1"/>
          </p:cNvSpPr>
          <p:nvPr>
            <p:ph type="ftr" sz="quarter" idx="11"/>
          </p:nvPr>
        </p:nvSpPr>
        <p:spPr/>
        <p:txBody>
          <a:bodyPr/>
          <a:lstStyle/>
          <a:p>
            <a:r>
              <a:rPr lang="en-US" dirty="0"/>
              <a:t>= On target   = at Risk        = Off target         = Not Started         = Complete</a:t>
            </a:r>
          </a:p>
        </p:txBody>
      </p:sp>
      <p:sp>
        <p:nvSpPr>
          <p:cNvPr id="4" name="Slide Number Placeholder 3"/>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1227027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FEE5D9-62B6-4834-84E4-662E45ADCA5D}" type="datetime1">
              <a:rPr lang="en-US" smtClean="0"/>
              <a:t>1/11/2021</a:t>
            </a:fld>
            <a:endParaRPr lang="en-US" dirty="0"/>
          </a:p>
        </p:txBody>
      </p:sp>
      <p:sp>
        <p:nvSpPr>
          <p:cNvPr id="6" name="Footer Placeholder 5"/>
          <p:cNvSpPr>
            <a:spLocks noGrp="1"/>
          </p:cNvSpPr>
          <p:nvPr>
            <p:ph type="ftr" sz="quarter" idx="11"/>
          </p:nvPr>
        </p:nvSpPr>
        <p:spPr/>
        <p:txBody>
          <a:bodyPr/>
          <a:lstStyle/>
          <a:p>
            <a:r>
              <a:rPr lang="en-US" dirty="0"/>
              <a:t>= On target   = at Risk        = Off target         = Not Started         = Complete</a:t>
            </a:r>
          </a:p>
        </p:txBody>
      </p:sp>
      <p:sp>
        <p:nvSpPr>
          <p:cNvPr id="7" name="Slide Number Placeholder 6"/>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239468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B23784-479B-4935-922E-BB1DD4E2FACB}" type="datetime1">
              <a:rPr lang="en-US" smtClean="0"/>
              <a:t>1/11/2021</a:t>
            </a:fld>
            <a:endParaRPr lang="en-US" dirty="0"/>
          </a:p>
        </p:txBody>
      </p:sp>
      <p:sp>
        <p:nvSpPr>
          <p:cNvPr id="6" name="Footer Placeholder 5"/>
          <p:cNvSpPr>
            <a:spLocks noGrp="1"/>
          </p:cNvSpPr>
          <p:nvPr>
            <p:ph type="ftr" sz="quarter" idx="11"/>
          </p:nvPr>
        </p:nvSpPr>
        <p:spPr/>
        <p:txBody>
          <a:bodyPr/>
          <a:lstStyle/>
          <a:p>
            <a:r>
              <a:rPr lang="en-US" dirty="0"/>
              <a:t>= On target   = at Risk        = Off target         = Not Started         = Complete</a:t>
            </a:r>
          </a:p>
        </p:txBody>
      </p:sp>
      <p:sp>
        <p:nvSpPr>
          <p:cNvPr id="7" name="Slide Number Placeholder 6"/>
          <p:cNvSpPr>
            <a:spLocks noGrp="1"/>
          </p:cNvSpPr>
          <p:nvPr>
            <p:ph type="sldNum" sz="quarter" idx="12"/>
          </p:nvPr>
        </p:nvSpPr>
        <p:spPr/>
        <p:txBody>
          <a:bodyPr/>
          <a:lstStyle/>
          <a:p>
            <a:fld id="{C8D8E3F1-423A-4B62-936E-56501A29E467}" type="slidenum">
              <a:rPr lang="en-US" smtClean="0"/>
              <a:t>‹#›</a:t>
            </a:fld>
            <a:endParaRPr lang="en-US" dirty="0"/>
          </a:p>
        </p:txBody>
      </p:sp>
    </p:spTree>
    <p:extLst>
      <p:ext uri="{BB962C8B-B14F-4D97-AF65-F5344CB8AC3E}">
        <p14:creationId xmlns:p14="http://schemas.microsoft.com/office/powerpoint/2010/main" val="1868778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830FEC-CAF1-4098-B7E7-5DAC31FD51EE}" type="datetime1">
              <a:rPr lang="en-US" smtClean="0"/>
              <a:t>1/11/2021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On target   = at Risk        = Off target         = Not Started         = Complete</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8E3F1-423A-4B62-936E-56501A29E467}" type="slidenum">
              <a:rPr lang="en-US" smtClean="0"/>
              <a:t>‹#›</a:t>
            </a:fld>
            <a:endParaRPr lang="en-US" dirty="0"/>
          </a:p>
        </p:txBody>
      </p:sp>
    </p:spTree>
    <p:extLst>
      <p:ext uri="{BB962C8B-B14F-4D97-AF65-F5344CB8AC3E}">
        <p14:creationId xmlns:p14="http://schemas.microsoft.com/office/powerpoint/2010/main" val="1069559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828800" y="2596897"/>
            <a:ext cx="8375904" cy="2139490"/>
          </a:xfrm>
          <a:solidFill>
            <a:schemeClr val="accent2">
              <a:lumMod val="20000"/>
              <a:lumOff val="80000"/>
            </a:schemeClr>
          </a:solidFill>
        </p:spPr>
        <p:txBody>
          <a:bodyPr>
            <a:normAutofit fontScale="90000"/>
          </a:bodyPr>
          <a:lstStyle/>
          <a:p>
            <a:pPr>
              <a:defRPr/>
            </a:pPr>
            <a:r>
              <a:rPr lang="en-US" dirty="0">
                <a:solidFill>
                  <a:schemeClr val="tx2"/>
                </a:solidFill>
                <a:latin typeface="+mn-lt"/>
                <a:cs typeface="Times New Roman" pitchFamily="18" charset="0"/>
              </a:rPr>
              <a:t/>
            </a:r>
            <a:br>
              <a:rPr lang="en-US" dirty="0">
                <a:solidFill>
                  <a:schemeClr val="tx2"/>
                </a:solidFill>
                <a:latin typeface="+mn-lt"/>
                <a:cs typeface="Times New Roman" pitchFamily="18" charset="0"/>
              </a:rPr>
            </a:br>
            <a:r>
              <a:rPr lang="en-US" dirty="0">
                <a:solidFill>
                  <a:schemeClr val="tx2"/>
                </a:solidFill>
                <a:latin typeface="+mn-lt"/>
                <a:cs typeface="Times New Roman" pitchFamily="18" charset="0"/>
              </a:rPr>
              <a:t/>
            </a:r>
            <a:br>
              <a:rPr lang="en-US" dirty="0">
                <a:solidFill>
                  <a:schemeClr val="tx2"/>
                </a:solidFill>
                <a:latin typeface="+mn-lt"/>
                <a:cs typeface="Times New Roman" pitchFamily="18" charset="0"/>
              </a:rPr>
            </a:br>
            <a:r>
              <a:rPr lang="en-US" sz="2000" b="1" dirty="0">
                <a:solidFill>
                  <a:srgbClr val="0070C0"/>
                </a:solidFill>
                <a:latin typeface="Arial" pitchFamily="34" charset="0"/>
                <a:cs typeface="Arial" pitchFamily="34" charset="0"/>
              </a:rPr>
              <a:t/>
            </a:r>
            <a:br>
              <a:rPr lang="en-US" sz="2000" b="1" dirty="0">
                <a:solidFill>
                  <a:srgbClr val="0070C0"/>
                </a:solidFill>
                <a:latin typeface="Arial" pitchFamily="34" charset="0"/>
                <a:cs typeface="Arial" pitchFamily="34" charset="0"/>
              </a:rPr>
            </a:br>
            <a:r>
              <a:rPr lang="en-US" sz="1400" b="1" dirty="0">
                <a:solidFill>
                  <a:srgbClr val="0070C0"/>
                </a:solidFill>
                <a:latin typeface="Arial" pitchFamily="34" charset="0"/>
                <a:cs typeface="Arial" pitchFamily="34" charset="0"/>
              </a:rPr>
              <a:t/>
            </a:r>
            <a:br>
              <a:rPr lang="en-US" sz="1400" b="1" dirty="0">
                <a:solidFill>
                  <a:srgbClr val="0070C0"/>
                </a:solidFill>
                <a:latin typeface="Arial" pitchFamily="34" charset="0"/>
                <a:cs typeface="Arial" pitchFamily="34" charset="0"/>
              </a:rPr>
            </a:br>
            <a:r>
              <a:rPr lang="en-US" dirty="0">
                <a:latin typeface="+mn-lt"/>
                <a:cs typeface="Times New Roman" pitchFamily="18" charset="0"/>
              </a:rPr>
              <a:t/>
            </a:r>
            <a:br>
              <a:rPr lang="en-US" dirty="0">
                <a:latin typeface="+mn-lt"/>
                <a:cs typeface="Times New Roman" pitchFamily="18" charset="0"/>
              </a:rPr>
            </a:br>
            <a:r>
              <a:rPr lang="en-US" sz="9600" dirty="0">
                <a:solidFill>
                  <a:schemeClr val="tx2"/>
                </a:solidFill>
                <a:cs typeface="Times New Roman" pitchFamily="18" charset="0"/>
              </a:rPr>
              <a:t/>
            </a:r>
            <a:br>
              <a:rPr lang="en-US" sz="9600" dirty="0">
                <a:solidFill>
                  <a:schemeClr val="tx2"/>
                </a:solidFill>
                <a:cs typeface="Times New Roman" pitchFamily="18" charset="0"/>
              </a:rPr>
            </a:br>
            <a:r>
              <a:rPr lang="en-US" sz="3100" b="1" dirty="0">
                <a:solidFill>
                  <a:srgbClr val="0070C0"/>
                </a:solidFill>
                <a:latin typeface="Arial" pitchFamily="34" charset="0"/>
                <a:cs typeface="Arial" pitchFamily="34" charset="0"/>
              </a:rPr>
              <a:t>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CROSS-TRACKING </a:t>
            </a:r>
            <a:r>
              <a:rPr lang="en-US" sz="3100" b="1" dirty="0" smtClean="0">
                <a:solidFill>
                  <a:srgbClr val="0070C0"/>
                </a:solidFill>
                <a:latin typeface="Arial" pitchFamily="34" charset="0"/>
                <a:cs typeface="Arial" pitchFamily="34" charset="0"/>
              </a:rPr>
              <a:t>SYSTEM UPDATE</a:t>
            </a:r>
            <a:br>
              <a:rPr lang="en-US" sz="3100" b="1" dirty="0" smtClean="0">
                <a:solidFill>
                  <a:srgbClr val="0070C0"/>
                </a:solidFill>
                <a:latin typeface="Arial" pitchFamily="34" charset="0"/>
                <a:cs typeface="Arial" pitchFamily="34" charset="0"/>
              </a:rPr>
            </a:br>
            <a:r>
              <a:rPr lang="en-US" sz="3100" b="1" dirty="0" smtClean="0">
                <a:solidFill>
                  <a:srgbClr val="0070C0"/>
                </a:solidFill>
                <a:latin typeface="Arial" pitchFamily="34" charset="0"/>
                <a:cs typeface="Arial" pitchFamily="34" charset="0"/>
              </a:rPr>
              <a:t>JUSTICE REINVESTMENT POLICY </a:t>
            </a:r>
            <a:br>
              <a:rPr lang="en-US" sz="3100" b="1" dirty="0" smtClean="0">
                <a:solidFill>
                  <a:srgbClr val="0070C0"/>
                </a:solidFill>
                <a:latin typeface="Arial" pitchFamily="34" charset="0"/>
                <a:cs typeface="Arial" pitchFamily="34" charset="0"/>
              </a:rPr>
            </a:br>
            <a:r>
              <a:rPr lang="en-US" sz="3100" b="1" dirty="0" smtClean="0">
                <a:solidFill>
                  <a:srgbClr val="0070C0"/>
                </a:solidFill>
                <a:latin typeface="Arial" pitchFamily="34" charset="0"/>
                <a:cs typeface="Arial" pitchFamily="34" charset="0"/>
              </a:rPr>
              <a:t>OVERSIGHT BOARD</a:t>
            </a: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3100" b="1" dirty="0">
                <a:solidFill>
                  <a:srgbClr val="0070C0"/>
                </a:solidFill>
                <a:latin typeface="Arial" pitchFamily="34" charset="0"/>
                <a:cs typeface="Arial" pitchFamily="34" charset="0"/>
              </a:rPr>
              <a:t/>
            </a:r>
            <a:br>
              <a:rPr lang="en-US" sz="3100" b="1" dirty="0">
                <a:solidFill>
                  <a:srgbClr val="0070C0"/>
                </a:solidFill>
                <a:latin typeface="Arial" pitchFamily="34" charset="0"/>
                <a:cs typeface="Arial" pitchFamily="34" charset="0"/>
              </a:rPr>
            </a:br>
            <a:r>
              <a:rPr lang="en-US" sz="2000" b="1" dirty="0">
                <a:solidFill>
                  <a:srgbClr val="0070C0"/>
                </a:solidFill>
                <a:latin typeface="Arial" panose="020B0604020202020204" pitchFamily="34" charset="0"/>
                <a:cs typeface="Arial" panose="020B0604020202020204" pitchFamily="34" charset="0"/>
              </a:rPr>
              <a:t> </a:t>
            </a:r>
            <a:endParaRPr lang="en-US" dirty="0">
              <a:solidFill>
                <a:schemeClr val="tx2"/>
              </a:solidFill>
              <a:latin typeface="+mn-lt"/>
              <a:cs typeface="Times New Roman" pitchFamily="18" charset="0"/>
            </a:endParaRPr>
          </a:p>
        </p:txBody>
      </p:sp>
      <p:pic>
        <p:nvPicPr>
          <p:cNvPr id="3076" name="Picture 3"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6238" y="4572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4"/>
          <p:cNvSpPr txBox="1">
            <a:spLocks noChangeArrowheads="1"/>
          </p:cNvSpPr>
          <p:nvPr/>
        </p:nvSpPr>
        <p:spPr bwMode="auto">
          <a:xfrm>
            <a:off x="2819401" y="385764"/>
            <a:ext cx="771557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sz="2800" b="1" dirty="0">
                <a:latin typeface="Arial" panose="020B0604020202020204" pitchFamily="34" charset="0"/>
                <a:cs typeface="Arial" panose="020B0604020202020204" pitchFamily="34" charset="0"/>
              </a:rPr>
              <a:t>The Commonwealth of Massachusetts </a:t>
            </a:r>
          </a:p>
          <a:p>
            <a:pPr eaLnBrk="1" hangingPunct="1">
              <a:spcBef>
                <a:spcPct val="0"/>
              </a:spcBef>
              <a:buFontTx/>
              <a:buNone/>
            </a:pPr>
            <a:r>
              <a:rPr lang="en-US" sz="2800" b="1" dirty="0">
                <a:latin typeface="Arial" panose="020B0604020202020204" pitchFamily="34" charset="0"/>
              </a:rPr>
              <a:t>Executive Office Of Public Safety &amp; Security</a:t>
            </a:r>
          </a:p>
        </p:txBody>
      </p:sp>
    </p:spTree>
    <p:extLst>
      <p:ext uri="{BB962C8B-B14F-4D97-AF65-F5344CB8AC3E}">
        <p14:creationId xmlns:p14="http://schemas.microsoft.com/office/powerpoint/2010/main" val="90313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7201" y="639764"/>
            <a:ext cx="7146164" cy="579437"/>
          </a:xfrm>
          <a:solidFill>
            <a:schemeClr val="tx2">
              <a:lumMod val="20000"/>
              <a:lumOff val="80000"/>
            </a:schemeClr>
          </a:solidFill>
        </p:spPr>
        <p:txBody>
          <a:bodyPr rtlCol="0">
            <a:noAutofit/>
          </a:body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2</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529389" y="1657349"/>
            <a:ext cx="11149263" cy="5059362"/>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None/>
            </a:pPr>
            <a:r>
              <a:rPr lang="en-US" altLang="en-US" sz="2400" b="1" i="1" dirty="0">
                <a:solidFill>
                  <a:srgbClr val="0070C0"/>
                </a:solidFill>
                <a:latin typeface="Arial" panose="020B0604020202020204" pitchFamily="34" charset="0"/>
                <a:cs typeface="Arial" panose="020B0604020202020204" pitchFamily="34" charset="0"/>
              </a:rPr>
              <a:t>Section 10 of the CJ Reform bill </a:t>
            </a:r>
            <a:r>
              <a:rPr lang="en-US" altLang="en-US" sz="2400" b="1" i="1" dirty="0" smtClean="0">
                <a:solidFill>
                  <a:srgbClr val="0070C0"/>
                </a:solidFill>
                <a:latin typeface="Arial" panose="020B0604020202020204" pitchFamily="34" charset="0"/>
                <a:cs typeface="Arial" panose="020B0604020202020204" pitchFamily="34" charset="0"/>
              </a:rPr>
              <a:t>requires EOPSS, </a:t>
            </a:r>
            <a:r>
              <a:rPr lang="en-US" altLang="en-US" sz="2400" b="1" i="1" dirty="0">
                <a:solidFill>
                  <a:srgbClr val="0070C0"/>
                </a:solidFill>
                <a:latin typeface="Arial" panose="020B0604020202020204" pitchFamily="34" charset="0"/>
                <a:cs typeface="Arial" panose="020B0604020202020204" pitchFamily="34" charset="0"/>
              </a:rPr>
              <a:t>in consultation with </a:t>
            </a:r>
            <a:r>
              <a:rPr lang="en-US" altLang="en-US" sz="2400" b="1" i="1" dirty="0" smtClean="0">
                <a:solidFill>
                  <a:srgbClr val="0070C0"/>
                </a:solidFill>
                <a:latin typeface="Arial" panose="020B0604020202020204" pitchFamily="34" charset="0"/>
                <a:cs typeface="Arial" panose="020B0604020202020204" pitchFamily="34" charset="0"/>
              </a:rPr>
              <a:t>EOTTS, </a:t>
            </a:r>
            <a:r>
              <a:rPr lang="en-US" altLang="en-US" sz="2400" b="1" i="1" dirty="0">
                <a:solidFill>
                  <a:srgbClr val="0070C0"/>
                </a:solidFill>
                <a:latin typeface="Arial" panose="020B0604020202020204" pitchFamily="34" charset="0"/>
                <a:cs typeface="Arial" panose="020B0604020202020204" pitchFamily="34" charset="0"/>
              </a:rPr>
              <a:t>to:</a:t>
            </a:r>
          </a:p>
          <a:p>
            <a:pPr eaLnBrk="1" hangingPunct="1">
              <a:buNone/>
            </a:pPr>
            <a:r>
              <a:rPr lang="en-US" altLang="en-US" sz="2400" b="1" i="1" dirty="0" smtClean="0">
                <a:solidFill>
                  <a:srgbClr val="0070C0"/>
                </a:solidFill>
                <a:latin typeface="Arial" panose="020B0604020202020204" pitchFamily="34" charset="0"/>
                <a:cs typeface="Arial" panose="020B0604020202020204" pitchFamily="34" charset="0"/>
              </a:rPr>
              <a:t> </a:t>
            </a:r>
          </a:p>
          <a:p>
            <a:pPr eaLnBrk="1" hangingPunct="1">
              <a:buNone/>
            </a:pPr>
            <a:endParaRPr lang="en-US" altLang="en-US" sz="2400" b="1" dirty="0">
              <a:solidFill>
                <a:srgbClr val="0070C0"/>
              </a:solidFill>
              <a:latin typeface="Arial" panose="020B0604020202020204" pitchFamily="34" charset="0"/>
              <a:cs typeface="Arial" panose="020B0604020202020204" pitchFamily="34" charset="0"/>
            </a:endParaRPr>
          </a:p>
          <a:p>
            <a:pPr eaLnBrk="1" hangingPunct="1">
              <a:buNone/>
            </a:pPr>
            <a:r>
              <a:rPr lang="en-US" sz="1800" dirty="0">
                <a:solidFill>
                  <a:srgbClr val="000000"/>
                </a:solidFill>
                <a:latin typeface="Aharoni" panose="02010803020104030203" pitchFamily="2" charset="-79"/>
                <a:ea typeface="Times New Roman" panose="02020603050405020304" pitchFamily="18" charset="0"/>
                <a:cs typeface="Aharoni" panose="02010803020104030203" pitchFamily="2" charset="-79"/>
              </a:rPr>
              <a:t>	</a:t>
            </a: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marL="914400" lvl="2"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indent="-50800" eaLnBrk="1" hangingPunct="1">
              <a:buNone/>
            </a:pPr>
            <a:endParaRPr lang="en-US" altLang="en-US" sz="1600" b="1" dirty="0" smtClean="0">
              <a:solidFill>
                <a:srgbClr val="0070C0"/>
              </a:solidFill>
              <a:latin typeface="Arial" panose="020B0604020202020204" pitchFamily="34" charset="0"/>
              <a:cs typeface="Arial" panose="020B0604020202020204" pitchFamily="34" charset="0"/>
            </a:endParaRPr>
          </a:p>
          <a:p>
            <a:pPr indent="3175" eaLnBrk="1" hangingPunct="1">
              <a:buNone/>
            </a:pPr>
            <a:r>
              <a:rPr lang="en-US" altLang="en-US" sz="1600" b="1" dirty="0" smtClean="0">
                <a:solidFill>
                  <a:srgbClr val="0070C0"/>
                </a:solidFill>
                <a:latin typeface="Arial" panose="020B0604020202020204" pitchFamily="34" charset="0"/>
                <a:cs typeface="Arial" panose="020B0604020202020204" pitchFamily="34" charset="0"/>
              </a:rPr>
              <a:t>Submitted data will be collected into a data repository, or “Cross Tracking System” (CTS), maintained by EOPSS. The data will be anonymized and made available to the public via a visualization tool where researchers and other stakeholders can run queries/reports to assist and inform research and policy planning.</a:t>
            </a:r>
            <a:endParaRPr lang="en-US" altLang="en-US" sz="2000" b="1" dirty="0">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r>
              <a:rPr lang="en-US" altLang="en-US" sz="1800" b="1" dirty="0">
                <a:solidFill>
                  <a:srgbClr val="0070C0"/>
                </a:solidFill>
                <a:latin typeface="Arial" panose="020B0604020202020204" pitchFamily="34" charset="0"/>
                <a:cs typeface="Arial" panose="020B0604020202020204" pitchFamily="34" charset="0"/>
              </a:rPr>
              <a:t>	</a:t>
            </a: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Arial" panose="020B0604020202020204" pitchFamily="34" charset="0"/>
              <a:buNone/>
            </a:pPr>
            <a:endParaRPr lang="en-US" altLang="en-US" sz="2000"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3F55E522-B5D7-4E6C-AD2C-1E666E91D335}"/>
              </a:ext>
            </a:extLst>
          </p:cNvPr>
          <p:cNvSpPr/>
          <p:nvPr/>
        </p:nvSpPr>
        <p:spPr>
          <a:xfrm>
            <a:off x="698215" y="2955628"/>
            <a:ext cx="10391273" cy="1516109"/>
          </a:xfrm>
          <a:prstGeom prst="roundRect">
            <a:avLst>
              <a:gd name="adj" fmla="val 500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t>12(i): Establish </a:t>
            </a:r>
            <a:r>
              <a:rPr lang="en-US" sz="2000" b="1" dirty="0"/>
              <a:t>data collection and reporting standards for criminal justice agencies and the trial court to enable the submission of data by the department of correction, houses of correction and county jails to capture and report information on their populations, including recording all applicable charges and convictions.</a:t>
            </a:r>
          </a:p>
        </p:txBody>
      </p:sp>
    </p:spTree>
    <p:extLst>
      <p:ext uri="{BB962C8B-B14F-4D97-AF65-F5344CB8AC3E}">
        <p14:creationId xmlns:p14="http://schemas.microsoft.com/office/powerpoint/2010/main" val="90928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7201" y="639764"/>
            <a:ext cx="7146164" cy="579437"/>
          </a:xfrm>
          <a:solidFill>
            <a:schemeClr val="tx2">
              <a:lumMod val="20000"/>
              <a:lumOff val="80000"/>
            </a:schemeClr>
          </a:solidFill>
        </p:spPr>
        <p:txBody>
          <a:bodyPr rtlCol="0">
            <a:noAutofit/>
          </a:body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3</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1293828" y="1657349"/>
            <a:ext cx="9830586" cy="4816474"/>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buNone/>
            </a:pPr>
            <a:r>
              <a:rPr lang="en-US" altLang="en-US" sz="2400" b="1" i="1" dirty="0" smtClean="0">
                <a:solidFill>
                  <a:srgbClr val="0070C0"/>
                </a:solidFill>
                <a:latin typeface="Arial" panose="020B0604020202020204" pitchFamily="34" charset="0"/>
                <a:cs typeface="Arial" panose="020B0604020202020204" pitchFamily="34" charset="0"/>
              </a:rPr>
              <a:t>The requirements of Section 10 create a number of logistical and technical issues:</a:t>
            </a:r>
          </a:p>
          <a:p>
            <a:pPr marL="457200" lvl="1" indent="0" eaLnBrk="1" hangingPunct="1">
              <a:buNone/>
            </a:pPr>
            <a:endParaRPr lang="en-US" altLang="en-US" sz="1600" b="1" dirty="0" smtClean="0">
              <a:solidFill>
                <a:srgbClr val="0070C0"/>
              </a:solidFill>
              <a:latin typeface="Arial" panose="020B0604020202020204" pitchFamily="34" charset="0"/>
              <a:cs typeface="Arial" panose="020B0604020202020204" pitchFamily="34" charset="0"/>
            </a:endParaRPr>
          </a:p>
        </p:txBody>
      </p:sp>
      <p:sp>
        <p:nvSpPr>
          <p:cNvPr id="10" name="Rectangle: Rounded Corners 6">
            <a:extLst>
              <a:ext uri="{FF2B5EF4-FFF2-40B4-BE49-F238E27FC236}">
                <a16:creationId xmlns:a16="http://schemas.microsoft.com/office/drawing/2014/main" id="{3F55E522-B5D7-4E6C-AD2C-1E666E91D335}"/>
              </a:ext>
            </a:extLst>
          </p:cNvPr>
          <p:cNvSpPr/>
          <p:nvPr/>
        </p:nvSpPr>
        <p:spPr>
          <a:xfrm>
            <a:off x="1464469" y="2532559"/>
            <a:ext cx="9117813" cy="982166"/>
          </a:xfrm>
          <a:prstGeom prst="roundRect">
            <a:avLst>
              <a:gd name="adj" fmla="val 500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t>The </a:t>
            </a:r>
            <a:r>
              <a:rPr lang="en-US" sz="2000" b="1" dirty="0"/>
              <a:t>establishment of uniform data collection and reporting standards for agencies that receive information from multiple sources.</a:t>
            </a:r>
          </a:p>
        </p:txBody>
      </p:sp>
      <p:sp>
        <p:nvSpPr>
          <p:cNvPr id="11" name="Rectangle: Rounded Corners 6">
            <a:extLst>
              <a:ext uri="{FF2B5EF4-FFF2-40B4-BE49-F238E27FC236}">
                <a16:creationId xmlns:a16="http://schemas.microsoft.com/office/drawing/2014/main" id="{3F55E522-B5D7-4E6C-AD2C-1E666E91D335}"/>
              </a:ext>
            </a:extLst>
          </p:cNvPr>
          <p:cNvSpPr/>
          <p:nvPr/>
        </p:nvSpPr>
        <p:spPr>
          <a:xfrm>
            <a:off x="1464468" y="3789809"/>
            <a:ext cx="9117813" cy="982166"/>
          </a:xfrm>
          <a:prstGeom prst="roundRect">
            <a:avLst>
              <a:gd name="adj" fmla="val 500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The required use of a statewide identification number.</a:t>
            </a:r>
          </a:p>
        </p:txBody>
      </p:sp>
      <p:sp>
        <p:nvSpPr>
          <p:cNvPr id="12" name="Rectangle: Rounded Corners 6">
            <a:extLst>
              <a:ext uri="{FF2B5EF4-FFF2-40B4-BE49-F238E27FC236}">
                <a16:creationId xmlns:a16="http://schemas.microsoft.com/office/drawing/2014/main" id="{3F55E522-B5D7-4E6C-AD2C-1E666E91D335}"/>
              </a:ext>
            </a:extLst>
          </p:cNvPr>
          <p:cNvSpPr/>
          <p:nvPr/>
        </p:nvSpPr>
        <p:spPr>
          <a:xfrm>
            <a:off x="1524000" y="5073079"/>
            <a:ext cx="9117813" cy="982166"/>
          </a:xfrm>
          <a:prstGeom prst="roundRect">
            <a:avLst>
              <a:gd name="adj" fmla="val 500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The creation of a single undefined electronic tracking system that requires input from counties, municipalities and two branches of government – the executive and the judiciary.</a:t>
            </a:r>
          </a:p>
        </p:txBody>
      </p:sp>
    </p:spTree>
    <p:extLst>
      <p:ext uri="{BB962C8B-B14F-4D97-AF65-F5344CB8AC3E}">
        <p14:creationId xmlns:p14="http://schemas.microsoft.com/office/powerpoint/2010/main" val="283730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4</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1293828" y="1657349"/>
            <a:ext cx="9830586" cy="4816474"/>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Wingdings" panose="05000000000000000000" pitchFamily="2" charset="2"/>
              <a:buChar char="v"/>
            </a:pPr>
            <a:r>
              <a:rPr lang="en-US" altLang="en-US" sz="2400" b="1" dirty="0" smtClean="0">
                <a:solidFill>
                  <a:srgbClr val="0070C0"/>
                </a:solidFill>
                <a:latin typeface="Arial" panose="020B0604020202020204" pitchFamily="34" charset="0"/>
                <a:cs typeface="Arial" panose="020B0604020202020204" pitchFamily="34" charset="0"/>
              </a:rPr>
              <a:t>KEY AGENCIES PROVIDING DATA</a:t>
            </a:r>
            <a:endParaRPr lang="en-US" altLang="en-US" sz="24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2000" b="1" dirty="0" smtClean="0">
                <a:solidFill>
                  <a:srgbClr val="0070C0"/>
                </a:solidFill>
                <a:latin typeface="Arial" panose="020B0604020202020204" pitchFamily="34" charset="0"/>
                <a:cs typeface="Arial" panose="020B0604020202020204" pitchFamily="34" charset="0"/>
              </a:rPr>
              <a:t>Executive </a:t>
            </a:r>
            <a:r>
              <a:rPr lang="en-US" altLang="en-US" sz="2000" b="1" dirty="0">
                <a:solidFill>
                  <a:srgbClr val="0070C0"/>
                </a:solidFill>
                <a:latin typeface="Arial" panose="020B0604020202020204" pitchFamily="34" charset="0"/>
                <a:cs typeface="Arial" panose="020B0604020202020204" pitchFamily="34" charset="0"/>
              </a:rPr>
              <a:t>Office Of Trial Court ( Fingerprint Supported Disposition Data, BOP </a:t>
            </a:r>
            <a:r>
              <a:rPr lang="en-US" altLang="en-US" sz="2000" b="1" dirty="0" smtClean="0">
                <a:solidFill>
                  <a:srgbClr val="0070C0"/>
                </a:solidFill>
                <a:latin typeface="Arial" panose="020B0604020202020204" pitchFamily="34" charset="0"/>
                <a:cs typeface="Arial" panose="020B0604020202020204" pitchFamily="34" charset="0"/>
              </a:rPr>
              <a:t>Data)</a:t>
            </a:r>
          </a:p>
          <a:p>
            <a:pPr marL="457200" lvl="1" indent="0" eaLnBrk="1" hangingPunct="1">
              <a:buNone/>
            </a:pPr>
            <a:endParaRPr lang="en-US" altLang="en-US" sz="20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2000" b="1" dirty="0" smtClean="0">
                <a:solidFill>
                  <a:srgbClr val="0070C0"/>
                </a:solidFill>
                <a:latin typeface="Arial" panose="020B0604020202020204" pitchFamily="34" charset="0"/>
                <a:cs typeface="Arial" panose="020B0604020202020204" pitchFamily="34" charset="0"/>
              </a:rPr>
              <a:t>Department </a:t>
            </a:r>
            <a:r>
              <a:rPr lang="en-US" altLang="en-US" sz="2000" b="1" dirty="0">
                <a:solidFill>
                  <a:srgbClr val="0070C0"/>
                </a:solidFill>
                <a:latin typeface="Arial" panose="020B0604020202020204" pitchFamily="34" charset="0"/>
                <a:cs typeface="Arial" panose="020B0604020202020204" pitchFamily="34" charset="0"/>
              </a:rPr>
              <a:t>Of Correction (Inmate Management </a:t>
            </a:r>
            <a:r>
              <a:rPr lang="en-US" altLang="en-US" sz="2000" b="1" dirty="0" smtClean="0">
                <a:solidFill>
                  <a:srgbClr val="0070C0"/>
                </a:solidFill>
                <a:latin typeface="Arial" panose="020B0604020202020204" pitchFamily="34" charset="0"/>
                <a:cs typeface="Arial" panose="020B0604020202020204" pitchFamily="34" charset="0"/>
              </a:rPr>
              <a:t>System)</a:t>
            </a:r>
          </a:p>
          <a:p>
            <a:pPr lvl="1" eaLnBrk="1" hangingPunct="1">
              <a:buFont typeface="Wingdings" panose="05000000000000000000" pitchFamily="2" charset="2"/>
              <a:buChar char="q"/>
            </a:pPr>
            <a:endParaRPr lang="en-US" altLang="en-US" sz="20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2000" b="1" dirty="0" smtClean="0">
                <a:solidFill>
                  <a:srgbClr val="0070C0"/>
                </a:solidFill>
                <a:latin typeface="Arial" panose="020B0604020202020204" pitchFamily="34" charset="0"/>
                <a:cs typeface="Arial" panose="020B0604020202020204" pitchFamily="34" charset="0"/>
              </a:rPr>
              <a:t>County </a:t>
            </a:r>
            <a:r>
              <a:rPr lang="en-US" altLang="en-US" sz="2000" b="1" dirty="0">
                <a:solidFill>
                  <a:srgbClr val="0070C0"/>
                </a:solidFill>
                <a:latin typeface="Arial" panose="020B0604020202020204" pitchFamily="34" charset="0"/>
                <a:cs typeface="Arial" panose="020B0604020202020204" pitchFamily="34" charset="0"/>
              </a:rPr>
              <a:t>Sheriff Agencies ( Houses Of Correction, Jail)  </a:t>
            </a:r>
            <a:endParaRPr lang="en-US" altLang="en-US" sz="20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endParaRPr lang="en-US" altLang="en-US" sz="20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2000" b="1" dirty="0" smtClean="0">
                <a:solidFill>
                  <a:srgbClr val="0070C0"/>
                </a:solidFill>
                <a:latin typeface="Arial" panose="020B0604020202020204" pitchFamily="34" charset="0"/>
                <a:cs typeface="Arial" panose="020B0604020202020204" pitchFamily="34" charset="0"/>
              </a:rPr>
              <a:t>Massachusetts </a:t>
            </a:r>
            <a:r>
              <a:rPr lang="en-US" altLang="en-US" sz="2000" b="1" dirty="0">
                <a:solidFill>
                  <a:srgbClr val="0070C0"/>
                </a:solidFill>
                <a:latin typeface="Arial" panose="020B0604020202020204" pitchFamily="34" charset="0"/>
                <a:cs typeface="Arial" panose="020B0604020202020204" pitchFamily="34" charset="0"/>
              </a:rPr>
              <a:t>Parole </a:t>
            </a:r>
            <a:r>
              <a:rPr lang="en-US" altLang="en-US" sz="2000" b="1" dirty="0" smtClean="0">
                <a:solidFill>
                  <a:srgbClr val="0070C0"/>
                </a:solidFill>
                <a:latin typeface="Arial" panose="020B0604020202020204" pitchFamily="34" charset="0"/>
                <a:cs typeface="Arial" panose="020B0604020202020204" pitchFamily="34" charset="0"/>
              </a:rPr>
              <a:t>Board</a:t>
            </a:r>
          </a:p>
          <a:p>
            <a:pPr lvl="1" eaLnBrk="1" hangingPunct="1">
              <a:buFont typeface="Wingdings" panose="05000000000000000000" pitchFamily="2" charset="2"/>
              <a:buChar char="q"/>
            </a:pPr>
            <a:endParaRPr lang="en-US" altLang="en-US" sz="20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2000" b="1" dirty="0" smtClean="0">
                <a:solidFill>
                  <a:srgbClr val="0070C0"/>
                </a:solidFill>
                <a:latin typeface="Arial" panose="020B0604020202020204" pitchFamily="34" charset="0"/>
                <a:cs typeface="Arial" panose="020B0604020202020204" pitchFamily="34" charset="0"/>
              </a:rPr>
              <a:t>Massachusetts </a:t>
            </a:r>
            <a:r>
              <a:rPr lang="en-US" altLang="en-US" sz="2000" b="1" dirty="0">
                <a:solidFill>
                  <a:srgbClr val="0070C0"/>
                </a:solidFill>
                <a:latin typeface="Arial" panose="020B0604020202020204" pitchFamily="34" charset="0"/>
                <a:cs typeface="Arial" panose="020B0604020202020204" pitchFamily="34" charset="0"/>
              </a:rPr>
              <a:t>State Police – State Identification Division (AFIS</a:t>
            </a:r>
            <a:r>
              <a:rPr lang="en-US" altLang="en-US" sz="2000" b="1" dirty="0" smtClean="0">
                <a:solidFill>
                  <a:srgbClr val="0070C0"/>
                </a:solidFill>
                <a:latin typeface="Arial" panose="020B0604020202020204" pitchFamily="34" charset="0"/>
                <a:cs typeface="Arial" panose="020B0604020202020204" pitchFamily="34" charset="0"/>
              </a:rPr>
              <a:t>), One III,</a:t>
            </a:r>
            <a:r>
              <a:rPr lang="en-US" altLang="en-US" sz="2000" b="1" dirty="0">
                <a:solidFill>
                  <a:srgbClr val="0070C0"/>
                </a:solidFill>
                <a:latin typeface="Arial" panose="020B0604020202020204" pitchFamily="34" charset="0"/>
                <a:cs typeface="Arial" panose="020B0604020202020204" pitchFamily="34" charset="0"/>
              </a:rPr>
              <a:t> </a:t>
            </a:r>
            <a:r>
              <a:rPr lang="en-US" altLang="en-US" sz="2000" b="1" dirty="0" smtClean="0">
                <a:solidFill>
                  <a:srgbClr val="0070C0"/>
                </a:solidFill>
                <a:latin typeface="Arial" panose="020B0604020202020204" pitchFamily="34" charset="0"/>
                <a:cs typeface="Arial" panose="020B0604020202020204" pitchFamily="34" charset="0"/>
              </a:rPr>
              <a:t>Computerized </a:t>
            </a:r>
            <a:r>
              <a:rPr lang="en-US" altLang="en-US" sz="2000" b="1" dirty="0">
                <a:solidFill>
                  <a:srgbClr val="0070C0"/>
                </a:solidFill>
                <a:latin typeface="Arial" panose="020B0604020202020204" pitchFamily="34" charset="0"/>
                <a:cs typeface="Arial" panose="020B0604020202020204" pitchFamily="34" charset="0"/>
              </a:rPr>
              <a:t>Criminal History (CCH</a:t>
            </a:r>
            <a:r>
              <a:rPr lang="en-US" altLang="en-US" sz="2000" b="1" dirty="0" smtClean="0">
                <a:solidFill>
                  <a:srgbClr val="0070C0"/>
                </a:solidFill>
                <a:latin typeface="Arial" panose="020B0604020202020204" pitchFamily="34" charset="0"/>
                <a:cs typeface="Arial" panose="020B0604020202020204" pitchFamily="34" charset="0"/>
              </a:rPr>
              <a:t>)*</a:t>
            </a:r>
            <a:endParaRPr lang="en-US" altLang="en-US" sz="2000" b="1" dirty="0">
              <a:solidFill>
                <a:srgbClr val="0070C0"/>
              </a:solidFill>
              <a:latin typeface="Arial" panose="020B0604020202020204" pitchFamily="34" charset="0"/>
              <a:cs typeface="Arial" panose="020B0604020202020204" pitchFamily="34" charset="0"/>
            </a:endParaRPr>
          </a:p>
          <a:p>
            <a:pPr marL="0" indent="0" eaLnBrk="1" hangingPunct="1">
              <a:buNone/>
            </a:pPr>
            <a:r>
              <a:rPr lang="en-US" altLang="en-US" sz="2000" b="1" dirty="0">
                <a:solidFill>
                  <a:srgbClr val="0070C0"/>
                </a:solidFill>
                <a:latin typeface="Arial" panose="020B0604020202020204" pitchFamily="34" charset="0"/>
                <a:cs typeface="Arial" panose="020B0604020202020204" pitchFamily="34" charset="0"/>
              </a:rPr>
              <a:t>  </a:t>
            </a:r>
          </a:p>
          <a:p>
            <a:pPr eaLnBrk="1" hangingPunct="1"/>
            <a:endParaRPr lang="en-US" altLang="en-US" sz="2000" b="1" dirty="0">
              <a:solidFill>
                <a:srgbClr val="0070C0"/>
              </a:solidFill>
              <a:latin typeface="Arial" panose="020B0604020202020204" pitchFamily="34" charset="0"/>
              <a:cs typeface="Arial" panose="020B0604020202020204" pitchFamily="34" charset="0"/>
            </a:endParaRPr>
          </a:p>
          <a:p>
            <a:pPr lvl="1" eaLnBrk="1" hangingPunct="1">
              <a:buFont typeface="Arial" panose="020B0604020202020204" pitchFamily="34" charset="0"/>
              <a:buNone/>
            </a:pPr>
            <a:endParaRPr lang="en-US" altLang="en-US" sz="2000" dirty="0">
              <a:latin typeface="Arial" panose="020B0604020202020204" pitchFamily="34" charset="0"/>
              <a:cs typeface="Arial" panose="020B0604020202020204" pitchFamily="34" charset="0"/>
            </a:endParaRPr>
          </a:p>
        </p:txBody>
      </p:sp>
      <p:sp>
        <p:nvSpPr>
          <p:cNvPr id="16" name="Title 1">
            <a:extLst>
              <a:ext uri="{FF2B5EF4-FFF2-40B4-BE49-F238E27FC236}">
                <a16:creationId xmlns:a16="http://schemas.microsoft.com/office/drawing/2014/main" id="{4EB6321E-EBE7-4849-8281-E6439088DB14}"/>
              </a:ext>
            </a:extLst>
          </p:cNvPr>
          <p:cNvSpPr txBox="1">
            <a:spLocks/>
          </p:cNvSpPr>
          <p:nvPr/>
        </p:nvSpPr>
        <p:spPr>
          <a:xfrm>
            <a:off x="3406180" y="640861"/>
            <a:ext cx="7146164" cy="579437"/>
          </a:xfrm>
          <a:prstGeom prst="rect">
            <a:avLst/>
          </a:prstGeom>
          <a:solidFill>
            <a:schemeClr val="tx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4156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AD5B461-A383-4551-BF35-C5F3103AFA71}"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5</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OTIS PMO</a:t>
            </a:r>
          </a:p>
        </p:txBody>
      </p:sp>
      <p:sp>
        <p:nvSpPr>
          <p:cNvPr id="6" name="Date Placeholder 5"/>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6722034-75E9-40E0-837C-DC8BC21B5A70}" type="datetime1">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4EB6321E-EBE7-4849-8281-E6439088DB14}"/>
              </a:ext>
            </a:extLst>
          </p:cNvPr>
          <p:cNvSpPr txBox="1">
            <a:spLocks/>
          </p:cNvSpPr>
          <p:nvPr/>
        </p:nvSpPr>
        <p:spPr>
          <a:xfrm>
            <a:off x="3370202" y="229548"/>
            <a:ext cx="7146164" cy="579437"/>
          </a:xfrm>
          <a:prstGeom prst="rect">
            <a:avLst/>
          </a:prstGeom>
          <a:solidFill>
            <a:schemeClr val="tx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Executive Office Of Public Safety and Security</a:t>
            </a:r>
            <a:b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b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Cross-Tracking System</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21" name="TextBox 20">
            <a:extLst>
              <a:ext uri="{FF2B5EF4-FFF2-40B4-BE49-F238E27FC236}">
                <a16:creationId xmlns:a16="http://schemas.microsoft.com/office/drawing/2014/main" id="{8117B0F5-7D20-42EB-974B-AB55B89B12E6}"/>
              </a:ext>
            </a:extLst>
          </p:cNvPr>
          <p:cNvSpPr txBox="1"/>
          <p:nvPr/>
        </p:nvSpPr>
        <p:spPr>
          <a:xfrm>
            <a:off x="3370202" y="980435"/>
            <a:ext cx="7146164"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Cross-Tracking System: Centralized Data Repository</a:t>
            </a:r>
          </a:p>
        </p:txBody>
      </p:sp>
      <p:sp>
        <p:nvSpPr>
          <p:cNvPr id="22" name="Oval 21">
            <a:extLst>
              <a:ext uri="{FF2B5EF4-FFF2-40B4-BE49-F238E27FC236}">
                <a16:creationId xmlns:a16="http://schemas.microsoft.com/office/drawing/2014/main" id="{B05300CD-6B2B-4633-989E-F7E321D78BC7}"/>
              </a:ext>
            </a:extLst>
          </p:cNvPr>
          <p:cNvSpPr/>
          <p:nvPr/>
        </p:nvSpPr>
        <p:spPr>
          <a:xfrm>
            <a:off x="5085347" y="3014002"/>
            <a:ext cx="2021305" cy="17069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Centralized</a:t>
            </a:r>
          </a:p>
          <a:p>
            <a:pPr algn="ctr"/>
            <a:r>
              <a:rPr lang="en-US" b="1" dirty="0">
                <a:latin typeface="Arial" panose="020B0604020202020204" pitchFamily="34" charset="0"/>
                <a:cs typeface="Arial" panose="020B0604020202020204" pitchFamily="34" charset="0"/>
              </a:rPr>
              <a:t>Data Repository</a:t>
            </a:r>
          </a:p>
        </p:txBody>
      </p:sp>
      <p:sp>
        <p:nvSpPr>
          <p:cNvPr id="23" name="Oval 22">
            <a:extLst>
              <a:ext uri="{FF2B5EF4-FFF2-40B4-BE49-F238E27FC236}">
                <a16:creationId xmlns:a16="http://schemas.microsoft.com/office/drawing/2014/main" id="{76860141-4923-4E1B-9635-E54C264F172C}"/>
              </a:ext>
            </a:extLst>
          </p:cNvPr>
          <p:cNvSpPr/>
          <p:nvPr/>
        </p:nvSpPr>
        <p:spPr>
          <a:xfrm>
            <a:off x="5157536" y="1582990"/>
            <a:ext cx="1876926" cy="108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Trial Court &amp; </a:t>
            </a:r>
          </a:p>
          <a:p>
            <a:pPr algn="ctr"/>
            <a:r>
              <a:rPr lang="en-US" dirty="0">
                <a:latin typeface="Arial" panose="020B0604020202020204" pitchFamily="34" charset="0"/>
                <a:cs typeface="Arial" panose="020B0604020202020204" pitchFamily="34" charset="0"/>
              </a:rPr>
              <a:t>Probation</a:t>
            </a:r>
          </a:p>
        </p:txBody>
      </p:sp>
      <p:sp>
        <p:nvSpPr>
          <p:cNvPr id="24" name="Oval 23">
            <a:extLst>
              <a:ext uri="{FF2B5EF4-FFF2-40B4-BE49-F238E27FC236}">
                <a16:creationId xmlns:a16="http://schemas.microsoft.com/office/drawing/2014/main" id="{94D4D4B9-0640-45CE-B942-133DA07B82D0}"/>
              </a:ext>
            </a:extLst>
          </p:cNvPr>
          <p:cNvSpPr/>
          <p:nvPr/>
        </p:nvSpPr>
        <p:spPr>
          <a:xfrm>
            <a:off x="2057401" y="1871123"/>
            <a:ext cx="2273968" cy="13798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State &amp; Local Police Departments</a:t>
            </a:r>
          </a:p>
        </p:txBody>
      </p:sp>
      <p:sp>
        <p:nvSpPr>
          <p:cNvPr id="25" name="Oval 24">
            <a:extLst>
              <a:ext uri="{FF2B5EF4-FFF2-40B4-BE49-F238E27FC236}">
                <a16:creationId xmlns:a16="http://schemas.microsoft.com/office/drawing/2014/main" id="{785456AA-D5A1-488B-90CF-4380DD9BCFD6}"/>
              </a:ext>
            </a:extLst>
          </p:cNvPr>
          <p:cNvSpPr/>
          <p:nvPr/>
        </p:nvSpPr>
        <p:spPr>
          <a:xfrm>
            <a:off x="2178099" y="3594969"/>
            <a:ext cx="2021305" cy="1499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Parole Board</a:t>
            </a:r>
          </a:p>
        </p:txBody>
      </p:sp>
      <p:sp>
        <p:nvSpPr>
          <p:cNvPr id="26" name="Oval 25">
            <a:extLst>
              <a:ext uri="{FF2B5EF4-FFF2-40B4-BE49-F238E27FC236}">
                <a16:creationId xmlns:a16="http://schemas.microsoft.com/office/drawing/2014/main" id="{3A7EFDE7-C66A-481F-B527-8A0B607889F0}"/>
              </a:ext>
            </a:extLst>
          </p:cNvPr>
          <p:cNvSpPr/>
          <p:nvPr/>
        </p:nvSpPr>
        <p:spPr>
          <a:xfrm>
            <a:off x="7864642" y="1857166"/>
            <a:ext cx="2273968" cy="14191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Department of Corrections</a:t>
            </a:r>
          </a:p>
        </p:txBody>
      </p:sp>
      <p:sp>
        <p:nvSpPr>
          <p:cNvPr id="27" name="Oval 26">
            <a:extLst>
              <a:ext uri="{FF2B5EF4-FFF2-40B4-BE49-F238E27FC236}">
                <a16:creationId xmlns:a16="http://schemas.microsoft.com/office/drawing/2014/main" id="{4548B3C0-DAC6-4D46-94BC-F595F122EC25}"/>
              </a:ext>
            </a:extLst>
          </p:cNvPr>
          <p:cNvSpPr/>
          <p:nvPr/>
        </p:nvSpPr>
        <p:spPr>
          <a:xfrm>
            <a:off x="7992595" y="3540030"/>
            <a:ext cx="2142387" cy="16436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County House of Corrections</a:t>
            </a:r>
          </a:p>
        </p:txBody>
      </p:sp>
      <p:sp>
        <p:nvSpPr>
          <p:cNvPr id="28" name="Arrow: Down 27">
            <a:extLst>
              <a:ext uri="{FF2B5EF4-FFF2-40B4-BE49-F238E27FC236}">
                <a16:creationId xmlns:a16="http://schemas.microsoft.com/office/drawing/2014/main" id="{7D6338F2-35AE-4DF7-8BA0-0A4AE479F941}"/>
              </a:ext>
            </a:extLst>
          </p:cNvPr>
          <p:cNvSpPr/>
          <p:nvPr/>
        </p:nvSpPr>
        <p:spPr>
          <a:xfrm>
            <a:off x="4598067" y="4835355"/>
            <a:ext cx="2995864" cy="7742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Data</a:t>
            </a:r>
          </a:p>
        </p:txBody>
      </p:sp>
      <p:sp>
        <p:nvSpPr>
          <p:cNvPr id="29" name="Rectangle 28">
            <a:extLst>
              <a:ext uri="{FF2B5EF4-FFF2-40B4-BE49-F238E27FC236}">
                <a16:creationId xmlns:a16="http://schemas.microsoft.com/office/drawing/2014/main" id="{2051FF7E-C418-43EA-905D-89D2E1254816}"/>
              </a:ext>
            </a:extLst>
          </p:cNvPr>
          <p:cNvSpPr/>
          <p:nvPr/>
        </p:nvSpPr>
        <p:spPr>
          <a:xfrm>
            <a:off x="3370202" y="5694947"/>
            <a:ext cx="5693587" cy="5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Web Application Interface</a:t>
            </a:r>
          </a:p>
          <a:p>
            <a:pPr algn="ctr"/>
            <a:r>
              <a:rPr lang="en-US" dirty="0">
                <a:latin typeface="Arial" panose="020B0604020202020204" pitchFamily="34" charset="0"/>
                <a:cs typeface="Arial" panose="020B0604020202020204" pitchFamily="34" charset="0"/>
              </a:rPr>
              <a:t>(Public &amp; Closed Networks)</a:t>
            </a:r>
          </a:p>
        </p:txBody>
      </p:sp>
      <p:cxnSp>
        <p:nvCxnSpPr>
          <p:cNvPr id="31" name="Straight Arrow Connector 30">
            <a:extLst>
              <a:ext uri="{FF2B5EF4-FFF2-40B4-BE49-F238E27FC236}">
                <a16:creationId xmlns:a16="http://schemas.microsoft.com/office/drawing/2014/main" id="{7C5E4673-184E-4CF7-B64B-517FB1606C46}"/>
              </a:ext>
            </a:extLst>
          </p:cNvPr>
          <p:cNvCxnSpPr/>
          <p:nvPr/>
        </p:nvCxnSpPr>
        <p:spPr>
          <a:xfrm>
            <a:off x="4331369" y="3014002"/>
            <a:ext cx="753978" cy="414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9B456A95-3376-4C4F-B1E3-A472C3F45A76}"/>
              </a:ext>
            </a:extLst>
          </p:cNvPr>
          <p:cNvCxnSpPr/>
          <p:nvPr/>
        </p:nvCxnSpPr>
        <p:spPr>
          <a:xfrm>
            <a:off x="4229099" y="4118752"/>
            <a:ext cx="75397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DB0FA09E-2C2D-4365-9B78-4C8C71AFC3C4}"/>
              </a:ext>
            </a:extLst>
          </p:cNvPr>
          <p:cNvCxnSpPr/>
          <p:nvPr/>
        </p:nvCxnSpPr>
        <p:spPr>
          <a:xfrm>
            <a:off x="6095999" y="2668425"/>
            <a:ext cx="0" cy="3455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30DD48F-16D3-42DA-AEE7-16A3F089C91B}"/>
              </a:ext>
            </a:extLst>
          </p:cNvPr>
          <p:cNvCxnSpPr/>
          <p:nvPr/>
        </p:nvCxnSpPr>
        <p:spPr>
          <a:xfrm flipH="1">
            <a:off x="7106652" y="3014002"/>
            <a:ext cx="757990" cy="414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5E863A6C-227B-4BA8-BD28-684FFD20347E}"/>
              </a:ext>
            </a:extLst>
          </p:cNvPr>
          <p:cNvCxnSpPr/>
          <p:nvPr/>
        </p:nvCxnSpPr>
        <p:spPr>
          <a:xfrm flipH="1">
            <a:off x="7214936" y="4098641"/>
            <a:ext cx="75799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7635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AD5B461-A383-4551-BF35-C5F3103AFA71}"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6</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OTIS PMO</a:t>
            </a:r>
          </a:p>
        </p:txBody>
      </p:sp>
      <p:sp>
        <p:nvSpPr>
          <p:cNvPr id="6" name="Date Placeholder 5"/>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6722034-75E9-40E0-837C-DC8BC21B5A70}" type="datetime1">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4EB6321E-EBE7-4849-8281-E6439088DB14}"/>
              </a:ext>
            </a:extLst>
          </p:cNvPr>
          <p:cNvSpPr txBox="1">
            <a:spLocks/>
          </p:cNvSpPr>
          <p:nvPr/>
        </p:nvSpPr>
        <p:spPr>
          <a:xfrm>
            <a:off x="3370202" y="211675"/>
            <a:ext cx="7146164" cy="579437"/>
          </a:xfrm>
          <a:prstGeom prst="rect">
            <a:avLst/>
          </a:prstGeom>
          <a:solidFill>
            <a:schemeClr val="tx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Executive Office Of Public Safety and Security</a:t>
            </a:r>
            <a:b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b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Cross-Tracking System</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
        <p:nvSpPr>
          <p:cNvPr id="2" name="Rectangle 1">
            <a:extLst>
              <a:ext uri="{FF2B5EF4-FFF2-40B4-BE49-F238E27FC236}">
                <a16:creationId xmlns:a16="http://schemas.microsoft.com/office/drawing/2014/main" id="{AE18C013-4F5F-48A2-9A28-3611F23579E9}"/>
              </a:ext>
            </a:extLst>
          </p:cNvPr>
          <p:cNvSpPr/>
          <p:nvPr/>
        </p:nvSpPr>
        <p:spPr>
          <a:xfrm>
            <a:off x="2761869" y="1829290"/>
            <a:ext cx="6668262" cy="233731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CDCDE68-7BA7-46D8-9B98-3B8824D20675}"/>
              </a:ext>
            </a:extLst>
          </p:cNvPr>
          <p:cNvSpPr/>
          <p:nvPr/>
        </p:nvSpPr>
        <p:spPr>
          <a:xfrm>
            <a:off x="975323" y="4645685"/>
            <a:ext cx="4555957" cy="1571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CTS Web Application Interface</a:t>
            </a:r>
          </a:p>
          <a:p>
            <a:pPr algn="ctr"/>
            <a:r>
              <a:rPr lang="en-US" b="1" dirty="0">
                <a:latin typeface="Arial" panose="020B0604020202020204" pitchFamily="34" charset="0"/>
                <a:cs typeface="Arial" panose="020B0604020202020204" pitchFamily="34" charset="0"/>
              </a:rPr>
              <a:t>(</a:t>
            </a:r>
            <a:r>
              <a:rPr lang="en-US" b="1" dirty="0">
                <a:solidFill>
                  <a:schemeClr val="tx1"/>
                </a:solidFill>
                <a:latin typeface="Arial" panose="020B0604020202020204" pitchFamily="34" charset="0"/>
                <a:cs typeface="Arial" panose="020B0604020202020204" pitchFamily="34" charset="0"/>
              </a:rPr>
              <a:t>PUBLIC</a:t>
            </a:r>
            <a:r>
              <a:rPr lang="en-US" b="1" dirty="0">
                <a:latin typeface="Arial" panose="020B0604020202020204" pitchFamily="34" charset="0"/>
                <a:cs typeface="Arial" panose="020B0604020202020204" pitchFamily="34" charset="0"/>
              </a:rPr>
              <a:t>)</a:t>
            </a:r>
          </a:p>
          <a:p>
            <a:pPr algn="ctr"/>
            <a:endParaRPr lang="en-US" b="1" dirty="0">
              <a:latin typeface="Arial" panose="020B0604020202020204" pitchFamily="34" charset="0"/>
              <a:cs typeface="Arial" panose="020B0604020202020204" pitchFamily="34" charset="0"/>
            </a:endParaRPr>
          </a:p>
          <a:p>
            <a:pPr algn="ctr"/>
            <a:r>
              <a:rPr lang="en-US" b="1" dirty="0">
                <a:latin typeface="Arial" panose="020B0604020202020204" pitchFamily="34" charset="0"/>
                <a:cs typeface="Arial" panose="020B0604020202020204" pitchFamily="34" charset="0"/>
              </a:rPr>
              <a:t>Anonymized CTS Analytical Reports &amp; Data</a:t>
            </a:r>
          </a:p>
        </p:txBody>
      </p:sp>
      <p:sp>
        <p:nvSpPr>
          <p:cNvPr id="8" name="Rectangle 7">
            <a:extLst>
              <a:ext uri="{FF2B5EF4-FFF2-40B4-BE49-F238E27FC236}">
                <a16:creationId xmlns:a16="http://schemas.microsoft.com/office/drawing/2014/main" id="{0FF3F003-AB8D-4D66-BBE7-D09203DCC749}"/>
              </a:ext>
            </a:extLst>
          </p:cNvPr>
          <p:cNvSpPr/>
          <p:nvPr/>
        </p:nvSpPr>
        <p:spPr>
          <a:xfrm>
            <a:off x="6797843" y="4647273"/>
            <a:ext cx="4555957" cy="15698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CTS Web Application Interface</a:t>
            </a:r>
          </a:p>
          <a:p>
            <a:pPr algn="ctr"/>
            <a:r>
              <a:rPr lang="en-US" b="1" dirty="0">
                <a:latin typeface="Arial" panose="020B0604020202020204" pitchFamily="34" charset="0"/>
                <a:cs typeface="Arial" panose="020B0604020202020204" pitchFamily="34" charset="0"/>
              </a:rPr>
              <a:t>(</a:t>
            </a:r>
            <a:r>
              <a:rPr lang="en-US" b="1" dirty="0">
                <a:solidFill>
                  <a:schemeClr val="tx1"/>
                </a:solidFill>
                <a:latin typeface="Arial" panose="020B0604020202020204" pitchFamily="34" charset="0"/>
                <a:cs typeface="Arial" panose="020B0604020202020204" pitchFamily="34" charset="0"/>
              </a:rPr>
              <a:t>CJIS SECURE NETWORK</a:t>
            </a:r>
            <a:r>
              <a:rPr lang="en-US" b="1" dirty="0">
                <a:latin typeface="Arial" panose="020B0604020202020204" pitchFamily="34" charset="0"/>
                <a:cs typeface="Arial" panose="020B0604020202020204" pitchFamily="34" charset="0"/>
              </a:rPr>
              <a:t>)</a:t>
            </a:r>
          </a:p>
          <a:p>
            <a:pPr algn="ctr"/>
            <a:endParaRPr lang="en-US" b="1" dirty="0">
              <a:latin typeface="Arial" panose="020B0604020202020204" pitchFamily="34" charset="0"/>
              <a:cs typeface="Arial" panose="020B0604020202020204" pitchFamily="34" charset="0"/>
            </a:endParaRPr>
          </a:p>
          <a:p>
            <a:pPr algn="ctr"/>
            <a:r>
              <a:rPr lang="en-US" b="1" dirty="0">
                <a:latin typeface="Arial" panose="020B0604020202020204" pitchFamily="34" charset="0"/>
                <a:cs typeface="Arial" panose="020B0604020202020204" pitchFamily="34" charset="0"/>
              </a:rPr>
              <a:t>Anonymized &amp; Non-Anonymized CTS Analytical Reports &amp; Data</a:t>
            </a:r>
          </a:p>
        </p:txBody>
      </p:sp>
      <p:sp>
        <p:nvSpPr>
          <p:cNvPr id="11" name="Flowchart: Magnetic Disk 10">
            <a:extLst>
              <a:ext uri="{FF2B5EF4-FFF2-40B4-BE49-F238E27FC236}">
                <a16:creationId xmlns:a16="http://schemas.microsoft.com/office/drawing/2014/main" id="{740E484E-7ADD-4EC0-9A5C-F0C0560DC10A}"/>
              </a:ext>
            </a:extLst>
          </p:cNvPr>
          <p:cNvSpPr/>
          <p:nvPr/>
        </p:nvSpPr>
        <p:spPr>
          <a:xfrm>
            <a:off x="3291258" y="1859355"/>
            <a:ext cx="5609483" cy="1019768"/>
          </a:xfrm>
          <a:prstGeom prst="flowChartMagneticDisk">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Centralized CTS Data Repository</a:t>
            </a:r>
          </a:p>
          <a:p>
            <a:pPr algn="ctr"/>
            <a:r>
              <a:rPr lang="en-US" b="1" dirty="0">
                <a:latin typeface="Arial" panose="020B0604020202020204" pitchFamily="34" charset="0"/>
                <a:cs typeface="Arial" panose="020B0604020202020204" pitchFamily="34" charset="0"/>
              </a:rPr>
              <a:t>(Biometric &amp; Non-Biometric Based Data)</a:t>
            </a:r>
          </a:p>
        </p:txBody>
      </p:sp>
      <p:sp>
        <p:nvSpPr>
          <p:cNvPr id="13" name="Rectangle 12">
            <a:extLst>
              <a:ext uri="{FF2B5EF4-FFF2-40B4-BE49-F238E27FC236}">
                <a16:creationId xmlns:a16="http://schemas.microsoft.com/office/drawing/2014/main" id="{3050796F-2773-4482-A655-174990EB1BB2}"/>
              </a:ext>
            </a:extLst>
          </p:cNvPr>
          <p:cNvSpPr/>
          <p:nvPr/>
        </p:nvSpPr>
        <p:spPr>
          <a:xfrm>
            <a:off x="3124200" y="3031958"/>
            <a:ext cx="2618874" cy="83418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Anonymized CTS</a:t>
            </a:r>
          </a:p>
          <a:p>
            <a:pPr algn="ctr"/>
            <a:r>
              <a:rPr lang="en-US" b="1" dirty="0">
                <a:latin typeface="Arial" panose="020B0604020202020204" pitchFamily="34" charset="0"/>
                <a:cs typeface="Arial" panose="020B0604020202020204" pitchFamily="34" charset="0"/>
              </a:rPr>
              <a:t>Data-Marts</a:t>
            </a:r>
          </a:p>
        </p:txBody>
      </p:sp>
      <p:sp>
        <p:nvSpPr>
          <p:cNvPr id="15" name="Rectangle 14">
            <a:extLst>
              <a:ext uri="{FF2B5EF4-FFF2-40B4-BE49-F238E27FC236}">
                <a16:creationId xmlns:a16="http://schemas.microsoft.com/office/drawing/2014/main" id="{0D1193FA-1FE9-44D2-A42A-921F536388BF}"/>
              </a:ext>
            </a:extLst>
          </p:cNvPr>
          <p:cNvSpPr/>
          <p:nvPr/>
        </p:nvSpPr>
        <p:spPr>
          <a:xfrm>
            <a:off x="6448928" y="3031958"/>
            <a:ext cx="2618874" cy="83418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anose="020B0604020202020204" pitchFamily="34" charset="0"/>
                <a:cs typeface="Arial" panose="020B0604020202020204" pitchFamily="34" charset="0"/>
              </a:rPr>
              <a:t>Non-Anonymized</a:t>
            </a:r>
          </a:p>
          <a:p>
            <a:pPr algn="ctr"/>
            <a:r>
              <a:rPr lang="en-US" b="1" dirty="0">
                <a:latin typeface="Arial" panose="020B0604020202020204" pitchFamily="34" charset="0"/>
                <a:cs typeface="Arial" panose="020B0604020202020204" pitchFamily="34" charset="0"/>
              </a:rPr>
              <a:t>CTS Data-Marts</a:t>
            </a:r>
          </a:p>
        </p:txBody>
      </p:sp>
      <p:sp>
        <p:nvSpPr>
          <p:cNvPr id="21" name="Arrow: Down 20">
            <a:extLst>
              <a:ext uri="{FF2B5EF4-FFF2-40B4-BE49-F238E27FC236}">
                <a16:creationId xmlns:a16="http://schemas.microsoft.com/office/drawing/2014/main" id="{322B604C-C868-4696-9C7C-CE7010EC4516}"/>
              </a:ext>
            </a:extLst>
          </p:cNvPr>
          <p:cNvSpPr/>
          <p:nvPr/>
        </p:nvSpPr>
        <p:spPr>
          <a:xfrm>
            <a:off x="3177580" y="3924878"/>
            <a:ext cx="457200" cy="6512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Down 21">
            <a:extLst>
              <a:ext uri="{FF2B5EF4-FFF2-40B4-BE49-F238E27FC236}">
                <a16:creationId xmlns:a16="http://schemas.microsoft.com/office/drawing/2014/main" id="{38BC48FF-E019-48DB-B391-258FCBF9343A}"/>
              </a:ext>
            </a:extLst>
          </p:cNvPr>
          <p:cNvSpPr/>
          <p:nvPr/>
        </p:nvSpPr>
        <p:spPr>
          <a:xfrm>
            <a:off x="8734926" y="3924878"/>
            <a:ext cx="457200" cy="5831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AE03A763-88B3-4309-93E2-8DF3C5CC34A1}"/>
              </a:ext>
            </a:extLst>
          </p:cNvPr>
          <p:cNvSpPr txBox="1"/>
          <p:nvPr/>
        </p:nvSpPr>
        <p:spPr>
          <a:xfrm>
            <a:off x="3370202" y="1000956"/>
            <a:ext cx="7146164"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Cross-Tracking System: Conceptual Overview</a:t>
            </a:r>
          </a:p>
        </p:txBody>
      </p:sp>
      <p:sp>
        <p:nvSpPr>
          <p:cNvPr id="41" name="Arrow: Down 40">
            <a:extLst>
              <a:ext uri="{FF2B5EF4-FFF2-40B4-BE49-F238E27FC236}">
                <a16:creationId xmlns:a16="http://schemas.microsoft.com/office/drawing/2014/main" id="{EB8369DD-6E9B-43A5-8576-98CC923287C7}"/>
              </a:ext>
            </a:extLst>
          </p:cNvPr>
          <p:cNvSpPr/>
          <p:nvPr/>
        </p:nvSpPr>
        <p:spPr>
          <a:xfrm rot="17876265">
            <a:off x="5759072" y="3617994"/>
            <a:ext cx="375838" cy="14544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057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7</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1293828" y="1657349"/>
            <a:ext cx="9830586" cy="4816474"/>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Wingdings" panose="05000000000000000000" pitchFamily="2" charset="2"/>
              <a:buChar char="v"/>
            </a:pPr>
            <a:r>
              <a:rPr lang="en-US" altLang="en-US" sz="3600" b="1" dirty="0">
                <a:solidFill>
                  <a:srgbClr val="0070C0"/>
                </a:solidFill>
                <a:latin typeface="Arial" panose="020B0604020202020204" pitchFamily="34" charset="0"/>
                <a:cs typeface="Arial" panose="020B0604020202020204" pitchFamily="34" charset="0"/>
              </a:rPr>
              <a:t> </a:t>
            </a:r>
            <a:r>
              <a:rPr lang="en-US" altLang="en-US" sz="2400" b="1" dirty="0" smtClean="0">
                <a:solidFill>
                  <a:srgbClr val="0070C0"/>
                </a:solidFill>
                <a:latin typeface="Arial" panose="020B0604020202020204" pitchFamily="34" charset="0"/>
                <a:cs typeface="Arial" panose="020B0604020202020204" pitchFamily="34" charset="0"/>
              </a:rPr>
              <a:t>PROJECT SPONSORS</a:t>
            </a:r>
            <a:endParaRPr lang="en-US" altLang="en-US" sz="24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Executive </a:t>
            </a:r>
            <a:r>
              <a:rPr lang="en-US" altLang="en-US" sz="1800" b="1" dirty="0">
                <a:solidFill>
                  <a:srgbClr val="0070C0"/>
                </a:solidFill>
                <a:latin typeface="Arial" panose="020B0604020202020204" pitchFamily="34" charset="0"/>
                <a:cs typeface="Arial" panose="020B0604020202020204" pitchFamily="34" charset="0"/>
              </a:rPr>
              <a:t>Office Of Public Safety &amp; Security (</a:t>
            </a:r>
            <a:r>
              <a:rPr lang="en-US" altLang="en-US" sz="1800" b="1" dirty="0" smtClean="0">
                <a:solidFill>
                  <a:srgbClr val="0070C0"/>
                </a:solidFill>
                <a:latin typeface="Arial" panose="020B0604020202020204" pitchFamily="34" charset="0"/>
                <a:cs typeface="Arial" panose="020B0604020202020204" pitchFamily="34" charset="0"/>
              </a:rPr>
              <a:t>EOPSS)</a:t>
            </a: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Executive </a:t>
            </a:r>
            <a:r>
              <a:rPr lang="en-US" altLang="en-US" sz="1800" b="1" dirty="0">
                <a:solidFill>
                  <a:srgbClr val="0070C0"/>
                </a:solidFill>
                <a:latin typeface="Arial" panose="020B0604020202020204" pitchFamily="34" charset="0"/>
                <a:cs typeface="Arial" panose="020B0604020202020204" pitchFamily="34" charset="0"/>
              </a:rPr>
              <a:t>Office Of Technology Services and Security (EOTSS</a:t>
            </a:r>
            <a:r>
              <a:rPr lang="en-US" altLang="en-US" sz="1800" b="1" dirty="0" smtClean="0">
                <a:solidFill>
                  <a:srgbClr val="0070C0"/>
                </a:solidFill>
                <a:latin typeface="Arial" panose="020B0604020202020204" pitchFamily="34" charset="0"/>
                <a:cs typeface="Arial" panose="020B0604020202020204" pitchFamily="34" charset="0"/>
              </a:rPr>
              <a:t>)</a:t>
            </a:r>
          </a:p>
          <a:p>
            <a:pPr marL="457200" lvl="1"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Wingdings" panose="05000000000000000000" pitchFamily="2" charset="2"/>
              <a:buChar char="v"/>
            </a:pPr>
            <a:r>
              <a:rPr lang="en-US" altLang="en-US" sz="2400" b="1" dirty="0">
                <a:solidFill>
                  <a:srgbClr val="0070C0"/>
                </a:solidFill>
                <a:latin typeface="Arial" panose="020B0604020202020204" pitchFamily="34" charset="0"/>
                <a:cs typeface="Arial" panose="020B0604020202020204" pitchFamily="34" charset="0"/>
              </a:rPr>
              <a:t> PROJECT </a:t>
            </a:r>
            <a:r>
              <a:rPr lang="en-US" altLang="en-US" sz="2400" b="1" dirty="0" smtClean="0">
                <a:solidFill>
                  <a:srgbClr val="0070C0"/>
                </a:solidFill>
                <a:latin typeface="Arial" panose="020B0604020202020204" pitchFamily="34" charset="0"/>
                <a:cs typeface="Arial" panose="020B0604020202020204" pitchFamily="34" charset="0"/>
              </a:rPr>
              <a:t>STAKEHOLDERS</a:t>
            </a:r>
            <a:endParaRPr lang="en-US" altLang="en-US" sz="24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EOPSS</a:t>
            </a:r>
            <a:r>
              <a:rPr lang="en-US" altLang="en-US" sz="1800" b="1" dirty="0">
                <a:solidFill>
                  <a:srgbClr val="0070C0"/>
                </a:solidFill>
                <a:latin typeface="Arial" panose="020B0604020202020204" pitchFamily="34" charset="0"/>
                <a:cs typeface="Arial" panose="020B0604020202020204" pitchFamily="34" charset="0"/>
              </a:rPr>
              <a:t>, </a:t>
            </a:r>
            <a:r>
              <a:rPr lang="en-US" altLang="en-US" sz="1800" b="1" dirty="0" smtClean="0">
                <a:solidFill>
                  <a:srgbClr val="0070C0"/>
                </a:solidFill>
                <a:latin typeface="Arial" panose="020B0604020202020204" pitchFamily="34" charset="0"/>
                <a:cs typeface="Arial" panose="020B0604020202020204" pitchFamily="34" charset="0"/>
              </a:rPr>
              <a:t>EOTSS, </a:t>
            </a:r>
            <a:r>
              <a:rPr lang="en-US" altLang="en-US" sz="1800" b="1" dirty="0">
                <a:solidFill>
                  <a:srgbClr val="0070C0"/>
                </a:solidFill>
                <a:latin typeface="Arial" panose="020B0604020202020204" pitchFamily="34" charset="0"/>
                <a:cs typeface="Arial" panose="020B0604020202020204" pitchFamily="34" charset="0"/>
              </a:rPr>
              <a:t>Houses Of Correction, County </a:t>
            </a:r>
            <a:r>
              <a:rPr lang="en-US" altLang="en-US" sz="1800" b="1" dirty="0" smtClean="0">
                <a:solidFill>
                  <a:srgbClr val="0070C0"/>
                </a:solidFill>
                <a:latin typeface="Arial" panose="020B0604020202020204" pitchFamily="34" charset="0"/>
                <a:cs typeface="Arial" panose="020B0604020202020204" pitchFamily="34" charset="0"/>
              </a:rPr>
              <a:t>Sheriffs, </a:t>
            </a:r>
            <a:r>
              <a:rPr lang="en-US" altLang="en-US" sz="1800" b="1" dirty="0">
                <a:solidFill>
                  <a:srgbClr val="0070C0"/>
                </a:solidFill>
                <a:latin typeface="Arial" panose="020B0604020202020204" pitchFamily="34" charset="0"/>
                <a:cs typeface="Arial" panose="020B0604020202020204" pitchFamily="34" charset="0"/>
              </a:rPr>
              <a:t>Parole, MSP-State Identification Division, Trial Court, Research, Consumers of Criminal Justice information, Sex Offender Registry Board, Committee for Public Counsel </a:t>
            </a:r>
            <a:r>
              <a:rPr lang="en-US" altLang="en-US" sz="1800" b="1" dirty="0" smtClean="0">
                <a:solidFill>
                  <a:srgbClr val="0070C0"/>
                </a:solidFill>
                <a:latin typeface="Arial" panose="020B0604020202020204" pitchFamily="34" charset="0"/>
                <a:cs typeface="Arial" panose="020B0604020202020204" pitchFamily="34" charset="0"/>
              </a:rPr>
              <a:t>Services, District Attorneys</a:t>
            </a:r>
          </a:p>
          <a:p>
            <a:pPr marL="457200" lvl="1" indent="0" eaLnBrk="1" hangingPunct="1">
              <a:buNone/>
            </a:pPr>
            <a:endParaRPr lang="en-US" altLang="en-US" sz="1800" b="1" dirty="0">
              <a:latin typeface="Arial" panose="020B0604020202020204" pitchFamily="34" charset="0"/>
              <a:cs typeface="Arial" panose="020B0604020202020204" pitchFamily="34" charset="0"/>
            </a:endParaRPr>
          </a:p>
          <a:p>
            <a:pPr marL="0" lvl="0" indent="0" eaLnBrk="1" fontAlgn="auto" hangingPunct="1">
              <a:spcBef>
                <a:spcPts val="0"/>
              </a:spcBef>
              <a:spcAft>
                <a:spcPts val="0"/>
              </a:spcAft>
              <a:buFont typeface="Wingdings" panose="05000000000000000000" pitchFamily="2" charset="2"/>
              <a:buChar char="v"/>
            </a:pPr>
            <a:r>
              <a:rPr lang="en-US" altLang="en-US" sz="2400" b="1" dirty="0">
                <a:solidFill>
                  <a:srgbClr val="0070C0"/>
                </a:solidFill>
                <a:latin typeface="Arial" panose="020B0604020202020204" pitchFamily="34" charset="0"/>
                <a:cs typeface="Arial" panose="020B0604020202020204" pitchFamily="34" charset="0"/>
              </a:rPr>
              <a:t> PROJECT </a:t>
            </a:r>
            <a:r>
              <a:rPr lang="en-US" altLang="en-US" sz="2400" b="1" dirty="0" smtClean="0">
                <a:solidFill>
                  <a:srgbClr val="0070C0"/>
                </a:solidFill>
                <a:latin typeface="Arial" panose="020B0604020202020204" pitchFamily="34" charset="0"/>
                <a:cs typeface="Arial" panose="020B0604020202020204" pitchFamily="34" charset="0"/>
              </a:rPr>
              <a:t>STEERING</a:t>
            </a:r>
            <a:endParaRPr lang="en-US" altLang="en-US" sz="24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EOPSS, EOTSS</a:t>
            </a: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r>
              <a:rPr lang="en-US" altLang="en-US" sz="1800" b="1" dirty="0">
                <a:solidFill>
                  <a:srgbClr val="0070C0"/>
                </a:solidFill>
                <a:latin typeface="Arial" panose="020B0604020202020204" pitchFamily="34" charset="0"/>
                <a:cs typeface="Arial" panose="020B0604020202020204" pitchFamily="34" charset="0"/>
              </a:rPr>
              <a:t>	</a:t>
            </a: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Arial" panose="020B0604020202020204" pitchFamily="34" charset="0"/>
              <a:buNone/>
            </a:pPr>
            <a:endParaRPr lang="en-US" altLang="en-US" sz="2000" dirty="0">
              <a:latin typeface="Arial" panose="020B0604020202020204" pitchFamily="34" charset="0"/>
              <a:cs typeface="Arial" panose="020B0604020202020204" pitchFamily="34" charset="0"/>
            </a:endParaRPr>
          </a:p>
        </p:txBody>
      </p:sp>
      <p:sp>
        <p:nvSpPr>
          <p:cNvPr id="16" name="Title 1">
            <a:extLst>
              <a:ext uri="{FF2B5EF4-FFF2-40B4-BE49-F238E27FC236}">
                <a16:creationId xmlns:a16="http://schemas.microsoft.com/office/drawing/2014/main" id="{4EB6321E-EBE7-4849-8281-E6439088DB14}"/>
              </a:ext>
            </a:extLst>
          </p:cNvPr>
          <p:cNvSpPr txBox="1">
            <a:spLocks/>
          </p:cNvSpPr>
          <p:nvPr/>
        </p:nvSpPr>
        <p:spPr>
          <a:xfrm>
            <a:off x="3406180" y="640861"/>
            <a:ext cx="7146164" cy="579437"/>
          </a:xfrm>
          <a:prstGeom prst="rect">
            <a:avLst/>
          </a:prstGeom>
          <a:solidFill>
            <a:schemeClr val="tx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338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7201" y="639764"/>
            <a:ext cx="7146164" cy="579437"/>
          </a:xfrm>
          <a:solidFill>
            <a:schemeClr val="tx2">
              <a:lumMod val="20000"/>
              <a:lumOff val="80000"/>
            </a:schemeClr>
          </a:solidFill>
        </p:spPr>
        <p:txBody>
          <a:bodyPr rtlCol="0">
            <a:noAutofit/>
          </a:body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8</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1293828" y="1657349"/>
            <a:ext cx="9830586" cy="4886340"/>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Wingdings" panose="05000000000000000000" pitchFamily="2" charset="2"/>
              <a:buChar char="v"/>
            </a:pPr>
            <a:r>
              <a:rPr lang="en-US" altLang="en-US" sz="3600" b="1" dirty="0">
                <a:solidFill>
                  <a:srgbClr val="0070C0"/>
                </a:solidFill>
                <a:latin typeface="Arial" panose="020B0604020202020204" pitchFamily="34" charset="0"/>
                <a:cs typeface="Arial" panose="020B0604020202020204" pitchFamily="34" charset="0"/>
              </a:rPr>
              <a:t> </a:t>
            </a:r>
            <a:r>
              <a:rPr lang="en-US" altLang="en-US" sz="2400" b="1" dirty="0">
                <a:solidFill>
                  <a:srgbClr val="0070C0"/>
                </a:solidFill>
                <a:latin typeface="Arial" panose="020B0604020202020204" pitchFamily="34" charset="0"/>
                <a:cs typeface="Arial" panose="020B0604020202020204" pitchFamily="34" charset="0"/>
              </a:rPr>
              <a:t>CTS IMPLEMENTATION APPROACH</a:t>
            </a: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SOURCE CURRENT AS-IS DATA</a:t>
            </a:r>
          </a:p>
          <a:p>
            <a:pPr marL="457200" lvl="1"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a:solidFill>
                  <a:srgbClr val="0070C0"/>
                </a:solidFill>
                <a:latin typeface="Arial" panose="020B0604020202020204" pitchFamily="34" charset="0"/>
                <a:cs typeface="Arial" panose="020B0604020202020204" pitchFamily="34" charset="0"/>
              </a:rPr>
              <a:t>PROCURE VENDOR SERVICES</a:t>
            </a:r>
          </a:p>
          <a:p>
            <a:pPr marL="457200" lvl="1"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a:solidFill>
                  <a:srgbClr val="0070C0"/>
                </a:solidFill>
                <a:latin typeface="Arial" panose="020B0604020202020204" pitchFamily="34" charset="0"/>
                <a:cs typeface="Arial" panose="020B0604020202020204" pitchFamily="34" charset="0"/>
              </a:rPr>
              <a:t>ESTABLISH </a:t>
            </a:r>
            <a:r>
              <a:rPr lang="en-US" altLang="en-US" sz="1800" b="1" dirty="0" smtClean="0">
                <a:solidFill>
                  <a:srgbClr val="0070C0"/>
                </a:solidFill>
                <a:latin typeface="Arial" panose="020B0604020202020204" pitchFamily="34" charset="0"/>
                <a:cs typeface="Arial" panose="020B0604020202020204" pitchFamily="34" charset="0"/>
              </a:rPr>
              <a:t>INFRASTRUCTURE</a:t>
            </a:r>
          </a:p>
          <a:p>
            <a:pPr marL="457200" lvl="1" indent="0" eaLnBrk="1" hangingPunct="1">
              <a:buNone/>
            </a:pPr>
            <a:endParaRPr lang="en-US" altLang="en-US" sz="18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SECURE </a:t>
            </a:r>
            <a:r>
              <a:rPr lang="en-US" altLang="en-US" sz="1800" b="1" dirty="0">
                <a:solidFill>
                  <a:srgbClr val="0070C0"/>
                </a:solidFill>
                <a:latin typeface="Arial" panose="020B0604020202020204" pitchFamily="34" charset="0"/>
                <a:cs typeface="Arial" panose="020B0604020202020204" pitchFamily="34" charset="0"/>
              </a:rPr>
              <a:t>DATA SHARING </a:t>
            </a:r>
            <a:r>
              <a:rPr lang="en-US" altLang="en-US" sz="1800" b="1" dirty="0" smtClean="0">
                <a:solidFill>
                  <a:srgbClr val="0070C0"/>
                </a:solidFill>
                <a:latin typeface="Arial" panose="020B0604020202020204" pitchFamily="34" charset="0"/>
                <a:cs typeface="Arial" panose="020B0604020202020204" pitchFamily="34" charset="0"/>
              </a:rPr>
              <a:t>AGREEMENTS</a:t>
            </a:r>
          </a:p>
          <a:p>
            <a:pPr lvl="1" eaLnBrk="1" hangingPunct="1">
              <a:buFont typeface="Wingdings" panose="05000000000000000000" pitchFamily="2" charset="2"/>
              <a:buChar char="q"/>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DEVELOP SYSTEM WITH SOURCED DATA</a:t>
            </a:r>
          </a:p>
          <a:p>
            <a:pPr lvl="1" eaLnBrk="1" hangingPunct="1">
              <a:buFont typeface="Wingdings" panose="05000000000000000000" pitchFamily="2" charset="2"/>
              <a:buChar char="q"/>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DEVELOP PUBLIC FACING VIEW</a:t>
            </a:r>
            <a:endParaRPr lang="en-US" altLang="en-US" sz="1800" b="1" dirty="0">
              <a:solidFill>
                <a:srgbClr val="0070C0"/>
              </a:solidFill>
              <a:latin typeface="Arial" panose="020B0604020202020204" pitchFamily="34" charset="0"/>
              <a:cs typeface="Arial" panose="020B0604020202020204" pitchFamily="34" charset="0"/>
            </a:endParaRPr>
          </a:p>
          <a:p>
            <a:pPr marL="457200" lvl="1" indent="0" eaLnBrk="1" hangingPunct="1">
              <a:buNone/>
            </a:pPr>
            <a:endParaRPr lang="en-US" altLang="en-US" sz="1600" b="1" dirty="0">
              <a:solidFill>
                <a:srgbClr val="0070C0"/>
              </a:solidFill>
              <a:latin typeface="Arial" panose="020B0604020202020204" pitchFamily="34" charset="0"/>
              <a:cs typeface="Arial" panose="020B0604020202020204" pitchFamily="34" charset="0"/>
            </a:endParaRPr>
          </a:p>
          <a:p>
            <a:pPr marL="457200" lvl="1" indent="0" eaLnBrk="1" hangingPunct="1">
              <a:buNone/>
            </a:pPr>
            <a:endParaRPr lang="en-US" altLang="en-US" sz="2400" b="1" dirty="0">
              <a:solidFill>
                <a:srgbClr val="0070C0"/>
              </a:solidFill>
              <a:latin typeface="Arial" panose="020B0604020202020204" pitchFamily="34" charset="0"/>
              <a:cs typeface="Arial" panose="020B0604020202020204" pitchFamily="34" charset="0"/>
            </a:endParaRPr>
          </a:p>
          <a:p>
            <a:pPr lvl="2" eaLnBrk="1" hangingPunct="1">
              <a:buFont typeface="Wingdings" panose="05000000000000000000" pitchFamily="2" charset="2"/>
              <a:buChar char="q"/>
            </a:pPr>
            <a:endParaRPr lang="en-US" altLang="en-US" b="1" dirty="0">
              <a:latin typeface="Arial" panose="020B0604020202020204" pitchFamily="34" charset="0"/>
              <a:cs typeface="Arial" panose="020B0604020202020204" pitchFamily="34" charset="0"/>
            </a:endParaRPr>
          </a:p>
          <a:p>
            <a:pPr marL="0"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marL="0"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eaLnBrk="1" hangingPunct="1">
              <a:buFont typeface="Arial" panose="020B0604020202020204" pitchFamily="34" charset="0"/>
              <a:buNone/>
            </a:pPr>
            <a:r>
              <a:rPr lang="en-US" altLang="en-US" sz="1800" b="1" dirty="0">
                <a:solidFill>
                  <a:srgbClr val="0070C0"/>
                </a:solidFill>
                <a:latin typeface="Arial" panose="020B0604020202020204" pitchFamily="34" charset="0"/>
                <a:cs typeface="Arial" panose="020B0604020202020204" pitchFamily="34" charset="0"/>
              </a:rPr>
              <a:t>	</a:t>
            </a:r>
          </a:p>
          <a:p>
            <a:pPr eaLnBrk="1" hangingPunct="1">
              <a:buFont typeface="Arial" panose="020B0604020202020204" pitchFamily="34" charset="0"/>
              <a:buNone/>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Arial" panose="020B0604020202020204" pitchFamily="34" charset="0"/>
              <a:buNone/>
            </a:pPr>
            <a:endParaRPr lang="en-US" alt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6715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7201" y="639764"/>
            <a:ext cx="7146164" cy="579437"/>
          </a:xfrm>
          <a:solidFill>
            <a:schemeClr val="tx2">
              <a:lumMod val="20000"/>
              <a:lumOff val="80000"/>
            </a:schemeClr>
          </a:solidFill>
        </p:spPr>
        <p:txBody>
          <a:bodyPr rtlCol="0">
            <a:noAutofit/>
          </a:bodyPr>
          <a:lstStyle/>
          <a:p>
            <a:r>
              <a:rPr lang="en-US" sz="1400" b="1" dirty="0">
                <a:latin typeface="Arial" panose="020B0604020202020204" pitchFamily="34" charset="0"/>
                <a:cs typeface="Arial" panose="020B0604020202020204" pitchFamily="34" charset="0"/>
              </a:rPr>
              <a:t>Executive Office Of Public Safety and Security</a:t>
            </a:r>
            <a:br>
              <a:rPr lang="en-US" sz="1400" b="1" dirty="0">
                <a:latin typeface="Arial" panose="020B0604020202020204" pitchFamily="34" charset="0"/>
                <a:cs typeface="Arial" panose="020B0604020202020204" pitchFamily="34" charset="0"/>
              </a:rPr>
            </a:br>
            <a:r>
              <a:rPr lang="en-US" sz="1400" b="1" dirty="0">
                <a:latin typeface="Arial" panose="020B0604020202020204" pitchFamily="34" charset="0"/>
                <a:cs typeface="Arial" panose="020B0604020202020204" pitchFamily="34" charset="0"/>
              </a:rPr>
              <a:t>Cross-Tracking System</a:t>
            </a:r>
            <a:endParaRPr lang="en-US" sz="1400" dirty="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D5B461-A383-4551-BF35-C5F3103AFA71}" type="slidenum">
              <a:rPr lang="en-US" altLang="en-US" sz="1200">
                <a:solidFill>
                  <a:srgbClr val="898989"/>
                </a:solidFill>
              </a:rPr>
              <a:pPr>
                <a:spcBef>
                  <a:spcPct val="0"/>
                </a:spcBef>
                <a:buFontTx/>
                <a:buNone/>
              </a:pPr>
              <a:t>9</a:t>
            </a:fld>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dirty="0">
                <a:solidFill>
                  <a:prstClr val="black">
                    <a:tint val="75000"/>
                  </a:prstClr>
                </a:solidFill>
              </a:rPr>
              <a:t>OTIS PMO</a:t>
            </a:r>
          </a:p>
        </p:txBody>
      </p:sp>
      <p:sp>
        <p:nvSpPr>
          <p:cNvPr id="6" name="Date Placeholder 5"/>
          <p:cNvSpPr>
            <a:spLocks noGrp="1"/>
          </p:cNvSpPr>
          <p:nvPr>
            <p:ph type="dt" sz="quarter" idx="10"/>
          </p:nvPr>
        </p:nvSpPr>
        <p:spPr/>
        <p:txBody>
          <a:bodyPr/>
          <a:lstStyle/>
          <a:p>
            <a:pPr>
              <a:defRPr/>
            </a:pPr>
            <a:fld id="{26722034-75E9-40E0-837C-DC8BC21B5A70}" type="datetime1">
              <a:rPr lang="en-US">
                <a:solidFill>
                  <a:prstClr val="black">
                    <a:tint val="75000"/>
                  </a:prstClr>
                </a:solidFill>
              </a:rPr>
              <a:pPr>
                <a:defRPr/>
              </a:pPr>
              <a:t>1/11/2021</a:t>
            </a:fld>
            <a:endParaRPr lang="en-US" dirty="0">
              <a:solidFill>
                <a:prstClr val="black">
                  <a:tint val="75000"/>
                </a:prstClr>
              </a:solidFill>
            </a:endParaRPr>
          </a:p>
        </p:txBody>
      </p:sp>
      <p:pic>
        <p:nvPicPr>
          <p:cNvPr id="7175" name="Picture 6" descr="seal_b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3438" y="381000"/>
            <a:ext cx="102076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24000" y="152400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CFEA276-3941-4BCD-BB21-39736D0AE0F4}"/>
              </a:ext>
            </a:extLst>
          </p:cNvPr>
          <p:cNvSpPr txBox="1">
            <a:spLocks/>
          </p:cNvSpPr>
          <p:nvPr/>
        </p:nvSpPr>
        <p:spPr bwMode="auto">
          <a:xfrm>
            <a:off x="1293828" y="1657349"/>
            <a:ext cx="9830586" cy="4816474"/>
          </a:xfrm>
          <a:prstGeom prst="rect">
            <a:avLst/>
          </a:prstGeom>
          <a:noFill/>
          <a:ln w="381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buFont typeface="Wingdings" panose="05000000000000000000" pitchFamily="2" charset="2"/>
              <a:buChar char="v"/>
            </a:pPr>
            <a:r>
              <a:rPr lang="en-US" altLang="en-US" sz="2400" b="1" dirty="0" smtClean="0">
                <a:solidFill>
                  <a:srgbClr val="0070C0"/>
                </a:solidFill>
                <a:latin typeface="Arial" panose="020B0604020202020204" pitchFamily="34" charset="0"/>
                <a:cs typeface="Arial" panose="020B0604020202020204" pitchFamily="34" charset="0"/>
              </a:rPr>
              <a:t>NEXT STEPS</a:t>
            </a:r>
          </a:p>
          <a:p>
            <a:pPr eaLnBrk="1" hangingPunct="1">
              <a:buFont typeface="Wingdings" panose="05000000000000000000" pitchFamily="2" charset="2"/>
              <a:buChar char="v"/>
            </a:pPr>
            <a:endParaRPr lang="en-US" altLang="en-US" sz="24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PROMULGATE REGULATIONS</a:t>
            </a:r>
          </a:p>
          <a:p>
            <a:pPr lvl="1" eaLnBrk="1" hangingPunct="1">
              <a:buFont typeface="Wingdings" panose="05000000000000000000" pitchFamily="2" charset="2"/>
              <a:buChar char="q"/>
            </a:pPr>
            <a:endParaRPr lang="en-US" altLang="en-US" sz="1800" b="1" dirty="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FINALIZE POLICIES AND PROCEDURES</a:t>
            </a:r>
          </a:p>
          <a:p>
            <a:pPr marL="457200" lvl="1" indent="0" eaLnBrk="1" hangingPunct="1">
              <a:buNone/>
            </a:pPr>
            <a:endParaRPr lang="en-US" altLang="en-US" sz="18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FINALIZE MOU WITH THE TRIAL COURT</a:t>
            </a:r>
          </a:p>
          <a:p>
            <a:pPr marL="457200" lvl="1" indent="0" eaLnBrk="1" hangingPunct="1">
              <a:buNone/>
            </a:pPr>
            <a:endParaRPr lang="en-US" altLang="en-US" sz="18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r>
              <a:rPr lang="en-US" altLang="en-US" sz="1800" b="1" dirty="0" smtClean="0">
                <a:solidFill>
                  <a:srgbClr val="0070C0"/>
                </a:solidFill>
                <a:latin typeface="Arial" panose="020B0604020202020204" pitchFamily="34" charset="0"/>
                <a:cs typeface="Arial" panose="020B0604020202020204" pitchFamily="34" charset="0"/>
              </a:rPr>
              <a:t>IMPLEMENT CTS PLAN OUTLINED PREVIOUSLY</a:t>
            </a:r>
            <a:endParaRPr lang="en-US" altLang="en-US" sz="1800" b="1" dirty="0">
              <a:solidFill>
                <a:srgbClr val="0070C0"/>
              </a:solidFill>
              <a:latin typeface="Arial" panose="020B0604020202020204" pitchFamily="34" charset="0"/>
              <a:cs typeface="Arial" panose="020B0604020202020204" pitchFamily="34" charset="0"/>
            </a:endParaRPr>
          </a:p>
          <a:p>
            <a:pPr marL="0" indent="0" eaLnBrk="1" hangingPunct="1">
              <a:buNone/>
            </a:pPr>
            <a:endParaRPr lang="en-US" altLang="en-US" sz="2400" b="1" i="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endParaRPr lang="en-US" altLang="en-US" sz="1800" b="1" dirty="0" smtClean="0">
              <a:solidFill>
                <a:srgbClr val="0070C0"/>
              </a:solidFill>
              <a:latin typeface="Arial" panose="020B0604020202020204" pitchFamily="34" charset="0"/>
              <a:cs typeface="Arial" panose="020B0604020202020204" pitchFamily="34" charset="0"/>
            </a:endParaRPr>
          </a:p>
          <a:p>
            <a:pPr lvl="1" eaLnBrk="1" hangingPunct="1">
              <a:buFont typeface="Wingdings" panose="05000000000000000000" pitchFamily="2" charset="2"/>
              <a:buChar char="q"/>
            </a:pPr>
            <a:endParaRPr lang="en-US" altLang="en-US" sz="1800" b="1" dirty="0">
              <a:solidFill>
                <a:srgbClr val="0070C0"/>
              </a:solidFill>
              <a:latin typeface="Arial" panose="020B0604020202020204" pitchFamily="34" charset="0"/>
              <a:cs typeface="Arial" panose="020B0604020202020204" pitchFamily="34" charset="0"/>
            </a:endParaRPr>
          </a:p>
          <a:p>
            <a:pPr marL="457200" lvl="1" indent="0" eaLnBrk="1" hangingPunct="1">
              <a:buNone/>
            </a:pPr>
            <a:endParaRPr lang="en-US" altLang="en-US" sz="1800" b="1" dirty="0" smtClean="0">
              <a:solidFill>
                <a:srgbClr val="0070C0"/>
              </a:solidFill>
              <a:latin typeface="Arial" panose="020B0604020202020204" pitchFamily="34" charset="0"/>
              <a:cs typeface="Arial" panose="020B0604020202020204" pitchFamily="34" charset="0"/>
            </a:endParaRPr>
          </a:p>
          <a:p>
            <a:pPr marL="457200" lvl="1" indent="0" eaLnBrk="1" hangingPunct="1">
              <a:buNone/>
            </a:pPr>
            <a:endParaRPr lang="en-US" altLang="en-US" sz="1800" b="1" dirty="0">
              <a:solidFill>
                <a:srgbClr val="0070C0"/>
              </a:solidFill>
              <a:latin typeface="Arial" panose="020B0604020202020204" pitchFamily="34" charset="0"/>
              <a:cs typeface="Arial" panose="020B0604020202020204" pitchFamily="34" charset="0"/>
            </a:endParaRPr>
          </a:p>
          <a:p>
            <a:pPr marL="457200" lvl="1" indent="0" eaLnBrk="1" hangingPunct="1">
              <a:buNone/>
            </a:pPr>
            <a:endParaRPr lang="en-US" altLang="en-US" sz="1800" b="1" dirty="0" smtClean="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1094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8110</TotalTime>
  <Words>521</Words>
  <Application>Microsoft Office PowerPoint</Application>
  <PresentationFormat>Widescreen</PresentationFormat>
  <Paragraphs>145</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Aharoni</vt:lpstr>
      <vt:lpstr>Arial</vt:lpstr>
      <vt:lpstr>Calibri</vt:lpstr>
      <vt:lpstr>Calibri Light</vt:lpstr>
      <vt:lpstr>Times New Roman</vt:lpstr>
      <vt:lpstr>Wingdings</vt:lpstr>
      <vt:lpstr>Office Theme</vt:lpstr>
      <vt:lpstr>                         CROSS-TRACKING SYSTEM UPDATE JUSTICE REINVESTMENT POLICY  OVERSIGHT BOARD   </vt:lpstr>
      <vt:lpstr>Executive Office Of Public Safety and Security Cross-Tracking System</vt:lpstr>
      <vt:lpstr>Executive Office Of Public Safety and Security Cross-Tracking System</vt:lpstr>
      <vt:lpstr>PowerPoint Presentation</vt:lpstr>
      <vt:lpstr>PowerPoint Presentation</vt:lpstr>
      <vt:lpstr>PowerPoint Presentation</vt:lpstr>
      <vt:lpstr>PowerPoint Presentation</vt:lpstr>
      <vt:lpstr>Executive Office Of Public Safety and Security Cross-Tracking System</vt:lpstr>
      <vt:lpstr>Executive Office Of Public Safety and Security Cross-Tracking System</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Venkatachalam, Krishna (PMO)</dc:creator>
  <cp:lastModifiedBy>Collins, Kerry (EPS)</cp:lastModifiedBy>
  <cp:revision>256</cp:revision>
  <cp:lastPrinted>2020-02-26T15:10:53Z</cp:lastPrinted>
  <dcterms:created xsi:type="dcterms:W3CDTF">2015-10-12T15:00:27Z</dcterms:created>
  <dcterms:modified xsi:type="dcterms:W3CDTF">2021-01-11T13:35:34Z</dcterms:modified>
</cp:coreProperties>
</file>