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11"/>
  </p:notesMasterIdLst>
  <p:sldIdLst>
    <p:sldId id="2141411663" r:id="rId6"/>
    <p:sldId id="2146847680" r:id="rId7"/>
    <p:sldId id="2146847696" r:id="rId8"/>
    <p:sldId id="2146847700" r:id="rId9"/>
    <p:sldId id="2146847695" r:id="rId10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E02E-F532-81F7-FD94-3FCE4104A923}" name="Anthony,Krysta" initials="A" userId="S::Krysta.Anthony@gartner.com::9244f7b8-c8dd-42c9-82f4-0cc36500d639" providerId="AD"/>
  <p188:author id="{1EE9A54B-17CA-9E0C-A107-C64C45CD10BE}" name="Mitchell,John-Paul" initials="M" userId="S::John-Paul.Mitchell@gartner.com::77d201ea-8308-4eff-832d-c2d28766bec2" providerId="AD"/>
  <p188:author id="{B6D91A7E-042C-A350-BE01-0704C396F672}" name="Cohen,Maydad" initials="C" userId="S::Maydad.Cohen@gartner.com::f9bb5adc-be12-4e3b-a5bd-c202053f41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9AD7"/>
    <a:srgbClr val="19670F"/>
    <a:srgbClr val="999999"/>
    <a:srgbClr val="E8EFFA"/>
    <a:srgbClr val="F0F3F7"/>
    <a:srgbClr val="89A6C2"/>
    <a:srgbClr val="BFBFBF"/>
    <a:srgbClr val="A1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952D6-F738-4F87-9D71-960A2DE5973A}" v="1" dt="2022-06-13T12:09:1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20" autoAdjust="0"/>
    <p:restoredTop sz="96398" autoAdjust="0"/>
  </p:normalViewPr>
  <p:slideViewPr>
    <p:cSldViewPr snapToGrid="0">
      <p:cViewPr varScale="1">
        <p:scale>
          <a:sx n="114" d="100"/>
          <a:sy n="114" d="100"/>
        </p:scale>
        <p:origin x="1038" y="96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Kerry (EPS)" userId="faeb9980-173a-41f4-956c-abf71104df2e" providerId="ADAL" clId="{FF3952D6-F738-4F87-9D71-960A2DE5973A}"/>
    <pc:docChg chg="custSel addSld delSld modSld">
      <pc:chgData name="Collins, Kerry (EPS)" userId="faeb9980-173a-41f4-956c-abf71104df2e" providerId="ADAL" clId="{FF3952D6-F738-4F87-9D71-960A2DE5973A}" dt="2022-06-13T12:09:26.143" v="26" actId="2696"/>
      <pc:docMkLst>
        <pc:docMk/>
      </pc:docMkLst>
      <pc:sldChg chg="add">
        <pc:chgData name="Collins, Kerry (EPS)" userId="faeb9980-173a-41f4-956c-abf71104df2e" providerId="ADAL" clId="{FF3952D6-F738-4F87-9D71-960A2DE5973A}" dt="2022-06-13T12:09:19.723" v="25"/>
        <pc:sldMkLst>
          <pc:docMk/>
          <pc:sldMk cId="1348269821" sldId="2146847695"/>
        </pc:sldMkLst>
      </pc:sldChg>
      <pc:sldChg chg="modSp mod">
        <pc:chgData name="Collins, Kerry (EPS)" userId="faeb9980-173a-41f4-956c-abf71104df2e" providerId="ADAL" clId="{FF3952D6-F738-4F87-9D71-960A2DE5973A}" dt="2022-06-13T12:06:30.627" v="23" actId="20577"/>
        <pc:sldMkLst>
          <pc:docMk/>
          <pc:sldMk cId="3375043125" sldId="2146847700"/>
        </pc:sldMkLst>
        <pc:spChg chg="mod">
          <ac:chgData name="Collins, Kerry (EPS)" userId="faeb9980-173a-41f4-956c-abf71104df2e" providerId="ADAL" clId="{FF3952D6-F738-4F87-9D71-960A2DE5973A}" dt="2022-06-13T12:06:30.627" v="23" actId="20577"/>
          <ac:spMkLst>
            <pc:docMk/>
            <pc:sldMk cId="3375043125" sldId="2146847700"/>
            <ac:spMk id="3" creationId="{0615B843-2FFB-4888-8A96-0BD2E8490895}"/>
          </ac:spMkLst>
        </pc:spChg>
      </pc:sldChg>
      <pc:sldChg chg="new del">
        <pc:chgData name="Collins, Kerry (EPS)" userId="faeb9980-173a-41f4-956c-abf71104df2e" providerId="ADAL" clId="{FF3952D6-F738-4F87-9D71-960A2DE5973A}" dt="2022-06-13T12:09:26.143" v="26" actId="2696"/>
        <pc:sldMkLst>
          <pc:docMk/>
          <pc:sldMk cId="3617800007" sldId="21468477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image" Target="../media/image3.emf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Gill Sans MT"/>
              </a:rPr>
              <a:t>Cross-Tracking Initiative Update: Data Analytics Platform</a:t>
            </a:r>
          </a:p>
          <a:p>
            <a:pPr algn="ctr"/>
            <a:endParaRPr lang="en-US" sz="52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ill Sans MT"/>
              </a:rPr>
              <a:t>06/13/22</a:t>
            </a:r>
            <a:endParaRPr lang="en-US" sz="52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0D-377C-438A-B9A9-26A8913C9BF6}" type="datetime1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  <a:p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Technology Services and Security</a:t>
            </a:r>
          </a:p>
        </p:txBody>
      </p:sp>
    </p:spTree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2D44-82E3-4178-9B0F-4FE72340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Analytics Platform Updates and Next Steps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2A8D-7D2B-4886-AAEE-26CD206F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8E56-9A22-4613-B5F5-E1E53A4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0FFB5-A3EA-45C3-BC0F-E794098E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B5817E-EA4C-4C41-9BC3-DECDDC5C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31587"/>
              </p:ext>
            </p:extLst>
          </p:nvPr>
        </p:nvGraphicFramePr>
        <p:xfrm>
          <a:off x="6237288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Immediate Next Steps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Incorporate refinements from </a:t>
                      </a:r>
                      <a:r>
                        <a:rPr lang="en-US" altLang="ko-KR" sz="1800" kern="1200" dirty="0" err="1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UAT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574675" lvl="2" indent="-23495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Address long-standing data issues</a:t>
                      </a:r>
                    </a:p>
                    <a:p>
                      <a:pPr marL="574675" lvl="2" indent="-23495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Update dashboard designs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Security testing for all dashboards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Finalize recurring data transfers for all agencies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Deploy Phase I dashboards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A89C38-2827-4081-AE4E-8C2056DBF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26830"/>
              </p:ext>
            </p:extLst>
          </p:nvPr>
        </p:nvGraphicFramePr>
        <p:xfrm>
          <a:off x="460375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Completed Activities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Continued data and dashboard reviews three times per week in anticipation of dashboard deployment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Conducted a data validation for data sources for the public dashboard with all sheriffs and the Department of Correction 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Completed one round of User Acceptance Testing (</a:t>
                      </a:r>
                      <a:r>
                        <a:rPr lang="en-US" altLang="ko-KR" sz="1800" dirty="0" err="1">
                          <a:latin typeface="Gill Sans MT" panose="020B0502020104020203" pitchFamily="34" charset="0"/>
                        </a:rPr>
                        <a:t>UAT</a:t>
                      </a: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) with over 35 participants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Continued to establish enduring process for recurring data transfers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6C613E-56E5-4783-B93A-FFD7448B3C9B}"/>
              </a:ext>
            </a:extLst>
          </p:cNvPr>
          <p:cNvSpPr/>
          <p:nvPr/>
        </p:nvSpPr>
        <p:spPr bwMode="gray">
          <a:xfrm>
            <a:off x="8691404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6459-C763-4ED5-87F7-D5DEA19ED513}"/>
              </a:ext>
            </a:extLst>
          </p:cNvPr>
          <p:cNvSpPr/>
          <p:nvPr/>
        </p:nvSpPr>
        <p:spPr bwMode="gray">
          <a:xfrm>
            <a:off x="2914491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4D4E792-DF34-4B91-ADFA-90151D76C51D}"/>
              </a:ext>
            </a:extLst>
          </p:cNvPr>
          <p:cNvSpPr>
            <a:spLocks noChangeAspect="1"/>
          </p:cNvSpPr>
          <p:nvPr/>
        </p:nvSpPr>
        <p:spPr bwMode="gray">
          <a:xfrm>
            <a:off x="3010693" y="1252051"/>
            <a:ext cx="396875" cy="312738"/>
          </a:xfrm>
          <a:custGeom>
            <a:avLst/>
            <a:gdLst>
              <a:gd name="T0" fmla="*/ 250 w 250"/>
              <a:gd name="T1" fmla="*/ 15 h 197"/>
              <a:gd name="T2" fmla="*/ 99 w 250"/>
              <a:gd name="T3" fmla="*/ 197 h 197"/>
              <a:gd name="T4" fmla="*/ 0 w 250"/>
              <a:gd name="T5" fmla="*/ 114 h 197"/>
              <a:gd name="T6" fmla="*/ 13 w 250"/>
              <a:gd name="T7" fmla="*/ 97 h 197"/>
              <a:gd name="T8" fmla="*/ 96 w 250"/>
              <a:gd name="T9" fmla="*/ 166 h 197"/>
              <a:gd name="T10" fmla="*/ 234 w 250"/>
              <a:gd name="T11" fmla="*/ 0 h 197"/>
              <a:gd name="T12" fmla="*/ 250 w 250"/>
              <a:gd name="T13" fmla="*/ 1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" h="197">
                <a:moveTo>
                  <a:pt x="250" y="15"/>
                </a:moveTo>
                <a:lnTo>
                  <a:pt x="99" y="197"/>
                </a:lnTo>
                <a:lnTo>
                  <a:pt x="0" y="114"/>
                </a:lnTo>
                <a:lnTo>
                  <a:pt x="13" y="97"/>
                </a:lnTo>
                <a:lnTo>
                  <a:pt x="96" y="166"/>
                </a:lnTo>
                <a:lnTo>
                  <a:pt x="234" y="0"/>
                </a:lnTo>
                <a:lnTo>
                  <a:pt x="250" y="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E84E24-644F-4987-A95D-309D12A616D5}"/>
              </a:ext>
            </a:extLst>
          </p:cNvPr>
          <p:cNvSpPr>
            <a:spLocks noChangeAspect="1"/>
          </p:cNvSpPr>
          <p:nvPr/>
        </p:nvSpPr>
        <p:spPr bwMode="gray">
          <a:xfrm>
            <a:off x="8823333" y="1211653"/>
            <a:ext cx="325422" cy="393534"/>
          </a:xfrm>
          <a:custGeom>
            <a:avLst/>
            <a:gdLst>
              <a:gd name="connsiteX0" fmla="*/ 50768 w 409575"/>
              <a:gd name="connsiteY0" fmla="*/ 134779 h 495300"/>
              <a:gd name="connsiteX1" fmla="*/ 84963 w 409575"/>
              <a:gd name="connsiteY1" fmla="*/ 100584 h 495300"/>
              <a:gd name="connsiteX2" fmla="*/ 50768 w 409575"/>
              <a:gd name="connsiteY2" fmla="*/ 66389 h 495300"/>
              <a:gd name="connsiteX3" fmla="*/ 77724 w 409575"/>
              <a:gd name="connsiteY3" fmla="*/ 39434 h 495300"/>
              <a:gd name="connsiteX4" fmla="*/ 111919 w 409575"/>
              <a:gd name="connsiteY4" fmla="*/ 73628 h 495300"/>
              <a:gd name="connsiteX5" fmla="*/ 146113 w 409575"/>
              <a:gd name="connsiteY5" fmla="*/ 39434 h 495300"/>
              <a:gd name="connsiteX6" fmla="*/ 173069 w 409575"/>
              <a:gd name="connsiteY6" fmla="*/ 66389 h 495300"/>
              <a:gd name="connsiteX7" fmla="*/ 138874 w 409575"/>
              <a:gd name="connsiteY7" fmla="*/ 100584 h 495300"/>
              <a:gd name="connsiteX8" fmla="*/ 173069 w 409575"/>
              <a:gd name="connsiteY8" fmla="*/ 134779 h 495300"/>
              <a:gd name="connsiteX9" fmla="*/ 146113 w 409575"/>
              <a:gd name="connsiteY9" fmla="*/ 161735 h 495300"/>
              <a:gd name="connsiteX10" fmla="*/ 111919 w 409575"/>
              <a:gd name="connsiteY10" fmla="*/ 127540 h 495300"/>
              <a:gd name="connsiteX11" fmla="*/ 77724 w 409575"/>
              <a:gd name="connsiteY11" fmla="*/ 161735 h 495300"/>
              <a:gd name="connsiteX12" fmla="*/ 50768 w 409575"/>
              <a:gd name="connsiteY12" fmla="*/ 134779 h 495300"/>
              <a:gd name="connsiteX13" fmla="*/ 411099 w 409575"/>
              <a:gd name="connsiteY13" fmla="*/ 87154 h 495300"/>
              <a:gd name="connsiteX14" fmla="*/ 384143 w 409575"/>
              <a:gd name="connsiteY14" fmla="*/ 114110 h 495300"/>
              <a:gd name="connsiteX15" fmla="*/ 349377 w 409575"/>
              <a:gd name="connsiteY15" fmla="*/ 79343 h 495300"/>
              <a:gd name="connsiteX16" fmla="*/ 349377 w 409575"/>
              <a:gd name="connsiteY16" fmla="*/ 268224 h 495300"/>
              <a:gd name="connsiteX17" fmla="*/ 91821 w 409575"/>
              <a:gd name="connsiteY17" fmla="*/ 268224 h 495300"/>
              <a:gd name="connsiteX18" fmla="*/ 92678 w 409575"/>
              <a:gd name="connsiteY18" fmla="*/ 360521 h 495300"/>
              <a:gd name="connsiteX19" fmla="*/ 140494 w 409575"/>
              <a:gd name="connsiteY19" fmla="*/ 424434 h 495300"/>
              <a:gd name="connsiteX20" fmla="*/ 73819 w 409575"/>
              <a:gd name="connsiteY20" fmla="*/ 491109 h 495300"/>
              <a:gd name="connsiteX21" fmla="*/ 7144 w 409575"/>
              <a:gd name="connsiteY21" fmla="*/ 424434 h 495300"/>
              <a:gd name="connsiteX22" fmla="*/ 54578 w 409575"/>
              <a:gd name="connsiteY22" fmla="*/ 360617 h 495300"/>
              <a:gd name="connsiteX23" fmla="*/ 53340 w 409575"/>
              <a:gd name="connsiteY23" fmla="*/ 230124 h 495300"/>
              <a:gd name="connsiteX24" fmla="*/ 311277 w 409575"/>
              <a:gd name="connsiteY24" fmla="*/ 230124 h 495300"/>
              <a:gd name="connsiteX25" fmla="*/ 311277 w 409575"/>
              <a:gd name="connsiteY25" fmla="*/ 81058 h 495300"/>
              <a:gd name="connsiteX26" fmla="*/ 278321 w 409575"/>
              <a:gd name="connsiteY26" fmla="*/ 114014 h 495300"/>
              <a:gd name="connsiteX27" fmla="*/ 251365 w 409575"/>
              <a:gd name="connsiteY27" fmla="*/ 87059 h 495300"/>
              <a:gd name="connsiteX28" fmla="*/ 331184 w 409575"/>
              <a:gd name="connsiteY28" fmla="*/ 7144 h 495300"/>
              <a:gd name="connsiteX29" fmla="*/ 411099 w 409575"/>
              <a:gd name="connsiteY29" fmla="*/ 87154 h 495300"/>
              <a:gd name="connsiteX30" fmla="*/ 73819 w 409575"/>
              <a:gd name="connsiteY30" fmla="*/ 395859 h 495300"/>
              <a:gd name="connsiteX31" fmla="*/ 45244 w 409575"/>
              <a:gd name="connsiteY31" fmla="*/ 424434 h 495300"/>
              <a:gd name="connsiteX32" fmla="*/ 73819 w 409575"/>
              <a:gd name="connsiteY32" fmla="*/ 453009 h 495300"/>
              <a:gd name="connsiteX33" fmla="*/ 102394 w 409575"/>
              <a:gd name="connsiteY33" fmla="*/ 424434 h 495300"/>
              <a:gd name="connsiteX34" fmla="*/ 73819 w 409575"/>
              <a:gd name="connsiteY34" fmla="*/ 395859 h 495300"/>
              <a:gd name="connsiteX35" fmla="*/ 327565 w 409575"/>
              <a:gd name="connsiteY35" fmla="*/ 344329 h 495300"/>
              <a:gd name="connsiteX36" fmla="*/ 293370 w 409575"/>
              <a:gd name="connsiteY36" fmla="*/ 378524 h 495300"/>
              <a:gd name="connsiteX37" fmla="*/ 259175 w 409575"/>
              <a:gd name="connsiteY37" fmla="*/ 344329 h 495300"/>
              <a:gd name="connsiteX38" fmla="*/ 232220 w 409575"/>
              <a:gd name="connsiteY38" fmla="*/ 371285 h 495300"/>
              <a:gd name="connsiteX39" fmla="*/ 266414 w 409575"/>
              <a:gd name="connsiteY39" fmla="*/ 405479 h 495300"/>
              <a:gd name="connsiteX40" fmla="*/ 232220 w 409575"/>
              <a:gd name="connsiteY40" fmla="*/ 439674 h 495300"/>
              <a:gd name="connsiteX41" fmla="*/ 259175 w 409575"/>
              <a:gd name="connsiteY41" fmla="*/ 466630 h 495300"/>
              <a:gd name="connsiteX42" fmla="*/ 293370 w 409575"/>
              <a:gd name="connsiteY42" fmla="*/ 432435 h 495300"/>
              <a:gd name="connsiteX43" fmla="*/ 327565 w 409575"/>
              <a:gd name="connsiteY43" fmla="*/ 466630 h 495300"/>
              <a:gd name="connsiteX44" fmla="*/ 354521 w 409575"/>
              <a:gd name="connsiteY44" fmla="*/ 439674 h 495300"/>
              <a:gd name="connsiteX45" fmla="*/ 320326 w 409575"/>
              <a:gd name="connsiteY45" fmla="*/ 405479 h 495300"/>
              <a:gd name="connsiteX46" fmla="*/ 354521 w 409575"/>
              <a:gd name="connsiteY46" fmla="*/ 371285 h 495300"/>
              <a:gd name="connsiteX47" fmla="*/ 327565 w 409575"/>
              <a:gd name="connsiteY47" fmla="*/ 34432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575" h="495300">
                <a:moveTo>
                  <a:pt x="50768" y="134779"/>
                </a:moveTo>
                <a:lnTo>
                  <a:pt x="84963" y="100584"/>
                </a:lnTo>
                <a:lnTo>
                  <a:pt x="50768" y="66389"/>
                </a:lnTo>
                <a:lnTo>
                  <a:pt x="77724" y="39434"/>
                </a:lnTo>
                <a:lnTo>
                  <a:pt x="111919" y="73628"/>
                </a:lnTo>
                <a:lnTo>
                  <a:pt x="146113" y="39434"/>
                </a:lnTo>
                <a:lnTo>
                  <a:pt x="173069" y="66389"/>
                </a:lnTo>
                <a:lnTo>
                  <a:pt x="138874" y="100584"/>
                </a:lnTo>
                <a:lnTo>
                  <a:pt x="173069" y="134779"/>
                </a:lnTo>
                <a:lnTo>
                  <a:pt x="146113" y="161735"/>
                </a:lnTo>
                <a:lnTo>
                  <a:pt x="111919" y="127540"/>
                </a:lnTo>
                <a:lnTo>
                  <a:pt x="77724" y="161735"/>
                </a:lnTo>
                <a:lnTo>
                  <a:pt x="50768" y="134779"/>
                </a:lnTo>
                <a:close/>
                <a:moveTo>
                  <a:pt x="411099" y="87154"/>
                </a:moveTo>
                <a:lnTo>
                  <a:pt x="384143" y="114110"/>
                </a:lnTo>
                <a:lnTo>
                  <a:pt x="349377" y="79343"/>
                </a:lnTo>
                <a:lnTo>
                  <a:pt x="349377" y="268224"/>
                </a:lnTo>
                <a:lnTo>
                  <a:pt x="91821" y="268224"/>
                </a:lnTo>
                <a:lnTo>
                  <a:pt x="92678" y="360521"/>
                </a:lnTo>
                <a:cubicBezTo>
                  <a:pt x="120301" y="368713"/>
                  <a:pt x="140494" y="394240"/>
                  <a:pt x="140494" y="424434"/>
                </a:cubicBezTo>
                <a:cubicBezTo>
                  <a:pt x="140494" y="461201"/>
                  <a:pt x="110585" y="491109"/>
                  <a:pt x="73819" y="491109"/>
                </a:cubicBezTo>
                <a:cubicBezTo>
                  <a:pt x="37052" y="491109"/>
                  <a:pt x="7144" y="461201"/>
                  <a:pt x="7144" y="424434"/>
                </a:cubicBezTo>
                <a:cubicBezTo>
                  <a:pt x="7144" y="394335"/>
                  <a:pt x="27146" y="368903"/>
                  <a:pt x="54578" y="360617"/>
                </a:cubicBezTo>
                <a:lnTo>
                  <a:pt x="53340" y="230124"/>
                </a:lnTo>
                <a:lnTo>
                  <a:pt x="311277" y="230124"/>
                </a:lnTo>
                <a:lnTo>
                  <a:pt x="311277" y="81058"/>
                </a:lnTo>
                <a:lnTo>
                  <a:pt x="278321" y="114014"/>
                </a:lnTo>
                <a:lnTo>
                  <a:pt x="251365" y="87059"/>
                </a:lnTo>
                <a:lnTo>
                  <a:pt x="331184" y="7144"/>
                </a:lnTo>
                <a:lnTo>
                  <a:pt x="411099" y="87154"/>
                </a:lnTo>
                <a:close/>
                <a:moveTo>
                  <a:pt x="73819" y="395859"/>
                </a:moveTo>
                <a:cubicBezTo>
                  <a:pt x="58103" y="395859"/>
                  <a:pt x="45244" y="408718"/>
                  <a:pt x="45244" y="424434"/>
                </a:cubicBezTo>
                <a:cubicBezTo>
                  <a:pt x="45244" y="440150"/>
                  <a:pt x="58103" y="453009"/>
                  <a:pt x="73819" y="453009"/>
                </a:cubicBezTo>
                <a:cubicBezTo>
                  <a:pt x="89535" y="453009"/>
                  <a:pt x="102394" y="440150"/>
                  <a:pt x="102394" y="424434"/>
                </a:cubicBezTo>
                <a:cubicBezTo>
                  <a:pt x="102394" y="408718"/>
                  <a:pt x="89535" y="395859"/>
                  <a:pt x="73819" y="395859"/>
                </a:cubicBezTo>
                <a:close/>
                <a:moveTo>
                  <a:pt x="327565" y="344329"/>
                </a:moveTo>
                <a:lnTo>
                  <a:pt x="293370" y="378524"/>
                </a:lnTo>
                <a:lnTo>
                  <a:pt x="259175" y="344329"/>
                </a:lnTo>
                <a:lnTo>
                  <a:pt x="232220" y="371285"/>
                </a:lnTo>
                <a:lnTo>
                  <a:pt x="266414" y="405479"/>
                </a:lnTo>
                <a:lnTo>
                  <a:pt x="232220" y="439674"/>
                </a:lnTo>
                <a:lnTo>
                  <a:pt x="259175" y="466630"/>
                </a:lnTo>
                <a:lnTo>
                  <a:pt x="293370" y="432435"/>
                </a:lnTo>
                <a:lnTo>
                  <a:pt x="327565" y="466630"/>
                </a:lnTo>
                <a:lnTo>
                  <a:pt x="354521" y="439674"/>
                </a:lnTo>
                <a:lnTo>
                  <a:pt x="320326" y="405479"/>
                </a:lnTo>
                <a:lnTo>
                  <a:pt x="354521" y="371285"/>
                </a:lnTo>
                <a:lnTo>
                  <a:pt x="327565" y="3443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369A-9480-4781-9281-F05759F4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CJ360</a:t>
            </a:r>
            <a:r>
              <a:rPr lang="en-US" dirty="0"/>
              <a:t> Platform Development Investments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B843-2FFB-4888-8A96-0BD2E849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124607"/>
            <a:ext cx="11810999" cy="2468545"/>
          </a:xfrm>
        </p:spPr>
        <p:txBody>
          <a:bodyPr>
            <a:normAutofit/>
          </a:bodyPr>
          <a:lstStyle/>
          <a:p>
            <a:r>
              <a:rPr lang="en-US" dirty="0"/>
              <a:t>Capital Costs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FY22 total between the EOTSS IT Capital office and EOPSS approx.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$5.3M </a:t>
            </a:r>
            <a:endParaRPr lang="en-US" dirty="0"/>
          </a:p>
          <a:p>
            <a:pPr lvl="1"/>
            <a:r>
              <a:rPr lang="en-US" dirty="0"/>
              <a:t>Google Infrastructure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$2,720,808</a:t>
            </a:r>
          </a:p>
          <a:p>
            <a:pPr lvl="1"/>
            <a:r>
              <a:rPr lang="en-US" dirty="0"/>
              <a:t>Google / </a:t>
            </a:r>
            <a:r>
              <a:rPr lang="en-US" dirty="0" err="1"/>
              <a:t>SpringML</a:t>
            </a:r>
            <a:r>
              <a:rPr lang="en-US" dirty="0"/>
              <a:t> Services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$657,548</a:t>
            </a:r>
            <a:endParaRPr lang="en-US" dirty="0"/>
          </a:p>
          <a:p>
            <a:pPr lvl="1"/>
            <a:r>
              <a:rPr lang="en-US" dirty="0"/>
              <a:t>Gartner Oversight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$1,129,610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Resource Investments  </a:t>
            </a:r>
            <a:r>
              <a:rPr lang="en-US" sz="1800" dirty="0">
                <a:latin typeface="+mn-lt"/>
              </a:rPr>
              <a:t>$525,000 </a:t>
            </a:r>
            <a:r>
              <a:rPr lang="en-US" sz="1200" dirty="0">
                <a:latin typeface="+mn-lt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changes to One III and Parole SPIRIT),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$300,000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EOPSS Staff augmentation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31CF-D71F-4A72-B196-6999A988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5146-4CF1-4A87-9DCB-9ACF6A61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132A-582A-4D46-B5F6-EF475C06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E22C89-F8E7-4DFE-9C40-F619B11AC144}"/>
              </a:ext>
            </a:extLst>
          </p:cNvPr>
          <p:cNvGrpSpPr/>
          <p:nvPr/>
        </p:nvGrpSpPr>
        <p:grpSpPr>
          <a:xfrm>
            <a:off x="862909" y="4064609"/>
            <a:ext cx="3200400" cy="2369499"/>
            <a:chOff x="639389" y="4066427"/>
            <a:chExt cx="3200400" cy="2369499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4C0AB182-0C09-4E02-82D6-A063CB2B2F6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39389" y="4632122"/>
              <a:ext cx="3200400" cy="1803804"/>
            </a:xfrm>
            <a:prstGeom prst="rect">
              <a:avLst/>
            </a:prstGeom>
          </p:spPr>
          <p:txBody>
            <a:bodyPr wrap="square" lIns="0"/>
            <a:lstStyle>
              <a:lvl1pPr marL="457120" indent="-457120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1pPr>
              <a:lvl2pPr marL="990427" indent="-380933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2pPr>
              <a:lvl3pPr marL="152373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3pPr>
              <a:lvl4pPr marL="213322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4pPr>
              <a:lvl5pPr marL="274272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rgbClr val="1F497D"/>
                  </a:solidFill>
                </a:rPr>
                <a:t>700 Hours</a:t>
              </a:r>
            </a:p>
            <a:p>
              <a:pPr marL="166688" lvl="1" indent="-166688">
                <a:spcAft>
                  <a:spcPts val="300"/>
                </a:spcAft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20 criminal justice agencies</a:t>
              </a:r>
            </a:p>
            <a:p>
              <a:pPr marL="166688" lvl="1" indent="-166688">
                <a:spcAft>
                  <a:spcPts val="300"/>
                </a:spcAft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Multiple 1-on-1 agency meetings and 50+ person meetings</a:t>
              </a:r>
            </a:p>
            <a:p>
              <a:pPr marL="166688" lvl="1" indent="-166688">
                <a:spcAft>
                  <a:spcPts val="300"/>
                </a:spcAft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Weekly review and editing of policy language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1EE85E-97B6-42A9-B2E7-57CB93E622CE}"/>
                </a:ext>
              </a:extLst>
            </p:cNvPr>
            <p:cNvSpPr txBox="1"/>
            <p:nvPr/>
          </p:nvSpPr>
          <p:spPr bwMode="gray">
            <a:xfrm>
              <a:off x="639390" y="4066427"/>
              <a:ext cx="1440636" cy="3657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 defTabSz="1018824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en-US" sz="2000" b="1" dirty="0" err="1">
                  <a:solidFill>
                    <a:srgbClr val="1F497D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DULA</a:t>
              </a:r>
              <a:endParaRPr lang="en-US" sz="2000" b="1" dirty="0">
                <a:solidFill>
                  <a:srgbClr val="1F497D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49F885-C0F9-4A3A-96BA-AAD264192BAA}"/>
              </a:ext>
            </a:extLst>
          </p:cNvPr>
          <p:cNvCxnSpPr>
            <a:cxnSpLocks/>
          </p:cNvCxnSpPr>
          <p:nvPr/>
        </p:nvCxnSpPr>
        <p:spPr bwMode="gray">
          <a:xfrm>
            <a:off x="463913" y="4511050"/>
            <a:ext cx="10698480" cy="0"/>
          </a:xfrm>
          <a:prstGeom prst="line">
            <a:avLst/>
          </a:prstGeom>
          <a:solidFill>
            <a:srgbClr val="00529B"/>
          </a:solidFill>
          <a:ln w="177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D31C99-0C0C-4B73-8DE6-68A4FD8A4DF3}"/>
              </a:ext>
            </a:extLst>
          </p:cNvPr>
          <p:cNvGrpSpPr/>
          <p:nvPr/>
        </p:nvGrpSpPr>
        <p:grpSpPr>
          <a:xfrm>
            <a:off x="4494212" y="4066427"/>
            <a:ext cx="3200400" cy="2268922"/>
            <a:chOff x="4341922" y="4066427"/>
            <a:chExt cx="3200400" cy="2268922"/>
          </a:xfrm>
        </p:grpSpPr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CBD62FB3-1630-4E7C-A22A-B0C5192C032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341922" y="4632122"/>
              <a:ext cx="3200400" cy="1703227"/>
            </a:xfrm>
            <a:prstGeom prst="rect">
              <a:avLst/>
            </a:prstGeom>
          </p:spPr>
          <p:txBody>
            <a:bodyPr vert="horz" wrap="square" lIns="0" tIns="60949" rIns="121899" bIns="60949" rtlCol="0">
              <a:normAutofit/>
            </a:bodyPr>
            <a:lstStyle>
              <a:lvl1pPr marL="457120" indent="-457120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1pPr>
              <a:lvl2pPr marL="990427" indent="-380933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2pPr>
              <a:lvl3pPr marL="152373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3pPr>
              <a:lvl4pPr marL="213322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4pPr>
              <a:lvl5pPr marL="274272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rgbClr val="1F497D"/>
                  </a:solidFill>
                </a:rPr>
                <a:t>300 Hours</a:t>
              </a:r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Multiple preparation meetings</a:t>
              </a:r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 err="1"/>
                <a:t>UAT</a:t>
              </a:r>
              <a:r>
                <a:rPr lang="en-US" sz="1600" dirty="0"/>
                <a:t> kickoff with 56 participants</a:t>
              </a:r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~70 people involved in execution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80B87D-8F78-48CE-A294-181C1D2ED59B}"/>
                </a:ext>
              </a:extLst>
            </p:cNvPr>
            <p:cNvSpPr txBox="1"/>
            <p:nvPr/>
          </p:nvSpPr>
          <p:spPr bwMode="gray">
            <a:xfrm>
              <a:off x="4341922" y="4066427"/>
              <a:ext cx="869517" cy="3657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 defTabSz="1018824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en-US" sz="2000" b="1" dirty="0" err="1">
                  <a:solidFill>
                    <a:srgbClr val="1F497D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UAT</a:t>
              </a:r>
              <a:endParaRPr lang="en-US" sz="2000" b="1" dirty="0">
                <a:solidFill>
                  <a:srgbClr val="1F497D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D30273-1CE2-4D72-8514-720FC1A70300}"/>
              </a:ext>
            </a:extLst>
          </p:cNvPr>
          <p:cNvGrpSpPr/>
          <p:nvPr/>
        </p:nvGrpSpPr>
        <p:grpSpPr>
          <a:xfrm>
            <a:off x="8125515" y="4066427"/>
            <a:ext cx="3200400" cy="2268922"/>
            <a:chOff x="8212510" y="4066427"/>
            <a:chExt cx="3200400" cy="2268922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8B9DA2E3-7737-4473-9606-8D7FABD9C14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212510" y="4632122"/>
              <a:ext cx="3200400" cy="1703227"/>
            </a:xfrm>
            <a:prstGeom prst="rect">
              <a:avLst/>
            </a:prstGeom>
          </p:spPr>
          <p:txBody>
            <a:bodyPr vert="horz" wrap="square" lIns="0" tIns="60949" rIns="121899" bIns="60949" rtlCol="0">
              <a:normAutofit/>
            </a:bodyPr>
            <a:lstStyle>
              <a:lvl1pPr marL="457120" indent="-457120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1pPr>
              <a:lvl2pPr marL="990427" indent="-380933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2pPr>
              <a:lvl3pPr marL="152373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3pPr>
              <a:lvl4pPr marL="213322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4pPr>
              <a:lvl5pPr marL="274272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5pPr>
              <a:lvl6pPr marL="335221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707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200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693" indent="-304747" algn="l" defTabSz="12189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rgbClr val="1F497D"/>
                  </a:solidFill>
                </a:rPr>
                <a:t>350 Hours</a:t>
              </a:r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14 Agencies, </a:t>
              </a:r>
              <a:r>
                <a:rPr lang="en-US" sz="1600" dirty="0" err="1"/>
                <a:t>EOTSS</a:t>
              </a:r>
              <a:r>
                <a:rPr lang="en-US" sz="1600" dirty="0"/>
                <a:t>, and </a:t>
              </a:r>
              <a:r>
                <a:rPr lang="en-US" sz="1600" dirty="0" err="1"/>
                <a:t>EOPSS</a:t>
              </a:r>
              <a:endParaRPr lang="en-US" sz="1600" dirty="0"/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Multiple individuals per Agency</a:t>
              </a:r>
            </a:p>
            <a:p>
              <a:pPr marL="166688" lvl="1" indent="-166688"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600" dirty="0"/>
                <a:t>Multiple 1-on-1 meetings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F45E47-EECD-43C4-AFFD-629FDD41C623}"/>
                </a:ext>
              </a:extLst>
            </p:cNvPr>
            <p:cNvSpPr txBox="1"/>
            <p:nvPr/>
          </p:nvSpPr>
          <p:spPr bwMode="gray">
            <a:xfrm>
              <a:off x="8212510" y="4066427"/>
              <a:ext cx="2056100" cy="3657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indent="-274320" defTabSz="1018824">
                <a:spcAft>
                  <a:spcPts val="300"/>
                </a:spcAft>
              </a:pPr>
              <a:r>
                <a:rPr lang="en-US" sz="2000" b="1" dirty="0">
                  <a:solidFill>
                    <a:srgbClr val="1F497D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Data Transfer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4FCC1B-B5BD-4249-9E80-6045CDDB5A24}"/>
              </a:ext>
            </a:extLst>
          </p:cNvPr>
          <p:cNvSpPr txBox="1"/>
          <p:nvPr/>
        </p:nvSpPr>
        <p:spPr bwMode="gray">
          <a:xfrm>
            <a:off x="2898117" y="3502326"/>
            <a:ext cx="6392590" cy="50123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101882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>
                <a:solidFill>
                  <a:srgbClr val="1F497D"/>
                </a:solidFill>
                <a:latin typeface="Gill Sans MT" panose="020B0502020104020203" pitchFamily="34" charset="0"/>
                <a:ea typeface="Arial Unicode MS"/>
                <a:cs typeface="Arial Unicode MS"/>
              </a:rPr>
              <a:t>Highlights of Commonwealth Efforts</a:t>
            </a:r>
          </a:p>
        </p:txBody>
      </p:sp>
    </p:spTree>
    <p:extLst>
      <p:ext uri="{BB962C8B-B14F-4D97-AF65-F5344CB8AC3E}">
        <p14:creationId xmlns:p14="http://schemas.microsoft.com/office/powerpoint/2010/main" val="337504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4BBC-8B62-4DB3-9FD3-450DC1F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Public Dashboard Screenshots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CFE3-1954-4998-987B-9254D7B2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BCB4-9333-47D5-AED3-5F050278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EE4A3-B8CC-41D2-9296-07B4449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FDF11-0B1D-43BA-A539-E64E96285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9" y="1236133"/>
            <a:ext cx="4123062" cy="370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E479E-039B-4B7B-8FB5-E0E07FF0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33" y="1236133"/>
            <a:ext cx="5897327" cy="251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5B653-EC90-4423-B6B2-481E615F8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533" y="3811929"/>
            <a:ext cx="4902200" cy="24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2" ma:contentTypeDescription="Create a new document." ma:contentTypeScope="" ma:versionID="8772725c5d8463b19e659906a873e311">
  <xsd:schema xmlns:xsd="http://www.w3.org/2001/XMLSchema" xmlns:xs="http://www.w3.org/2001/XMLSchema" xmlns:p="http://schemas.microsoft.com/office/2006/metadata/properties" xmlns:ns2="ceba6b1f-fb9f-40b9-b59e-8d52a9892625" xmlns:ns3="2641b359-cb7f-4581-a562-46f25a703be6" targetNamespace="http://schemas.microsoft.com/office/2006/metadata/properties" ma:root="true" ma:fieldsID="af403df93a516c931f9d1ab98b148745" ns2:_="" ns3:_="">
    <xsd:import namespace="ceba6b1f-fb9f-40b9-b59e-8d52a9892625"/>
    <xsd:import namespace="2641b359-cb7f-4581-a562-46f25a70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1b359-cb7f-4581-a562-46f25a703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3B895-75B6-43F3-B060-50C893BC94F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2641b359-cb7f-4581-a562-46f25a703be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eba6b1f-fb9f-40b9-b59e-8d52a9892625"/>
  </ds:schemaRefs>
</ds:datastoreItem>
</file>

<file path=customXml/itemProps2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A1E69-C7AC-4BA6-80A3-9E989694A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a6b1f-fb9f-40b9-b59e-8d52a9892625"/>
    <ds:schemaRef ds:uri="2641b359-cb7f-4581-a562-46f25a703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514</Words>
  <Application>Microsoft Office PowerPoint</Application>
  <PresentationFormat>Custom</PresentationFormat>
  <Paragraphs>95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PowerPoint Presentation</vt:lpstr>
      <vt:lpstr>Data Analytics Platform Updates and Next Steps</vt:lpstr>
      <vt:lpstr>CJ360 Platform Development Investments To Date</vt:lpstr>
      <vt:lpstr>Draft Public Dashboard Screenshots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Collins, Kerry (EPS)</cp:lastModifiedBy>
  <cp:revision>4</cp:revision>
  <cp:lastPrinted>2021-01-27T18:39:02Z</cp:lastPrinted>
  <dcterms:created xsi:type="dcterms:W3CDTF">2020-09-04T18:17:45Z</dcterms:created>
  <dcterms:modified xsi:type="dcterms:W3CDTF">2022-06-13T12:09:26Z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0x0101003E0C6F61F5AB3C43BCDE213D1D7F864B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