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4"/>
  </p:sldMasterIdLst>
  <p:notesMasterIdLst>
    <p:notesMasterId r:id="rId8"/>
  </p:notesMasterIdLst>
  <p:sldIdLst>
    <p:sldId id="275" r:id="rId5"/>
    <p:sldId id="268" r:id="rId6"/>
    <p:sldId id="274" r:id="rId7"/>
  </p:sldIdLst>
  <p:sldSz cx="9144000" cy="6858000" type="screen4x3"/>
  <p:notesSz cx="6858000" cy="9144000"/>
  <p:embeddedFontLst>
    <p:embeddedFont>
      <p:font typeface="Montserrat"/>
      <p:regular r:id="rId9"/>
      <p:bold r:id="rId10"/>
      <p:italic r:id="rId11"/>
      <p:boldItalic r:id="rId12"/>
    </p:embeddedFont>
    <p:embeddedFont>
      <p:font typeface="Montserrat Medium"/>
      <p:regular r:id="rId13"/>
      <p:bold r:id="rId14"/>
      <p:italic r:id="rId15"/>
      <p:boldItalic r:id="rId16"/>
    </p:embeddedFont>
    <p:embeddedFont>
      <p:font typeface="Montserrat SemiBold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1C"/>
    <a:srgbClr val="86B889"/>
    <a:srgbClr val="5DCC99"/>
    <a:srgbClr val="43956F"/>
    <a:srgbClr val="666666"/>
    <a:srgbClr val="B69010"/>
    <a:srgbClr val="14558F"/>
    <a:srgbClr val="45818E"/>
    <a:srgbClr val="58C291"/>
    <a:srgbClr val="F6C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9"/>
    <p:restoredTop sz="94679"/>
  </p:normalViewPr>
  <p:slideViewPr>
    <p:cSldViewPr snapToGrid="0" snapToObjects="1">
      <p:cViewPr varScale="1">
        <p:scale>
          <a:sx n="62" d="100"/>
          <a:sy n="62" d="100"/>
        </p:scale>
        <p:origin x="1324" y="56"/>
      </p:cViewPr>
      <p:guideLst>
        <p:guide orient="horz" pos="1620"/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116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3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1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524913343-min.jpg"/>
          <p:cNvPicPr preferRelativeResize="0"/>
          <p:nvPr/>
        </p:nvPicPr>
        <p:blipFill rotWithShape="1">
          <a:blip r:embed="rId2">
            <a:alphaModFix/>
          </a:blip>
          <a:srcRect l="9271" t="21183" r="8531" b="9545"/>
          <a:stretch/>
        </p:blipFill>
        <p:spPr>
          <a:xfrm>
            <a:off x="-27500" y="-28466"/>
            <a:ext cx="9198998" cy="69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-40300" y="3168267"/>
            <a:ext cx="4625425" cy="635800"/>
          </a:xfrm>
          <a:custGeom>
            <a:avLst/>
            <a:gdLst/>
            <a:ahLst/>
            <a:cxnLst/>
            <a:rect l="l" t="t" r="r" b="b"/>
            <a:pathLst>
              <a:path w="185017" h="19074" extrusionOk="0">
                <a:moveTo>
                  <a:pt x="0" y="19074"/>
                </a:moveTo>
                <a:lnTo>
                  <a:pt x="166613" y="19006"/>
                </a:lnTo>
                <a:lnTo>
                  <a:pt x="185017" y="0"/>
                </a:lnTo>
                <a:lnTo>
                  <a:pt x="206" y="512"/>
                </a:lnTo>
                <a:close/>
              </a:path>
            </a:pathLst>
          </a:custGeom>
          <a:solidFill>
            <a:srgbClr val="EEEEEE">
              <a:alpha val="8316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-40300" y="2110834"/>
            <a:ext cx="6358725" cy="1090133"/>
          </a:xfrm>
          <a:custGeom>
            <a:avLst/>
            <a:gdLst/>
            <a:ahLst/>
            <a:cxnLst/>
            <a:rect l="l" t="t" r="r" b="b"/>
            <a:pathLst>
              <a:path w="254349" h="32704" extrusionOk="0">
                <a:moveTo>
                  <a:pt x="44" y="32704"/>
                </a:moveTo>
                <a:lnTo>
                  <a:pt x="221687" y="32268"/>
                </a:lnTo>
                <a:lnTo>
                  <a:pt x="254349" y="0"/>
                </a:lnTo>
                <a:lnTo>
                  <a:pt x="0" y="503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96425" y="2288333"/>
            <a:ext cx="5586300" cy="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6425" y="3089933"/>
            <a:ext cx="41223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1000"/>
              </a:spcBef>
              <a:spcAft>
                <a:spcPts val="0"/>
              </a:spcAft>
              <a:buNone/>
              <a:defRPr sz="17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2">
  <p:cSld name="SECTION_TITLE_AND_DESCRIPTION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5226600" y="0"/>
            <a:ext cx="39174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15"/>
          <p:cNvSpPr txBox="1">
            <a:spLocks noGrp="1"/>
          </p:cNvSpPr>
          <p:nvPr>
            <p:ph type="subTitle" idx="1"/>
          </p:nvPr>
        </p:nvSpPr>
        <p:spPr>
          <a:xfrm>
            <a:off x="311700" y="1372500"/>
            <a:ext cx="39990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500"/>
              <a:buFont typeface="Montserrat Medium"/>
              <a:buNone/>
              <a:defRPr sz="1500">
                <a:solidFill>
                  <a:srgbClr val="43956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2"/>
          </p:nvPr>
        </p:nvSpPr>
        <p:spPr>
          <a:xfrm>
            <a:off x="5266800" y="2132100"/>
            <a:ext cx="3837000" cy="4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445775" y="763767"/>
            <a:ext cx="548804" cy="83924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311700" y="847700"/>
            <a:ext cx="4222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None/>
              <a:defRPr sz="19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1">
  <p:cSld name="SECTION_TITLE_AND_DESCRIPTION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>
            <a:off x="3368950" y="0"/>
            <a:ext cx="5775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18" name="Google Shape;118;p16"/>
          <p:cNvSpPr/>
          <p:nvPr/>
        </p:nvSpPr>
        <p:spPr>
          <a:xfrm>
            <a:off x="445775" y="763767"/>
            <a:ext cx="548804" cy="83924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311700" y="847700"/>
            <a:ext cx="24585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None/>
              <a:defRPr sz="19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311700" y="2759200"/>
            <a:ext cx="2640000" cy="3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2"/>
          </p:nvPr>
        </p:nvSpPr>
        <p:spPr>
          <a:xfrm>
            <a:off x="311700" y="1851333"/>
            <a:ext cx="2640000" cy="96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b="1">
                <a:solidFill>
                  <a:srgbClr val="43956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0" y="0"/>
            <a:ext cx="2951700" cy="524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43956F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None/>
              <a:defRPr sz="8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1"/>
          </p:nvPr>
        </p:nvSpPr>
        <p:spPr>
          <a:xfrm>
            <a:off x="846000" y="3778833"/>
            <a:ext cx="745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FEFEF"/>
              </a:buClr>
              <a:buSzPts val="2100"/>
              <a:buFont typeface="Montserrat Medium"/>
              <a:buNone/>
              <a:defRPr sz="2100">
                <a:solidFill>
                  <a:srgbClr val="EFEFE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(or transition)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 rotWithShape="1">
          <a:blip r:embed="rId2">
            <a:alphaModFix/>
          </a:blip>
          <a:srcRect l="797" r="1992" b="18113"/>
          <a:stretch/>
        </p:blipFill>
        <p:spPr>
          <a:xfrm>
            <a:off x="-16075" y="-49500"/>
            <a:ext cx="9160076" cy="690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1685200" y="2559467"/>
            <a:ext cx="5571900" cy="128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CUSTOM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 descr="statehouse-min.jpg"/>
          <p:cNvPicPr preferRelativeResize="0"/>
          <p:nvPr/>
        </p:nvPicPr>
        <p:blipFill rotWithShape="1">
          <a:blip r:embed="rId2">
            <a:alphaModFix/>
          </a:blip>
          <a:srcRect l="13600" t="15832" r="9817"/>
          <a:stretch/>
        </p:blipFill>
        <p:spPr>
          <a:xfrm>
            <a:off x="-11275" y="-1"/>
            <a:ext cx="915527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503800" y="2964600"/>
            <a:ext cx="5556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426275" y="763767"/>
            <a:ext cx="548804" cy="83924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17" name="Google Shape;17;p3"/>
          <p:cNvSpPr txBox="1"/>
          <p:nvPr/>
        </p:nvSpPr>
        <p:spPr>
          <a:xfrm>
            <a:off x="5293075" y="847700"/>
            <a:ext cx="2789700" cy="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ontserrat Medium"/>
                <a:ea typeface="Montserrat Medium"/>
                <a:cs typeface="Montserrat Medium"/>
                <a:sym typeface="Montserrat Medium"/>
              </a:rPr>
              <a:t>Agenda</a:t>
            </a:r>
            <a:endParaRPr sz="17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" name="Google Shape;18;p3" descr="962A7995.jpg"/>
          <p:cNvPicPr preferRelativeResize="0"/>
          <p:nvPr/>
        </p:nvPicPr>
        <p:blipFill rotWithShape="1">
          <a:blip r:embed="rId2">
            <a:alphaModFix/>
          </a:blip>
          <a:srcRect l="19527" r="17662"/>
          <a:stretch/>
        </p:blipFill>
        <p:spPr>
          <a:xfrm>
            <a:off x="0" y="-50800"/>
            <a:ext cx="4917974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5348000" y="1836433"/>
            <a:ext cx="868800" cy="4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■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○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●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○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●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○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2"/>
          </p:nvPr>
        </p:nvSpPr>
        <p:spPr>
          <a:xfrm>
            <a:off x="6373650" y="1836433"/>
            <a:ext cx="2128800" cy="4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SzPts val="14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04800"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CUSTOM_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962A7995.jpg"/>
          <p:cNvPicPr preferRelativeResize="0"/>
          <p:nvPr/>
        </p:nvPicPr>
        <p:blipFill rotWithShape="1">
          <a:blip r:embed="rId2">
            <a:alphaModFix/>
          </a:blip>
          <a:srcRect l="21975" t="-539" r="21328" b="26678"/>
          <a:stretch/>
        </p:blipFill>
        <p:spPr>
          <a:xfrm>
            <a:off x="1" y="-50800"/>
            <a:ext cx="6010377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712100" y="1609567"/>
            <a:ext cx="548804" cy="83924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35900" y="1799100"/>
            <a:ext cx="4412100" cy="13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6320700" y="880700"/>
            <a:ext cx="25131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1000"/>
              </a:spcBef>
              <a:spcAft>
                <a:spcPts val="0"/>
              </a:spcAft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320700" y="1661100"/>
            <a:ext cx="2342100" cy="4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 1">
  <p:cSld name="TITLE_1_1">
    <p:bg>
      <p:bgPr>
        <a:solidFill>
          <a:srgbClr val="14558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058550" y="3880433"/>
            <a:ext cx="70269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FEFEF"/>
              </a:buClr>
              <a:buSzPts val="1900"/>
              <a:buFont typeface="Montserrat Medium"/>
              <a:buNone/>
              <a:defRPr sz="1900">
                <a:solidFill>
                  <a:srgbClr val="EFEFE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46" name="Google Shape;46;p8"/>
          <p:cNvSpPr/>
          <p:nvPr/>
        </p:nvSpPr>
        <p:spPr>
          <a:xfrm>
            <a:off x="445775" y="763767"/>
            <a:ext cx="548804" cy="83924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11700" y="847700"/>
            <a:ext cx="846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>
            <a:off x="0" y="0"/>
            <a:ext cx="9144000" cy="524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py, and image">
  <p:cSld name="TITLE_ONLY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51" name="Google Shape;51;p9"/>
          <p:cNvSpPr/>
          <p:nvPr/>
        </p:nvSpPr>
        <p:spPr>
          <a:xfrm>
            <a:off x="445775" y="763767"/>
            <a:ext cx="548804" cy="83924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1700" y="847700"/>
            <a:ext cx="4689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0" y="0"/>
            <a:ext cx="9144000" cy="524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466825" y="1695400"/>
            <a:ext cx="4409400" cy="4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5101325" y="847700"/>
            <a:ext cx="3776100" cy="5287600"/>
          </a:xfrm>
          <a:prstGeom prst="rect">
            <a:avLst/>
          </a:prstGeom>
          <a:noFill/>
          <a:ln w="76200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">
  <p:cSld name="ONE_COLUM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58" name="Google Shape;58;p10"/>
          <p:cNvSpPr/>
          <p:nvPr/>
        </p:nvSpPr>
        <p:spPr>
          <a:xfrm>
            <a:off x="445775" y="763767"/>
            <a:ext cx="548804" cy="83924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311700" y="847700"/>
            <a:ext cx="846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>
            <a:off x="0" y="0"/>
            <a:ext cx="9144000" cy="52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311700" y="2365600"/>
            <a:ext cx="3782700" cy="5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4755200" y="2365600"/>
            <a:ext cx="3999900" cy="52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cxnSp>
        <p:nvCxnSpPr>
          <p:cNvPr id="63" name="Google Shape;63;p10"/>
          <p:cNvCxnSpPr/>
          <p:nvPr/>
        </p:nvCxnSpPr>
        <p:spPr>
          <a:xfrm>
            <a:off x="4287137" y="1902400"/>
            <a:ext cx="0" cy="4262800"/>
          </a:xfrm>
          <a:prstGeom prst="straightConnector1">
            <a:avLst/>
          </a:prstGeom>
          <a:noFill/>
          <a:ln w="11430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0"/>
          <p:cNvSpPr txBox="1">
            <a:spLocks noGrp="1"/>
          </p:cNvSpPr>
          <p:nvPr>
            <p:ph type="subTitle" idx="3"/>
          </p:nvPr>
        </p:nvSpPr>
        <p:spPr>
          <a:xfrm>
            <a:off x="311700" y="1831600"/>
            <a:ext cx="35559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1000"/>
              </a:spcBef>
              <a:spcAft>
                <a:spcPts val="0"/>
              </a:spcAft>
              <a:buNone/>
              <a:defRPr b="1">
                <a:solidFill>
                  <a:srgbClr val="43956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4"/>
          </p:nvPr>
        </p:nvSpPr>
        <p:spPr>
          <a:xfrm>
            <a:off x="4755200" y="1831600"/>
            <a:ext cx="37245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b="1">
                <a:solidFill>
                  <a:srgbClr val="43956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0" y="0"/>
            <a:ext cx="9144000" cy="524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" preserve="1">
  <p:cSld name="1_Two column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58" name="Google Shape;58;p10"/>
          <p:cNvSpPr/>
          <p:nvPr/>
        </p:nvSpPr>
        <p:spPr>
          <a:xfrm>
            <a:off x="445775" y="763767"/>
            <a:ext cx="548804" cy="83924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311700" y="847700"/>
            <a:ext cx="8460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>
            <a:off x="0" y="0"/>
            <a:ext cx="9144000" cy="52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311700" y="2365600"/>
            <a:ext cx="3782700" cy="5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4755200" y="2365600"/>
            <a:ext cx="3999900" cy="52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cxnSp>
        <p:nvCxnSpPr>
          <p:cNvPr id="63" name="Google Shape;63;p10"/>
          <p:cNvCxnSpPr/>
          <p:nvPr/>
        </p:nvCxnSpPr>
        <p:spPr>
          <a:xfrm>
            <a:off x="3039525" y="1902400"/>
            <a:ext cx="0" cy="4262800"/>
          </a:xfrm>
          <a:prstGeom prst="straightConnector1">
            <a:avLst/>
          </a:prstGeom>
          <a:noFill/>
          <a:ln w="11430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0"/>
          <p:cNvSpPr txBox="1">
            <a:spLocks noGrp="1"/>
          </p:cNvSpPr>
          <p:nvPr>
            <p:ph type="subTitle" idx="3"/>
          </p:nvPr>
        </p:nvSpPr>
        <p:spPr>
          <a:xfrm>
            <a:off x="311700" y="1831600"/>
            <a:ext cx="35559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1000"/>
              </a:spcBef>
              <a:spcAft>
                <a:spcPts val="0"/>
              </a:spcAft>
              <a:buNone/>
              <a:defRPr b="1">
                <a:solidFill>
                  <a:srgbClr val="43956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4"/>
          </p:nvPr>
        </p:nvSpPr>
        <p:spPr>
          <a:xfrm>
            <a:off x="4755200" y="1831600"/>
            <a:ext cx="37245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b="1">
                <a:solidFill>
                  <a:srgbClr val="43956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0" y="0"/>
            <a:ext cx="9144000" cy="524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25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14558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82665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Montserrat Medium"/>
              <a:buNone/>
              <a:defRPr sz="1800">
                <a:solidFill>
                  <a:srgbClr val="53535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●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●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68" r:id="rId8"/>
    <p:sldLayoutId id="2147483659" r:id="rId9"/>
    <p:sldLayoutId id="2147483661" r:id="rId10"/>
    <p:sldLayoutId id="2147483662" r:id="rId11"/>
    <p:sldLayoutId id="2147483664" r:id="rId12"/>
    <p:sldLayoutId id="2147483665" r:id="rId13"/>
    <p:sldLayoutId id="214748366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5D44-04F4-4AD6-8AC2-A62461EF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JRPOB data subcommittee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8125D-541B-4C99-B5F7-E47FA6E80398}"/>
              </a:ext>
            </a:extLst>
          </p:cNvPr>
          <p:cNvSpPr txBox="1">
            <a:spLocks/>
          </p:cNvSpPr>
          <p:nvPr/>
        </p:nvSpPr>
        <p:spPr>
          <a:xfrm>
            <a:off x="311700" y="4083974"/>
            <a:ext cx="4774008" cy="194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58750" indent="0">
              <a:buNone/>
            </a:pPr>
            <a:r>
              <a:rPr lang="en-US" dirty="0">
                <a:latin typeface="+mj-lt"/>
              </a:rPr>
              <a:t>Michael Coelho, Probation Service</a:t>
            </a:r>
          </a:p>
          <a:p>
            <a:pPr marL="158750" indent="0">
              <a:buNone/>
            </a:pPr>
            <a:r>
              <a:rPr lang="en-US" dirty="0">
                <a:latin typeface="+mj-lt"/>
              </a:rPr>
              <a:t>Rahsaan Hall, ACLU</a:t>
            </a:r>
          </a:p>
          <a:p>
            <a:pPr marL="158750" indent="0">
              <a:buNone/>
            </a:pPr>
            <a:r>
              <a:rPr lang="en-US" dirty="0">
                <a:latin typeface="+mj-lt"/>
              </a:rPr>
              <a:t>Brook Hopkins, Harvard Law School</a:t>
            </a:r>
          </a:p>
          <a:p>
            <a:pPr marL="158750" indent="0">
              <a:buFont typeface="Montserrat"/>
              <a:buNone/>
            </a:pPr>
            <a:r>
              <a:rPr lang="en-US" dirty="0">
                <a:latin typeface="+mj-lt"/>
              </a:rPr>
              <a:t>Kristina Johnson, EOTSS (for Sec. Wood)</a:t>
            </a:r>
          </a:p>
          <a:p>
            <a:pPr marL="158750" indent="0">
              <a:buFont typeface="Montserrat"/>
              <a:buNone/>
            </a:pPr>
            <a:endParaRPr lang="en-US" dirty="0">
              <a:latin typeface="+mj-lt"/>
            </a:endParaRPr>
          </a:p>
          <a:p>
            <a:pPr marL="158750" indent="0">
              <a:buFont typeface="Montserrat"/>
              <a:buNone/>
            </a:pPr>
            <a:r>
              <a:rPr lang="en-US" dirty="0"/>
              <a:t>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8651FFD-1872-4008-8347-DC4D7F19B806}"/>
              </a:ext>
            </a:extLst>
          </p:cNvPr>
          <p:cNvSpPr txBox="1">
            <a:spLocks/>
          </p:cNvSpPr>
          <p:nvPr/>
        </p:nvSpPr>
        <p:spPr>
          <a:xfrm>
            <a:off x="4541700" y="4083974"/>
            <a:ext cx="4774008" cy="185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58750" indent="0">
              <a:buFont typeface="Montserrat"/>
              <a:buNone/>
            </a:pPr>
            <a:r>
              <a:rPr lang="en-US" dirty="0">
                <a:latin typeface="+mj-lt"/>
              </a:rPr>
              <a:t>Lee Kavanaugh, Trial Court (for Justice Carey)</a:t>
            </a:r>
          </a:p>
          <a:p>
            <a:pPr marL="158750" indent="0">
              <a:buFont typeface="Montserrat"/>
              <a:buNone/>
            </a:pPr>
            <a:r>
              <a:rPr lang="en-US" dirty="0">
                <a:latin typeface="+mj-lt"/>
              </a:rPr>
              <a:t>Rhianna Kohl, DOC</a:t>
            </a:r>
          </a:p>
          <a:p>
            <a:pPr marL="158750" indent="0">
              <a:buFont typeface="Montserrat"/>
              <a:buNone/>
            </a:pPr>
            <a:r>
              <a:rPr lang="en-US" dirty="0">
                <a:latin typeface="+mj-lt"/>
              </a:rPr>
              <a:t>Gina Papagiorgakis, OGR</a:t>
            </a:r>
          </a:p>
          <a:p>
            <a:pPr marL="158750" indent="0">
              <a:buFont typeface="Montserrat"/>
              <a:buNone/>
            </a:pPr>
            <a:r>
              <a:rPr lang="en-US" dirty="0">
                <a:latin typeface="+mj-lt"/>
              </a:rPr>
              <a:t>Susan Terrey, EOPSS</a:t>
            </a:r>
          </a:p>
          <a:p>
            <a:pPr marL="158750" indent="0">
              <a:buFont typeface="Montserrat"/>
              <a:buNone/>
            </a:pPr>
            <a:endParaRPr lang="en-US" dirty="0"/>
          </a:p>
          <a:p>
            <a:pPr marL="158750" indent="0">
              <a:buFont typeface="Montserrat"/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DE32D0-C55F-4A0D-93D6-4A6C3BBDA445}"/>
              </a:ext>
            </a:extLst>
          </p:cNvPr>
          <p:cNvSpPr txBox="1"/>
          <p:nvPr/>
        </p:nvSpPr>
        <p:spPr>
          <a:xfrm>
            <a:off x="480637" y="372031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u="none" strike="noStrike" dirty="0">
                <a:solidFill>
                  <a:srgbClr val="43956F"/>
                </a:solidFill>
                <a:effectLst/>
                <a:latin typeface="+mn-lt"/>
              </a:rPr>
              <a:t>Members</a:t>
            </a:r>
            <a:endParaRPr lang="en-US" dirty="0">
              <a:latin typeface="+mn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B7EFAA5-8207-4CC5-942C-EE0AB5F8937E}"/>
              </a:ext>
            </a:extLst>
          </p:cNvPr>
          <p:cNvSpPr txBox="1">
            <a:spLocks/>
          </p:cNvSpPr>
          <p:nvPr/>
        </p:nvSpPr>
        <p:spPr>
          <a:xfrm>
            <a:off x="332248" y="2084217"/>
            <a:ext cx="8585719" cy="134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956F"/>
              </a:buClr>
              <a:buSzPts val="1200"/>
              <a:buFont typeface="Montserrat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58750" indent="0">
              <a:buNone/>
            </a:pPr>
            <a:r>
              <a:rPr lang="en-US" dirty="0">
                <a:latin typeface="+mj-lt"/>
              </a:rPr>
              <a:t>To provide input into justice reinvestment data collection and reporting from varied stakeholders:</a:t>
            </a:r>
          </a:p>
          <a:p>
            <a:r>
              <a:rPr lang="en-US" dirty="0">
                <a:latin typeface="+mj-lt"/>
              </a:rPr>
              <a:t>What questions should the data provided by criminal justice agencies be able to answer?</a:t>
            </a:r>
          </a:p>
          <a:p>
            <a:r>
              <a:rPr lang="en-US" dirty="0">
                <a:latin typeface="+mj-lt"/>
              </a:rPr>
              <a:t>What data is necessary to answer these questions?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8067F-A57E-455A-BDDF-97E532F7625D}"/>
              </a:ext>
            </a:extLst>
          </p:cNvPr>
          <p:cNvSpPr txBox="1"/>
          <p:nvPr/>
        </p:nvSpPr>
        <p:spPr>
          <a:xfrm>
            <a:off x="480637" y="180759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u="none" strike="noStrike" dirty="0">
                <a:solidFill>
                  <a:srgbClr val="43956F"/>
                </a:solidFill>
                <a:effectLst/>
                <a:latin typeface="+mn-lt"/>
              </a:rPr>
              <a:t>Purpose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56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Sub-committee’s work to date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2232" y="3648411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</a:p>
          <a:p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6680" y="367399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</a:p>
          <a:p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0022" y="1788169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Available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77102" y="5838889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Unavailable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22211" y="2352587"/>
            <a:ext cx="1273229" cy="1576080"/>
          </a:xfrm>
          <a:prstGeom prst="rect">
            <a:avLst/>
          </a:prstGeom>
          <a:solidFill>
            <a:srgbClr val="86B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Phase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40488" y="2352587"/>
            <a:ext cx="1273229" cy="1576080"/>
          </a:xfrm>
          <a:prstGeom prst="rect">
            <a:avLst/>
          </a:prstGeom>
          <a:solidFill>
            <a:srgbClr val="FFC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Later phases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31522" y="3928667"/>
            <a:ext cx="1273229" cy="1576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Re-evaluate down the road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26080" y="3928667"/>
            <a:ext cx="1273229" cy="1576080"/>
          </a:xfrm>
          <a:prstGeom prst="rect">
            <a:avLst/>
          </a:prstGeom>
          <a:solidFill>
            <a:srgbClr val="FFC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Collection and  process improvements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239106" y="3904965"/>
            <a:ext cx="2937428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6704750" y="2122311"/>
            <a:ext cx="17460" cy="3635023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163;p23"/>
          <p:cNvSpPr txBox="1">
            <a:spLocks noGrp="1"/>
          </p:cNvSpPr>
          <p:nvPr>
            <p:ph type="body" idx="3"/>
          </p:nvPr>
        </p:nvSpPr>
        <p:spPr>
          <a:xfrm>
            <a:off x="287040" y="2170106"/>
            <a:ext cx="3730297" cy="3686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Prioritized a set of policy and operational questions 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required data attributes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Documented known challenges to obtaining data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endParaRPr lang="en-US" b="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in three broad categories:</a:t>
            </a:r>
          </a:p>
          <a:p>
            <a:pPr marL="742950" lvl="1" indent="-28575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 and bias</a:t>
            </a:r>
          </a:p>
          <a:p>
            <a:pPr marL="742950" lvl="1" indent="-285750"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access and effectiveness</a:t>
            </a:r>
          </a:p>
          <a:p>
            <a:pPr marL="742950" lvl="1" indent="-285750">
              <a:buSzPct val="150000"/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Re-entry and recidivism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endParaRPr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8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1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8C291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B66-54A6-4146-BCB9-4E137F16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Example policy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C5C0A-F202-4395-B5F9-7041557DA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Does length of incarceration vary by demographics?</a:t>
            </a:r>
          </a:p>
          <a:p>
            <a:pPr marL="139700" indent="0"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Do parole decisions vary by demographics? What are the rates of parole revocation/rescission by demographics? </a:t>
            </a:r>
          </a:p>
          <a:p>
            <a:endParaRPr lang="en-US" dirty="0">
              <a:solidFill>
                <a:srgbClr val="000000"/>
              </a:solidFill>
              <a:latin typeface="+mj-lt"/>
            </a:endParaRP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Do re-incarceration rates vary by demographics?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dirty="0">
              <a:solidFill>
                <a:srgbClr val="000000"/>
              </a:solidFill>
              <a:latin typeface="+mj-lt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dirty="0">
              <a:solidFill>
                <a:srgbClr val="000000"/>
              </a:solidFill>
              <a:latin typeface="+mj-lt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dirty="0">
              <a:solidFill>
                <a:srgbClr val="000000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005DF-E527-4145-A0DB-D0579CAB683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55200" y="2365600"/>
            <a:ext cx="3999900" cy="3644700"/>
          </a:xfrm>
        </p:spPr>
        <p:txBody>
          <a:bodyPr/>
          <a:lstStyle/>
          <a:p>
            <a:pPr>
              <a:buClr>
                <a:srgbClr val="FFCC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Do decisions over who is charged after an arrest vary by demographics? Do diversion rates and plea bargain offers vary by demographics?</a:t>
            </a:r>
          </a:p>
          <a:p>
            <a:pPr>
              <a:buClr>
                <a:srgbClr val="FFCC1C"/>
              </a:buClr>
              <a:buSzPct val="150000"/>
              <a:buFont typeface="Wingdings" panose="05000000000000000000" pitchFamily="2" charset="2"/>
              <a:buChar char="§"/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rgbClr val="FFCC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Does participation in/completion of evidence-based programs reduce recidivism? Which programs? Under what circumstances?</a:t>
            </a:r>
          </a:p>
          <a:p>
            <a:pPr>
              <a:buClr>
                <a:srgbClr val="FFCC1C"/>
              </a:buClr>
              <a:buSzPct val="150000"/>
              <a:buFont typeface="Wingdings" panose="05000000000000000000" pitchFamily="2" charset="2"/>
              <a:buChar char="§"/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>
              <a:buClr>
                <a:srgbClr val="FFCC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Do risk assessments predict recidivism?</a:t>
            </a:r>
          </a:p>
          <a:p>
            <a:pPr>
              <a:buClr>
                <a:srgbClr val="FFCC1C"/>
              </a:buClr>
              <a:buSzPct val="150000"/>
              <a:buFont typeface="Wingdings" panose="05000000000000000000" pitchFamily="2" charset="2"/>
              <a:buChar char="§"/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rgbClr val="FFCC1C"/>
              </a:buClr>
              <a:buSzPct val="150000"/>
              <a:buFont typeface="Wingdings" panose="05000000000000000000" pitchFamily="2" charset="2"/>
              <a:buChar char="§"/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endParaRPr lang="en-US" sz="1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sz="1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dirty="0">
              <a:solidFill>
                <a:srgbClr val="000000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882D54-9AF4-4DD5-84C3-313301B727B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57590" y="1831600"/>
            <a:ext cx="3555900" cy="595600"/>
          </a:xfrm>
        </p:spPr>
        <p:txBody>
          <a:bodyPr/>
          <a:lstStyle/>
          <a:p>
            <a:r>
              <a:rPr lang="en-US" sz="1800" dirty="0">
                <a:latin typeface="+mn-lt"/>
              </a:rPr>
              <a:t>Green: Phase I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B16280B-BC60-429B-941B-10D3C6996A7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621638" y="1841874"/>
            <a:ext cx="4388800" cy="595600"/>
          </a:xfrm>
          <a:solidFill>
            <a:srgbClr val="FFFFFF"/>
          </a:solidFill>
        </p:spPr>
        <p:txBody>
          <a:bodyPr/>
          <a:lstStyle/>
          <a:p>
            <a:r>
              <a:rPr lang="en-US" sz="1800" dirty="0">
                <a:solidFill>
                  <a:srgbClr val="FFCC1C"/>
                </a:solidFill>
                <a:latin typeface="+mj-lt"/>
              </a:rPr>
              <a:t>Yellow: Process improvements</a:t>
            </a:r>
          </a:p>
        </p:txBody>
      </p:sp>
    </p:spTree>
    <p:extLst>
      <p:ext uri="{BB962C8B-B14F-4D97-AF65-F5344CB8AC3E}">
        <p14:creationId xmlns:p14="http://schemas.microsoft.com/office/powerpoint/2010/main" val="1447974755"/>
      </p:ext>
    </p:extLst>
  </p:cSld>
  <p:clrMapOvr>
    <a:masterClrMapping/>
  </p:clrMapOvr>
</p:sld>
</file>

<file path=ppt/theme/theme1.xml><?xml version="1.0" encoding="utf-8"?>
<a:theme xmlns:a="http://schemas.openxmlformats.org/drawingml/2006/main" name="Mayflow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2E44E4F284554E9F924DA250C4FDBA" ma:contentTypeVersion="4" ma:contentTypeDescription="Create a new document." ma:contentTypeScope="" ma:versionID="888ff61766048f7fa9134c30f8ea0b0f">
  <xsd:schema xmlns:xsd="http://www.w3.org/2001/XMLSchema" xmlns:xs="http://www.w3.org/2001/XMLSchema" xmlns:p="http://schemas.microsoft.com/office/2006/metadata/properties" xmlns:ns2="23874c8e-74c2-4eb6-a350-94104d8ead20" targetNamespace="http://schemas.microsoft.com/office/2006/metadata/properties" ma:root="true" ma:fieldsID="684b949bc7baac21beb7b3963d0cda30" ns2:_="">
    <xsd:import namespace="23874c8e-74c2-4eb6-a350-94104d8ead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74c8e-74c2-4eb6-a350-94104d8ead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B040CF-0A53-472F-A168-E6385EF511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68E607-F5F8-43A5-B406-76EF590886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874c8e-74c2-4eb6-a350-94104d8ead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6609B5-00A1-4D5D-92C0-FDA2BDD5B7E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7515</TotalTime>
  <Words>244</Words>
  <Application>Microsoft Office PowerPoint</Application>
  <PresentationFormat>On-screen Show (4:3)</PresentationFormat>
  <Paragraphs>61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Wingdings</vt:lpstr>
      <vt:lpstr>Montserrat Medium</vt:lpstr>
      <vt:lpstr>Montserrat</vt:lpstr>
      <vt:lpstr>Montserrat SemiBold</vt:lpstr>
      <vt:lpstr>Mayflower</vt:lpstr>
      <vt:lpstr>JRPOB data subcommittee overview</vt:lpstr>
      <vt:lpstr>Sub-committee’s work to date</vt:lpstr>
      <vt:lpstr>Example policy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Kristina (EOTSS)</dc:creator>
  <cp:lastModifiedBy>Johnson, Kristina (EOTSS)</cp:lastModifiedBy>
  <cp:revision>54</cp:revision>
  <dcterms:modified xsi:type="dcterms:W3CDTF">2021-10-04T12:59:40Z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0x010100CD2E44E4F284554E9F924DA250C4FDBA</vt:lpwstr>
  </property>
</Properties>
</file>