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9"/>
  </p:notesMasterIdLst>
  <p:sldIdLst>
    <p:sldId id="350" r:id="rId5"/>
    <p:sldId id="256" r:id="rId6"/>
    <p:sldId id="340" r:id="rId7"/>
    <p:sldId id="258" r:id="rId8"/>
    <p:sldId id="259" r:id="rId9"/>
    <p:sldId id="352" r:id="rId10"/>
    <p:sldId id="360" r:id="rId11"/>
    <p:sldId id="367" r:id="rId12"/>
    <p:sldId id="366" r:id="rId13"/>
    <p:sldId id="275" r:id="rId14"/>
    <p:sldId id="343" r:id="rId15"/>
    <p:sldId id="341" r:id="rId16"/>
    <p:sldId id="269" r:id="rId17"/>
    <p:sldId id="349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DE381-CD0A-4FE5-9737-A89C0F0DC8F8}" v="6" dt="2025-06-09T13:55:33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2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24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76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7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3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22FF-63DD-A8DA-B159-5A41ACE6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361C-DB96-A41B-7905-43A04BF6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83" y="741439"/>
            <a:ext cx="4620584" cy="45054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</a:rPr>
              <a:t>Digital Accessibility and Equity Governance Board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Community Outreach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Working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7964-2C05-580A-65EB-A105CC40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12393"/>
            <a:ext cx="4620584" cy="77549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/>
              <a:t> July 2</a:t>
            </a:r>
            <a:r>
              <a:rPr lang="en-US" b="1" baseline="30000" dirty="0"/>
              <a:t>nd</a:t>
            </a:r>
            <a:r>
              <a:rPr lang="en-US" b="1" dirty="0"/>
              <a:t>,2025  </a:t>
            </a:r>
          </a:p>
          <a:p>
            <a:pPr algn="l"/>
            <a:r>
              <a:rPr lang="en-US" b="1" dirty="0"/>
              <a:t>Presenters: Yarlennys Villaman, Minh Ha, Ashley Bloom, Commissioner Oliveira and Yukiko Gannett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01415-D961-ADD8-39E9-568F058F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Next Steps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/>
              <a:t> Summer Stakeholder Session</a:t>
            </a:r>
            <a:r>
              <a:rPr lang="en-US" sz="24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/>
              <a:t> Finalize feedback session questions </a:t>
            </a:r>
          </a:p>
          <a:p>
            <a:pPr marL="914400" lvl="2" indent="0">
              <a:buNone/>
            </a:pPr>
            <a:r>
              <a:rPr lang="en-US" sz="2400" dirty="0"/>
              <a:t>  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62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Working Group Remarks 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87" y="346709"/>
            <a:ext cx="4339542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</a:t>
            </a:r>
            <a:r>
              <a:rPr lang="en-US" sz="4400" b="1" dirty="0">
                <a:solidFill>
                  <a:schemeClr val="tx1"/>
                </a:solidFill>
              </a:rPr>
              <a:t>Remarks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FAF-8E9C-B4FE-C2B4-D0060538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3468685" cy="50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810" y="0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Guidelines for Public Remarks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271B8-5B51-1849-CC7A-2E5565F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0" y="40870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b="1" dirty="0"/>
              <a:t>Time permitting, members of the public are welcomed to provide comments and feedback</a:t>
            </a:r>
            <a:r>
              <a:rPr lang="en-US" sz="2400" dirty="0"/>
              <a:t>. 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dirty="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K</a:t>
            </a:r>
            <a:r>
              <a:rPr lang="en-US" sz="2400" dirty="0">
                <a:ea typeface="Noto Sans" panose="020B0502040504020204" pitchFamily="34" charset="0"/>
                <a:cs typeface="Noto Sans" panose="020B0502040504020204" pitchFamily="34" charset="0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>
                <a:ea typeface="Noto Sans" panose="020B0502040504020204" pitchFamily="34" charset="0"/>
                <a:cs typeface="Noto Sans" panose="020B0502040504020204" pitchFamily="34" charset="0"/>
              </a:rPr>
              <a:t>tate your name clearly and any organization you represent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dirty="0"/>
              <a:t>You may also send a comment in the chat (include your name) and the comment will be read out loud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</a:t>
            </a:r>
            <a:r>
              <a:rPr lang="en-US" sz="4400" b="1" dirty="0">
                <a:solidFill>
                  <a:schemeClr val="tx1"/>
                </a:solidFill>
              </a:rPr>
              <a:t>g Adjourn. 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3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1E004-E370-B630-A0D3-8E9C8C3F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870" y="4590853"/>
            <a:ext cx="2246777" cy="210689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F5CFC6-5C17-9570-C37F-B7E2F25045F1}"/>
              </a:ext>
            </a:extLst>
          </p:cNvPr>
          <p:cNvSpPr txBox="1">
            <a:spLocks/>
          </p:cNvSpPr>
          <p:nvPr/>
        </p:nvSpPr>
        <p:spPr>
          <a:xfrm>
            <a:off x="245097" y="463576"/>
            <a:ext cx="10515600" cy="5477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The URL for </a:t>
            </a: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live captions Tracy 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posted on the chat for easy access.  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The </a:t>
            </a: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ASL interpreters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for this meeting are </a:t>
            </a: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Bethany and Michael. 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They are always visible to the participants.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Please be mindful of Inclusive Meetings:</a:t>
            </a:r>
            <a:endParaRPr lang="en-US" sz="1800" kern="100" dirty="0">
              <a:latin typeface="Aptos" panose="020B0004020202020204" pitchFamily="34" charset="0"/>
              <a:ea typeface="Yu Mincho" panose="02020400000000000000" pitchFamily="18" charset="-128"/>
              <a:cs typeface="Cordia New" panose="020B0304020202020204" pitchFamily="34" charset="-34"/>
            </a:endParaRP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MUTE YOURSELF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.  Unmute only when you speak to help reduce noise for those using screen readers. </a:t>
            </a: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PAUSE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in between speakers to ensure that the interpreters have caught up before the next person begins speaking. </a:t>
            </a: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WATCH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the interpreters to be mindful of your pace.</a:t>
            </a: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RAISE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</a:t>
            </a: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YOUR HAND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or </a:t>
            </a: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TYPE “H” IN THE CHAT 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if you want to say something and wait to be called on.  Wait for the host to announce your name each time you speak.</a:t>
            </a: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IDENTIFY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</a:t>
            </a: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YOURSELF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 before speaking.</a:t>
            </a: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AVOID ACRONYMS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.  Not all participants know what your acronyms stand for.</a:t>
            </a:r>
          </a:p>
          <a:p>
            <a:pPr marL="342900" indent="-342900" algn="l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BE SPECIFIC.  </a:t>
            </a:r>
            <a:r>
              <a:rPr lang="en-US" sz="1800" kern="100" dirty="0">
                <a:latin typeface="Aptos" panose="020B0004020202020204" pitchFamily="34" charset="0"/>
                <a:ea typeface="Yu Mincho" panose="02020400000000000000" pitchFamily="18" charset="-128"/>
                <a:cs typeface="Cordia New" panose="020B0304020202020204" pitchFamily="34" charset="-34"/>
              </a:rPr>
              <a:t>Avoid using sight-dependent indications like "over here" or "no, not there".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2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79779"/>
            <a:ext cx="9941319" cy="336240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Welcome and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Review and Provide Feedback on the Draft for the Feedback Session Questions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Updates on the Feedback Survey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Summer Stakeholder Session Date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Next Steps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Working Group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Public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Meeting Adjourn</a:t>
            </a:r>
          </a:p>
        </p:txBody>
      </p:sp>
    </p:spTree>
    <p:extLst>
      <p:ext uri="{BB962C8B-B14F-4D97-AF65-F5344CB8AC3E}">
        <p14:creationId xmlns:p14="http://schemas.microsoft.com/office/powerpoint/2010/main" val="136956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Welcome &amp; Roll Call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Working Group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16" y="1961002"/>
            <a:ext cx="10025349" cy="4155921"/>
          </a:xfrm>
        </p:spPr>
        <p:txBody>
          <a:bodyPr anchor="ctr">
            <a:noAutofit/>
          </a:bodyPr>
          <a:lstStyle/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Jason Snyder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Ashley Bloom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CIAO,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Antoine Harrison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Secretariat CIO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Education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Greg Martin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CIO, Executive Office of Energy and Environmental Affairs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Yarlennys Villaman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Senior  Director of Community Affairs, Governor’s Office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John Oliveira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Commissioner, Massachusetts Commission for the Blind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Minh Ha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Public Member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4609-676C-216B-BB7B-EA9BE8E8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4041F-285E-824D-A9AF-41A90A48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68" y="4655857"/>
            <a:ext cx="4790110" cy="2795160"/>
          </a:xfrm>
        </p:spPr>
        <p:txBody>
          <a:bodyPr>
            <a:normAutofit fontScale="90000"/>
          </a:bodyPr>
          <a:lstStyle/>
          <a:p>
            <a:pPr marL="514350" indent="-514350"/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Review and Provide Feedback on the Draft for the Feedback Session Questions  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773DB314-E298-58D2-C67C-9B8A3BD1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15" y="807339"/>
            <a:ext cx="3610199" cy="46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6AF2-8220-B061-846A-1C6B277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E20BC-3EB0-7F27-0953-BF762F7B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62486"/>
            <a:ext cx="4790110" cy="279516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400" b="1" dirty="0">
                <a:solidFill>
                  <a:schemeClr val="tx1"/>
                </a:solidFill>
              </a:rPr>
              <a:t>Update on Feedback Survey-Ashley Bloom and Yukiko Gannett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4E324A3-59F8-B4BA-18DB-5FAE34E7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2" y="578738"/>
            <a:ext cx="3642855" cy="51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7C83-8A92-DBF3-28DF-A5CF628E0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EF591D-5A43-9FEA-B001-659F785F0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400" b="1" dirty="0">
                <a:solidFill>
                  <a:schemeClr val="tx1"/>
                </a:solidFill>
              </a:rPr>
              <a:t>Summer Stakeholder Session Date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7547B72E-8228-97A7-B97D-0FFC53C8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2" y="578739"/>
            <a:ext cx="3359828" cy="46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62C30-9BBF-BEF0-3346-848C9CE9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DF572-5F5A-C3F2-9633-9C4963B0A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>
                <a:solidFill>
                  <a:schemeClr val="tx1"/>
                </a:solidFill>
              </a:rPr>
              <a:t>Next Steps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FD3A969-6A58-FCA8-0A93-C1A5447A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2" y="578738"/>
            <a:ext cx="3196542" cy="47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88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ADF4AFC01646AFAF8D960EF394B8" ma:contentTypeVersion="14" ma:contentTypeDescription="Create a new document." ma:contentTypeScope="" ma:versionID="4ddb1733bac1ae297e8c064319bc2fa3">
  <xsd:schema xmlns:xsd="http://www.w3.org/2001/XMLSchema" xmlns:xs="http://www.w3.org/2001/XMLSchema" xmlns:p="http://schemas.microsoft.com/office/2006/metadata/properties" xmlns:ns3="537c21cf-a901-4330-a404-4d13aa255467" xmlns:ns4="d9043c29-df20-4c2a-bf5e-f4d02ede6652" targetNamespace="http://schemas.microsoft.com/office/2006/metadata/properties" ma:root="true" ma:fieldsID="7de165203e99f5a3bf49bdc2bdc4c28c" ns3:_="" ns4:_="">
    <xsd:import namespace="537c21cf-a901-4330-a404-4d13aa255467"/>
    <xsd:import namespace="d9043c29-df20-4c2a-bf5e-f4d02ede6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21cf-a901-4330-a404-4d13aa255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3c29-df20-4c2a-bf5e-f4d02ede6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c21cf-a901-4330-a404-4d13aa2554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118F4-5485-468C-B310-212F0967BC77}">
  <ds:schemaRefs>
    <ds:schemaRef ds:uri="537c21cf-a901-4330-a404-4d13aa255467"/>
    <ds:schemaRef ds:uri="d9043c29-df20-4c2a-bf5e-f4d02ede6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B8C304-4744-4CBD-85A0-CE6728CB5F71}">
  <ds:schemaRefs>
    <ds:schemaRef ds:uri="http://purl.org/dc/dcmitype/"/>
    <ds:schemaRef ds:uri="d9043c29-df20-4c2a-bf5e-f4d02ede6652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37c21cf-a901-4330-a404-4d13aa2554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458</Words>
  <Application>Microsoft Office PowerPoint</Application>
  <PresentationFormat>Widescreen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Noto Sans</vt:lpstr>
      <vt:lpstr>Noto Sans Light</vt:lpstr>
      <vt:lpstr>Trebuchet MS</vt:lpstr>
      <vt:lpstr>Wingdings</vt:lpstr>
      <vt:lpstr>Wingdings 3</vt:lpstr>
      <vt:lpstr>Facet</vt:lpstr>
      <vt:lpstr>Digital Accessibility and Equity Governance Board  Community Outreach  Working Group Meeting</vt:lpstr>
      <vt:lpstr>PowerPoint Presentation</vt:lpstr>
      <vt:lpstr>Meeting Agenda</vt:lpstr>
      <vt:lpstr>Welcome &amp; Roll Call</vt:lpstr>
      <vt:lpstr>Working Group Member Roll Call</vt:lpstr>
      <vt:lpstr> Review and Provide Feedback on the Draft for the Feedback Session Questions     </vt:lpstr>
      <vt:lpstr>Update on Feedback Survey-Ashley Bloom and Yukiko Gannett  </vt:lpstr>
      <vt:lpstr>Summer Stakeholder Session Date   </vt:lpstr>
      <vt:lpstr>Next Steps   </vt:lpstr>
      <vt:lpstr>Next Steps   </vt:lpstr>
      <vt:lpstr>Working Group Remarks </vt:lpstr>
      <vt:lpstr>Public Remarks  </vt:lpstr>
      <vt:lpstr>Guidelines for Public Remarks</vt:lpstr>
      <vt:lpstr>Meeting Adjourn.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Villaman, Yarlennys (GOV)</cp:lastModifiedBy>
  <cp:revision>9</cp:revision>
  <cp:lastPrinted>2025-04-30T18:48:17Z</cp:lastPrinted>
  <dcterms:created xsi:type="dcterms:W3CDTF">2024-03-08T14:56:14Z</dcterms:created>
  <dcterms:modified xsi:type="dcterms:W3CDTF">2025-06-30T14:56:13Z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0x010100A7BBADF4AFC01646AFAF8D960EF394B8</vt:lpwstr>
  </property>
</Properties>
</file>