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33DE3-E123-45AE-9A0A-44E1E48F617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EA5BF-FDCB-4B33-BE7E-2D58707C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18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="" xmlns:a16="http://schemas.microsoft.com/office/drawing/2014/main" id="{EA87923D-9923-4758-B801-B20A3818D9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July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="" xmlns:a16="http://schemas.microsoft.com/office/drawing/2014/main" id="{5C961455-4B9E-4D98-920A-452032F898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Count for Reporting Period: 61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ype of Referral by Age Group">
            <a:extLst>
              <a:ext uri="{FF2B5EF4-FFF2-40B4-BE49-F238E27FC236}">
                <a16:creationId xmlns="" xmlns:a16="http://schemas.microsoft.com/office/drawing/2014/main" id="{C908E9E0-F0D5-480C-84B3-61ECCFA9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Time to Referral (Days) from Initial Evaluation">
            <a:extLst>
              <a:ext uri="{FF2B5EF4-FFF2-40B4-BE49-F238E27FC236}">
                <a16:creationId xmlns="" xmlns:a16="http://schemas.microsoft.com/office/drawing/2014/main" id="{B79C0128-257E-4BD5-9D4A-A299BD530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Barriers to Placement">
            <a:extLst>
              <a:ext uri="{FF2B5EF4-FFF2-40B4-BE49-F238E27FC236}">
                <a16:creationId xmlns="" xmlns:a16="http://schemas.microsoft.com/office/drawing/2014/main" id="{A23DAD2A-AAF9-40D5-A4A8-EF5772C9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Primary Diagnosis">
            <a:extLst>
              <a:ext uri="{FF2B5EF4-FFF2-40B4-BE49-F238E27FC236}">
                <a16:creationId xmlns="" xmlns:a16="http://schemas.microsoft.com/office/drawing/2014/main" id="{0D2ED3B1-0ABF-4E08-B094-156ECF930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10 Boarding / Placement Hospitals">
            <a:extLst>
              <a:ext uri="{FF2B5EF4-FFF2-40B4-BE49-F238E27FC236}">
                <a16:creationId xmlns="" xmlns:a16="http://schemas.microsoft.com/office/drawing/2014/main" id="{BD7801A4-3C0C-40D9-999F-6CBE135A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="" xmlns:a16="http://schemas.microsoft.com/office/drawing/2014/main" id="{DECD9BC6-4F68-42F1-BF17-342D5C8D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="" xmlns:a16="http://schemas.microsoft.com/office/drawing/2014/main" id="{63AE63EC-05CF-4DEE-9A4D-5C845D7C5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251364">
            <a:off x="2766646" y="3244334"/>
            <a:ext cx="665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people 0-17 referred to </a:t>
            </a:r>
            <a:r>
              <a:rPr lang="en-US" dirty="0" err="1" smtClean="0"/>
              <a:t>EPIA</a:t>
            </a:r>
            <a:r>
              <a:rPr lang="en-US" dirty="0" smtClean="0"/>
              <a:t>  in July 2020 were Uninsured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Last 12 Months Accumulated Data (White page)">
            <a:extLst>
              <a:ext uri="{FF2B5EF4-FFF2-40B4-BE49-F238E27FC236}">
                <a16:creationId xmlns="" xmlns:a16="http://schemas.microsoft.com/office/drawing/2014/main" id="{300042D1-98CA-4DD6-BEC5-1D062A39E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- 12 months">
            <a:extLst>
              <a:ext uri="{FF2B5EF4-FFF2-40B4-BE49-F238E27FC236}">
                <a16:creationId xmlns="" xmlns:a16="http://schemas.microsoft.com/office/drawing/2014/main" id="{A15C49C1-58B0-442F-911A-639247A1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Top 15 Primary Barriers to Placement - 12 months">
            <a:extLst>
              <a:ext uri="{FF2B5EF4-FFF2-40B4-BE49-F238E27FC236}">
                <a16:creationId xmlns="" xmlns:a16="http://schemas.microsoft.com/office/drawing/2014/main" id="{B60FA500-3452-4E58-9FDA-E889A689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="" xmlns:a16="http://schemas.microsoft.com/office/drawing/2014/main" id="{D9245C7C-68C5-411B-95F0-49250FC0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5 Barriers to Placement by Month - 12 months (Line graph)">
            <a:extLst>
              <a:ext uri="{FF2B5EF4-FFF2-40B4-BE49-F238E27FC236}">
                <a16:creationId xmlns="" xmlns:a16="http://schemas.microsoft.com/office/drawing/2014/main" id="{5446771C-3035-483E-81F1-9D7C770DC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Table)">
            <a:extLst>
              <a:ext uri="{FF2B5EF4-FFF2-40B4-BE49-F238E27FC236}">
                <a16:creationId xmlns="" xmlns:a16="http://schemas.microsoft.com/office/drawing/2014/main" id="{ADF32B19-E88E-48D2-81C7-8C38E375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Average Time (Days) to Placement after Referral by Referral Date - 12 months">
            <a:extLst>
              <a:ext uri="{FF2B5EF4-FFF2-40B4-BE49-F238E27FC236}">
                <a16:creationId xmlns="" xmlns:a16="http://schemas.microsoft.com/office/drawing/2014/main" id="{A3571CFF-B331-4F64-BBC6-AE7FBA927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Number of Referrals by Age Group - 12 months (Line)">
            <a:extLst>
              <a:ext uri="{FF2B5EF4-FFF2-40B4-BE49-F238E27FC236}">
                <a16:creationId xmlns="" xmlns:a16="http://schemas.microsoft.com/office/drawing/2014/main" id="{696E3BCB-DA34-4E44-9075-9F776359E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Number of Referrals with State Agency Involvement - 12 months (Line)">
            <a:extLst>
              <a:ext uri="{FF2B5EF4-FFF2-40B4-BE49-F238E27FC236}">
                <a16:creationId xmlns="" xmlns:a16="http://schemas.microsoft.com/office/drawing/2014/main" id="{8996623C-5CFA-40FC-9547-FF9D9899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Top 10 Boarding / Placement Hospitals - 12 months">
            <a:extLst>
              <a:ext uri="{FF2B5EF4-FFF2-40B4-BE49-F238E27FC236}">
                <a16:creationId xmlns="" xmlns:a16="http://schemas.microsoft.com/office/drawing/2014/main" id="{95D485F6-9600-4477-B716-07DA93253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Top 10 Boarding / Placement Hospitals - 12 months (0-17 and 18+)">
            <a:extLst>
              <a:ext uri="{FF2B5EF4-FFF2-40B4-BE49-F238E27FC236}">
                <a16:creationId xmlns="" xmlns:a16="http://schemas.microsoft.com/office/drawing/2014/main" id="{EBE0C5B0-BDBD-4A6B-8301-64656217B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="" xmlns:a16="http://schemas.microsoft.com/office/drawing/2014/main" id="{DACA19B7-B1E2-4DA6-8E00-02350D3F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="" xmlns:a16="http://schemas.microsoft.com/office/drawing/2014/main" id="{49F7C0D7-C0C9-4ED6-A7A8-DE855774A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verage Time to Placement from Referral by Age">
            <a:extLst>
              <a:ext uri="{FF2B5EF4-FFF2-40B4-BE49-F238E27FC236}">
                <a16:creationId xmlns="" xmlns:a16="http://schemas.microsoft.com/office/drawing/2014/main" id="{309D4AB2-8500-4CFE-8F4D-8083BC4C4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to Placement (Days) from Referral by Insurance Carrier">
            <a:extLst>
              <a:ext uri="{FF2B5EF4-FFF2-40B4-BE49-F238E27FC236}">
                <a16:creationId xmlns="" xmlns:a16="http://schemas.microsoft.com/office/drawing/2014/main" id="{A6279B3A-9ED8-47AF-BDB2-B3DDFF329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547687"/>
            <a:ext cx="113442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Race">
            <a:extLst>
              <a:ext uri="{FF2B5EF4-FFF2-40B4-BE49-F238E27FC236}">
                <a16:creationId xmlns="" xmlns:a16="http://schemas.microsoft.com/office/drawing/2014/main" id="{FCE08700-C6E9-463B-98A7-116B2F225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Ethnicity">
            <a:extLst>
              <a:ext uri="{FF2B5EF4-FFF2-40B4-BE49-F238E27FC236}">
                <a16:creationId xmlns="" xmlns:a16="http://schemas.microsoft.com/office/drawing/2014/main" id="{CDCB86B7-D7EB-4F41-B085-7313466A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Type of Referral">
            <a:extLst>
              <a:ext uri="{FF2B5EF4-FFF2-40B4-BE49-F238E27FC236}">
                <a16:creationId xmlns="" xmlns:a16="http://schemas.microsoft.com/office/drawing/2014/main" id="{73195167-72AF-4F6B-A45A-CB1BCBBAC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</Words>
  <Application>Microsoft Office PowerPoint</Application>
  <PresentationFormat>Custom</PresentationFormat>
  <Paragraphs>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EPIA July 2020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July 2020</dc:title>
  <dc:creator>MacLeod, Jill (DMH)</dc:creator>
  <cp:lastModifiedBy> </cp:lastModifiedBy>
  <cp:revision>3</cp:revision>
  <dcterms:created xsi:type="dcterms:W3CDTF">2020-09-09T16:34:10Z</dcterms:created>
  <dcterms:modified xsi:type="dcterms:W3CDTF">2020-09-09T18:38:12Z</dcterms:modified>
</cp:coreProperties>
</file>