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6" r:id="rId3"/>
    <p:sldId id="257" r:id="rId4"/>
    <p:sldId id="258" r:id="rId5"/>
    <p:sldId id="259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>
        <p:scale>
          <a:sx n="81" d="100"/>
          <a:sy n="81" d="100"/>
        </p:scale>
        <p:origin x="-17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0BBBE-19D8-4687-A341-EC150B004F7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8C837-C33B-4A3A-84E0-1A24A2B45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18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41DCA7E0-D3F9-46B3-9DF6-5240D7589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EPIA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July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BC00F43E-E820-4A86-8C71-19B617CF0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Count for Period: 480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ype of Referral">
            <a:extLst>
              <a:ext uri="{FF2B5EF4-FFF2-40B4-BE49-F238E27FC236}">
                <a16:creationId xmlns:a16="http://schemas.microsoft.com/office/drawing/2014/main" xmlns="" id="{DE6B5F6D-787B-4284-B7DE-9911019F9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ype of Referral by Age Group">
            <a:extLst>
              <a:ext uri="{FF2B5EF4-FFF2-40B4-BE49-F238E27FC236}">
                <a16:creationId xmlns:a16="http://schemas.microsoft.com/office/drawing/2014/main" xmlns="" id="{8DC3C49A-F396-455A-B787-FB6EFF08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ime to Referral (Days) from Initial Evaluation">
            <a:extLst>
              <a:ext uri="{FF2B5EF4-FFF2-40B4-BE49-F238E27FC236}">
                <a16:creationId xmlns:a16="http://schemas.microsoft.com/office/drawing/2014/main" xmlns="" id="{C88C6905-F96A-4A4A-84D3-71A0CE182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Primary Barriers to Placement">
            <a:extLst>
              <a:ext uri="{FF2B5EF4-FFF2-40B4-BE49-F238E27FC236}">
                <a16:creationId xmlns:a16="http://schemas.microsoft.com/office/drawing/2014/main" xmlns="" id="{E7A7D361-AE77-440C-8696-ABB7B10A7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Primary Diagnosis">
            <a:extLst>
              <a:ext uri="{FF2B5EF4-FFF2-40B4-BE49-F238E27FC236}">
                <a16:creationId xmlns:a16="http://schemas.microsoft.com/office/drawing/2014/main" xmlns="" id="{AD58D825-3D24-488F-A56D-0D3D80005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Top 10 Boarding / Placement Hospitals">
            <a:extLst>
              <a:ext uri="{FF2B5EF4-FFF2-40B4-BE49-F238E27FC236}">
                <a16:creationId xmlns:a16="http://schemas.microsoft.com/office/drawing/2014/main" xmlns="" id="{955113A3-C5BB-49E4-AFCA-BE970EEB5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13458FC2-AB66-4927-85BA-15BA2A27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46" y="140676"/>
            <a:ext cx="9525000" cy="671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Last 12 Months Accumulated Data (White page)">
            <a:extLst>
              <a:ext uri="{FF2B5EF4-FFF2-40B4-BE49-F238E27FC236}">
                <a16:creationId xmlns:a16="http://schemas.microsoft.com/office/drawing/2014/main" xmlns="" id="{054C3EDA-B79C-4735-A2E1-04AF1085C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Number of Referrals - 12 months">
            <a:extLst>
              <a:ext uri="{FF2B5EF4-FFF2-40B4-BE49-F238E27FC236}">
                <a16:creationId xmlns:a16="http://schemas.microsoft.com/office/drawing/2014/main" xmlns="" id="{7818FB24-FE3B-4759-8AA8-C8D407181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504794"/>
            <a:ext cx="12145108" cy="589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Expedited Psychiatric Admissions Dashboard – </a:t>
            </a:r>
            <a:r>
              <a:rPr lang="en-US" dirty="0" smtClean="0"/>
              <a:t>July </a:t>
            </a:r>
            <a:r>
              <a:rPr lang="en-US" dirty="0"/>
              <a:t>2020</a:t>
            </a:r>
            <a:r>
              <a:rPr lang="en-US" sz="1800" baseline="30000" dirty="0"/>
              <a:t>1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400801"/>
            <a:ext cx="7937500" cy="5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073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15 Primary Barriers to Placement - 12 months">
            <a:extLst>
              <a:ext uri="{FF2B5EF4-FFF2-40B4-BE49-F238E27FC236}">
                <a16:creationId xmlns:a16="http://schemas.microsoft.com/office/drawing/2014/main" xmlns="" id="{EEE34F92-8A7D-490D-AC56-15D7FF99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5 Barriers to Placement by Month - 12 months (Line graph)">
            <a:extLst>
              <a:ext uri="{FF2B5EF4-FFF2-40B4-BE49-F238E27FC236}">
                <a16:creationId xmlns:a16="http://schemas.microsoft.com/office/drawing/2014/main" xmlns="" id="{9F11CF16-1523-4742-8938-957CD6FD5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Top 5 Barriers to Placement by Month - 12 months (Table)">
            <a:extLst>
              <a:ext uri="{FF2B5EF4-FFF2-40B4-BE49-F238E27FC236}">
                <a16:creationId xmlns:a16="http://schemas.microsoft.com/office/drawing/2014/main" xmlns="" id="{ABCDB22B-C46A-41A8-8818-C23EF7EF7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B4D17F3C-3D0D-4F56-B29B-5C729EAF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de27" descr="Number of Referrals by Age Group - 12 months (Line)">
            <a:extLst>
              <a:ext uri="{FF2B5EF4-FFF2-40B4-BE49-F238E27FC236}">
                <a16:creationId xmlns:a16="http://schemas.microsoft.com/office/drawing/2014/main" xmlns="" id="{D6D84B65-92B9-4B83-96F2-8C0EA2A66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de28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C52D98CA-8786-4593-AF7F-406874B07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lide29" descr="Top 10 Boarding / Placement Hospitals - 12 months">
            <a:extLst>
              <a:ext uri="{FF2B5EF4-FFF2-40B4-BE49-F238E27FC236}">
                <a16:creationId xmlns:a16="http://schemas.microsoft.com/office/drawing/2014/main" xmlns="" id="{7F3CC893-3F2A-4EFB-8785-C58022910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lide30" descr="Top 10 Boarding / Placement Hospitals - 12 months (0-17 and 18+)">
            <a:extLst>
              <a:ext uri="{FF2B5EF4-FFF2-40B4-BE49-F238E27FC236}">
                <a16:creationId xmlns:a16="http://schemas.microsoft.com/office/drawing/2014/main" xmlns="" id="{0BACB395-6B26-4E6E-99C6-7C21A148C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Age Group">
            <a:extLst>
              <a:ext uri="{FF2B5EF4-FFF2-40B4-BE49-F238E27FC236}">
                <a16:creationId xmlns:a16="http://schemas.microsoft.com/office/drawing/2014/main" xmlns="" id="{8D6D1042-E163-498E-AEEE-B03D268F0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">
            <a:extLst>
              <a:ext uri="{FF2B5EF4-FFF2-40B4-BE49-F238E27FC236}">
                <a16:creationId xmlns:a16="http://schemas.microsoft.com/office/drawing/2014/main" xmlns="" id="{C3B55F92-79B9-4DF7-BEC0-CF69B8FE5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verage Time to Placement from Referral by Age Group">
            <a:extLst>
              <a:ext uri="{FF2B5EF4-FFF2-40B4-BE49-F238E27FC236}">
                <a16:creationId xmlns:a16="http://schemas.microsoft.com/office/drawing/2014/main" xmlns="" id="{881BD94F-E10F-4AC0-AC48-CDF474AE6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Average Time to Placement from Referral by Age">
            <a:extLst>
              <a:ext uri="{FF2B5EF4-FFF2-40B4-BE49-F238E27FC236}">
                <a16:creationId xmlns:a16="http://schemas.microsoft.com/office/drawing/2014/main" xmlns="" id="{DFA859F9-D316-4CF5-9DBA-33AD3EBDD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Average Time to Placement (Days) from Referral by Insurance Carrier">
            <a:extLst>
              <a:ext uri="{FF2B5EF4-FFF2-40B4-BE49-F238E27FC236}">
                <a16:creationId xmlns:a16="http://schemas.microsoft.com/office/drawing/2014/main" xmlns="" id="{1CFF016A-0ACB-4080-8AC6-852B060F7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79" y="0"/>
            <a:ext cx="8127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xmlns="" id="{1D51E07E-8F93-4030-9CDF-02E4C8D4F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xmlns="" id="{9954CDB4-6DFA-4BA8-921C-ED120E00D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</Words>
  <Application>Microsoft Office PowerPoint</Application>
  <PresentationFormat>Custom</PresentationFormat>
  <Paragraphs>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EPIA July 2020 All Ages</vt:lpstr>
      <vt:lpstr>Expedited Psychiatric Admissions Dashboard – July 20201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July 2020</dc:title>
  <dc:creator>MacLeod, Jill (DMH)</dc:creator>
  <cp:lastModifiedBy> </cp:lastModifiedBy>
  <cp:revision>4</cp:revision>
  <dcterms:created xsi:type="dcterms:W3CDTF">2020-09-09T16:11:15Z</dcterms:created>
  <dcterms:modified xsi:type="dcterms:W3CDTF">2020-09-09T18:32:08Z</dcterms:modified>
</cp:coreProperties>
</file>