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120" d="100"/>
          <a:sy n="120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AFB29-8B32-4555-8948-ED2B7FB055AE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93967-DDBE-48DC-8B81-05F3BE11C5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54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="" xmlns:a16="http://schemas.microsoft.com/office/drawing/2014/main" id="{A0F3E397-9AB7-4495-8486-92FB61528E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hlinkClick r:id="rId2"/>
              </a:rPr>
              <a:t>EPIA</a:t>
            </a:r>
            <a:r>
              <a:rPr lang="en-US" dirty="0">
                <a:hlinkClick r:id="rId2"/>
              </a:rPr>
              <a:t> </a:t>
            </a:r>
            <a:r>
              <a:rPr lang="en-US" dirty="0" smtClean="0">
                <a:hlinkClick r:id="rId2"/>
              </a:rPr>
              <a:t>– 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July 2021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="" xmlns:a16="http://schemas.microsoft.com/office/drawing/2014/main" id="{C1A9F33E-A2F5-4E73-9B43-5E5B4E249D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Total Referrals in Time Period: 537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337642"/>
              </p:ext>
            </p:extLst>
          </p:nvPr>
        </p:nvGraphicFramePr>
        <p:xfrm>
          <a:off x="715611" y="302140"/>
          <a:ext cx="11189551" cy="5989768"/>
        </p:xfrm>
        <a:graphic>
          <a:graphicData uri="http://schemas.openxmlformats.org/drawingml/2006/table">
            <a:tbl>
              <a:tblPr/>
              <a:tblGrid>
                <a:gridCol w="1492806"/>
                <a:gridCol w="623084"/>
                <a:gridCol w="623084"/>
                <a:gridCol w="623084"/>
                <a:gridCol w="623084"/>
                <a:gridCol w="438106"/>
                <a:gridCol w="623084"/>
                <a:gridCol w="623084"/>
                <a:gridCol w="623084"/>
                <a:gridCol w="623084"/>
                <a:gridCol w="623084"/>
                <a:gridCol w="623084"/>
                <a:gridCol w="535463"/>
                <a:gridCol w="623084"/>
                <a:gridCol w="623084"/>
                <a:gridCol w="623084"/>
                <a:gridCol w="623084"/>
              </a:tblGrid>
              <a:tr h="64944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Garamond"/>
                        </a:rPr>
                        <a:t>Expedited Psychiatric Inpatient Admission  Dashboard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Jul-21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Jun-21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Jul-20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-SE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Variance               (Jul 20 vs. Jul 21)</a:t>
                      </a:r>
                    </a:p>
                  </a:txBody>
                  <a:tcPr marL="7430" marR="7430" marT="74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Percent Change (Jul 20 vs. Jul 21)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96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 to Placement  (Days)</a:t>
                      </a:r>
                    </a:p>
                  </a:txBody>
                  <a:tcPr marL="7430" marR="7430" marT="743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Time to Placement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Referrals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98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Average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Median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Max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Average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Max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8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SUMMARY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537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2.64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2.78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983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 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0-12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4.98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5.96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13-17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3.34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3.49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2.85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0.49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Subtotal: 0-17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4.14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2.83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1.31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46%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18-22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1.48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0.83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56%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23-64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320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1.91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0.14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65+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3.65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1.92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1.13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Insurance Coverage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Commercial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3.40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2.98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0.60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Health Safety Net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1.25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-9.00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-0.49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-64%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-21%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6474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/>
                      </a:endParaRP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294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284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194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1.73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100.00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Fee-for-Service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3.33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1.33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-4.00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0.53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-40%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MassHealth (Unspecified)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3.22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2.33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1.17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Medicare Only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2.72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0.28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790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Medicaid only - Out of State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4.67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0.67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597%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Medicaid-Medicare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125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26%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-4.00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0.81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Uninsured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3.28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2.44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1.94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-34.00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1.34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-65%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69%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State Agency Engagement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DCF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3.84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4.87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2.55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1.29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51%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DDS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1.80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430" marR="7430" marT="74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-0.20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67%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-10%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DMH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3.09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2.67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2.24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11</a:t>
                      </a:r>
                    </a:p>
                  </a:txBody>
                  <a:tcPr marL="7430" marR="7430" marT="743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6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0.85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38%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9830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DYS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5.50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9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7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2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1.00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1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4.50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/>
                        </a:rPr>
                        <a:t>450%</a:t>
                      </a:r>
                    </a:p>
                  </a:txBody>
                  <a:tcPr marL="7430" marR="7430" marT="743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85095CBD-3A4E-4371-A6BB-049B7CF31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384" y="6340079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202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="" xmlns:a16="http://schemas.microsoft.com/office/drawing/2014/main" id="{B94C0990-7283-4B6A-812E-3F47C4E11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="" xmlns:a16="http://schemas.microsoft.com/office/drawing/2014/main" id="{E2476ACA-CCAA-4B0B-99DC-8D267CD95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="" xmlns:a16="http://schemas.microsoft.com/office/drawing/2014/main" id="{2EF2F05F-B5AC-4353-9DD2-40B186E03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="" xmlns:a16="http://schemas.microsoft.com/office/drawing/2014/main" id="{BFA842A9-D7DC-4F20-9C89-C8414DC84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="" xmlns:a16="http://schemas.microsoft.com/office/drawing/2014/main" id="{CEAD4C97-A447-4809-9A6C-15BA50EAB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="" xmlns:a16="http://schemas.microsoft.com/office/drawing/2014/main" id="{79C683F8-696D-4F1F-BCAC-5FB8467B8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="" xmlns:a16="http://schemas.microsoft.com/office/drawing/2014/main" id="{A2DE020B-6DAA-4D1D-A96C-6C1E763FE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="" xmlns:a16="http://schemas.microsoft.com/office/drawing/2014/main" id="{AEC7B9CC-B88E-44D4-9102-D6D360E0C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="" xmlns:a16="http://schemas.microsoft.com/office/drawing/2014/main" id="{AACBE958-60BC-4C2B-8FD7-673A812E4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="" xmlns:a16="http://schemas.microsoft.com/office/drawing/2014/main" id="{B1ED5928-6D80-4EBB-94E2-5CDD52944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="" xmlns:a16="http://schemas.microsoft.com/office/drawing/2014/main" id="{44B9C720-EEFA-47B9-BB0B-5B79D2567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="" xmlns:a16="http://schemas.microsoft.com/office/drawing/2014/main" id="{71B09726-D9B6-42D1-A2C2-035BDE006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="" xmlns:a16="http://schemas.microsoft.com/office/drawing/2014/main" id="{E8936C5B-C4C6-4BD4-90AF-7BC985F68B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="" xmlns:a16="http://schemas.microsoft.com/office/drawing/2014/main" id="{AF127A0C-948C-4991-9ECD-73B9769D5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="" xmlns:a16="http://schemas.microsoft.com/office/drawing/2014/main" id="{D01C6AA9-F982-41FD-900F-4F1A34972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="" xmlns:a16="http://schemas.microsoft.com/office/drawing/2014/main" id="{D4EEC32D-4CBB-461A-90EC-1CCCC8D76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="" xmlns:a16="http://schemas.microsoft.com/office/drawing/2014/main" id="{9F89E6F0-7A55-4573-983E-B8F7EC363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="" xmlns:a16="http://schemas.microsoft.com/office/drawing/2014/main" id="{A72FC31E-E6E6-4972-9E9E-8CA2C513F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="" xmlns:a16="http://schemas.microsoft.com/office/drawing/2014/main" id="{6496B1DD-D734-49B1-AEFD-077B6D8B4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="" xmlns:a16="http://schemas.microsoft.com/office/drawing/2014/main" id="{ED177C6A-B902-4810-80A2-5E8E4A227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="" xmlns:a16="http://schemas.microsoft.com/office/drawing/2014/main" id="{F6114AFF-7847-4A38-BF8A-2DC9F6443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="" xmlns:a16="http://schemas.microsoft.com/office/drawing/2014/main" id="{9CBFA11F-F30F-44F1-A3BE-8983150E6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Repeat EPIA Referrals">
            <a:extLst>
              <a:ext uri="{FF2B5EF4-FFF2-40B4-BE49-F238E27FC236}">
                <a16:creationId xmlns="" xmlns:a16="http://schemas.microsoft.com/office/drawing/2014/main" id="{5BB78578-DE07-47A8-8487-DADF8A9FC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Boarding Risk">
            <a:extLst>
              <a:ext uri="{FF2B5EF4-FFF2-40B4-BE49-F238E27FC236}">
                <a16:creationId xmlns="" xmlns:a16="http://schemas.microsoft.com/office/drawing/2014/main" id="{856BE048-F120-4D73-BA0F-53F6CE811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11/16/2021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555</Words>
  <Application>Microsoft Office PowerPoint</Application>
  <PresentationFormat>Custom</PresentationFormat>
  <Paragraphs>403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–  July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2021</dc:title>
  <dc:creator>MacLeod, Jill (DMH)</dc:creator>
  <cp:lastModifiedBy>MacLeod, Jill (DMH)</cp:lastModifiedBy>
  <cp:revision>3</cp:revision>
  <dcterms:created xsi:type="dcterms:W3CDTF">2021-11-16T18:27:16Z</dcterms:created>
  <dcterms:modified xsi:type="dcterms:W3CDTF">2021-11-16T18:51:20Z</dcterms:modified>
</cp:coreProperties>
</file>