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D21BD-BC41-4453-86A8-9655655D8E43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D52E6-82E1-4C6C-BFA2-34F4F92B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37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2065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1A4C28B7-50E8-48D0-B03C-6586E44E49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EPIA - July 2022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0-17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25EBD011-4299-4CA5-AADA-D1A776583E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Referrals in Period: 86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B8745-E1E8-4E1B-94BA-4ED9545D8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D1EF12-0F96-40E0-8D33-CB5B52D58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Ethnicity">
            <a:extLst>
              <a:ext uri="{FF2B5EF4-FFF2-40B4-BE49-F238E27FC236}">
                <a16:creationId xmlns:a16="http://schemas.microsoft.com/office/drawing/2014/main" id="{FBBB5346-537D-4ED0-B87C-DA9F385E9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B72BBC-78E2-4774-9D63-372AF0208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7FF8A-496F-4729-9199-1AA4FDFD2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Barriers to Placement">
            <a:extLst>
              <a:ext uri="{FF2B5EF4-FFF2-40B4-BE49-F238E27FC236}">
                <a16:creationId xmlns:a16="http://schemas.microsoft.com/office/drawing/2014/main" id="{2C128394-6F68-48BA-9B95-DD88DE2A6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27" y="0"/>
            <a:ext cx="730254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235F05-920F-4A4B-B55F-48928B78A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B2C29E-8558-4E71-8611-B45443BB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Primary Diagnosis">
            <a:extLst>
              <a:ext uri="{FF2B5EF4-FFF2-40B4-BE49-F238E27FC236}">
                <a16:creationId xmlns:a16="http://schemas.microsoft.com/office/drawing/2014/main" id="{04EC94EA-C712-4D08-9545-A3AE98D7C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68" y="0"/>
            <a:ext cx="742146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E8ECD9-4AB8-48F8-BC0F-9E172987A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1BEB6E-3CB3-4169-8CC6-8F5923D8B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Top 20 Boarding / Placement Hospitals">
            <a:extLst>
              <a:ext uri="{FF2B5EF4-FFF2-40B4-BE49-F238E27FC236}">
                <a16:creationId xmlns:a16="http://schemas.microsoft.com/office/drawing/2014/main" id="{4EA701C4-6996-4A7C-B8B3-91ABB044D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46AE82-7A57-43E5-9DAB-1C896A5EF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F2B93C-D12C-4E9E-B261-B72544DF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Boarding Facilities where  &amp;quot;Level of Care Changed&amp;quot;">
            <a:extLst>
              <a:ext uri="{FF2B5EF4-FFF2-40B4-BE49-F238E27FC236}">
                <a16:creationId xmlns:a16="http://schemas.microsoft.com/office/drawing/2014/main" id="{C8ECFCBA-2F2C-407F-AA27-CF0367BAB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60FAF7-63D3-404B-96D9-3C8040EAA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25CE3E-BF52-43A2-9315-5EBA034CC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Referrals for Uninsured by Boarding / Placement Hospital">
            <a:extLst>
              <a:ext uri="{FF2B5EF4-FFF2-40B4-BE49-F238E27FC236}">
                <a16:creationId xmlns:a16="http://schemas.microsoft.com/office/drawing/2014/main" id="{9B7D9ABA-7759-40EC-BC02-B0EE02BAB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BC4081-E50E-42A2-A355-D9165D2AC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CBE011-8392-47D9-80FA-36F52DEE4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Last 12 Months Accumulated Data (White page)">
            <a:extLst>
              <a:ext uri="{FF2B5EF4-FFF2-40B4-BE49-F238E27FC236}">
                <a16:creationId xmlns:a16="http://schemas.microsoft.com/office/drawing/2014/main" id="{44EAD868-F7C3-4034-A69B-5C869BAF7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99B8E2-45C2-4D50-94D3-4161F03C6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E1D9DE-5B04-461A-9730-5206E6650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- 12 months">
            <a:extLst>
              <a:ext uri="{FF2B5EF4-FFF2-40B4-BE49-F238E27FC236}">
                <a16:creationId xmlns:a16="http://schemas.microsoft.com/office/drawing/2014/main" id="{5BF1E091-788B-435B-A28E-8A4A42374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A73F98-D3C0-4E9F-B0FC-1AFEA4242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693987-17D4-403F-9E77-36C998502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by Age Group - 12 months (Line)">
            <a:extLst>
              <a:ext uri="{FF2B5EF4-FFF2-40B4-BE49-F238E27FC236}">
                <a16:creationId xmlns:a16="http://schemas.microsoft.com/office/drawing/2014/main" id="{407632D2-4C47-493A-9897-6FDA471CA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12" y="0"/>
            <a:ext cx="805677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7C2938-87E0-4939-8F2A-9CAF1ADAF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59FB46-24EB-45A0-9041-4B5C815F1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Number of Referrals with State Agency Involvement - 12 months (Line)">
            <a:extLst>
              <a:ext uri="{FF2B5EF4-FFF2-40B4-BE49-F238E27FC236}">
                <a16:creationId xmlns:a16="http://schemas.microsoft.com/office/drawing/2014/main" id="{C3BF63D9-A65D-4DDA-8EF2-FECBA58CF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83" y="0"/>
            <a:ext cx="819663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4779F5-BD18-426A-95B5-3E4335302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7092E5-B957-4E6C-98C7-32FBC64BA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 Commercial split">
            <a:extLst>
              <a:ext uri="{FF2B5EF4-FFF2-40B4-BE49-F238E27FC236}">
                <a16:creationId xmlns:a16="http://schemas.microsoft.com/office/drawing/2014/main" id="{995E1ED7-D9B1-4754-9047-09F1CEC04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B9E554-4E73-4BA5-A5BB-94782B913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8BC7C-818D-466F-82F9-677C6752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120FA971-C68A-487F-9EBE-27E475A3A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57" y="0"/>
            <a:ext cx="9125685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816215-E20B-440A-8E83-821E60395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01BD7D-C3CE-47A4-BF5F-EBAD16384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15 Primary Barriers to Placement - 12 months">
            <a:extLst>
              <a:ext uri="{FF2B5EF4-FFF2-40B4-BE49-F238E27FC236}">
                <a16:creationId xmlns:a16="http://schemas.microsoft.com/office/drawing/2014/main" id="{D796F49B-2D51-4077-9CB6-1B26DB4FC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27" y="0"/>
            <a:ext cx="730254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5FF36A-6214-4FC1-A60F-CB4A8792A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18C369-1392-43DF-A898-AD2B08FF1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Line graph)">
            <a:extLst>
              <a:ext uri="{FF2B5EF4-FFF2-40B4-BE49-F238E27FC236}">
                <a16:creationId xmlns:a16="http://schemas.microsoft.com/office/drawing/2014/main" id="{6A4FA32C-1C7E-4DD6-8E53-28D227E50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7D597A-52F1-4EEB-8764-B95F03DD4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2A20E8-880C-4F06-90AF-47BEABE0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5 Barriers to Placement by Month - 12 months (Table)">
            <a:extLst>
              <a:ext uri="{FF2B5EF4-FFF2-40B4-BE49-F238E27FC236}">
                <a16:creationId xmlns:a16="http://schemas.microsoft.com/office/drawing/2014/main" id="{D566E2B7-6215-481A-8B6F-57C4C3FEA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29017C-877E-4EB7-8F69-EE597B5D3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CDE10B-340E-41D9-A091-C48DD8BB9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Top 20 Boarding / Placement Hospitals - 12 months">
            <a:extLst>
              <a:ext uri="{FF2B5EF4-FFF2-40B4-BE49-F238E27FC236}">
                <a16:creationId xmlns:a16="http://schemas.microsoft.com/office/drawing/2014/main" id="{AD115436-0697-47D1-8530-79A1EB7C5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EEE851-6467-40D8-B1BC-4A24193F9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E0191A-DCF9-4BC4-80A4-E0742E022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B0BC9851-69B5-46D3-9F53-35E504C55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AF5EEC-BFA4-46AA-A95A-A20FE3159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DFA056-EEB4-4409-8049-3F3D59018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2FFE7F50-75BA-49EE-AFEC-2CE01D116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96" y="0"/>
            <a:ext cx="844740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EC5F24-F3EB-4296-9B02-50F59CA28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72442C-8413-4187-AC37-114133982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E18C5F5D-0F5D-43F6-AC87-912A731D1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80" y="0"/>
            <a:ext cx="8562840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0DD20F-830E-41AF-B76D-D5EDF52DC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C08464-7EC0-4CF1-856C-2FCCB53D5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Placement from Referral">
            <a:extLst>
              <a:ext uri="{FF2B5EF4-FFF2-40B4-BE49-F238E27FC236}">
                <a16:creationId xmlns:a16="http://schemas.microsoft.com/office/drawing/2014/main" id="{7088A999-1CC6-453C-9BB1-DD1FA74A6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96" y="0"/>
            <a:ext cx="844740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D6ECA8-9BDD-497E-9653-1746E3C52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B5D907-4023-4CFA-9B95-294B94A4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Age Group">
            <a:extLst>
              <a:ext uri="{FF2B5EF4-FFF2-40B4-BE49-F238E27FC236}">
                <a16:creationId xmlns:a16="http://schemas.microsoft.com/office/drawing/2014/main" id="{CD39DADE-DA7F-4EBA-89DF-06576E8C5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5428B2-B5DF-4C24-A78D-6D77FC2B5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67F07B-D088-4F99-B173-ACDACB9F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Gender">
            <a:extLst>
              <a:ext uri="{FF2B5EF4-FFF2-40B4-BE49-F238E27FC236}">
                <a16:creationId xmlns:a16="http://schemas.microsoft.com/office/drawing/2014/main" id="{16D17E29-6183-42C7-963D-A6D5A452D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B3161E-9062-4984-B06A-0C8A4B26E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29D3D5-C677-400E-8281-9EF95A7ED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Race">
            <a:extLst>
              <a:ext uri="{FF2B5EF4-FFF2-40B4-BE49-F238E27FC236}">
                <a16:creationId xmlns:a16="http://schemas.microsoft.com/office/drawing/2014/main" id="{4C41EF68-EB85-4CCA-8A30-6722C367E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7C262C-C80C-4B77-A127-3DACC22F6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498AAB-68F7-4624-AF83-B4B8363C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60</Words>
  <Application>Microsoft Office PowerPoint</Application>
  <PresentationFormat>Widescreen</PresentationFormat>
  <Paragraphs>50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EPIA - July 2022 Ages 0-17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July 2022 Ages 0-17</dc:title>
  <dc:creator>MacLeod, Jill (DMH)</dc:creator>
  <cp:lastModifiedBy>MacLeod, Jill (DMH)</cp:lastModifiedBy>
  <cp:revision>1</cp:revision>
  <dcterms:created xsi:type="dcterms:W3CDTF">2023-04-28T13:52:12Z</dcterms:created>
  <dcterms:modified xsi:type="dcterms:W3CDTF">2023-04-28T13:54:48Z</dcterms:modified>
</cp:coreProperties>
</file>