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82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421E49-1DE4-4B95-A7E2-AD7FE99565E5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E0D3F3-E69A-4692-B25F-DFEF4FE6D7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352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2065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1A9EC56A-43C6-4391-9371-5A28F09DE9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EPIA - July 2022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All Ages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B2DFD3C4-6703-43E8-B55A-5591CE099AB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494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60B91-8EFE-45F4-B67D-DA63F7963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C54BB4-6CDC-4B7A-A0A1-F268E6BA4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52C5F-9BD1-4C41-A881-CDFEE22DE3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0A3CB46E-FDFF-4DEB-AE18-7DE7D58E4B4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03645319"/>
              </p:ext>
            </p:extLst>
          </p:nvPr>
        </p:nvGraphicFramePr>
        <p:xfrm>
          <a:off x="325120" y="136525"/>
          <a:ext cx="11592558" cy="6356335"/>
        </p:xfrm>
        <a:graphic>
          <a:graphicData uri="http://schemas.openxmlformats.org/drawingml/2006/table">
            <a:tbl>
              <a:tblPr/>
              <a:tblGrid>
                <a:gridCol w="1969193">
                  <a:extLst>
                    <a:ext uri="{9D8B030D-6E8A-4147-A177-3AD203B41FA5}">
                      <a16:colId xmlns:a16="http://schemas.microsoft.com/office/drawing/2014/main" val="1713035785"/>
                    </a:ext>
                  </a:extLst>
                </a:gridCol>
                <a:gridCol w="547950">
                  <a:extLst>
                    <a:ext uri="{9D8B030D-6E8A-4147-A177-3AD203B41FA5}">
                      <a16:colId xmlns:a16="http://schemas.microsoft.com/office/drawing/2014/main" val="2447244720"/>
                    </a:ext>
                  </a:extLst>
                </a:gridCol>
                <a:gridCol w="547950">
                  <a:extLst>
                    <a:ext uri="{9D8B030D-6E8A-4147-A177-3AD203B41FA5}">
                      <a16:colId xmlns:a16="http://schemas.microsoft.com/office/drawing/2014/main" val="2430801173"/>
                    </a:ext>
                  </a:extLst>
                </a:gridCol>
                <a:gridCol w="547950">
                  <a:extLst>
                    <a:ext uri="{9D8B030D-6E8A-4147-A177-3AD203B41FA5}">
                      <a16:colId xmlns:a16="http://schemas.microsoft.com/office/drawing/2014/main" val="2171025096"/>
                    </a:ext>
                  </a:extLst>
                </a:gridCol>
                <a:gridCol w="547950">
                  <a:extLst>
                    <a:ext uri="{9D8B030D-6E8A-4147-A177-3AD203B41FA5}">
                      <a16:colId xmlns:a16="http://schemas.microsoft.com/office/drawing/2014/main" val="3492591586"/>
                    </a:ext>
                  </a:extLst>
                </a:gridCol>
                <a:gridCol w="385277">
                  <a:extLst>
                    <a:ext uri="{9D8B030D-6E8A-4147-A177-3AD203B41FA5}">
                      <a16:colId xmlns:a16="http://schemas.microsoft.com/office/drawing/2014/main" val="4215760840"/>
                    </a:ext>
                  </a:extLst>
                </a:gridCol>
                <a:gridCol w="547950">
                  <a:extLst>
                    <a:ext uri="{9D8B030D-6E8A-4147-A177-3AD203B41FA5}">
                      <a16:colId xmlns:a16="http://schemas.microsoft.com/office/drawing/2014/main" val="3390273287"/>
                    </a:ext>
                  </a:extLst>
                </a:gridCol>
                <a:gridCol w="547950">
                  <a:extLst>
                    <a:ext uri="{9D8B030D-6E8A-4147-A177-3AD203B41FA5}">
                      <a16:colId xmlns:a16="http://schemas.microsoft.com/office/drawing/2014/main" val="2084595031"/>
                    </a:ext>
                  </a:extLst>
                </a:gridCol>
                <a:gridCol w="547950">
                  <a:extLst>
                    <a:ext uri="{9D8B030D-6E8A-4147-A177-3AD203B41FA5}">
                      <a16:colId xmlns:a16="http://schemas.microsoft.com/office/drawing/2014/main" val="3706473853"/>
                    </a:ext>
                  </a:extLst>
                </a:gridCol>
                <a:gridCol w="547950">
                  <a:extLst>
                    <a:ext uri="{9D8B030D-6E8A-4147-A177-3AD203B41FA5}">
                      <a16:colId xmlns:a16="http://schemas.microsoft.com/office/drawing/2014/main" val="2376538713"/>
                    </a:ext>
                  </a:extLst>
                </a:gridCol>
                <a:gridCol w="547950">
                  <a:extLst>
                    <a:ext uri="{9D8B030D-6E8A-4147-A177-3AD203B41FA5}">
                      <a16:colId xmlns:a16="http://schemas.microsoft.com/office/drawing/2014/main" val="917616164"/>
                    </a:ext>
                  </a:extLst>
                </a:gridCol>
                <a:gridCol w="821924">
                  <a:extLst>
                    <a:ext uri="{9D8B030D-6E8A-4147-A177-3AD203B41FA5}">
                      <a16:colId xmlns:a16="http://schemas.microsoft.com/office/drawing/2014/main" val="4243939015"/>
                    </a:ext>
                  </a:extLst>
                </a:gridCol>
                <a:gridCol w="470892">
                  <a:extLst>
                    <a:ext uri="{9D8B030D-6E8A-4147-A177-3AD203B41FA5}">
                      <a16:colId xmlns:a16="http://schemas.microsoft.com/office/drawing/2014/main" val="3556475368"/>
                    </a:ext>
                  </a:extLst>
                </a:gridCol>
                <a:gridCol w="821924">
                  <a:extLst>
                    <a:ext uri="{9D8B030D-6E8A-4147-A177-3AD203B41FA5}">
                      <a16:colId xmlns:a16="http://schemas.microsoft.com/office/drawing/2014/main" val="776889746"/>
                    </a:ext>
                  </a:extLst>
                </a:gridCol>
                <a:gridCol w="821924">
                  <a:extLst>
                    <a:ext uri="{9D8B030D-6E8A-4147-A177-3AD203B41FA5}">
                      <a16:colId xmlns:a16="http://schemas.microsoft.com/office/drawing/2014/main" val="1920683919"/>
                    </a:ext>
                  </a:extLst>
                </a:gridCol>
                <a:gridCol w="821924">
                  <a:extLst>
                    <a:ext uri="{9D8B030D-6E8A-4147-A177-3AD203B41FA5}">
                      <a16:colId xmlns:a16="http://schemas.microsoft.com/office/drawing/2014/main" val="1293247700"/>
                    </a:ext>
                  </a:extLst>
                </a:gridCol>
                <a:gridCol w="547950">
                  <a:extLst>
                    <a:ext uri="{9D8B030D-6E8A-4147-A177-3AD203B41FA5}">
                      <a16:colId xmlns:a16="http://schemas.microsoft.com/office/drawing/2014/main" val="1359719642"/>
                    </a:ext>
                  </a:extLst>
                </a:gridCol>
              </a:tblGrid>
              <a:tr h="70545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Garamond" panose="02020404030301010803" pitchFamily="18" charset="0"/>
                        </a:rPr>
                        <a:t>Expedited Psychiatric Inpatient Admission  Dashboard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Jul-22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Jun-22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Jul-21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sv-SE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Variance               (Jul 20 vs. Jul 21)</a:t>
                      </a:r>
                    </a:p>
                  </a:txBody>
                  <a:tcPr marL="4953" marR="4953" marT="495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Percent Change (Jul 20 vs. Jul 21)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59875"/>
                  </a:ext>
                </a:extLst>
              </a:tr>
              <a:tr h="41242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Time to Placement  (Days)</a:t>
                      </a:r>
                    </a:p>
                  </a:txBody>
                  <a:tcPr marL="4953" marR="4953" marT="49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ATP</a:t>
                      </a:r>
                      <a:r>
                        <a:rPr lang="en-US" sz="9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Time to Placement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ATP</a:t>
                      </a:r>
                      <a:r>
                        <a:rPr lang="en-US" sz="9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Referrals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ATP</a:t>
                      </a:r>
                      <a:r>
                        <a:rPr lang="en-US" sz="900" b="1" i="0" u="none" strike="noStrike" baseline="3000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134869"/>
                  </a:ext>
                </a:extLst>
              </a:tr>
              <a:tr h="2170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Average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Median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Max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2"/>
                    </a:solidFill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Average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Max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E4B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981742"/>
                  </a:ext>
                </a:extLst>
              </a:tr>
              <a:tr h="2170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SUMMARY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494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2.79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561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3.48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537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2.64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422595"/>
                  </a:ext>
                </a:extLst>
              </a:tr>
              <a:tr h="217063">
                <a:tc gridSpan="17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Age </a:t>
                      </a:r>
                      <a:r>
                        <a:rPr lang="en-US" sz="900" b="1" i="1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(</a:t>
                      </a:r>
                      <a:r>
                        <a:rPr lang="en-US" sz="900" b="0" i="1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Note: one July referral with unknown age not included in age groups)</a:t>
                      </a:r>
                      <a:endParaRPr lang="en-US" sz="900" b="1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061195"/>
                  </a:ext>
                </a:extLst>
              </a:tr>
              <a:tr h="21706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0-12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7.11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4.98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-63%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2594319"/>
                  </a:ext>
                </a:extLst>
              </a:tr>
              <a:tr h="21706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13-17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3.38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3.59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3.34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0.04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3845575"/>
                  </a:ext>
                </a:extLst>
              </a:tr>
              <a:tr h="21706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1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Subtotal: 0-17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4.16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172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4.74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4.14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0.02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1524388"/>
                  </a:ext>
                </a:extLst>
              </a:tr>
              <a:tr h="21706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18-22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2.26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2.41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2.31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-0.05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0394278"/>
                  </a:ext>
                </a:extLst>
              </a:tr>
              <a:tr h="21706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23-64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325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2.42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298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2.96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334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0.37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8489982"/>
                  </a:ext>
                </a:extLst>
              </a:tr>
              <a:tr h="21706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65+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3.57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3.65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-0.08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1499497"/>
                  </a:ext>
                </a:extLst>
              </a:tr>
              <a:tr h="217063">
                <a:tc gridSpan="17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Insurance Coverage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624109"/>
                  </a:ext>
                </a:extLst>
              </a:tr>
              <a:tr h="21706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Commercial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4.35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2.40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3.40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0.95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3441098"/>
                  </a:ext>
                </a:extLst>
              </a:tr>
              <a:tr h="21706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Health Safety Net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1.80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-0.80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-80%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3181298"/>
                  </a:ext>
                </a:extLst>
              </a:tr>
              <a:tr h="246006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MassHealth ACO/MCO</a:t>
                      </a:r>
                      <a:r>
                        <a:rPr lang="en-US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366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2.40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388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3.33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294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2.23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0.17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1852465"/>
                  </a:ext>
                </a:extLst>
              </a:tr>
              <a:tr h="21706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MassHealth Fee-for-Service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3.88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3.33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0.55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6437508"/>
                  </a:ext>
                </a:extLst>
              </a:tr>
              <a:tr h="21706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MassHealth (Unspecified)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3.40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-0.10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0040823"/>
                  </a:ext>
                </a:extLst>
              </a:tr>
              <a:tr h="21706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Medicare Only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3.21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3.63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2.72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0.49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514653"/>
                  </a:ext>
                </a:extLst>
              </a:tr>
              <a:tr h="21706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Medicaid only - Out of State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2.75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4.67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-1.92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-41%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1938135"/>
                  </a:ext>
                </a:extLst>
              </a:tr>
              <a:tr h="21706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Medicaid-Medicare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3.53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4.49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121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-74.00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0.52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-61%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482119"/>
                  </a:ext>
                </a:extLst>
              </a:tr>
              <a:tr h="21706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Uninsured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5.61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3.28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13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1.85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-17%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56%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8042170"/>
                  </a:ext>
                </a:extLst>
              </a:tr>
              <a:tr h="217063">
                <a:tc gridSpan="17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State Agency Engagement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41024"/>
                  </a:ext>
                </a:extLst>
              </a:tr>
              <a:tr h="21706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DCF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4.75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62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5.34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45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3.84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16</a:t>
                      </a:r>
                    </a:p>
                  </a:txBody>
                  <a:tcPr marL="4953" marR="4953" marT="495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0.91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-11%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24%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5765600"/>
                  </a:ext>
                </a:extLst>
              </a:tr>
              <a:tr h="21706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DDS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3.47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11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2.46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1.80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</a:t>
                      </a:r>
                    </a:p>
                  </a:txBody>
                  <a:tcPr marL="4953" marR="4953" marT="495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1.67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1660573"/>
                  </a:ext>
                </a:extLst>
              </a:tr>
              <a:tr h="21706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DMH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3.98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2.00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3.68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77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3.09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24</a:t>
                      </a:r>
                    </a:p>
                  </a:txBody>
                  <a:tcPr marL="4953" marR="4953" marT="4953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-18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0.89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-23%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29%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2564423"/>
                  </a:ext>
                </a:extLst>
              </a:tr>
              <a:tr h="217063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DYS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 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CD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5.50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9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-2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-5.50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DFE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-100%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Garamond" panose="02020404030301010803" pitchFamily="18" charset="0"/>
                        </a:rPr>
                        <a:t>-100%</a:t>
                      </a:r>
                    </a:p>
                  </a:txBody>
                  <a:tcPr marL="4953" marR="4953" marT="49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2205974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ABA868-5259-4B64-B8E8-4E1E2CAC1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0A9431-C681-4FA0-BFEB-FCB12CAC3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0077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 Commercial split">
            <a:extLst>
              <a:ext uri="{FF2B5EF4-FFF2-40B4-BE49-F238E27FC236}">
                <a16:creationId xmlns:a16="http://schemas.microsoft.com/office/drawing/2014/main" id="{FD5472F2-0CB6-4E5A-B218-B2FD4DF985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E3D800-4FC5-4E6C-8408-385DD2D3E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577EBE-B846-461D-B996-600684863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410C8099-F459-41D7-ABB7-54E98728B4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204ED0-C314-42BC-9C0D-8902B602B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39D2F1-A08E-4F74-9783-BA9920A40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52C05975-FEF7-4D42-847C-05F6B213AA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96" y="0"/>
            <a:ext cx="844740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FA5488-B97C-48F2-B1A4-E21169F57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2041B2-FB06-46BB-B254-BE1E63297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649CF995-56D6-46CB-9FE7-94DDAA71D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580" y="0"/>
            <a:ext cx="8562840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50AD9A-A136-432A-9B55-721AC6810F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F4E7E5B-9545-46E1-B9DD-8725A06D0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6A499FA0-511E-4490-8E15-9E0E00F3F7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96" y="0"/>
            <a:ext cx="844740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E68E5C6-7291-48FC-B816-9592F01459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BF83EF-909E-45FC-9C3C-4E916579B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F9E3580C-DA97-4E73-BCFF-8B9467973B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AD540EA-8D27-4105-87D1-26ED1F2A5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0A160C-F968-4ECF-9F4C-8246232D5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0E8FAF84-EA4D-44C0-AE81-7A48E9324D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CF1916-9158-4EB0-ABA2-58F2E5F8D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3021407-AC18-42E1-93CF-615169CCB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3C41C783-5153-4CA5-B0F6-E4E67866EC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38294F-AE82-4C16-8829-727E9E84FD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1680D3-5F4E-409D-8FB6-F71930984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CFDF3169-CE65-43E8-A6DB-8C982B8B95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399F16-95E3-46AD-BCAF-15DECD85C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78A4E3E-B920-447D-BE5C-FBD8E011D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2BE0BB9B-CCED-4D93-BC68-EDC8AEB58C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27" y="0"/>
            <a:ext cx="730254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6F9549F-66CA-403F-B995-99224276F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F7D329-A2E9-4055-8F5F-A4DE66596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31DB2BC0-21F5-476D-98BC-224D62B9C8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268" y="0"/>
            <a:ext cx="742146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42013F-DE88-4609-BB94-3B8AF11B1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448F2B-5E83-4839-A4FA-D4E0F57AC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Top 20 Boarding / Placement Hospitals">
            <a:extLst>
              <a:ext uri="{FF2B5EF4-FFF2-40B4-BE49-F238E27FC236}">
                <a16:creationId xmlns:a16="http://schemas.microsoft.com/office/drawing/2014/main" id="{533951C2-F641-43A0-934E-0B4ED3CE3C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7F08282-6083-476A-BD94-AD078B178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6FC2BA2-F8EA-4723-9CB0-A00941429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oarding Facilities where  &amp;quot;Level of Care Changed&amp;quot;">
            <a:extLst>
              <a:ext uri="{FF2B5EF4-FFF2-40B4-BE49-F238E27FC236}">
                <a16:creationId xmlns:a16="http://schemas.microsoft.com/office/drawing/2014/main" id="{578F292E-A46A-4020-812D-0678A7876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C8848C-4A52-480E-B058-D2D8B240B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B828AA-854E-48D0-A026-1FEB129722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1BD916AB-97A2-4F29-B00A-A1BBB4FB3B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78F345-9C69-43D6-83DB-F7C564398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6F7FC41-046E-473A-8D91-D77F6208D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2B96260A-6BB7-453C-A4FE-3A640842CF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8FE8B8-F1EE-4569-AD8D-880C789F3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75D39B-86DA-4B68-B785-CD5FC29F3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F2FA4316-FE19-4BD6-85DA-CF85E7829B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D67100-9B20-4512-8874-B8597D1CC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E8DB900-E641-4A85-93F0-D90506146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6E57D21B-0DC1-4CEE-AFBF-446DF6CDD2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612" y="0"/>
            <a:ext cx="805677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F853C2-18DB-47A0-95DF-A1E5610EF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6991BD-EBFC-473C-B559-A8DBA0146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7E7CBD5E-998B-484E-A773-C1064A5C9A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683" y="0"/>
            <a:ext cx="819663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7ED727-7C34-414A-9BAC-05511E1480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13A6B2-9705-4D16-9AEB-CE93988CD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E7F789CC-22F3-499A-8D07-9CB2ACE87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57" y="0"/>
            <a:ext cx="9125685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9A1C94-84F1-4A52-A431-842F97D06F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2407C13-F68C-4CDB-BEAE-9A13DDB11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7389CBC7-5848-4392-959E-65F275066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27" y="0"/>
            <a:ext cx="730254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DE6B0A-256D-4A68-B645-8A96994FE6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6AE59C-4751-4D96-BC33-4895CB746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A53BFC50-BD66-48FA-A3AD-40F497ABB5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60BBE1-19D7-439A-A31D-FECC1CD07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57F84B-DD34-4952-B779-D38E3DECB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F8B66BCD-A68C-4B48-96BD-8E7DBF22CA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367905-5687-4464-B3E6-81A81F72FC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4E8121-7D88-49D1-A615-6F2BBADD3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8AC0CAB0-3028-45D2-A092-60AE985A0B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BCBCCE-DF24-41A1-AB0F-D69F6228B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96482BA-AD64-4492-8504-1B550CD62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25" descr="Repeat EPIA Referrals">
            <a:extLst>
              <a:ext uri="{FF2B5EF4-FFF2-40B4-BE49-F238E27FC236}">
                <a16:creationId xmlns:a16="http://schemas.microsoft.com/office/drawing/2014/main" id="{317C8A49-53B5-4014-AEC9-07AC7A9826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1F03D4-CB0A-4A76-9E0C-3C9A2B66F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2D187B-C967-41A0-8344-8C02A28C5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lide26" descr="RePeat Boarding Risk">
            <a:extLst>
              <a:ext uri="{FF2B5EF4-FFF2-40B4-BE49-F238E27FC236}">
                <a16:creationId xmlns:a16="http://schemas.microsoft.com/office/drawing/2014/main" id="{A924E18B-1C0E-4E40-ABF6-6D8006F456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8728F3B-FCED-4D4E-B1D3-5E821A3B6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D74F1C0-7BE9-41CE-A572-4C3A6A78F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606</Words>
  <Application>Microsoft Office PowerPoint</Application>
  <PresentationFormat>Widescreen</PresentationFormat>
  <Paragraphs>405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Garamond</vt:lpstr>
      <vt:lpstr>Office Theme</vt:lpstr>
      <vt:lpstr>EPIA - July 2022 All 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July 2022 All Ages</dc:title>
  <dc:creator>MacLeod, Jill (DMH)</dc:creator>
  <cp:lastModifiedBy>MacLeod, Jill (DMH)</cp:lastModifiedBy>
  <cp:revision>1</cp:revision>
  <dcterms:created xsi:type="dcterms:W3CDTF">2023-04-28T13:48:27Z</dcterms:created>
  <dcterms:modified xsi:type="dcterms:W3CDTF">2023-04-28T13:51:19Z</dcterms:modified>
</cp:coreProperties>
</file>