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57C4E-050E-4040-872D-80F52ED6E65B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1352A-FDD0-4AF3-8320-62578DAEA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87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072F-E898-497B-81F5-B1A678DA957F}" type="datetime1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C20B-7A19-4B87-918F-D3757B0C7200}" type="datetime1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397A-ABB3-4BF9-B212-2DECA13940ED}" type="datetime1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D6ABF-E8FE-4A8C-A98C-F00B71DFC2E1}" type="datetime1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D5F4D-3A95-4CBF-8790-A8457F18187D}" type="datetime1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C229-6CAC-4ED6-9070-852A6738B1DC}" type="datetime1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28C7-94A9-450D-95D7-581BEB4677CC}" type="datetime1">
              <a:rPr lang="en-US" smtClean="0"/>
              <a:t>8/16/2023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A0F42-4163-4F35-B4DA-2B24816DD46A}" type="datetime1">
              <a:rPr lang="en-US" smtClean="0"/>
              <a:t>8/16/2023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517C0-9C69-4907-9367-DFB17161B215}" type="datetime1">
              <a:rPr lang="en-US" smtClean="0"/>
              <a:t>8/16/2023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51CB-0D46-484A-897D-4A8487CB7C2E}" type="datetime1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BDFC-0316-4789-8C34-5D919ECD0DD4}" type="datetime1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ACFC8-E76D-4836-8089-4E1624DC17B2}" type="datetime1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mhtbl-wap1.cs.govt.state.ma.us/#/site/Others/workbooks/2017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5AD93359-8E7E-4C00-98F5-E9A9D5E4E7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EPIA Monthly Report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July 2023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Ages 18 and over</a:t>
            </a: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5ABC3554-77C3-42E9-A3E7-A57A285FB0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 in Period: 347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133560-2AD3-4981-C5FC-49BE17CBC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FB9C-3022-4E4F-89B9-C81E81A6D54F}" type="datetime1">
              <a:rPr lang="en-US" smtClean="0"/>
              <a:t>8/16/2023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996795-2C8F-1C67-077C-D357DF6BD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Race">
            <a:extLst>
              <a:ext uri="{FF2B5EF4-FFF2-40B4-BE49-F238E27FC236}">
                <a16:creationId xmlns:a16="http://schemas.microsoft.com/office/drawing/2014/main" id="{E8D2FFB3-5A01-482C-8F50-4B195F615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A74DB5-845E-9B5D-1912-3024A6CA3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92D29-25A9-4B30-88F4-76122070F44B}" type="datetime1">
              <a:rPr lang="en-US" smtClean="0"/>
              <a:t>8/16/2023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2B7439-4B8A-0604-B7B4-B6498A592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Referrals by Ethnicity">
            <a:extLst>
              <a:ext uri="{FF2B5EF4-FFF2-40B4-BE49-F238E27FC236}">
                <a16:creationId xmlns:a16="http://schemas.microsoft.com/office/drawing/2014/main" id="{4D8E3805-EB84-49FD-8330-53C51A4A0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4A72D4-E958-E424-F5CF-6D66F0FFE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9322-2CAF-42AF-A2FD-505714BEA797}" type="datetime1">
              <a:rPr lang="en-US" smtClean="0"/>
              <a:t>8/16/2023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6AA894-E05D-E2EA-2160-1CF6A07D6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Diagnosis ">
            <a:extLst>
              <a:ext uri="{FF2B5EF4-FFF2-40B4-BE49-F238E27FC236}">
                <a16:creationId xmlns:a16="http://schemas.microsoft.com/office/drawing/2014/main" id="{70983C98-AD0A-4974-8A93-63C3DDEB0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7415"/>
            <a:ext cx="12192000" cy="340316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6DF151-32A6-89DF-597D-7470F8C8D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4DD9-A2E8-4BCD-9721-C0D78B1AD976}" type="datetime1">
              <a:rPr lang="en-US" smtClean="0"/>
              <a:t>8/16/2023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528C0B-B8D2-1829-DF12-ED24B0DAD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Barriers">
            <a:extLst>
              <a:ext uri="{FF2B5EF4-FFF2-40B4-BE49-F238E27FC236}">
                <a16:creationId xmlns:a16="http://schemas.microsoft.com/office/drawing/2014/main" id="{CDA0216F-78E3-468C-9049-4C1907ABD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8172"/>
            <a:ext cx="12192000" cy="378165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23C36C-373B-EAC1-9860-A90BD33BD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1151F-D033-4DCC-A6A7-C30486F7749C}" type="datetime1">
              <a:rPr lang="en-US" smtClean="0"/>
              <a:t>8/16/2023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ADAC6E-670A-9AC9-668D-BECF62F5A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Top 20 Boarding / Placement Hospitals">
            <a:extLst>
              <a:ext uri="{FF2B5EF4-FFF2-40B4-BE49-F238E27FC236}">
                <a16:creationId xmlns:a16="http://schemas.microsoft.com/office/drawing/2014/main" id="{32647967-9830-446C-924D-B297E1BCD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036BF8-FD0D-7D3D-0670-2CBCD3C2A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B7487-F498-48F6-8C5E-7C186A53954E}" type="datetime1">
              <a:rPr lang="en-US" smtClean="0"/>
              <a:t>8/16/2023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9BACB3-4BC7-445B-EC78-E73B966DD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Boarding Facilities where  &amp;quot;Level of Care Changed&amp;quot;">
            <a:extLst>
              <a:ext uri="{FF2B5EF4-FFF2-40B4-BE49-F238E27FC236}">
                <a16:creationId xmlns:a16="http://schemas.microsoft.com/office/drawing/2014/main" id="{42C92B9B-12B6-4A9D-8BD1-0765E0EA3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8BB628-A611-BFF8-99B7-7FC552169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C2668-0B93-4423-8513-560B512E03E9}" type="datetime1">
              <a:rPr lang="en-US" smtClean="0"/>
              <a:t>8/16/2023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5E2E4A-5949-DB6B-CC96-4C4DA9DAC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Referrals for Uninsured by Boarding / Placement Hospital">
            <a:extLst>
              <a:ext uri="{FF2B5EF4-FFF2-40B4-BE49-F238E27FC236}">
                <a16:creationId xmlns:a16="http://schemas.microsoft.com/office/drawing/2014/main" id="{831CF753-832B-48E6-A908-5FFD700A3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0B87CE-E35C-3F9E-6BA4-60E474F73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13D03-5CC2-4E57-BF91-A58075EC4ADF}" type="datetime1">
              <a:rPr lang="en-US" smtClean="0"/>
              <a:t>8/16/2023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E37166-903F-195C-2675-F94D11A20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EPIA Monthly ">
            <a:extLst>
              <a:ext uri="{FF2B5EF4-FFF2-40B4-BE49-F238E27FC236}">
                <a16:creationId xmlns:a16="http://schemas.microsoft.com/office/drawing/2014/main" id="{66004C27-AA17-44F3-BCC7-A479FB3878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8DBD43-D822-30C5-C6B9-851A24D0E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D45A6-2E86-4F99-8702-42C372EEB723}" type="datetime1">
              <a:rPr lang="en-US" smtClean="0"/>
              <a:t>8/16/2023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1A3030-C220-2DF1-9C29-28122D77D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Referrals by Insurance Plan Type Commercial split">
            <a:extLst>
              <a:ext uri="{FF2B5EF4-FFF2-40B4-BE49-F238E27FC236}">
                <a16:creationId xmlns:a16="http://schemas.microsoft.com/office/drawing/2014/main" id="{2ABF9E2B-3A8F-483F-8154-FE539121C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A3C0D7-CF2B-5596-8462-9C5ACD031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8456D-2135-443C-BC81-89118F5C40C8}" type="datetime1">
              <a:rPr lang="en-US" smtClean="0"/>
              <a:t>8/16/2023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B51755-9CCD-B503-D39D-5232E581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 Referring Organization Type">
            <a:extLst>
              <a:ext uri="{FF2B5EF4-FFF2-40B4-BE49-F238E27FC236}">
                <a16:creationId xmlns:a16="http://schemas.microsoft.com/office/drawing/2014/main" id="{70A9713B-21B0-4D2F-9C7A-0DB20AD05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B34F7B-7CF2-5ADE-E810-72E68C2BE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6365-FEEF-4881-AC43-81123CACDB78}" type="datetime1">
              <a:rPr lang="en-US" smtClean="0"/>
              <a:t>8/16/2023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D7CFEF-E32D-505E-3987-CEA8E302D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">
            <a:extLst>
              <a:ext uri="{FF2B5EF4-FFF2-40B4-BE49-F238E27FC236}">
                <a16:creationId xmlns:a16="http://schemas.microsoft.com/office/drawing/2014/main" id="{7042C038-9B4D-4F18-B290-24DFAF539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829" y="0"/>
            <a:ext cx="930834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225CA5-6A47-8B8B-A299-CA8AE4C29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F11BA-23EA-495A-AF61-ACB5C5EFFC48}" type="datetime1">
              <a:rPr lang="en-US" smtClean="0"/>
              <a:t>8/16/2023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1F01CD-EB0A-84E3-8FDE-E338B9F08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Time to Referral (Days) from Initial Evaluation by Outcome">
            <a:extLst>
              <a:ext uri="{FF2B5EF4-FFF2-40B4-BE49-F238E27FC236}">
                <a16:creationId xmlns:a16="http://schemas.microsoft.com/office/drawing/2014/main" id="{66233B59-E243-40EB-93E9-13DB927C0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00" y="0"/>
            <a:ext cx="10250599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49DB43-C4BB-4AB2-670A-641E4E697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7B70-83A6-464E-A4B7-EE47019D86D1}" type="datetime1">
              <a:rPr lang="en-US" smtClean="0"/>
              <a:t>8/16/2023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4C9F05-E254-292B-ADB5-E4154D6F1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Time to Placement from Referral">
            <a:extLst>
              <a:ext uri="{FF2B5EF4-FFF2-40B4-BE49-F238E27FC236}">
                <a16:creationId xmlns:a16="http://schemas.microsoft.com/office/drawing/2014/main" id="{21B6EB92-9B2D-4E02-A172-BB66136B1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829" y="0"/>
            <a:ext cx="930834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EF4DD8-AB40-0E37-13C8-D5EA1E8DE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E3F8-1470-413E-8061-33B8C2314FAF}" type="datetime1">
              <a:rPr lang="en-US" smtClean="0"/>
              <a:t>8/16/2023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89A7C9-BF92-D524-61D8-9526C9D5C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Age Group">
            <a:extLst>
              <a:ext uri="{FF2B5EF4-FFF2-40B4-BE49-F238E27FC236}">
                <a16:creationId xmlns:a16="http://schemas.microsoft.com/office/drawing/2014/main" id="{1EAB1279-1FC1-4325-B5F0-FE84D5A40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F1D267-A69A-B3E6-B2F4-6E9400566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552A-EE8F-4570-A120-727077AC7A36}" type="datetime1">
              <a:rPr lang="en-US" smtClean="0"/>
              <a:t>8/16/2023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F0B473-C5F5-D8E5-B5A0-C59A3F6B3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Gender">
            <a:extLst>
              <a:ext uri="{FF2B5EF4-FFF2-40B4-BE49-F238E27FC236}">
                <a16:creationId xmlns:a16="http://schemas.microsoft.com/office/drawing/2014/main" id="{91078EF9-B68E-495A-AA52-C4B9161D5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4714EA-9CD9-2D7A-93C9-5FAA2C951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39B1B-B1B1-4E30-9FC6-599A13931E3E}" type="datetime1">
              <a:rPr lang="en-US" smtClean="0"/>
              <a:t>8/16/2023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762D89-D0E2-9EB5-C3DA-21FD411BF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50</Words>
  <Application>Microsoft Office PowerPoint</Application>
  <PresentationFormat>Widescreen</PresentationFormat>
  <Paragraphs>34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EPIA Monthly Report July 2023 Ages 18 and 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Monthly Report July 2023 Ages 18 and over</dc:title>
  <dc:creator>MacLeod, Jill (DMH)</dc:creator>
  <cp:lastModifiedBy>MacLeod, Jill (DMH)</cp:lastModifiedBy>
  <cp:revision>1</cp:revision>
  <dcterms:created xsi:type="dcterms:W3CDTF">2023-08-16T20:05:07Z</dcterms:created>
  <dcterms:modified xsi:type="dcterms:W3CDTF">2023-08-16T20:11:43Z</dcterms:modified>
</cp:coreProperties>
</file>