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3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ABF402-5C7D-4905-A806-D8C42A9D2606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43A456-FF33-4166-9BBE-2F3D87EBB1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593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1A6E6-075E-4828-AF88-09BD0A7425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3800DB-487B-4E23-AC0B-90C9ED4E10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4DF5B1-3694-42A9-866E-9F1FF6CF0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8/16/2023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718E67-8162-4BE0-9B01-22B89A120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568B9D-A8C9-40C5-85B0-14F435F39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738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536FE-B6CA-4D45-A719-6B51F3FF6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B9388C-63B0-4DA8-97D0-BEEDCF401C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D9BDB0-2A2B-43AC-965A-A9E7E7F74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8/16/2023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7DA7C3-2A5B-4BED-A540-9136486CC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5888E8-31D6-4E51-9228-0D6066FED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160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3D010CA-6776-433E-8E25-97899E0828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391E6E-3CF5-4535-B37E-E30058EA28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6ADEE3-AAA7-4846-8EC6-84B1537C1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8/16/2023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1DABD6-6E60-4895-89B1-3604A484D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A4D314-6D1C-4A42-A445-B77646B2B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526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4D5D7-9AEB-44F2-8A04-0694BE152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CE933F-693D-4770-8DC4-A5A086AC8A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A7849A-1CE6-4F5C-95D7-EA8DA5EE5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8/16/2023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FE1FD0-B95E-4CF6-9A27-0F91F96DA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123BE-5891-49D6-A758-867A98F38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722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85FC7-1BEA-438E-A0A7-88FF55112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D5F5C0-417B-4A28-8AE9-A79AC74A6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BC6257-C490-4059-9E97-16E46673C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8/16/2023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4051CD-74EC-43C1-9F21-D33BD297F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C95141-29DC-41BA-BE25-E899055F3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532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4FC21-AE04-4050-80E6-D9DCA4B50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885F7E-EF45-48F7-9E54-C6806D0E96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24501F-6ED5-4112-B037-D3E9F8CF2C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61E48C-176E-4E60-8CB3-542516996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8/16/2023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52202B-C929-4B39-AF47-D17C38F86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EEBF3-930A-4A23-810D-C1880E7A6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384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48E08-A828-430D-B8A6-7302E570A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FF5402-465C-4E68-BF7E-BFE1177B55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9B917D-5EC9-44FC-B8A7-9ADF4ADC4F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DCF5D4-E55C-42FF-A7E5-2466DE35B8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579A7F-77F4-4169-8D51-2123441998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735923-3BB5-4F33-8E76-56665E95B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8/16/2023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43FC79-7089-4373-88DC-12501E782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E0BEB1-B009-47B7-B159-DE05E615E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726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5FFCC-78CC-4E9D-A277-8230F2733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4CEFE7-D923-48C1-B2FE-8110829C6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8/16/2023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8F91C9-7841-4F7B-8F24-B5FF45B5B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896739-CF17-4867-A5ED-317AD19F5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114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8942B-5ECF-4556-91C2-496E4C52E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8/16/2023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1589EF-E9AD-45F7-BFBE-6F8AD3570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18E0FA-5424-403C-8462-1B7C301C6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240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27A56-C315-441C-9002-DFD599AED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F57D9A-8037-4B31-951B-4675ADA69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63141B-5121-4179-B3F6-5295691222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60C32E-3427-4696-A55A-56886EA24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8/16/2023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DFE526-7D20-4EC0-9624-E77981295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AA82D7-E462-4060-85D6-85CF55540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305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E919B-BF68-4590-8CA9-A51BAC0F7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4BC1AA-5C68-47DC-BBF0-1E309865E5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81A636-7F9C-43EC-B2F2-6FB3323CB7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19410E-A050-4AA2-BC89-EF52EB1C3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8/16/2023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C23AB0-18A5-4589-926D-C00F68CFE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54EE52-EECA-4C6E-83E9-6382044D3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688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3F6010-77C4-45FE-968C-712199A58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9B1B2C-5D5F-46D9-92F5-ECDF2816A1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334894-C6F5-46F1-BAA2-AFEA88E681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8/16/2023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5B1C84-4663-4022-BBEA-7667FEBCF3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2820DA-1F3A-421F-A770-A6347089E3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852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dmhtbl-wap1.cs.govt.state.ma.us/#/site/Others/workbooks/2017/views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1">
            <a:extLst>
              <a:ext uri="{FF2B5EF4-FFF2-40B4-BE49-F238E27FC236}">
                <a16:creationId xmlns:a16="http://schemas.microsoft.com/office/drawing/2014/main" id="{46F4CF39-D4AF-46F6-BF4A-448601AF8A4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hlinkClick r:id="rId2"/>
              </a:rPr>
              <a:t>EPIA Monthly Report</a:t>
            </a:r>
            <a:br>
              <a:rPr lang="en-us" dirty="0">
                <a:hlinkClick r:id="rId2"/>
              </a:rPr>
            </a:br>
            <a:r>
              <a:rPr lang="en-US" dirty="0">
                <a:hlinkClick r:id="rId2"/>
              </a:rPr>
              <a:t>July 2023</a:t>
            </a:r>
            <a:br>
              <a:rPr lang="en-US" dirty="0">
                <a:hlinkClick r:id="rId2"/>
              </a:rPr>
            </a:br>
            <a:r>
              <a:rPr lang="en-US" dirty="0">
                <a:hlinkClick r:id="rId2"/>
              </a:rPr>
              <a:t>Ages 0-17</a:t>
            </a:r>
            <a:endParaRPr lang="en-us" dirty="0">
              <a:hlinkClick r:id="rId2"/>
            </a:endParaRPr>
          </a:p>
        </p:txBody>
      </p:sp>
      <p:sp>
        <p:nvSpPr>
          <p:cNvPr id="3" name="slide1">
            <a:extLst>
              <a:ext uri="{FF2B5EF4-FFF2-40B4-BE49-F238E27FC236}">
                <a16:creationId xmlns:a16="http://schemas.microsoft.com/office/drawing/2014/main" id="{8AB34F9E-DA82-4F08-9913-C79EB12723A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Number of Referrals in Period: 70 </a:t>
            </a:r>
            <a:endParaRPr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B46B04-DD8A-BF27-4EB3-97D71B47DC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8/16/2023</a:t>
            </a:r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lide10" descr="Referrals by Race">
            <a:extLst>
              <a:ext uri="{FF2B5EF4-FFF2-40B4-BE49-F238E27FC236}">
                <a16:creationId xmlns:a16="http://schemas.microsoft.com/office/drawing/2014/main" id="{1EF02C27-7432-44FF-9C1C-74D214B44B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A5741A3-8D3A-5202-2FFF-049DE539E1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8/16/2023</a:t>
            </a:r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lide11" descr="Referrals by Ethnicity">
            <a:extLst>
              <a:ext uri="{FF2B5EF4-FFF2-40B4-BE49-F238E27FC236}">
                <a16:creationId xmlns:a16="http://schemas.microsoft.com/office/drawing/2014/main" id="{7983E942-AC21-440F-9BA7-94CF95E9C2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85AEF4-1E3C-088B-0D4C-B0CBFC48C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8/16/2023</a:t>
            </a:r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lide12" descr="Diagnosis ">
            <a:extLst>
              <a:ext uri="{FF2B5EF4-FFF2-40B4-BE49-F238E27FC236}">
                <a16:creationId xmlns:a16="http://schemas.microsoft.com/office/drawing/2014/main" id="{8AE347FA-9E52-449F-8634-6BBDA3D286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14873"/>
            <a:ext cx="12192000" cy="262825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5122BAA-22A9-8039-A776-68A3FA603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8/16/2023</a:t>
            </a:r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slide13" descr="Barriers">
            <a:extLst>
              <a:ext uri="{FF2B5EF4-FFF2-40B4-BE49-F238E27FC236}">
                <a16:creationId xmlns:a16="http://schemas.microsoft.com/office/drawing/2014/main" id="{B72E8E22-B0FF-4989-8D0B-A57630BCF2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38348"/>
            <a:ext cx="12192000" cy="298130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ECE3D1-A1EE-A01F-15EE-B61E074F1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8/16/2023</a:t>
            </a:r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slide14" descr="Top 20 Boarding / Placement Hospitals">
            <a:extLst>
              <a:ext uri="{FF2B5EF4-FFF2-40B4-BE49-F238E27FC236}">
                <a16:creationId xmlns:a16="http://schemas.microsoft.com/office/drawing/2014/main" id="{E71647A5-EE8D-4AE7-8ECB-BA19643141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CBDF513-8097-AD94-377B-54F9940F8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8/16/2023</a:t>
            </a:r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slide15" descr="Boarding Facilities where  &amp;quot;Level of Care Changed&amp;quot;">
            <a:extLst>
              <a:ext uri="{FF2B5EF4-FFF2-40B4-BE49-F238E27FC236}">
                <a16:creationId xmlns:a16="http://schemas.microsoft.com/office/drawing/2014/main" id="{68947A6E-F3F6-4BC7-B7D0-9A4CA43228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692" y="0"/>
            <a:ext cx="8440616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FC17988-1249-2521-B38B-902B99293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8/16/2023</a:t>
            </a:r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slide16" descr="Referrals for Uninsured by Boarding / Placement Hospital">
            <a:extLst>
              <a:ext uri="{FF2B5EF4-FFF2-40B4-BE49-F238E27FC236}">
                <a16:creationId xmlns:a16="http://schemas.microsoft.com/office/drawing/2014/main" id="{7BEC300F-1DD2-4182-9290-1E2DCA9EB0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196B56F-1667-AC6D-6844-41834F8681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8/16/2023</a:t>
            </a:r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2" descr="EPIA Monthly ">
            <a:extLst>
              <a:ext uri="{FF2B5EF4-FFF2-40B4-BE49-F238E27FC236}">
                <a16:creationId xmlns:a16="http://schemas.microsoft.com/office/drawing/2014/main" id="{A63A021A-7968-4DBC-AF21-E308783D4F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0"/>
            <a:ext cx="11430000" cy="68580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71F9F41-E33A-26A3-DB4F-428DBAB22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8/16/2023</a:t>
            </a:r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de3" descr="Referrals by Insurance Plan Type Commercial split">
            <a:extLst>
              <a:ext uri="{FF2B5EF4-FFF2-40B4-BE49-F238E27FC236}">
                <a16:creationId xmlns:a16="http://schemas.microsoft.com/office/drawing/2014/main" id="{5E1B225F-28D8-44FC-A0E5-E735A7E922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4B043B3-6A39-2FE3-3077-AAABEE386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8/16/2023</a:t>
            </a:r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de4" descr=" Referring Organization Type">
            <a:extLst>
              <a:ext uri="{FF2B5EF4-FFF2-40B4-BE49-F238E27FC236}">
                <a16:creationId xmlns:a16="http://schemas.microsoft.com/office/drawing/2014/main" id="{FF32664E-F82B-4BDF-8A0B-6B7FBF16EA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681149-26FE-A460-AA82-E0C6962F5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8/16/2023</a:t>
            </a:r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de5" descr="Time to Referral (Days) from Initial Evaluation">
            <a:extLst>
              <a:ext uri="{FF2B5EF4-FFF2-40B4-BE49-F238E27FC236}">
                <a16:creationId xmlns:a16="http://schemas.microsoft.com/office/drawing/2014/main" id="{AA704FD9-28F5-4966-BB8B-AEE900757F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829" y="0"/>
            <a:ext cx="9308342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821D32-9756-CE22-EB96-D7B45F581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8/16/2023</a:t>
            </a:r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de6" descr="Time to Referral (Days) from Initial Evaluation by Outcome">
            <a:extLst>
              <a:ext uri="{FF2B5EF4-FFF2-40B4-BE49-F238E27FC236}">
                <a16:creationId xmlns:a16="http://schemas.microsoft.com/office/drawing/2014/main" id="{620FD430-550C-41D6-BA82-E2745B2F2C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700" y="0"/>
            <a:ext cx="10250599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D1009AC-5153-65E8-0B8B-A77BC2655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8/16/2023</a:t>
            </a:r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de7" descr="Time to Placement from Referral">
            <a:extLst>
              <a:ext uri="{FF2B5EF4-FFF2-40B4-BE49-F238E27FC236}">
                <a16:creationId xmlns:a16="http://schemas.microsoft.com/office/drawing/2014/main" id="{0EA4DB3C-FB99-4447-AB35-1369F11C8A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829" y="0"/>
            <a:ext cx="9308342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61FCF7-1B16-B76C-A00E-0FCA265F2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8/16/2023</a:t>
            </a:r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de8" descr="Referrals by Age Group">
            <a:extLst>
              <a:ext uri="{FF2B5EF4-FFF2-40B4-BE49-F238E27FC236}">
                <a16:creationId xmlns:a16="http://schemas.microsoft.com/office/drawing/2014/main" id="{D2246E53-E94B-4F8B-9C5B-9892A965CA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8763A8F-2C3F-A743-F916-4B979AD57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8/16/2023</a:t>
            </a:r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de9" descr="Referrals by Gender">
            <a:extLst>
              <a:ext uri="{FF2B5EF4-FFF2-40B4-BE49-F238E27FC236}">
                <a16:creationId xmlns:a16="http://schemas.microsoft.com/office/drawing/2014/main" id="{79B465B5-8BE6-4241-A8D1-88AC320A4E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5211192-8FB7-2725-2F19-49881654D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8/16/2023</a:t>
            </a:r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32</Words>
  <Application>Microsoft Office PowerPoint</Application>
  <PresentationFormat>Widescreen</PresentationFormat>
  <Paragraphs>18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EPIA Monthly Report July 2023 Ages 0-17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EPIA Monthly Report July 2023 Ages 0-17</dc:title>
  <dc:creator>MacLeod, Jill (DMH)</dc:creator>
  <cp:lastModifiedBy>MacLeod, Jill (DMH)</cp:lastModifiedBy>
  <cp:revision>1</cp:revision>
  <dcterms:created xsi:type="dcterms:W3CDTF">2023-08-16T20:03:55Z</dcterms:created>
  <dcterms:modified xsi:type="dcterms:W3CDTF">2023-08-16T20:09:02Z</dcterms:modified>
</cp:coreProperties>
</file>