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36"/>
  </p:notesMasterIdLst>
  <p:sldIdLst>
    <p:sldId id="256" r:id="rId4"/>
    <p:sldId id="257" r:id="rId5"/>
    <p:sldId id="258" r:id="rId6"/>
    <p:sldId id="259" r:id="rId7"/>
    <p:sldId id="332" r:id="rId8"/>
    <p:sldId id="324" r:id="rId9"/>
    <p:sldId id="307" r:id="rId10"/>
    <p:sldId id="316" r:id="rId11"/>
    <p:sldId id="317" r:id="rId12"/>
    <p:sldId id="318" r:id="rId13"/>
    <p:sldId id="321" r:id="rId14"/>
    <p:sldId id="322" r:id="rId15"/>
    <p:sldId id="311" r:id="rId16"/>
    <p:sldId id="335" r:id="rId17"/>
    <p:sldId id="325" r:id="rId18"/>
    <p:sldId id="326" r:id="rId19"/>
    <p:sldId id="331" r:id="rId20"/>
    <p:sldId id="327" r:id="rId21"/>
    <p:sldId id="329" r:id="rId22"/>
    <p:sldId id="328" r:id="rId23"/>
    <p:sldId id="334" r:id="rId24"/>
    <p:sldId id="330" r:id="rId25"/>
    <p:sldId id="333" r:id="rId26"/>
    <p:sldId id="275" r:id="rId27"/>
    <p:sldId id="323" r:id="rId28"/>
    <p:sldId id="314" r:id="rId29"/>
    <p:sldId id="265" r:id="rId30"/>
    <p:sldId id="268" r:id="rId31"/>
    <p:sldId id="266" r:id="rId32"/>
    <p:sldId id="267" r:id="rId33"/>
    <p:sldId id="269" r:id="rId34"/>
    <p:sldId id="271"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193" autoAdjust="0"/>
  </p:normalViewPr>
  <p:slideViewPr>
    <p:cSldViewPr snapToGrid="0">
      <p:cViewPr varScale="1">
        <p:scale>
          <a:sx n="79" d="100"/>
          <a:sy n="79" d="100"/>
        </p:scale>
        <p:origin x="126" y="3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7/22/2024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7/22/2024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7/22/2024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p:txBody>
          <a:bodyPr>
            <a:normAutofit fontScale="90000"/>
          </a:bodyPr>
          <a:lstStyle/>
          <a:p>
            <a:r>
              <a:rPr lang="en-US" dirty="0">
                <a:solidFill>
                  <a:schemeClr val="bg2"/>
                </a:solidFill>
              </a:rPr>
              <a:t>Digital Accessibility and Equity Governance Board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p:txBody>
          <a:bodyPr/>
          <a:lstStyle/>
          <a:p>
            <a:r>
              <a:rPr lang="en-US" dirty="0">
                <a:solidFill>
                  <a:schemeClr val="bg2"/>
                </a:solidFill>
              </a:rPr>
              <a:t>July 22,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5C4FBB-C0C9-1809-323F-D5D3DC4617DA}"/>
              </a:ext>
            </a:extLst>
          </p:cNvPr>
          <p:cNvSpPr>
            <a:spLocks noGrp="1"/>
          </p:cNvSpPr>
          <p:nvPr>
            <p:ph type="ctrTitle"/>
          </p:nvPr>
        </p:nvSpPr>
        <p:spPr/>
        <p:txBody>
          <a:bodyPr/>
          <a:lstStyle/>
          <a:p>
            <a:r>
              <a:rPr lang="en-US" dirty="0">
                <a:solidFill>
                  <a:schemeClr val="bg2"/>
                </a:solidFill>
              </a:rPr>
              <a:t>Public Candidate Swearing-In and Statement</a:t>
            </a:r>
          </a:p>
        </p:txBody>
      </p:sp>
      <p:sp>
        <p:nvSpPr>
          <p:cNvPr id="5" name="Subtitle 4">
            <a:extLst>
              <a:ext uri="{FF2B5EF4-FFF2-40B4-BE49-F238E27FC236}">
                <a16:creationId xmlns:a16="http://schemas.microsoft.com/office/drawing/2014/main" id="{04707B7B-9C71-2011-368B-AB6FC18BB2C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94205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5C4FBB-C0C9-1809-323F-D5D3DC4617DA}"/>
              </a:ext>
            </a:extLst>
          </p:cNvPr>
          <p:cNvSpPr>
            <a:spLocks noGrp="1"/>
          </p:cNvSpPr>
          <p:nvPr>
            <p:ph type="title"/>
          </p:nvPr>
        </p:nvSpPr>
        <p:spPr/>
        <p:txBody>
          <a:bodyPr>
            <a:normAutofit/>
          </a:bodyPr>
          <a:lstStyle/>
          <a:p>
            <a:pPr algn="ctr"/>
            <a:r>
              <a:rPr lang="en-US" dirty="0"/>
              <a:t>Swearing-In of Public Board Member</a:t>
            </a:r>
          </a:p>
        </p:txBody>
      </p:sp>
      <p:sp>
        <p:nvSpPr>
          <p:cNvPr id="2" name="Content Placeholder 1">
            <a:extLst>
              <a:ext uri="{FF2B5EF4-FFF2-40B4-BE49-F238E27FC236}">
                <a16:creationId xmlns:a16="http://schemas.microsoft.com/office/drawing/2014/main" id="{F294EE36-9757-A459-D27E-8B9B078AA112}"/>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a:t>Larry Goldberg</a:t>
            </a:r>
          </a:p>
          <a:p>
            <a:pPr marL="0" indent="0" algn="ctr">
              <a:buNone/>
            </a:pPr>
            <a:endParaRPr lang="en-US" dirty="0"/>
          </a:p>
          <a:p>
            <a:pPr marL="0" indent="0">
              <a:buNone/>
            </a:pPr>
            <a:endParaRPr lang="en-US" dirty="0"/>
          </a:p>
        </p:txBody>
      </p:sp>
    </p:spTree>
    <p:extLst>
      <p:ext uri="{BB962C8B-B14F-4D97-AF65-F5344CB8AC3E}">
        <p14:creationId xmlns:p14="http://schemas.microsoft.com/office/powerpoint/2010/main" val="518607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D51E7-4676-3554-B5E0-E5625823AD75}"/>
              </a:ext>
            </a:extLst>
          </p:cNvPr>
          <p:cNvSpPr>
            <a:spLocks noGrp="1"/>
          </p:cNvSpPr>
          <p:nvPr>
            <p:ph type="title"/>
          </p:nvPr>
        </p:nvSpPr>
        <p:spPr/>
        <p:txBody>
          <a:bodyPr/>
          <a:lstStyle/>
          <a:p>
            <a:pPr algn="ctr"/>
            <a:r>
              <a:rPr lang="en-US" dirty="0"/>
              <a:t>Congratulations to our public candidate</a:t>
            </a:r>
          </a:p>
        </p:txBody>
      </p:sp>
      <p:sp>
        <p:nvSpPr>
          <p:cNvPr id="3" name="Content Placeholder 2">
            <a:extLst>
              <a:ext uri="{FF2B5EF4-FFF2-40B4-BE49-F238E27FC236}">
                <a16:creationId xmlns:a16="http://schemas.microsoft.com/office/drawing/2014/main" id="{430D652B-4CBA-98F9-0864-6130245324E3}"/>
              </a:ext>
            </a:extLst>
          </p:cNvPr>
          <p:cNvSpPr>
            <a:spLocks noGrp="1"/>
          </p:cNvSpPr>
          <p:nvPr>
            <p:ph idx="1"/>
          </p:nvPr>
        </p:nvSpPr>
        <p:spPr/>
        <p:txBody>
          <a:bodyPr>
            <a:normAutofit/>
          </a:bodyPr>
          <a:lstStyle/>
          <a:p>
            <a:pPr marL="0" indent="0">
              <a:buNone/>
            </a:pPr>
            <a:r>
              <a:rPr lang="en-US" sz="3200" dirty="0"/>
              <a:t>Remarks from board chair and secretary</a:t>
            </a:r>
          </a:p>
          <a:p>
            <a:pPr marL="0" indent="0">
              <a:buNone/>
            </a:pPr>
            <a:endParaRPr lang="en-US" sz="3200" dirty="0"/>
          </a:p>
        </p:txBody>
      </p:sp>
    </p:spTree>
    <p:extLst>
      <p:ext uri="{BB962C8B-B14F-4D97-AF65-F5344CB8AC3E}">
        <p14:creationId xmlns:p14="http://schemas.microsoft.com/office/powerpoint/2010/main" val="3439405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10731A-A3C1-9E72-06BF-8198567D139F}"/>
              </a:ext>
            </a:extLst>
          </p:cNvPr>
          <p:cNvSpPr>
            <a:spLocks noGrp="1"/>
          </p:cNvSpPr>
          <p:nvPr>
            <p:ph type="ctrTitle"/>
          </p:nvPr>
        </p:nvSpPr>
        <p:spPr/>
        <p:txBody>
          <a:bodyPr/>
          <a:lstStyle/>
          <a:p>
            <a:r>
              <a:rPr lang="en-US" dirty="0">
                <a:solidFill>
                  <a:schemeClr val="bg2"/>
                </a:solidFill>
              </a:rPr>
              <a:t>Fiscal Year 2025 Objective Working Groups</a:t>
            </a:r>
          </a:p>
        </p:txBody>
      </p:sp>
      <p:sp>
        <p:nvSpPr>
          <p:cNvPr id="5" name="Subtitle 4">
            <a:extLst>
              <a:ext uri="{FF2B5EF4-FFF2-40B4-BE49-F238E27FC236}">
                <a16:creationId xmlns:a16="http://schemas.microsoft.com/office/drawing/2014/main" id="{DECC07A5-56E5-E9FA-45EB-CBC7C8B7E00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54202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705B9-4949-A9AF-058D-3473C50A2355}"/>
              </a:ext>
            </a:extLst>
          </p:cNvPr>
          <p:cNvSpPr>
            <a:spLocks noGrp="1"/>
          </p:cNvSpPr>
          <p:nvPr>
            <p:ph type="title"/>
          </p:nvPr>
        </p:nvSpPr>
        <p:spPr/>
        <p:txBody>
          <a:bodyPr/>
          <a:lstStyle/>
          <a:p>
            <a:pPr algn="ctr"/>
            <a:r>
              <a:rPr lang="en-US" dirty="0"/>
              <a:t>Goal for Objective Working Groups</a:t>
            </a:r>
          </a:p>
        </p:txBody>
      </p:sp>
      <p:sp>
        <p:nvSpPr>
          <p:cNvPr id="3" name="Content Placeholder 2">
            <a:extLst>
              <a:ext uri="{FF2B5EF4-FFF2-40B4-BE49-F238E27FC236}">
                <a16:creationId xmlns:a16="http://schemas.microsoft.com/office/drawing/2014/main" id="{28EA8279-798A-E2E8-7F9F-B1D20E4F1228}"/>
              </a:ext>
            </a:extLst>
          </p:cNvPr>
          <p:cNvSpPr>
            <a:spLocks noGrp="1"/>
          </p:cNvSpPr>
          <p:nvPr>
            <p:ph idx="1"/>
          </p:nvPr>
        </p:nvSpPr>
        <p:spPr/>
        <p:txBody>
          <a:bodyPr/>
          <a:lstStyle/>
          <a:p>
            <a:pPr marL="0" indent="0">
              <a:buNone/>
            </a:pPr>
            <a:r>
              <a:rPr lang="en-US" dirty="0"/>
              <a:t>Advance digital accessibility and equity for all Commonwealth employees and the public</a:t>
            </a:r>
          </a:p>
          <a:p>
            <a:pPr marL="0" indent="0">
              <a:buNone/>
            </a:pPr>
            <a:endParaRPr lang="en-US" dirty="0"/>
          </a:p>
          <a:p>
            <a:pPr marL="0" indent="0">
              <a:buNone/>
            </a:pPr>
            <a:r>
              <a:rPr lang="en-US" dirty="0"/>
              <a:t>Provide recommendations to create an accessible, usable and inclusive digital environment for all MA employees and residents to fully participate in programs, services and activities</a:t>
            </a:r>
          </a:p>
        </p:txBody>
      </p:sp>
    </p:spTree>
    <p:extLst>
      <p:ext uri="{BB962C8B-B14F-4D97-AF65-F5344CB8AC3E}">
        <p14:creationId xmlns:p14="http://schemas.microsoft.com/office/powerpoint/2010/main" val="3200332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C22B0-94C1-E245-DB44-C0911CEBFEC5}"/>
              </a:ext>
            </a:extLst>
          </p:cNvPr>
          <p:cNvSpPr>
            <a:spLocks noGrp="1"/>
          </p:cNvSpPr>
          <p:nvPr>
            <p:ph type="title"/>
          </p:nvPr>
        </p:nvSpPr>
        <p:spPr/>
        <p:txBody>
          <a:bodyPr/>
          <a:lstStyle/>
          <a:p>
            <a:pPr algn="ctr"/>
            <a:r>
              <a:rPr lang="en-US" dirty="0"/>
              <a:t>Objective Working Groups Composition</a:t>
            </a:r>
          </a:p>
        </p:txBody>
      </p:sp>
      <p:sp>
        <p:nvSpPr>
          <p:cNvPr id="3" name="Content Placeholder 2">
            <a:extLst>
              <a:ext uri="{FF2B5EF4-FFF2-40B4-BE49-F238E27FC236}">
                <a16:creationId xmlns:a16="http://schemas.microsoft.com/office/drawing/2014/main" id="{882BAA00-0ABB-84F3-A0D5-0B6AF1466FF4}"/>
              </a:ext>
            </a:extLst>
          </p:cNvPr>
          <p:cNvSpPr>
            <a:spLocks noGrp="1"/>
          </p:cNvSpPr>
          <p:nvPr>
            <p:ph idx="1"/>
          </p:nvPr>
        </p:nvSpPr>
        <p:spPr/>
        <p:txBody>
          <a:bodyPr>
            <a:normAutofit/>
          </a:bodyPr>
          <a:lstStyle/>
          <a:p>
            <a:pPr marL="0" indent="0">
              <a:buNone/>
            </a:pPr>
            <a:r>
              <a:rPr lang="en-US" dirty="0"/>
              <a:t>Objective working groups will consist of the following:</a:t>
            </a:r>
          </a:p>
          <a:p>
            <a:pPr marL="0" indent="0">
              <a:buNone/>
            </a:pPr>
            <a:endParaRPr lang="en-US" dirty="0"/>
          </a:p>
          <a:p>
            <a:r>
              <a:rPr lang="en-US" dirty="0"/>
              <a:t>3 or 4 working groups to cover the objectives</a:t>
            </a:r>
          </a:p>
          <a:p>
            <a:r>
              <a:rPr lang="en-US" dirty="0"/>
              <a:t>Groups will have co-leads consisting of a board member(s) and a public board member</a:t>
            </a:r>
          </a:p>
          <a:p>
            <a:r>
              <a:rPr lang="en-US" dirty="0"/>
              <a:t>Groups will include additional board members</a:t>
            </a:r>
          </a:p>
          <a:p>
            <a:r>
              <a:rPr lang="en-US" dirty="0"/>
              <a:t>Groups may bring in external expertise if needed</a:t>
            </a:r>
          </a:p>
          <a:p>
            <a:r>
              <a:rPr lang="en-US" dirty="0"/>
              <a:t>Groups can collaborate with EOTSS staff</a:t>
            </a:r>
          </a:p>
          <a:p>
            <a:pPr marL="0" indent="0">
              <a:buNone/>
            </a:pPr>
            <a:endParaRPr lang="en-US" dirty="0"/>
          </a:p>
        </p:txBody>
      </p:sp>
    </p:spTree>
    <p:extLst>
      <p:ext uri="{BB962C8B-B14F-4D97-AF65-F5344CB8AC3E}">
        <p14:creationId xmlns:p14="http://schemas.microsoft.com/office/powerpoint/2010/main" val="4166084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C6D93-6BF3-4A7E-4F1D-6789F56F10EE}"/>
              </a:ext>
            </a:extLst>
          </p:cNvPr>
          <p:cNvSpPr>
            <a:spLocks noGrp="1"/>
          </p:cNvSpPr>
          <p:nvPr>
            <p:ph type="title"/>
          </p:nvPr>
        </p:nvSpPr>
        <p:spPr/>
        <p:txBody>
          <a:bodyPr/>
          <a:lstStyle/>
          <a:p>
            <a:pPr algn="ctr"/>
            <a:r>
              <a:rPr lang="en-US" dirty="0"/>
              <a:t>Purpose for Objective working Groups</a:t>
            </a:r>
          </a:p>
        </p:txBody>
      </p:sp>
      <p:sp>
        <p:nvSpPr>
          <p:cNvPr id="3" name="Content Placeholder 2">
            <a:extLst>
              <a:ext uri="{FF2B5EF4-FFF2-40B4-BE49-F238E27FC236}">
                <a16:creationId xmlns:a16="http://schemas.microsoft.com/office/drawing/2014/main" id="{FE019644-3B0C-9F1E-BA5E-92235938967F}"/>
              </a:ext>
            </a:extLst>
          </p:cNvPr>
          <p:cNvSpPr>
            <a:spLocks noGrp="1"/>
          </p:cNvSpPr>
          <p:nvPr>
            <p:ph idx="1"/>
          </p:nvPr>
        </p:nvSpPr>
        <p:spPr>
          <a:xfrm>
            <a:off x="838200" y="1825625"/>
            <a:ext cx="10515600" cy="4351338"/>
          </a:xfrm>
        </p:spPr>
        <p:txBody>
          <a:bodyPr>
            <a:normAutofit lnSpcReduction="10000"/>
          </a:bodyPr>
          <a:lstStyle/>
          <a:p>
            <a:pPr marL="0" indent="0">
              <a:buNone/>
            </a:pPr>
            <a:r>
              <a:rPr lang="en-US" dirty="0"/>
              <a:t>Objective working groups created to accomplish the following:</a:t>
            </a:r>
          </a:p>
          <a:p>
            <a:pPr marL="0" indent="0">
              <a:buNone/>
            </a:pPr>
            <a:endParaRPr lang="en-US" dirty="0"/>
          </a:p>
          <a:p>
            <a:r>
              <a:rPr lang="en-US" dirty="0"/>
              <a:t>Meet throughout the fiscal year to identify strategies and milestones related to the goals and objectives</a:t>
            </a:r>
          </a:p>
          <a:p>
            <a:r>
              <a:rPr lang="en-US" dirty="0"/>
              <a:t>Decide on 1 or 2 measurable and achievable goals related to the objectives</a:t>
            </a:r>
          </a:p>
          <a:p>
            <a:r>
              <a:rPr lang="en-US" dirty="0"/>
              <a:t>Identify what success looks like for each of the objectives</a:t>
            </a:r>
          </a:p>
          <a:p>
            <a:r>
              <a:rPr lang="en-US" dirty="0"/>
              <a:t>Present group updates related to the objectives and goals at future board meetings for additional feedback leading to final recommendations for board approval</a:t>
            </a:r>
          </a:p>
        </p:txBody>
      </p:sp>
    </p:spTree>
    <p:extLst>
      <p:ext uri="{BB962C8B-B14F-4D97-AF65-F5344CB8AC3E}">
        <p14:creationId xmlns:p14="http://schemas.microsoft.com/office/powerpoint/2010/main" val="3925676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B7854-8892-BB1C-69D3-135DD57A67D4}"/>
              </a:ext>
            </a:extLst>
          </p:cNvPr>
          <p:cNvSpPr>
            <a:spLocks noGrp="1"/>
          </p:cNvSpPr>
          <p:nvPr>
            <p:ph type="title"/>
          </p:nvPr>
        </p:nvSpPr>
        <p:spPr/>
        <p:txBody>
          <a:bodyPr/>
          <a:lstStyle/>
          <a:p>
            <a:pPr algn="ctr"/>
            <a:r>
              <a:rPr lang="en-US" dirty="0"/>
              <a:t>Objective Working Group Recommendations</a:t>
            </a:r>
          </a:p>
        </p:txBody>
      </p:sp>
      <p:sp>
        <p:nvSpPr>
          <p:cNvPr id="3" name="Content Placeholder 2">
            <a:extLst>
              <a:ext uri="{FF2B5EF4-FFF2-40B4-BE49-F238E27FC236}">
                <a16:creationId xmlns:a16="http://schemas.microsoft.com/office/drawing/2014/main" id="{1AD71305-76BE-1773-4108-7FEE0C7B1892}"/>
              </a:ext>
            </a:extLst>
          </p:cNvPr>
          <p:cNvSpPr>
            <a:spLocks noGrp="1"/>
          </p:cNvSpPr>
          <p:nvPr>
            <p:ph idx="1"/>
          </p:nvPr>
        </p:nvSpPr>
        <p:spPr/>
        <p:txBody>
          <a:bodyPr>
            <a:normAutofit/>
          </a:bodyPr>
          <a:lstStyle/>
          <a:p>
            <a:pPr marL="0" indent="0">
              <a:buNone/>
            </a:pPr>
            <a:r>
              <a:rPr lang="en-US" dirty="0"/>
              <a:t>Final recommendations to be presented to the board for future implementation</a:t>
            </a:r>
          </a:p>
          <a:p>
            <a:pPr marL="0" indent="0">
              <a:buNone/>
            </a:pPr>
            <a:endParaRPr lang="en-US" dirty="0"/>
          </a:p>
          <a:p>
            <a:pPr marL="0" indent="0">
              <a:buNone/>
            </a:pPr>
            <a:r>
              <a:rPr lang="en-US" dirty="0"/>
              <a:t>Meet to make progress throughout the year on the following areas:</a:t>
            </a:r>
          </a:p>
          <a:p>
            <a:pPr marL="514350" indent="-514350">
              <a:buFont typeface="+mj-lt"/>
              <a:buAutoNum type="arabicPeriod"/>
            </a:pPr>
            <a:r>
              <a:rPr lang="en-US" dirty="0"/>
              <a:t>Accessibility and equity policy updates </a:t>
            </a:r>
          </a:p>
          <a:p>
            <a:pPr marL="514350" indent="-514350">
              <a:buFont typeface="+mj-lt"/>
              <a:buAutoNum type="arabicPeriod"/>
            </a:pPr>
            <a:r>
              <a:rPr lang="en-US" dirty="0"/>
              <a:t>Public engagement and feedback methods </a:t>
            </a:r>
          </a:p>
          <a:p>
            <a:pPr marL="514350" indent="-514350">
              <a:buFont typeface="+mj-lt"/>
              <a:buAutoNum type="arabicPeriod"/>
            </a:pPr>
            <a:r>
              <a:rPr lang="en-US" dirty="0"/>
              <a:t>Public reporting tooling to identify accessibility status and trends </a:t>
            </a:r>
          </a:p>
          <a:p>
            <a:pPr marL="514350" indent="-514350">
              <a:buFont typeface="+mj-lt"/>
              <a:buAutoNum type="arabicPeriod"/>
            </a:pPr>
            <a:r>
              <a:rPr lang="en-US" dirty="0"/>
              <a:t>Education and training plan</a:t>
            </a:r>
          </a:p>
          <a:p>
            <a:pPr marL="0" indent="0">
              <a:buNone/>
            </a:pPr>
            <a:endParaRPr lang="en-US" dirty="0"/>
          </a:p>
        </p:txBody>
      </p:sp>
    </p:spTree>
    <p:extLst>
      <p:ext uri="{BB962C8B-B14F-4D97-AF65-F5344CB8AC3E}">
        <p14:creationId xmlns:p14="http://schemas.microsoft.com/office/powerpoint/2010/main" val="2729007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p:txBody>
          <a:bodyPr/>
          <a:lstStyle/>
          <a:p>
            <a:pPr algn="ctr"/>
            <a:r>
              <a:rPr lang="en-US" dirty="0"/>
              <a:t>Objective Working Group 1: Policy Updates</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574074"/>
            <a:ext cx="10515600" cy="4602889"/>
          </a:xfrm>
        </p:spPr>
        <p:txBody>
          <a:bodyPr>
            <a:normAutofit lnSpcReduction="10000"/>
          </a:bodyPr>
          <a:lstStyle/>
          <a:p>
            <a:pPr marL="0" indent="0">
              <a:buNone/>
            </a:pPr>
            <a:r>
              <a:rPr lang="en-US" dirty="0"/>
              <a:t>Increase digital equity through the use of inclusive policies and standards for the executive department and beyond.</a:t>
            </a:r>
          </a:p>
          <a:p>
            <a:pPr marL="0" indent="0">
              <a:buNone/>
            </a:pPr>
            <a:endParaRPr lang="en-US" dirty="0"/>
          </a:p>
          <a:p>
            <a:pPr marL="0" indent="0">
              <a:buNone/>
            </a:pPr>
            <a:r>
              <a:rPr lang="en-US" dirty="0"/>
              <a:t>Group members:</a:t>
            </a:r>
          </a:p>
          <a:p>
            <a:pPr marL="0" indent="0">
              <a:buNone/>
            </a:pPr>
            <a:r>
              <a:rPr lang="en-US" dirty="0"/>
              <a:t>Co-Leads: Mary Mahon McCauley (or designee) and Larry Goldberg</a:t>
            </a:r>
          </a:p>
          <a:p>
            <a:pPr marL="0" indent="0">
              <a:buNone/>
            </a:pPr>
            <a:endParaRPr lang="en-US" dirty="0"/>
          </a:p>
          <a:p>
            <a:pPr marL="0" indent="0">
              <a:buNone/>
            </a:pPr>
            <a:r>
              <a:rPr lang="en-US" dirty="0"/>
              <a:t>Questions for discussion:</a:t>
            </a:r>
          </a:p>
          <a:p>
            <a:pPr marL="0" indent="0">
              <a:buNone/>
            </a:pPr>
            <a:r>
              <a:rPr lang="en-US" dirty="0"/>
              <a:t>What updates can be made to current accessibility policies to increase digital accessibility, equity and usability?</a:t>
            </a:r>
          </a:p>
          <a:p>
            <a:pPr marL="0" indent="0">
              <a:buNone/>
            </a:pPr>
            <a:r>
              <a:rPr lang="en-US" dirty="0"/>
              <a:t>How does the ADA Title II Final Rule impact our current policies?</a:t>
            </a:r>
          </a:p>
        </p:txBody>
      </p:sp>
    </p:spTree>
    <p:extLst>
      <p:ext uri="{BB962C8B-B14F-4D97-AF65-F5344CB8AC3E}">
        <p14:creationId xmlns:p14="http://schemas.microsoft.com/office/powerpoint/2010/main" val="268971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D9C9A-C35C-77ED-F019-23F078F1E458}"/>
              </a:ext>
            </a:extLst>
          </p:cNvPr>
          <p:cNvSpPr>
            <a:spLocks noGrp="1"/>
          </p:cNvSpPr>
          <p:nvPr>
            <p:ph type="title"/>
          </p:nvPr>
        </p:nvSpPr>
        <p:spPr/>
        <p:txBody>
          <a:bodyPr/>
          <a:lstStyle/>
          <a:p>
            <a:pPr algn="ctr"/>
            <a:r>
              <a:rPr lang="en-US" dirty="0"/>
              <a:t>Objective Working Group 2: Community Outreach</a:t>
            </a:r>
          </a:p>
        </p:txBody>
      </p:sp>
      <p:sp>
        <p:nvSpPr>
          <p:cNvPr id="3" name="Content Placeholder 2">
            <a:extLst>
              <a:ext uri="{FF2B5EF4-FFF2-40B4-BE49-F238E27FC236}">
                <a16:creationId xmlns:a16="http://schemas.microsoft.com/office/drawing/2014/main" id="{485C7A04-2827-D017-9772-5806F532C466}"/>
              </a:ext>
            </a:extLst>
          </p:cNvPr>
          <p:cNvSpPr>
            <a:spLocks noGrp="1"/>
          </p:cNvSpPr>
          <p:nvPr>
            <p:ph idx="1"/>
          </p:nvPr>
        </p:nvSpPr>
        <p:spPr/>
        <p:txBody>
          <a:bodyPr>
            <a:normAutofit fontScale="92500" lnSpcReduction="20000"/>
          </a:bodyPr>
          <a:lstStyle/>
          <a:p>
            <a:pPr marL="0" indent="0">
              <a:buNone/>
            </a:pPr>
            <a:r>
              <a:rPr lang="en-US" dirty="0"/>
              <a:t>Engage community stakeholders to collect feedback to enhance accessibility across digital channels</a:t>
            </a:r>
          </a:p>
          <a:p>
            <a:pPr marL="0" indent="0">
              <a:buNone/>
            </a:pPr>
            <a:endParaRPr lang="en-US" dirty="0"/>
          </a:p>
          <a:p>
            <a:pPr marL="0" indent="0">
              <a:buNone/>
            </a:pPr>
            <a:r>
              <a:rPr lang="en-US" dirty="0"/>
              <a:t>Group members:</a:t>
            </a:r>
          </a:p>
          <a:p>
            <a:pPr marL="0" indent="0">
              <a:buNone/>
            </a:pPr>
            <a:r>
              <a:rPr lang="en-US" dirty="0"/>
              <a:t>Co-leads: Yarlennys Villaman and Minh Ha</a:t>
            </a:r>
          </a:p>
          <a:p>
            <a:pPr marL="0" indent="0">
              <a:buNone/>
            </a:pPr>
            <a:endParaRPr lang="en-US" dirty="0"/>
          </a:p>
          <a:p>
            <a:pPr marL="0" indent="0">
              <a:buNone/>
            </a:pPr>
            <a:r>
              <a:rPr lang="en-US" dirty="0"/>
              <a:t>Questions for discussion:</a:t>
            </a:r>
          </a:p>
          <a:p>
            <a:pPr marL="0" indent="0">
              <a:buNone/>
            </a:pPr>
            <a:r>
              <a:rPr lang="en-US" dirty="0"/>
              <a:t>What methods does the Commonwealth provide for the public to provide feedback on digital accessibility and equity?</a:t>
            </a:r>
          </a:p>
          <a:p>
            <a:pPr marL="0" indent="0">
              <a:buNone/>
            </a:pPr>
            <a:r>
              <a:rPr lang="en-US" dirty="0"/>
              <a:t>How can the Commonwealth increase public engagement and feedback opportunities to advance digital accessibility and equity?</a:t>
            </a:r>
          </a:p>
        </p:txBody>
      </p:sp>
    </p:spTree>
    <p:extLst>
      <p:ext uri="{BB962C8B-B14F-4D97-AF65-F5344CB8AC3E}">
        <p14:creationId xmlns:p14="http://schemas.microsoft.com/office/powerpoint/2010/main" val="4168508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Approve May Meeting Minutes</a:t>
            </a:r>
          </a:p>
          <a:p>
            <a:pPr marL="514350" indent="-514350">
              <a:buFont typeface="+mj-lt"/>
              <a:buAutoNum type="arabicPeriod"/>
            </a:pPr>
            <a:r>
              <a:rPr lang="en-US" dirty="0"/>
              <a:t>Public Candidate Appointment</a:t>
            </a:r>
          </a:p>
          <a:p>
            <a:pPr marL="514350" indent="-514350">
              <a:buFont typeface="+mj-lt"/>
              <a:buAutoNum type="arabicPeriod"/>
            </a:pPr>
            <a:r>
              <a:rPr lang="en-US" dirty="0"/>
              <a:t>Discuss Fiscal Year 2025 Objective Working Groups</a:t>
            </a:r>
          </a:p>
          <a:p>
            <a:pPr marL="514350" indent="-514350">
              <a:buFont typeface="+mj-lt"/>
              <a:buAutoNum type="arabicPeriod"/>
            </a:pPr>
            <a:r>
              <a:rPr lang="en-US" dirty="0"/>
              <a:t>Chief IT Accessibility Officer Updates</a:t>
            </a:r>
          </a:p>
          <a:p>
            <a:pPr marL="514350" indent="-514350">
              <a:buFont typeface="+mj-lt"/>
              <a:buAutoNum type="arabicPeriod"/>
            </a:pPr>
            <a:r>
              <a:rPr lang="en-US" dirty="0"/>
              <a:t>Board next steps</a:t>
            </a:r>
          </a:p>
          <a:p>
            <a:pPr marL="514350" indent="-514350">
              <a:buFont typeface="+mj-lt"/>
              <a:buAutoNum type="arabicPeriod"/>
            </a:pPr>
            <a:r>
              <a:rPr lang="en-US" dirty="0"/>
              <a:t>Board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603A7-BF95-8CA2-415A-699DAE8AE1C1}"/>
              </a:ext>
            </a:extLst>
          </p:cNvPr>
          <p:cNvSpPr>
            <a:spLocks noGrp="1"/>
          </p:cNvSpPr>
          <p:nvPr>
            <p:ph type="title"/>
          </p:nvPr>
        </p:nvSpPr>
        <p:spPr/>
        <p:txBody>
          <a:bodyPr/>
          <a:lstStyle/>
          <a:p>
            <a:pPr algn="ctr"/>
            <a:r>
              <a:rPr lang="en-US" dirty="0"/>
              <a:t>Objective Working Group 3: Public Reporting</a:t>
            </a:r>
          </a:p>
        </p:txBody>
      </p:sp>
      <p:sp>
        <p:nvSpPr>
          <p:cNvPr id="3" name="Content Placeholder 2">
            <a:extLst>
              <a:ext uri="{FF2B5EF4-FFF2-40B4-BE49-F238E27FC236}">
                <a16:creationId xmlns:a16="http://schemas.microsoft.com/office/drawing/2014/main" id="{86789A9A-004D-B769-8591-EF871F7F365D}"/>
              </a:ext>
            </a:extLst>
          </p:cNvPr>
          <p:cNvSpPr>
            <a:spLocks noGrp="1"/>
          </p:cNvSpPr>
          <p:nvPr>
            <p:ph idx="1"/>
          </p:nvPr>
        </p:nvSpPr>
        <p:spPr/>
        <p:txBody>
          <a:bodyPr>
            <a:normAutofit fontScale="92500" lnSpcReduction="20000"/>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a:p>
            <a:pPr marL="0" indent="0">
              <a:buNone/>
            </a:pPr>
            <a:r>
              <a:rPr lang="en-US" dirty="0"/>
              <a:t>Group members:</a:t>
            </a:r>
          </a:p>
          <a:p>
            <a:pPr marL="0" indent="0">
              <a:buNone/>
            </a:pPr>
            <a:r>
              <a:rPr lang="en-US" dirty="0"/>
              <a:t>Co-leads: Dave Bedard and David Kingsbury </a:t>
            </a:r>
          </a:p>
          <a:p>
            <a:pPr marL="0" indent="0">
              <a:buNone/>
            </a:pPr>
            <a:endParaRPr lang="en-US" dirty="0"/>
          </a:p>
          <a:p>
            <a:pPr marL="0" indent="0">
              <a:buNone/>
            </a:pPr>
            <a:r>
              <a:rPr lang="en-US" dirty="0"/>
              <a:t>Questions for discussion:</a:t>
            </a:r>
          </a:p>
          <a:p>
            <a:pPr marL="0" indent="0">
              <a:buNone/>
            </a:pPr>
            <a:r>
              <a:rPr lang="en-US" dirty="0"/>
              <a:t>What accessibility metrics can be used to identify accessibility and equity trends, gaps, opportunities and maturity?</a:t>
            </a:r>
          </a:p>
          <a:p>
            <a:pPr marL="0" indent="0">
              <a:buNone/>
            </a:pPr>
            <a:r>
              <a:rPr lang="en-US" dirty="0"/>
              <a:t>What tooling is available to provide an accessible dashboard and data?</a:t>
            </a:r>
          </a:p>
        </p:txBody>
      </p:sp>
    </p:spTree>
    <p:extLst>
      <p:ext uri="{BB962C8B-B14F-4D97-AF65-F5344CB8AC3E}">
        <p14:creationId xmlns:p14="http://schemas.microsoft.com/office/powerpoint/2010/main" val="3377139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E9095-E80B-5F97-934D-C8357A4E46A0}"/>
              </a:ext>
            </a:extLst>
          </p:cNvPr>
          <p:cNvSpPr>
            <a:spLocks noGrp="1"/>
          </p:cNvSpPr>
          <p:nvPr>
            <p:ph type="title"/>
          </p:nvPr>
        </p:nvSpPr>
        <p:spPr/>
        <p:txBody>
          <a:bodyPr/>
          <a:lstStyle/>
          <a:p>
            <a:pPr algn="ctr"/>
            <a:r>
              <a:rPr lang="en-US" dirty="0"/>
              <a:t>4</a:t>
            </a:r>
            <a:r>
              <a:rPr lang="en-US" baseline="30000" dirty="0"/>
              <a:t>th</a:t>
            </a:r>
            <a:r>
              <a:rPr lang="en-US" dirty="0"/>
              <a:t> Objective and Working Group</a:t>
            </a:r>
          </a:p>
        </p:txBody>
      </p:sp>
      <p:sp>
        <p:nvSpPr>
          <p:cNvPr id="3" name="Content Placeholder 2">
            <a:extLst>
              <a:ext uri="{FF2B5EF4-FFF2-40B4-BE49-F238E27FC236}">
                <a16:creationId xmlns:a16="http://schemas.microsoft.com/office/drawing/2014/main" id="{D6C15BC3-19DB-C3F3-F10B-C1FCA7FD29CB}"/>
              </a:ext>
            </a:extLst>
          </p:cNvPr>
          <p:cNvSpPr>
            <a:spLocks noGrp="1"/>
          </p:cNvSpPr>
          <p:nvPr>
            <p:ph idx="1"/>
          </p:nvPr>
        </p:nvSpPr>
        <p:spPr>
          <a:xfrm>
            <a:off x="838200" y="1825625"/>
            <a:ext cx="10515600" cy="4351338"/>
          </a:xfrm>
        </p:spPr>
        <p:txBody>
          <a:bodyPr>
            <a:normAutofit fontScale="92500" lnSpcReduction="10000"/>
          </a:bodyPr>
          <a:lstStyle/>
          <a:p>
            <a:pPr marL="0" indent="0">
              <a:buNone/>
            </a:pPr>
            <a:r>
              <a:rPr lang="en-US" dirty="0"/>
              <a:t>Propose to add a 4</a:t>
            </a:r>
            <a:r>
              <a:rPr lang="en-US" baseline="30000" dirty="0"/>
              <a:t>th</a:t>
            </a:r>
            <a:r>
              <a:rPr lang="en-US" dirty="0"/>
              <a:t> objective for FY25 with working group</a:t>
            </a:r>
          </a:p>
          <a:p>
            <a:pPr marL="0" indent="0">
              <a:buNone/>
            </a:pPr>
            <a:r>
              <a:rPr lang="en-US" dirty="0"/>
              <a:t>Objective: Provide accessibility training to introduce Commonwealth employees to digital accessibility in conjunction with role-based accessibility requirements</a:t>
            </a:r>
          </a:p>
          <a:p>
            <a:pPr marL="0" indent="0">
              <a:buNone/>
            </a:pPr>
            <a:r>
              <a:rPr lang="en-US" dirty="0"/>
              <a:t>From Executive Order 614:</a:t>
            </a:r>
          </a:p>
          <a:p>
            <a:pPr marL="0" indent="0">
              <a:buNone/>
            </a:pPr>
            <a:r>
              <a:rPr lang="en-US" dirty="0"/>
              <a:t>The CIAO, in consultation with the Board, shall assess the current digital accessibility training requirements for executive department employees with responsibility for digital content and, in collaboration with Massachusetts Office on Disability and the Human Resources Division, develop and implement a Digital Accessibility and Equity Training Plan that may establish new training or continuing education requirements for such employees.   </a:t>
            </a:r>
          </a:p>
        </p:txBody>
      </p:sp>
    </p:spTree>
    <p:extLst>
      <p:ext uri="{BB962C8B-B14F-4D97-AF65-F5344CB8AC3E}">
        <p14:creationId xmlns:p14="http://schemas.microsoft.com/office/powerpoint/2010/main" val="1017622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75DB9-9147-E09A-B824-D7537B126836}"/>
              </a:ext>
            </a:extLst>
          </p:cNvPr>
          <p:cNvSpPr>
            <a:spLocks noGrp="1"/>
          </p:cNvSpPr>
          <p:nvPr>
            <p:ph type="title"/>
          </p:nvPr>
        </p:nvSpPr>
        <p:spPr/>
        <p:txBody>
          <a:bodyPr/>
          <a:lstStyle/>
          <a:p>
            <a:pPr algn="ctr"/>
            <a:r>
              <a:rPr lang="en-US" dirty="0"/>
              <a:t>Next Steps for Objective Working Groups</a:t>
            </a:r>
          </a:p>
        </p:txBody>
      </p:sp>
      <p:sp>
        <p:nvSpPr>
          <p:cNvPr id="3" name="Content Placeholder 2">
            <a:extLst>
              <a:ext uri="{FF2B5EF4-FFF2-40B4-BE49-F238E27FC236}">
                <a16:creationId xmlns:a16="http://schemas.microsoft.com/office/drawing/2014/main" id="{D34D7FE2-4446-AC83-3094-617F85DA032C}"/>
              </a:ext>
            </a:extLst>
          </p:cNvPr>
          <p:cNvSpPr>
            <a:spLocks noGrp="1"/>
          </p:cNvSpPr>
          <p:nvPr>
            <p:ph idx="1"/>
          </p:nvPr>
        </p:nvSpPr>
        <p:spPr/>
        <p:txBody>
          <a:bodyPr>
            <a:normAutofit lnSpcReduction="10000"/>
          </a:bodyPr>
          <a:lstStyle/>
          <a:p>
            <a:pPr marL="0" indent="0">
              <a:buNone/>
            </a:pPr>
            <a:r>
              <a:rPr lang="en-US" dirty="0"/>
              <a:t>Group action steps to take next</a:t>
            </a:r>
          </a:p>
          <a:p>
            <a:pPr marL="514350" indent="-514350">
              <a:buFont typeface="+mj-lt"/>
              <a:buAutoNum type="arabicPeriod"/>
            </a:pPr>
            <a:r>
              <a:rPr lang="en-US" dirty="0"/>
              <a:t>Sign up for 1 or more groups using the shared signup spreadsheet by Friday, July 26th</a:t>
            </a:r>
          </a:p>
          <a:p>
            <a:pPr marL="514350" indent="-514350">
              <a:buFont typeface="+mj-lt"/>
              <a:buAutoNum type="arabicPeriod"/>
            </a:pPr>
            <a:r>
              <a:rPr lang="en-US"/>
              <a:t>The members </a:t>
            </a:r>
            <a:r>
              <a:rPr lang="en-US" dirty="0"/>
              <a:t>from the EOTSS central accessibility team will organize the first meeting and assist with organizing follow-up group public meetings</a:t>
            </a:r>
          </a:p>
          <a:p>
            <a:pPr marL="514350" indent="-514350">
              <a:buFont typeface="+mj-lt"/>
              <a:buAutoNum type="arabicPeriod"/>
            </a:pPr>
            <a:r>
              <a:rPr lang="en-US" dirty="0"/>
              <a:t>Create 1 or 2 measurable and achievable goals related to the assigned objective at first group meeting</a:t>
            </a:r>
          </a:p>
          <a:p>
            <a:pPr marL="514350" indent="-514350">
              <a:buFont typeface="+mj-lt"/>
              <a:buAutoNum type="arabicPeriod"/>
            </a:pPr>
            <a:r>
              <a:rPr lang="en-US" dirty="0"/>
              <a:t>Present goals for board review and feedback at the next board meeting</a:t>
            </a:r>
          </a:p>
        </p:txBody>
      </p:sp>
    </p:spTree>
    <p:extLst>
      <p:ext uri="{BB962C8B-B14F-4D97-AF65-F5344CB8AC3E}">
        <p14:creationId xmlns:p14="http://schemas.microsoft.com/office/powerpoint/2010/main" val="2168029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lstStyle/>
          <a:p>
            <a:r>
              <a:rPr lang="en-US" dirty="0">
                <a:solidFill>
                  <a:schemeClr val="bg2"/>
                </a:solidFill>
              </a:rPr>
              <a:t>Chief IT Accessibility Officer Updates</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Chief IT Accessibility Officer Updates</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p:txBody>
          <a:bodyPr vert="horz" lIns="91440" tIns="45720" rIns="91440" bIns="45720" rtlCol="0" anchor="t">
            <a:normAutofit/>
          </a:bodyPr>
          <a:lstStyle/>
          <a:p>
            <a:pPr marL="0" indent="0">
              <a:buNone/>
            </a:pPr>
            <a:r>
              <a:rPr lang="en-US" dirty="0"/>
              <a:t>Accessibility program updates</a:t>
            </a:r>
          </a:p>
          <a:p>
            <a:r>
              <a:rPr lang="en-US" dirty="0"/>
              <a:t>Onboarding 3 out of 4 candidates for the central accessibility team</a:t>
            </a:r>
          </a:p>
          <a:p>
            <a:r>
              <a:rPr lang="en-US" dirty="0"/>
              <a:t>Finalizing files and mass.gov content for ADA title II document communications </a:t>
            </a:r>
          </a:p>
          <a:p>
            <a:r>
              <a:rPr lang="en-US" dirty="0"/>
              <a:t>Drafting accessibility strategic plan sections with feedback and input from working groups </a:t>
            </a:r>
          </a:p>
        </p:txBody>
      </p:sp>
    </p:spTree>
    <p:extLst>
      <p:ext uri="{BB962C8B-B14F-4D97-AF65-F5344CB8AC3E}">
        <p14:creationId xmlns:p14="http://schemas.microsoft.com/office/powerpoint/2010/main" val="28906220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4CE1E-6E1A-5C31-B888-F6EF9B7A73CE}"/>
              </a:ext>
            </a:extLst>
          </p:cNvPr>
          <p:cNvSpPr>
            <a:spLocks noGrp="1"/>
          </p:cNvSpPr>
          <p:nvPr>
            <p:ph type="title"/>
          </p:nvPr>
        </p:nvSpPr>
        <p:spPr/>
        <p:txBody>
          <a:bodyPr/>
          <a:lstStyle/>
          <a:p>
            <a:pPr algn="ctr"/>
            <a:r>
              <a:rPr lang="en-US" dirty="0"/>
              <a:t>Americans with Disabilities Act Title II Final Rule Communications Plan</a:t>
            </a:r>
          </a:p>
        </p:txBody>
      </p:sp>
      <p:sp>
        <p:nvSpPr>
          <p:cNvPr id="3" name="Content Placeholder 2">
            <a:extLst>
              <a:ext uri="{FF2B5EF4-FFF2-40B4-BE49-F238E27FC236}">
                <a16:creationId xmlns:a16="http://schemas.microsoft.com/office/drawing/2014/main" id="{52538026-2F4D-632C-BFC0-FF6E170EAD76}"/>
              </a:ext>
            </a:extLst>
          </p:cNvPr>
          <p:cNvSpPr>
            <a:spLocks noGrp="1"/>
          </p:cNvSpPr>
          <p:nvPr>
            <p:ph idx="1"/>
          </p:nvPr>
        </p:nvSpPr>
        <p:spPr/>
        <p:txBody>
          <a:bodyPr>
            <a:normAutofit/>
          </a:bodyPr>
          <a:lstStyle/>
          <a:p>
            <a:pPr marL="0" indent="0">
              <a:buNone/>
            </a:pPr>
            <a:r>
              <a:rPr lang="en-US" dirty="0"/>
              <a:t>What happens next?</a:t>
            </a:r>
          </a:p>
          <a:p>
            <a:pPr marL="0" indent="0">
              <a:buNone/>
            </a:pPr>
            <a:endParaRPr lang="en-US" dirty="0"/>
          </a:p>
          <a:p>
            <a:r>
              <a:rPr lang="en-US" dirty="0"/>
              <a:t>Waiting for final version of ADA Title II document ASL video</a:t>
            </a:r>
          </a:p>
          <a:p>
            <a:r>
              <a:rPr lang="en-US" dirty="0"/>
              <a:t>Finalizing EOTSS ACCESSibility team pages on mass.gov to house ADA Title II content and resources</a:t>
            </a:r>
          </a:p>
          <a:p>
            <a:r>
              <a:rPr lang="en-US" dirty="0"/>
              <a:t>Drafting stakeholder communications messaging</a:t>
            </a:r>
          </a:p>
        </p:txBody>
      </p:sp>
    </p:spTree>
    <p:extLst>
      <p:ext uri="{BB962C8B-B14F-4D97-AF65-F5344CB8AC3E}">
        <p14:creationId xmlns:p14="http://schemas.microsoft.com/office/powerpoint/2010/main" val="3872346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96FAB-9D16-BE6C-4D48-43DF03E61F30}"/>
              </a:ext>
            </a:extLst>
          </p:cNvPr>
          <p:cNvSpPr>
            <a:spLocks noGrp="1"/>
          </p:cNvSpPr>
          <p:nvPr>
            <p:ph type="title"/>
          </p:nvPr>
        </p:nvSpPr>
        <p:spPr/>
        <p:txBody>
          <a:bodyPr/>
          <a:lstStyle/>
          <a:p>
            <a:pPr algn="ctr"/>
            <a:r>
              <a:rPr lang="en-US" dirty="0"/>
              <a:t>Accessibility Strategic Plan Updates</a:t>
            </a:r>
          </a:p>
        </p:txBody>
      </p:sp>
      <p:sp>
        <p:nvSpPr>
          <p:cNvPr id="3" name="Content Placeholder 2">
            <a:extLst>
              <a:ext uri="{FF2B5EF4-FFF2-40B4-BE49-F238E27FC236}">
                <a16:creationId xmlns:a16="http://schemas.microsoft.com/office/drawing/2014/main" id="{93A3F447-4288-8F0F-E4E8-404B0E523FF2}"/>
              </a:ext>
            </a:extLst>
          </p:cNvPr>
          <p:cNvSpPr>
            <a:spLocks noGrp="1"/>
          </p:cNvSpPr>
          <p:nvPr>
            <p:ph idx="1"/>
          </p:nvPr>
        </p:nvSpPr>
        <p:spPr/>
        <p:txBody>
          <a:bodyPr/>
          <a:lstStyle/>
          <a:p>
            <a:pPr marL="0" indent="0">
              <a:buNone/>
            </a:pPr>
            <a:r>
              <a:rPr lang="en-US" dirty="0"/>
              <a:t>Plan updates</a:t>
            </a:r>
          </a:p>
          <a:p>
            <a:r>
              <a:rPr lang="en-US" dirty="0"/>
              <a:t>Plan discovery meetings and research underway</a:t>
            </a:r>
          </a:p>
          <a:p>
            <a:pPr marL="0" indent="0">
              <a:buNone/>
            </a:pPr>
            <a:endParaRPr lang="en-US" dirty="0"/>
          </a:p>
          <a:p>
            <a:pPr marL="0" indent="0">
              <a:buNone/>
            </a:pPr>
            <a:r>
              <a:rPr lang="en-US" dirty="0"/>
              <a:t>What happens next?</a:t>
            </a:r>
          </a:p>
          <a:p>
            <a:r>
              <a:rPr lang="en-US" dirty="0"/>
              <a:t>____ strategic plan sections identified and drafted </a:t>
            </a:r>
          </a:p>
          <a:p>
            <a:r>
              <a:rPr lang="en-US" dirty="0"/>
              <a:t>Working session group meetings to discuss and provide feedback for strategic plan sections</a:t>
            </a:r>
          </a:p>
        </p:txBody>
      </p:sp>
    </p:spTree>
    <p:extLst>
      <p:ext uri="{BB962C8B-B14F-4D97-AF65-F5344CB8AC3E}">
        <p14:creationId xmlns:p14="http://schemas.microsoft.com/office/powerpoint/2010/main" val="11000247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CC06B22-8466-AF3A-78D5-3E8DF11A5112}"/>
              </a:ext>
            </a:extLst>
          </p:cNvPr>
          <p:cNvSpPr>
            <a:spLocks noGrp="1"/>
          </p:cNvSpPr>
          <p:nvPr>
            <p:ph type="ctrTitle"/>
          </p:nvPr>
        </p:nvSpPr>
        <p:spPr/>
        <p:txBody>
          <a:bodyPr/>
          <a:lstStyle/>
          <a:p>
            <a:r>
              <a:rPr lang="en-US" dirty="0">
                <a:solidFill>
                  <a:schemeClr val="bg2">
                    <a:lumMod val="90000"/>
                  </a:schemeClr>
                </a:solidFill>
              </a:rPr>
              <a:t>Board Next Steps</a:t>
            </a:r>
          </a:p>
        </p:txBody>
      </p:sp>
    </p:spTree>
    <p:extLst>
      <p:ext uri="{BB962C8B-B14F-4D97-AF65-F5344CB8AC3E}">
        <p14:creationId xmlns:p14="http://schemas.microsoft.com/office/powerpoint/2010/main" val="2592970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FFFA-5363-4BF3-2B8A-31B06AB00BDD}"/>
              </a:ext>
            </a:extLst>
          </p:cNvPr>
          <p:cNvSpPr>
            <a:spLocks noGrp="1"/>
          </p:cNvSpPr>
          <p:nvPr>
            <p:ph type="title"/>
          </p:nvPr>
        </p:nvSpPr>
        <p:spPr/>
        <p:txBody>
          <a:bodyPr/>
          <a:lstStyle/>
          <a:p>
            <a:pPr algn="ctr"/>
            <a:r>
              <a:rPr lang="en-US" dirty="0"/>
              <a:t>Upcoming for the Board</a:t>
            </a:r>
          </a:p>
        </p:txBody>
      </p:sp>
      <p:sp>
        <p:nvSpPr>
          <p:cNvPr id="3" name="Content Placeholder 2">
            <a:extLst>
              <a:ext uri="{FF2B5EF4-FFF2-40B4-BE49-F238E27FC236}">
                <a16:creationId xmlns:a16="http://schemas.microsoft.com/office/drawing/2014/main" id="{D5371BE0-6EEA-F5A7-5A0F-6237806E33C4}"/>
              </a:ext>
            </a:extLst>
          </p:cNvPr>
          <p:cNvSpPr>
            <a:spLocks noGrp="1"/>
          </p:cNvSpPr>
          <p:nvPr>
            <p:ph idx="1"/>
          </p:nvPr>
        </p:nvSpPr>
        <p:spPr/>
        <p:txBody>
          <a:bodyPr/>
          <a:lstStyle/>
          <a:p>
            <a:pPr marL="0" indent="0">
              <a:buNone/>
            </a:pPr>
            <a:r>
              <a:rPr lang="en-US" dirty="0"/>
              <a:t>What happens next?</a:t>
            </a:r>
          </a:p>
          <a:p>
            <a:pPr marL="0" indent="0">
              <a:buNone/>
            </a:pPr>
            <a:endParaRPr lang="en-US" dirty="0"/>
          </a:p>
          <a:p>
            <a:r>
              <a:rPr lang="en-US" dirty="0"/>
              <a:t>Targeting the start of working group meetings for objectives and goals throughout FY2025</a:t>
            </a:r>
          </a:p>
          <a:p>
            <a:r>
              <a:rPr lang="en-US" dirty="0"/>
              <a:t>Continued engagement with strategic plan discovery research and working groups</a:t>
            </a:r>
          </a:p>
          <a:p>
            <a:r>
              <a:rPr lang="en-US" dirty="0"/>
              <a:t>Review and provide feedback on accessibility strategic plan</a:t>
            </a:r>
          </a:p>
          <a:p>
            <a:pPr marL="0" indent="0">
              <a:buNone/>
            </a:pPr>
            <a:endParaRPr lang="en-US" dirty="0"/>
          </a:p>
        </p:txBody>
      </p:sp>
    </p:spTree>
    <p:extLst>
      <p:ext uri="{BB962C8B-B14F-4D97-AF65-F5344CB8AC3E}">
        <p14:creationId xmlns:p14="http://schemas.microsoft.com/office/powerpoint/2010/main" val="2033392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Board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00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a:p>
            <a:pPr marL="0" indent="0">
              <a:buNone/>
            </a:pPr>
            <a:endParaRPr lang="en-US" dirty="0"/>
          </a:p>
        </p:txBody>
      </p:sp>
    </p:spTree>
    <p:extLst>
      <p:ext uri="{BB962C8B-B14F-4D97-AF65-F5344CB8AC3E}">
        <p14:creationId xmlns:p14="http://schemas.microsoft.com/office/powerpoint/2010/main" val="14090022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Board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p:txBody>
          <a:bodyPr>
            <a:normAutofit fontScale="77500" lnSpcReduction="2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Mark Fine,</a:t>
            </a:r>
            <a:r>
              <a:rPr lang="en-US" b="1" dirty="0">
                <a:ea typeface="Noto Sans Light" panose="020B0402040504020204" pitchFamily="34" charset="0"/>
                <a:cs typeface="Noto Sans Light" panose="020B0402040504020204" pitchFamily="34" charset="0"/>
              </a:rPr>
              <a:t> </a:t>
            </a:r>
            <a:r>
              <a:rPr lang="en-US" dirty="0">
                <a:ea typeface="Noto Sans Light" panose="020B0402040504020204" pitchFamily="34" charset="0"/>
                <a:cs typeface="Noto Sans Light" panose="020B0402040504020204" pitchFamily="34" charset="0"/>
              </a:rPr>
              <a:t>Assistant Secretary for Administration, Executive Office of Administration and Finance</a:t>
            </a:r>
          </a:p>
          <a:p>
            <a:pPr marL="609600" indent="-457200"/>
            <a:r>
              <a:rPr lang="en-US" b="1" dirty="0"/>
              <a:t>Heath Fahle, </a:t>
            </a:r>
            <a:r>
              <a:rPr lang="en-US" dirty="0">
                <a:ea typeface="Noto Sans Light" panose="020B0402040504020204" pitchFamily="34" charset="0"/>
                <a:cs typeface="Noto Sans Light" panose="020B0402040504020204" pitchFamily="34" charset="0"/>
              </a:rPr>
              <a:t>Assistant Secretary for Finance, Executive Office of Economic Development</a:t>
            </a:r>
          </a:p>
          <a:p>
            <a:pPr marL="609600" indent="-457200"/>
            <a:r>
              <a:rPr lang="en-US" b="1" dirty="0"/>
              <a:t>Antoine Harrison, </a:t>
            </a:r>
            <a:r>
              <a:rPr lang="en-US" dirty="0"/>
              <a:t>Secretariat CIO</a:t>
            </a:r>
            <a:r>
              <a:rPr lang="en-US" b="1" dirty="0">
                <a:ea typeface="Noto Sans Light" panose="020B0402040504020204" pitchFamily="34" charset="0"/>
                <a:cs typeface="Noto Sans Light" panose="020B0402040504020204" pitchFamily="34" charset="0"/>
              </a:rPr>
              <a:t>, Executive Office of Education</a:t>
            </a:r>
          </a:p>
          <a:p>
            <a:pPr marL="609600" indent="-457200"/>
            <a:r>
              <a:rPr lang="en-US" b="1" dirty="0"/>
              <a:t>Faye Boardman</a:t>
            </a:r>
            <a:r>
              <a:rPr lang="en-US" b="1" dirty="0">
                <a:ea typeface="Noto Sans Light" panose="020B0402040504020204" pitchFamily="34" charset="0"/>
                <a:cs typeface="Noto Sans Light" panose="020B0402040504020204" pitchFamily="34" charset="0"/>
              </a:rPr>
              <a:t>, COO</a:t>
            </a:r>
            <a:r>
              <a:rPr lang="en-US" dirty="0">
                <a:ea typeface="Noto Sans Light" panose="020B0402040504020204" pitchFamily="34" charset="0"/>
                <a:cs typeface="Noto Sans Light" panose="020B0402040504020204" pitchFamily="34" charset="0"/>
              </a:rPr>
              <a:t>, Executive Office of Energy and Environmental Affairs</a:t>
            </a:r>
          </a:p>
          <a:p>
            <a:pPr marL="609600" indent="-457200"/>
            <a:r>
              <a:rPr lang="en-US" b="1" dirty="0"/>
              <a:t>Caroline Whitehouse</a:t>
            </a:r>
            <a:r>
              <a:rPr lang="en-US" dirty="0"/>
              <a:t>, </a:t>
            </a:r>
            <a:r>
              <a:rPr lang="en-US" dirty="0">
                <a:ea typeface="Noto Sans Light" panose="020B0402040504020204" pitchFamily="34" charset="0"/>
                <a:cs typeface="Noto Sans Light" panose="020B0402040504020204" pitchFamily="34" charset="0"/>
              </a:rPr>
              <a:t>Director of Communications, Executive Office of Health and Human Services</a:t>
            </a:r>
          </a:p>
          <a:p>
            <a:pPr marL="609600" indent="-457200"/>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 </a:t>
            </a:r>
          </a:p>
          <a:p>
            <a:pPr marL="0" indent="0">
              <a:buNone/>
            </a:pPr>
            <a:endParaRPr lang="en-US" b="1"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Board Member Roll Call Continued</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p:txBody>
          <a:bodyPr>
            <a:normAutofit fontScale="85000" lnSpcReduction="10000"/>
          </a:bodyPr>
          <a:lstStyle/>
          <a:p>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r>
              <a:rPr lang="en-US" b="1" dirty="0"/>
              <a:t>Maria Michalski, </a:t>
            </a:r>
            <a:r>
              <a:rPr lang="en-US" dirty="0"/>
              <a:t>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r>
              <a:rPr lang="en-US" b="1" dirty="0"/>
              <a:t>Brian Chase</a:t>
            </a:r>
            <a:r>
              <a:rPr lang="en-US" dirty="0"/>
              <a:t>, </a:t>
            </a:r>
            <a:r>
              <a:rPr lang="en-US" dirty="0">
                <a:ea typeface="Noto Sans Light" panose="020B0402040504020204" pitchFamily="34" charset="0"/>
                <a:cs typeface="Noto Sans Light" panose="020B0402040504020204" pitchFamily="34" charset="0"/>
              </a:rPr>
              <a:t>Secretariat CIO, Executive Office of Veterans Services </a:t>
            </a:r>
          </a:p>
          <a:p>
            <a:r>
              <a:rPr lang="en-US" b="1" dirty="0"/>
              <a:t>Yarlennys Villaman</a:t>
            </a:r>
            <a:r>
              <a:rPr lang="en-US" dirty="0"/>
              <a:t>, </a:t>
            </a:r>
            <a:r>
              <a:rPr lang="en-US" dirty="0">
                <a:ea typeface="Noto Sans Light" panose="020B0402040504020204" pitchFamily="34" charset="0"/>
                <a:cs typeface="Noto Sans Light" panose="020B0402040504020204" pitchFamily="34" charset="0"/>
              </a:rPr>
              <a:t>Director of Community Affairs, Governor’s Office</a:t>
            </a:r>
          </a:p>
          <a:p>
            <a:r>
              <a:rPr lang="en-US" b="1" dirty="0"/>
              <a:t>Dr. Opeoluwa Sotonwa</a:t>
            </a:r>
            <a:r>
              <a:rPr lang="en-US" dirty="0"/>
              <a:t>, </a:t>
            </a:r>
            <a:r>
              <a:rPr lang="en-US" dirty="0">
                <a:ea typeface="Noto Sans Light" panose="020B0402040504020204" pitchFamily="34" charset="0"/>
                <a:cs typeface="Noto Sans Light" panose="020B0402040504020204" pitchFamily="34" charset="0"/>
              </a:rPr>
              <a:t>Commissioner, Massachusetts Commission for the Deaf and Hard of Hearing</a:t>
            </a:r>
          </a:p>
          <a:p>
            <a:r>
              <a:rPr lang="en-US" b="1" dirty="0"/>
              <a:t>John Oliveira</a:t>
            </a:r>
            <a:r>
              <a:rPr lang="en-US" dirty="0"/>
              <a:t>, </a:t>
            </a:r>
            <a:r>
              <a:rPr lang="en-US" dirty="0">
                <a:ea typeface="Noto Sans Light" panose="020B0402040504020204" pitchFamily="34" charset="0"/>
                <a:cs typeface="Noto Sans Light" panose="020B0402040504020204" pitchFamily="34" charset="0"/>
              </a:rPr>
              <a:t>Commissioner, Massachusetts Commission for the Blind</a:t>
            </a:r>
          </a:p>
          <a:p>
            <a:r>
              <a:rPr lang="en-US" b="1" dirty="0"/>
              <a:t>Mary Mahon McCauley</a:t>
            </a:r>
            <a:r>
              <a:rPr lang="en-US" dirty="0"/>
              <a:t>, </a:t>
            </a:r>
            <a:r>
              <a:rPr lang="en-US" dirty="0">
                <a:ea typeface="Noto Sans Light" panose="020B0402040504020204" pitchFamily="34" charset="0"/>
                <a:cs typeface="Noto Sans Light" panose="020B0402040504020204" pitchFamily="34" charset="0"/>
              </a:rPr>
              <a:t>Executive Director, Massachusetts Office on Disability</a:t>
            </a:r>
            <a:endParaRPr lang="en-US" dirty="0"/>
          </a:p>
          <a:p>
            <a:pPr marL="609600" indent="-457200"/>
            <a:endParaRPr lang="en-US" b="1" dirty="0"/>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p:txBody>
      </p:sp>
    </p:spTree>
    <p:extLst>
      <p:ext uri="{BB962C8B-B14F-4D97-AF65-F5344CB8AC3E}">
        <p14:creationId xmlns:p14="http://schemas.microsoft.com/office/powerpoint/2010/main" val="193191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6161C-0C76-62D2-9A51-489513EB7E21}"/>
              </a:ext>
            </a:extLst>
          </p:cNvPr>
          <p:cNvSpPr>
            <a:spLocks noGrp="1"/>
          </p:cNvSpPr>
          <p:nvPr>
            <p:ph type="title"/>
          </p:nvPr>
        </p:nvSpPr>
        <p:spPr/>
        <p:txBody>
          <a:bodyPr/>
          <a:lstStyle/>
          <a:p>
            <a:pPr algn="ctr"/>
            <a:r>
              <a:rPr lang="en-US" dirty="0"/>
              <a:t>Board Member Roll Call Continued</a:t>
            </a:r>
          </a:p>
        </p:txBody>
      </p:sp>
      <p:sp>
        <p:nvSpPr>
          <p:cNvPr id="3" name="Content Placeholder 2">
            <a:extLst>
              <a:ext uri="{FF2B5EF4-FFF2-40B4-BE49-F238E27FC236}">
                <a16:creationId xmlns:a16="http://schemas.microsoft.com/office/drawing/2014/main" id="{D50E5712-4B96-A073-7A72-16E715D17896}"/>
              </a:ext>
            </a:extLst>
          </p:cNvPr>
          <p:cNvSpPr>
            <a:spLocks noGrp="1"/>
          </p:cNvSpPr>
          <p:nvPr>
            <p:ph idx="1"/>
          </p:nvPr>
        </p:nvSpPr>
        <p:spPr/>
        <p:txBody>
          <a:bodyPr>
            <a:normAutofit/>
          </a:bodyPr>
          <a:lstStyle/>
          <a:p>
            <a:pPr marL="609600" indent="-457200"/>
            <a:r>
              <a:rPr lang="en-US" b="1" dirty="0"/>
              <a:t>Larry Goldberg, Public Board Member</a:t>
            </a:r>
          </a:p>
          <a:p>
            <a:pPr marL="609600" indent="-457200"/>
            <a:r>
              <a:rPr lang="en-US" b="1" dirty="0"/>
              <a:t>Minh Ha, Public Board Member</a:t>
            </a:r>
          </a:p>
          <a:p>
            <a:pPr marL="609600" indent="-457200"/>
            <a:r>
              <a:rPr lang="en-US" b="1" dirty="0"/>
              <a:t>David Kingsbury, Public Board Member</a:t>
            </a:r>
          </a:p>
          <a:p>
            <a:endParaRPr lang="en-US" b="1" dirty="0">
              <a:ea typeface="Noto Sans Light" panose="020B0402040504020204" pitchFamily="34" charset="0"/>
              <a:cs typeface="Noto Sans Light" panose="020B0402040504020204" pitchFamily="34" charset="0"/>
            </a:endParaRPr>
          </a:p>
          <a:p>
            <a:endParaRPr lang="en-US" b="1" dirty="0"/>
          </a:p>
        </p:txBody>
      </p:sp>
    </p:spTree>
    <p:extLst>
      <p:ext uri="{BB962C8B-B14F-4D97-AF65-F5344CB8AC3E}">
        <p14:creationId xmlns:p14="http://schemas.microsoft.com/office/powerpoint/2010/main" val="2333721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1039E4-4942-A691-E8AA-22A499D82BDF}"/>
              </a:ext>
            </a:extLst>
          </p:cNvPr>
          <p:cNvSpPr>
            <a:spLocks noGrp="1"/>
          </p:cNvSpPr>
          <p:nvPr>
            <p:ph type="ctrTitle"/>
          </p:nvPr>
        </p:nvSpPr>
        <p:spPr/>
        <p:txBody>
          <a:bodyPr/>
          <a:lstStyle/>
          <a:p>
            <a:r>
              <a:rPr lang="en-US" dirty="0">
                <a:solidFill>
                  <a:schemeClr val="bg2"/>
                </a:solidFill>
              </a:rPr>
              <a:t>Approve May Meeting Minutes</a:t>
            </a:r>
          </a:p>
        </p:txBody>
      </p:sp>
      <p:sp>
        <p:nvSpPr>
          <p:cNvPr id="5" name="Subtitle 4">
            <a:extLst>
              <a:ext uri="{FF2B5EF4-FFF2-40B4-BE49-F238E27FC236}">
                <a16:creationId xmlns:a16="http://schemas.microsoft.com/office/drawing/2014/main" id="{D9AF7EF4-C7EE-F6FA-2056-8ED6BA6FFD3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87953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1039E4-4942-A691-E8AA-22A499D82BDF}"/>
              </a:ext>
            </a:extLst>
          </p:cNvPr>
          <p:cNvSpPr>
            <a:spLocks noGrp="1"/>
          </p:cNvSpPr>
          <p:nvPr>
            <p:ph type="ctrTitle"/>
          </p:nvPr>
        </p:nvSpPr>
        <p:spPr/>
        <p:txBody>
          <a:bodyPr/>
          <a:lstStyle/>
          <a:p>
            <a:r>
              <a:rPr lang="en-US" dirty="0">
                <a:solidFill>
                  <a:schemeClr val="bg2"/>
                </a:solidFill>
              </a:rPr>
              <a:t>Public Candidate appointment</a:t>
            </a:r>
          </a:p>
        </p:txBody>
      </p:sp>
      <p:sp>
        <p:nvSpPr>
          <p:cNvPr id="5" name="Subtitle 4">
            <a:extLst>
              <a:ext uri="{FF2B5EF4-FFF2-40B4-BE49-F238E27FC236}">
                <a16:creationId xmlns:a16="http://schemas.microsoft.com/office/drawing/2014/main" id="{D9AF7EF4-C7EE-F6FA-2056-8ED6BA6FFD3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4952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EB3E6-837F-F944-0227-6B9CD0E78567}"/>
              </a:ext>
            </a:extLst>
          </p:cNvPr>
          <p:cNvSpPr>
            <a:spLocks noGrp="1"/>
          </p:cNvSpPr>
          <p:nvPr>
            <p:ph type="title"/>
          </p:nvPr>
        </p:nvSpPr>
        <p:spPr/>
        <p:txBody>
          <a:bodyPr/>
          <a:lstStyle/>
          <a:p>
            <a:pPr algn="ctr"/>
            <a:r>
              <a:rPr lang="en-US" dirty="0"/>
              <a:t>Public Candidate to be Appointed</a:t>
            </a:r>
          </a:p>
        </p:txBody>
      </p:sp>
      <p:sp>
        <p:nvSpPr>
          <p:cNvPr id="3" name="Content Placeholder 2">
            <a:extLst>
              <a:ext uri="{FF2B5EF4-FFF2-40B4-BE49-F238E27FC236}">
                <a16:creationId xmlns:a16="http://schemas.microsoft.com/office/drawing/2014/main" id="{64218922-35B1-5DB6-873F-260EBFEF892A}"/>
              </a:ext>
            </a:extLst>
          </p:cNvPr>
          <p:cNvSpPr>
            <a:spLocks noGrp="1"/>
          </p:cNvSpPr>
          <p:nvPr>
            <p:ph idx="1"/>
          </p:nvPr>
        </p:nvSpPr>
        <p:spPr/>
        <p:txBody>
          <a:bodyPr/>
          <a:lstStyle/>
          <a:p>
            <a:pPr marL="0" indent="0">
              <a:buNone/>
            </a:pPr>
            <a:r>
              <a:rPr lang="en-US" dirty="0"/>
              <a:t>The following public candidate has cleared the background check process and has been voted to join the Digital Accessibility and Equity Governance Board as a public member for a 2-year term</a:t>
            </a:r>
          </a:p>
          <a:p>
            <a:pPr marL="0" indent="0">
              <a:buNone/>
            </a:pPr>
            <a:endParaRPr lang="en-US" dirty="0"/>
          </a:p>
          <a:p>
            <a:pPr marL="0" indent="0">
              <a:buNone/>
            </a:pPr>
            <a:r>
              <a:rPr lang="en-US" dirty="0"/>
              <a:t>Larry Goldberg</a:t>
            </a:r>
          </a:p>
        </p:txBody>
      </p:sp>
    </p:spTree>
    <p:extLst>
      <p:ext uri="{BB962C8B-B14F-4D97-AF65-F5344CB8AC3E}">
        <p14:creationId xmlns:p14="http://schemas.microsoft.com/office/powerpoint/2010/main" val="1257757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7764</TotalTime>
  <Words>1244</Words>
  <Application>Microsoft Office PowerPoint</Application>
  <PresentationFormat>Widescreen</PresentationFormat>
  <Paragraphs>151</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Noto Sans Light</vt:lpstr>
      <vt:lpstr>Aptos</vt:lpstr>
      <vt:lpstr>Aptos Display</vt:lpstr>
      <vt:lpstr>Arial</vt:lpstr>
      <vt:lpstr>Noto Sans</vt:lpstr>
      <vt:lpstr>Wingdings</vt:lpstr>
      <vt:lpstr>Office Theme</vt:lpstr>
      <vt:lpstr>Digital Accessibility and Equity Governance Board Meeting</vt:lpstr>
      <vt:lpstr>Meeting Agenda</vt:lpstr>
      <vt:lpstr>Introduction and Roll Call</vt:lpstr>
      <vt:lpstr>Board Member Roll Call</vt:lpstr>
      <vt:lpstr>Board Member Roll Call Continued</vt:lpstr>
      <vt:lpstr>Board Member Roll Call Continued</vt:lpstr>
      <vt:lpstr>Approve May Meeting Minutes</vt:lpstr>
      <vt:lpstr>Public Candidate appointment</vt:lpstr>
      <vt:lpstr>Public Candidate to be Appointed</vt:lpstr>
      <vt:lpstr>Public Candidate Swearing-In and Statement</vt:lpstr>
      <vt:lpstr>Swearing-In of Public Board Member</vt:lpstr>
      <vt:lpstr>Congratulations to our public candidate</vt:lpstr>
      <vt:lpstr>Fiscal Year 2025 Objective Working Groups</vt:lpstr>
      <vt:lpstr>Goal for Objective Working Groups</vt:lpstr>
      <vt:lpstr>Objective Working Groups Composition</vt:lpstr>
      <vt:lpstr>Purpose for Objective working Groups</vt:lpstr>
      <vt:lpstr>Objective Working Group Recommendations</vt:lpstr>
      <vt:lpstr>Objective Working Group 1: Policy Updates</vt:lpstr>
      <vt:lpstr>Objective Working Group 2: Community Outreach</vt:lpstr>
      <vt:lpstr>Objective Working Group 3: Public Reporting</vt:lpstr>
      <vt:lpstr>4th Objective and Working Group</vt:lpstr>
      <vt:lpstr>Next Steps for Objective Working Groups</vt:lpstr>
      <vt:lpstr>Chief IT Accessibility Officer Updates</vt:lpstr>
      <vt:lpstr>Chief IT Accessibility Officer Updates</vt:lpstr>
      <vt:lpstr>Americans with Disabilities Act Title II Final Rule Communications Plan</vt:lpstr>
      <vt:lpstr>Accessibility Strategic Plan Updates</vt:lpstr>
      <vt:lpstr>Board Next Steps</vt:lpstr>
      <vt:lpstr>Upcoming for the Board</vt:lpstr>
      <vt:lpstr>Board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27</cp:revision>
  <dcterms:created xsi:type="dcterms:W3CDTF">2024-03-08T14:56:14Z</dcterms:created>
  <dcterms:modified xsi:type="dcterms:W3CDTF">2024-07-22T20:51:15Z</dcterms:modified>
</cp:coreProperties>
</file>