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36"/>
  </p:notesMasterIdLst>
  <p:sldIdLst>
    <p:sldId id="256" r:id="rId4"/>
    <p:sldId id="257" r:id="rId5"/>
    <p:sldId id="258" r:id="rId6"/>
    <p:sldId id="259" r:id="rId7"/>
    <p:sldId id="332" r:id="rId8"/>
    <p:sldId id="324" r:id="rId9"/>
    <p:sldId id="307" r:id="rId10"/>
    <p:sldId id="316" r:id="rId11"/>
    <p:sldId id="317" r:id="rId12"/>
    <p:sldId id="318" r:id="rId13"/>
    <p:sldId id="321" r:id="rId14"/>
    <p:sldId id="322" r:id="rId15"/>
    <p:sldId id="311" r:id="rId16"/>
    <p:sldId id="335" r:id="rId17"/>
    <p:sldId id="325" r:id="rId18"/>
    <p:sldId id="326" r:id="rId19"/>
    <p:sldId id="331" r:id="rId20"/>
    <p:sldId id="327" r:id="rId21"/>
    <p:sldId id="329" r:id="rId22"/>
    <p:sldId id="328" r:id="rId23"/>
    <p:sldId id="334" r:id="rId24"/>
    <p:sldId id="330" r:id="rId25"/>
    <p:sldId id="333" r:id="rId26"/>
    <p:sldId id="275" r:id="rId27"/>
    <p:sldId id="323" r:id="rId28"/>
    <p:sldId id="314" r:id="rId29"/>
    <p:sldId id="265" r:id="rId30"/>
    <p:sldId id="268" r:id="rId31"/>
    <p:sldId id="266" r:id="rId32"/>
    <p:sldId id="267" r:id="rId33"/>
    <p:sldId id="269" r:id="rId34"/>
    <p:sldId id="27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193" autoAdjust="0"/>
  </p:normalViewPr>
  <p:slideViewPr>
    <p:cSldViewPr snapToGrid="0">
      <p:cViewPr varScale="1">
        <p:scale>
          <a:sx n="79" d="100"/>
          <a:sy n="79" d="100"/>
        </p:scale>
        <p:origin x="126"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7/22/2024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7/22/2024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7/22/2024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p:txBody>
          <a:bodyPr>
            <a:normAutofit fontScale="90000"/>
          </a:bodyPr>
          <a:lstStyle/>
          <a:p>
            <a:r>
              <a:rPr lang="en-US" dirty="0">
                <a:solidFill>
                  <a:schemeClr val="bg2"/>
                </a:solidFill>
              </a:rPr>
              <a:t>Digital Accessibility and Equity Governance Board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p:txBody>
          <a:bodyPr/>
          <a:lstStyle/>
          <a:p>
            <a:r>
              <a:rPr lang="en-US" dirty="0">
                <a:solidFill>
                  <a:schemeClr val="bg2"/>
                </a:solidFill>
              </a:rPr>
              <a:t>July 22,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5C4FBB-C0C9-1809-323F-D5D3DC4617DA}"/>
              </a:ext>
            </a:extLst>
          </p:cNvPr>
          <p:cNvSpPr>
            <a:spLocks noGrp="1"/>
          </p:cNvSpPr>
          <p:nvPr>
            <p:ph type="ctrTitle"/>
          </p:nvPr>
        </p:nvSpPr>
        <p:spPr/>
        <p:txBody>
          <a:bodyPr/>
          <a:lstStyle/>
          <a:p>
            <a:r>
              <a:rPr lang="en-US" dirty="0">
                <a:solidFill>
                  <a:schemeClr val="bg2"/>
                </a:solidFill>
              </a:rPr>
              <a:t>Public Candidate Swearing-In and Statement</a:t>
            </a:r>
          </a:p>
        </p:txBody>
      </p:sp>
      <p:sp>
        <p:nvSpPr>
          <p:cNvPr id="5" name="Subtitle 4">
            <a:extLst>
              <a:ext uri="{FF2B5EF4-FFF2-40B4-BE49-F238E27FC236}">
                <a16:creationId xmlns:a16="http://schemas.microsoft.com/office/drawing/2014/main" id="{04707B7B-9C71-2011-368B-AB6FC18BB2C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9420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5C4FBB-C0C9-1809-323F-D5D3DC4617DA}"/>
              </a:ext>
            </a:extLst>
          </p:cNvPr>
          <p:cNvSpPr>
            <a:spLocks noGrp="1"/>
          </p:cNvSpPr>
          <p:nvPr>
            <p:ph type="title"/>
          </p:nvPr>
        </p:nvSpPr>
        <p:spPr/>
        <p:txBody>
          <a:bodyPr>
            <a:normAutofit/>
          </a:bodyPr>
          <a:lstStyle/>
          <a:p>
            <a:pPr algn="ctr"/>
            <a:r>
              <a:rPr lang="en-US" dirty="0"/>
              <a:t>Swearing-In of Public Board Member</a:t>
            </a:r>
          </a:p>
        </p:txBody>
      </p:sp>
      <p:sp>
        <p:nvSpPr>
          <p:cNvPr id="2" name="Content Placeholder 1">
            <a:extLst>
              <a:ext uri="{FF2B5EF4-FFF2-40B4-BE49-F238E27FC236}">
                <a16:creationId xmlns:a16="http://schemas.microsoft.com/office/drawing/2014/main" id="{F294EE36-9757-A459-D27E-8B9B078AA112}"/>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Larry Goldberg</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51860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D51E7-4676-3554-B5E0-E5625823AD75}"/>
              </a:ext>
            </a:extLst>
          </p:cNvPr>
          <p:cNvSpPr>
            <a:spLocks noGrp="1"/>
          </p:cNvSpPr>
          <p:nvPr>
            <p:ph type="title"/>
          </p:nvPr>
        </p:nvSpPr>
        <p:spPr/>
        <p:txBody>
          <a:bodyPr/>
          <a:lstStyle/>
          <a:p>
            <a:pPr algn="ctr"/>
            <a:r>
              <a:rPr lang="en-US" dirty="0"/>
              <a:t>Congratulations to our public candidate</a:t>
            </a:r>
          </a:p>
        </p:txBody>
      </p:sp>
      <p:sp>
        <p:nvSpPr>
          <p:cNvPr id="3" name="Content Placeholder 2">
            <a:extLst>
              <a:ext uri="{FF2B5EF4-FFF2-40B4-BE49-F238E27FC236}">
                <a16:creationId xmlns:a16="http://schemas.microsoft.com/office/drawing/2014/main" id="{430D652B-4CBA-98F9-0864-6130245324E3}"/>
              </a:ext>
            </a:extLst>
          </p:cNvPr>
          <p:cNvSpPr>
            <a:spLocks noGrp="1"/>
          </p:cNvSpPr>
          <p:nvPr>
            <p:ph idx="1"/>
          </p:nvPr>
        </p:nvSpPr>
        <p:spPr/>
        <p:txBody>
          <a:bodyPr>
            <a:normAutofit/>
          </a:bodyPr>
          <a:lstStyle/>
          <a:p>
            <a:pPr marL="0" indent="0">
              <a:buNone/>
            </a:pPr>
            <a:r>
              <a:rPr lang="en-US" sz="3200" dirty="0"/>
              <a:t>Remarks from board chair and secretary</a:t>
            </a:r>
          </a:p>
          <a:p>
            <a:pPr marL="0" indent="0">
              <a:buNone/>
            </a:pPr>
            <a:endParaRPr lang="en-US" sz="3200" dirty="0"/>
          </a:p>
        </p:txBody>
      </p:sp>
    </p:spTree>
    <p:extLst>
      <p:ext uri="{BB962C8B-B14F-4D97-AF65-F5344CB8AC3E}">
        <p14:creationId xmlns:p14="http://schemas.microsoft.com/office/powerpoint/2010/main" val="3439405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10731A-A3C1-9E72-06BF-8198567D139F}"/>
              </a:ext>
            </a:extLst>
          </p:cNvPr>
          <p:cNvSpPr>
            <a:spLocks noGrp="1"/>
          </p:cNvSpPr>
          <p:nvPr>
            <p:ph type="ctrTitle"/>
          </p:nvPr>
        </p:nvSpPr>
        <p:spPr/>
        <p:txBody>
          <a:bodyPr/>
          <a:lstStyle/>
          <a:p>
            <a:r>
              <a:rPr lang="en-US" dirty="0">
                <a:solidFill>
                  <a:schemeClr val="bg2"/>
                </a:solidFill>
              </a:rPr>
              <a:t>Fiscal Year 2025 Objective Working Groups</a:t>
            </a:r>
          </a:p>
        </p:txBody>
      </p:sp>
      <p:sp>
        <p:nvSpPr>
          <p:cNvPr id="5" name="Subtitle 4">
            <a:extLst>
              <a:ext uri="{FF2B5EF4-FFF2-40B4-BE49-F238E27FC236}">
                <a16:creationId xmlns:a16="http://schemas.microsoft.com/office/drawing/2014/main" id="{DECC07A5-56E5-E9FA-45EB-CBC7C8B7E00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54202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05B9-4949-A9AF-058D-3473C50A2355}"/>
              </a:ext>
            </a:extLst>
          </p:cNvPr>
          <p:cNvSpPr>
            <a:spLocks noGrp="1"/>
          </p:cNvSpPr>
          <p:nvPr>
            <p:ph type="title"/>
          </p:nvPr>
        </p:nvSpPr>
        <p:spPr/>
        <p:txBody>
          <a:bodyPr/>
          <a:lstStyle/>
          <a:p>
            <a:pPr algn="ctr"/>
            <a:r>
              <a:rPr lang="en-US" dirty="0"/>
              <a:t>Goal for Objective Working Groups</a:t>
            </a:r>
          </a:p>
        </p:txBody>
      </p:sp>
      <p:sp>
        <p:nvSpPr>
          <p:cNvPr id="3" name="Content Placeholder 2">
            <a:extLst>
              <a:ext uri="{FF2B5EF4-FFF2-40B4-BE49-F238E27FC236}">
                <a16:creationId xmlns:a16="http://schemas.microsoft.com/office/drawing/2014/main" id="{28EA8279-798A-E2E8-7F9F-B1D20E4F1228}"/>
              </a:ext>
            </a:extLst>
          </p:cNvPr>
          <p:cNvSpPr>
            <a:spLocks noGrp="1"/>
          </p:cNvSpPr>
          <p:nvPr>
            <p:ph idx="1"/>
          </p:nvPr>
        </p:nvSpPr>
        <p:spPr/>
        <p:txBody>
          <a:bodyPr/>
          <a:lstStyle/>
          <a:p>
            <a:pPr marL="0" indent="0">
              <a:buNone/>
            </a:pPr>
            <a:r>
              <a:rPr lang="en-US" dirty="0"/>
              <a:t>Advance digital accessibility and equity for all Commonwealth employees and the public</a:t>
            </a:r>
          </a:p>
          <a:p>
            <a:pPr marL="0" indent="0">
              <a:buNone/>
            </a:pPr>
            <a:endParaRPr lang="en-US" dirty="0"/>
          </a:p>
          <a:p>
            <a:pPr marL="0" indent="0">
              <a:buNone/>
            </a:pPr>
            <a:r>
              <a:rPr lang="en-US" dirty="0"/>
              <a:t>Provide recommendations to create an accessible, usable and inclusive digital environment for all MA employees and residents to fully participate in programs, services and activities</a:t>
            </a:r>
          </a:p>
        </p:txBody>
      </p:sp>
    </p:spTree>
    <p:extLst>
      <p:ext uri="{BB962C8B-B14F-4D97-AF65-F5344CB8AC3E}">
        <p14:creationId xmlns:p14="http://schemas.microsoft.com/office/powerpoint/2010/main" val="3200332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C22B0-94C1-E245-DB44-C0911CEBFEC5}"/>
              </a:ext>
            </a:extLst>
          </p:cNvPr>
          <p:cNvSpPr>
            <a:spLocks noGrp="1"/>
          </p:cNvSpPr>
          <p:nvPr>
            <p:ph type="title"/>
          </p:nvPr>
        </p:nvSpPr>
        <p:spPr/>
        <p:txBody>
          <a:bodyPr/>
          <a:lstStyle/>
          <a:p>
            <a:pPr algn="ctr"/>
            <a:r>
              <a:rPr lang="en-US" dirty="0"/>
              <a:t>Objective Working Groups Composition</a:t>
            </a:r>
          </a:p>
        </p:txBody>
      </p:sp>
      <p:sp>
        <p:nvSpPr>
          <p:cNvPr id="3" name="Content Placeholder 2">
            <a:extLst>
              <a:ext uri="{FF2B5EF4-FFF2-40B4-BE49-F238E27FC236}">
                <a16:creationId xmlns:a16="http://schemas.microsoft.com/office/drawing/2014/main" id="{882BAA00-0ABB-84F3-A0D5-0B6AF1466FF4}"/>
              </a:ext>
            </a:extLst>
          </p:cNvPr>
          <p:cNvSpPr>
            <a:spLocks noGrp="1"/>
          </p:cNvSpPr>
          <p:nvPr>
            <p:ph idx="1"/>
          </p:nvPr>
        </p:nvSpPr>
        <p:spPr/>
        <p:txBody>
          <a:bodyPr>
            <a:normAutofit/>
          </a:bodyPr>
          <a:lstStyle/>
          <a:p>
            <a:pPr marL="0" indent="0">
              <a:buNone/>
            </a:pPr>
            <a:r>
              <a:rPr lang="en-US" dirty="0"/>
              <a:t>Objective working groups will consist of the following:</a:t>
            </a:r>
          </a:p>
          <a:p>
            <a:pPr marL="0" indent="0">
              <a:buNone/>
            </a:pPr>
            <a:endParaRPr lang="en-US" dirty="0"/>
          </a:p>
          <a:p>
            <a:r>
              <a:rPr lang="en-US" dirty="0"/>
              <a:t>3 or 4 working groups to cover the objectives</a:t>
            </a:r>
          </a:p>
          <a:p>
            <a:r>
              <a:rPr lang="en-US" dirty="0"/>
              <a:t>Groups will have co-leads consisting of a board member(s) and a public board member</a:t>
            </a:r>
          </a:p>
          <a:p>
            <a:r>
              <a:rPr lang="en-US" dirty="0"/>
              <a:t>Groups will include additional board members</a:t>
            </a:r>
          </a:p>
          <a:p>
            <a:r>
              <a:rPr lang="en-US" dirty="0"/>
              <a:t>Groups may bring in external expertise if needed</a:t>
            </a:r>
          </a:p>
          <a:p>
            <a:r>
              <a:rPr lang="en-US" dirty="0"/>
              <a:t>Groups can collaborate with EOTSS staff</a:t>
            </a:r>
          </a:p>
          <a:p>
            <a:pPr marL="0" indent="0">
              <a:buNone/>
            </a:pPr>
            <a:endParaRPr lang="en-US" dirty="0"/>
          </a:p>
        </p:txBody>
      </p:sp>
    </p:spTree>
    <p:extLst>
      <p:ext uri="{BB962C8B-B14F-4D97-AF65-F5344CB8AC3E}">
        <p14:creationId xmlns:p14="http://schemas.microsoft.com/office/powerpoint/2010/main" val="4166084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6D93-6BF3-4A7E-4F1D-6789F56F10EE}"/>
              </a:ext>
            </a:extLst>
          </p:cNvPr>
          <p:cNvSpPr>
            <a:spLocks noGrp="1"/>
          </p:cNvSpPr>
          <p:nvPr>
            <p:ph type="title"/>
          </p:nvPr>
        </p:nvSpPr>
        <p:spPr/>
        <p:txBody>
          <a:bodyPr/>
          <a:lstStyle/>
          <a:p>
            <a:pPr algn="ctr"/>
            <a:r>
              <a:rPr lang="en-US" dirty="0"/>
              <a:t>Purpose for Objective working Groups</a:t>
            </a:r>
          </a:p>
        </p:txBody>
      </p:sp>
      <p:sp>
        <p:nvSpPr>
          <p:cNvPr id="3" name="Content Placeholder 2">
            <a:extLst>
              <a:ext uri="{FF2B5EF4-FFF2-40B4-BE49-F238E27FC236}">
                <a16:creationId xmlns:a16="http://schemas.microsoft.com/office/drawing/2014/main" id="{FE019644-3B0C-9F1E-BA5E-92235938967F}"/>
              </a:ext>
            </a:extLst>
          </p:cNvPr>
          <p:cNvSpPr>
            <a:spLocks noGrp="1"/>
          </p:cNvSpPr>
          <p:nvPr>
            <p:ph idx="1"/>
          </p:nvPr>
        </p:nvSpPr>
        <p:spPr>
          <a:xfrm>
            <a:off x="838200" y="1825625"/>
            <a:ext cx="10515600" cy="4351338"/>
          </a:xfrm>
        </p:spPr>
        <p:txBody>
          <a:bodyPr>
            <a:normAutofit lnSpcReduction="10000"/>
          </a:bodyPr>
          <a:lstStyle/>
          <a:p>
            <a:pPr marL="0" indent="0">
              <a:buNone/>
            </a:pPr>
            <a:r>
              <a:rPr lang="en-US" dirty="0"/>
              <a:t>Objective working groups created to accomplish the following:</a:t>
            </a:r>
          </a:p>
          <a:p>
            <a:pPr marL="0" indent="0">
              <a:buNone/>
            </a:pPr>
            <a:endParaRPr lang="en-US" dirty="0"/>
          </a:p>
          <a:p>
            <a:r>
              <a:rPr lang="en-US" dirty="0"/>
              <a:t>Meet throughout the fiscal year to identify strategies and milestones related to the goals and objectives</a:t>
            </a:r>
          </a:p>
          <a:p>
            <a:r>
              <a:rPr lang="en-US" dirty="0"/>
              <a:t>Decide on 1 or 2 measurable and achievable goals related to the objectives</a:t>
            </a:r>
          </a:p>
          <a:p>
            <a:r>
              <a:rPr lang="en-US" dirty="0"/>
              <a:t>Identify what success looks like for each of the objectives</a:t>
            </a:r>
          </a:p>
          <a:p>
            <a:r>
              <a:rPr lang="en-US" dirty="0"/>
              <a:t>Present group updates related to the objectives and goals at future board meetings for additional feedback leading to final recommendations for board approval</a:t>
            </a:r>
          </a:p>
        </p:txBody>
      </p:sp>
    </p:spTree>
    <p:extLst>
      <p:ext uri="{BB962C8B-B14F-4D97-AF65-F5344CB8AC3E}">
        <p14:creationId xmlns:p14="http://schemas.microsoft.com/office/powerpoint/2010/main" val="3925676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B7854-8892-BB1C-69D3-135DD57A67D4}"/>
              </a:ext>
            </a:extLst>
          </p:cNvPr>
          <p:cNvSpPr>
            <a:spLocks noGrp="1"/>
          </p:cNvSpPr>
          <p:nvPr>
            <p:ph type="title"/>
          </p:nvPr>
        </p:nvSpPr>
        <p:spPr/>
        <p:txBody>
          <a:bodyPr/>
          <a:lstStyle/>
          <a:p>
            <a:pPr algn="ctr"/>
            <a:r>
              <a:rPr lang="en-US" dirty="0"/>
              <a:t>Objective Working Group Recommendations</a:t>
            </a:r>
          </a:p>
        </p:txBody>
      </p:sp>
      <p:sp>
        <p:nvSpPr>
          <p:cNvPr id="3" name="Content Placeholder 2">
            <a:extLst>
              <a:ext uri="{FF2B5EF4-FFF2-40B4-BE49-F238E27FC236}">
                <a16:creationId xmlns:a16="http://schemas.microsoft.com/office/drawing/2014/main" id="{1AD71305-76BE-1773-4108-7FEE0C7B1892}"/>
              </a:ext>
            </a:extLst>
          </p:cNvPr>
          <p:cNvSpPr>
            <a:spLocks noGrp="1"/>
          </p:cNvSpPr>
          <p:nvPr>
            <p:ph idx="1"/>
          </p:nvPr>
        </p:nvSpPr>
        <p:spPr/>
        <p:txBody>
          <a:bodyPr>
            <a:normAutofit/>
          </a:bodyPr>
          <a:lstStyle/>
          <a:p>
            <a:pPr marL="0" indent="0">
              <a:buNone/>
            </a:pPr>
            <a:r>
              <a:rPr lang="en-US" dirty="0"/>
              <a:t>Final recommendations to be presented to the board for future implementation</a:t>
            </a:r>
          </a:p>
          <a:p>
            <a:pPr marL="0" indent="0">
              <a:buNone/>
            </a:pPr>
            <a:endParaRPr lang="en-US" dirty="0"/>
          </a:p>
          <a:p>
            <a:pPr marL="0" indent="0">
              <a:buNone/>
            </a:pPr>
            <a:r>
              <a:rPr lang="en-US" dirty="0"/>
              <a:t>Meet to make progress throughout the year on the following areas:</a:t>
            </a:r>
          </a:p>
          <a:p>
            <a:pPr marL="514350" indent="-514350">
              <a:buFont typeface="+mj-lt"/>
              <a:buAutoNum type="arabicPeriod"/>
            </a:pPr>
            <a:r>
              <a:rPr lang="en-US" dirty="0"/>
              <a:t>Accessibility and equity policy updates </a:t>
            </a:r>
          </a:p>
          <a:p>
            <a:pPr marL="514350" indent="-514350">
              <a:buFont typeface="+mj-lt"/>
              <a:buAutoNum type="arabicPeriod"/>
            </a:pPr>
            <a:r>
              <a:rPr lang="en-US" dirty="0"/>
              <a:t>Public engagement and feedback methods </a:t>
            </a:r>
          </a:p>
          <a:p>
            <a:pPr marL="514350" indent="-514350">
              <a:buFont typeface="+mj-lt"/>
              <a:buAutoNum type="arabicPeriod"/>
            </a:pPr>
            <a:r>
              <a:rPr lang="en-US" dirty="0"/>
              <a:t>Public reporting tooling to identify accessibility status and trends </a:t>
            </a:r>
          </a:p>
          <a:p>
            <a:pPr marL="514350" indent="-514350">
              <a:buFont typeface="+mj-lt"/>
              <a:buAutoNum type="arabicPeriod"/>
            </a:pPr>
            <a:r>
              <a:rPr lang="en-US" dirty="0"/>
              <a:t>Education and training plan</a:t>
            </a:r>
          </a:p>
          <a:p>
            <a:pPr marL="0" indent="0">
              <a:buNone/>
            </a:pPr>
            <a:endParaRPr lang="en-US" dirty="0"/>
          </a:p>
        </p:txBody>
      </p:sp>
    </p:spTree>
    <p:extLst>
      <p:ext uri="{BB962C8B-B14F-4D97-AF65-F5344CB8AC3E}">
        <p14:creationId xmlns:p14="http://schemas.microsoft.com/office/powerpoint/2010/main" val="2729007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p:txBody>
          <a:bodyPr/>
          <a:lstStyle/>
          <a:p>
            <a:pPr algn="ctr"/>
            <a:r>
              <a:rPr lang="en-US" dirty="0"/>
              <a:t>Objective Working Group 1: Policy Updates</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574074"/>
            <a:ext cx="10515600" cy="4602889"/>
          </a:xfrm>
        </p:spPr>
        <p:txBody>
          <a:bodyPr>
            <a:normAutofit lnSpcReduction="10000"/>
          </a:bodyPr>
          <a:lstStyle/>
          <a:p>
            <a:pPr marL="0" indent="0">
              <a:buNone/>
            </a:pPr>
            <a:r>
              <a:rPr lang="en-US" dirty="0"/>
              <a:t>Increase digital equity through the use of inclusive policies and standards for the executive department and beyond.</a:t>
            </a:r>
          </a:p>
          <a:p>
            <a:pPr marL="0" indent="0">
              <a:buNone/>
            </a:pPr>
            <a:endParaRPr lang="en-US" dirty="0"/>
          </a:p>
          <a:p>
            <a:pPr marL="0" indent="0">
              <a:buNone/>
            </a:pPr>
            <a:r>
              <a:rPr lang="en-US" dirty="0"/>
              <a:t>Group members:</a:t>
            </a:r>
          </a:p>
          <a:p>
            <a:pPr marL="0" indent="0">
              <a:buNone/>
            </a:pPr>
            <a:r>
              <a:rPr lang="en-US" dirty="0"/>
              <a:t>Co-Leads: Mary Mahon McCauley (or designee) and Larry Goldberg</a:t>
            </a:r>
          </a:p>
          <a:p>
            <a:pPr marL="0" indent="0">
              <a:buNone/>
            </a:pPr>
            <a:endParaRPr lang="en-US" dirty="0"/>
          </a:p>
          <a:p>
            <a:pPr marL="0" indent="0">
              <a:buNone/>
            </a:pPr>
            <a:r>
              <a:rPr lang="en-US" dirty="0"/>
              <a:t>Questions for discussion:</a:t>
            </a:r>
          </a:p>
          <a:p>
            <a:pPr marL="0" indent="0">
              <a:buNone/>
            </a:pPr>
            <a:r>
              <a:rPr lang="en-US" dirty="0"/>
              <a:t>What updates can be made to current accessibility policies to increase digital accessibility, equity and usability?</a:t>
            </a:r>
          </a:p>
          <a:p>
            <a:pPr marL="0" indent="0">
              <a:buNone/>
            </a:pPr>
            <a:r>
              <a:rPr lang="en-US" dirty="0"/>
              <a:t>How does the ADA Title II Final Rule impact our current policies?</a:t>
            </a:r>
          </a:p>
        </p:txBody>
      </p:sp>
    </p:spTree>
    <p:extLst>
      <p:ext uri="{BB962C8B-B14F-4D97-AF65-F5344CB8AC3E}">
        <p14:creationId xmlns:p14="http://schemas.microsoft.com/office/powerpoint/2010/main" val="2689717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D9C9A-C35C-77ED-F019-23F078F1E458}"/>
              </a:ext>
            </a:extLst>
          </p:cNvPr>
          <p:cNvSpPr>
            <a:spLocks noGrp="1"/>
          </p:cNvSpPr>
          <p:nvPr>
            <p:ph type="title"/>
          </p:nvPr>
        </p:nvSpPr>
        <p:spPr/>
        <p:txBody>
          <a:bodyPr/>
          <a:lstStyle/>
          <a:p>
            <a:pPr algn="ctr"/>
            <a:r>
              <a:rPr lang="en-US" dirty="0"/>
              <a:t>Objective Working Group 2: Community Outreach</a:t>
            </a:r>
          </a:p>
        </p:txBody>
      </p:sp>
      <p:sp>
        <p:nvSpPr>
          <p:cNvPr id="3" name="Content Placeholder 2">
            <a:extLst>
              <a:ext uri="{FF2B5EF4-FFF2-40B4-BE49-F238E27FC236}">
                <a16:creationId xmlns:a16="http://schemas.microsoft.com/office/drawing/2014/main" id="{485C7A04-2827-D017-9772-5806F532C466}"/>
              </a:ext>
            </a:extLst>
          </p:cNvPr>
          <p:cNvSpPr>
            <a:spLocks noGrp="1"/>
          </p:cNvSpPr>
          <p:nvPr>
            <p:ph idx="1"/>
          </p:nvPr>
        </p:nvSpPr>
        <p:spPr/>
        <p:txBody>
          <a:bodyPr>
            <a:normAutofit fontScale="92500" lnSpcReduction="20000"/>
          </a:bodyPr>
          <a:lstStyle/>
          <a:p>
            <a:pPr marL="0" indent="0">
              <a:buNone/>
            </a:pPr>
            <a:r>
              <a:rPr lang="en-US" dirty="0"/>
              <a:t>Engage community stakeholders to collect feedback to enhance accessibility across digital channels</a:t>
            </a:r>
          </a:p>
          <a:p>
            <a:pPr marL="0" indent="0">
              <a:buNone/>
            </a:pPr>
            <a:endParaRPr lang="en-US" dirty="0"/>
          </a:p>
          <a:p>
            <a:pPr marL="0" indent="0">
              <a:buNone/>
            </a:pPr>
            <a:r>
              <a:rPr lang="en-US" dirty="0"/>
              <a:t>Group members:</a:t>
            </a:r>
          </a:p>
          <a:p>
            <a:pPr marL="0" indent="0">
              <a:buNone/>
            </a:pPr>
            <a:r>
              <a:rPr lang="en-US" dirty="0"/>
              <a:t>Co-leads: Yarlennys Villaman and Minh Ha</a:t>
            </a:r>
          </a:p>
          <a:p>
            <a:pPr marL="0" indent="0">
              <a:buNone/>
            </a:pPr>
            <a:endParaRPr lang="en-US" dirty="0"/>
          </a:p>
          <a:p>
            <a:pPr marL="0" indent="0">
              <a:buNone/>
            </a:pPr>
            <a:r>
              <a:rPr lang="en-US" dirty="0"/>
              <a:t>Questions for discussion:</a:t>
            </a:r>
          </a:p>
          <a:p>
            <a:pPr marL="0" indent="0">
              <a:buNone/>
            </a:pPr>
            <a:r>
              <a:rPr lang="en-US" dirty="0"/>
              <a:t>What methods does the Commonwealth provide for the public to provide feedback on digital accessibility and equity?</a:t>
            </a:r>
          </a:p>
          <a:p>
            <a:pPr marL="0" indent="0">
              <a:buNone/>
            </a:pPr>
            <a:r>
              <a:rPr lang="en-US" dirty="0"/>
              <a:t>How can the Commonwealth increase public engagement and feedback opportunities to advance digital accessibility and equity?</a:t>
            </a:r>
          </a:p>
        </p:txBody>
      </p:sp>
    </p:spTree>
    <p:extLst>
      <p:ext uri="{BB962C8B-B14F-4D97-AF65-F5344CB8AC3E}">
        <p14:creationId xmlns:p14="http://schemas.microsoft.com/office/powerpoint/2010/main" val="4168508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Approve May Meeting Minutes</a:t>
            </a:r>
          </a:p>
          <a:p>
            <a:pPr marL="514350" indent="-514350">
              <a:buFont typeface="+mj-lt"/>
              <a:buAutoNum type="arabicPeriod"/>
            </a:pPr>
            <a:r>
              <a:rPr lang="en-US" dirty="0"/>
              <a:t>Public Candidate Appointment</a:t>
            </a:r>
          </a:p>
          <a:p>
            <a:pPr marL="514350" indent="-514350">
              <a:buFont typeface="+mj-lt"/>
              <a:buAutoNum type="arabicPeriod"/>
            </a:pPr>
            <a:r>
              <a:rPr lang="en-US" dirty="0"/>
              <a:t>Discuss Fiscal Year 2025 Objective Working Groups</a:t>
            </a:r>
          </a:p>
          <a:p>
            <a:pPr marL="514350" indent="-514350">
              <a:buFont typeface="+mj-lt"/>
              <a:buAutoNum type="arabicPeriod"/>
            </a:pPr>
            <a:r>
              <a:rPr lang="en-US" dirty="0"/>
              <a:t>Chief IT Accessibility Officer Updates</a:t>
            </a:r>
          </a:p>
          <a:p>
            <a:pPr marL="514350" indent="-514350">
              <a:buFont typeface="+mj-lt"/>
              <a:buAutoNum type="arabicPeriod"/>
            </a:pPr>
            <a:r>
              <a:rPr lang="en-US" dirty="0"/>
              <a:t>Board next steps</a:t>
            </a:r>
          </a:p>
          <a:p>
            <a:pPr marL="514350" indent="-514350">
              <a:buFont typeface="+mj-lt"/>
              <a:buAutoNum type="arabicPeriod"/>
            </a:pPr>
            <a:r>
              <a:rPr lang="en-US" dirty="0"/>
              <a:t>Board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603A7-BF95-8CA2-415A-699DAE8AE1C1}"/>
              </a:ext>
            </a:extLst>
          </p:cNvPr>
          <p:cNvSpPr>
            <a:spLocks noGrp="1"/>
          </p:cNvSpPr>
          <p:nvPr>
            <p:ph type="title"/>
          </p:nvPr>
        </p:nvSpPr>
        <p:spPr/>
        <p:txBody>
          <a:bodyPr/>
          <a:lstStyle/>
          <a:p>
            <a:pPr algn="ctr"/>
            <a:r>
              <a:rPr lang="en-US" dirty="0"/>
              <a:t>Objective Working Group 3: Public Reporting</a:t>
            </a:r>
          </a:p>
        </p:txBody>
      </p:sp>
      <p:sp>
        <p:nvSpPr>
          <p:cNvPr id="3" name="Content Placeholder 2">
            <a:extLst>
              <a:ext uri="{FF2B5EF4-FFF2-40B4-BE49-F238E27FC236}">
                <a16:creationId xmlns:a16="http://schemas.microsoft.com/office/drawing/2014/main" id="{86789A9A-004D-B769-8591-EF871F7F365D}"/>
              </a:ext>
            </a:extLst>
          </p:cNvPr>
          <p:cNvSpPr>
            <a:spLocks noGrp="1"/>
          </p:cNvSpPr>
          <p:nvPr>
            <p:ph idx="1"/>
          </p:nvPr>
        </p:nvSpPr>
        <p:spPr/>
        <p:txBody>
          <a:bodyPr>
            <a:normAutofit fontScale="92500" lnSpcReduction="20000"/>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a:p>
            <a:pPr marL="0" indent="0">
              <a:buNone/>
            </a:pPr>
            <a:r>
              <a:rPr lang="en-US" dirty="0"/>
              <a:t>Group members:</a:t>
            </a:r>
          </a:p>
          <a:p>
            <a:pPr marL="0" indent="0">
              <a:buNone/>
            </a:pPr>
            <a:r>
              <a:rPr lang="en-US" dirty="0"/>
              <a:t>Co-leads: Dave Bedard and David Kingsbury </a:t>
            </a:r>
          </a:p>
          <a:p>
            <a:pPr marL="0" indent="0">
              <a:buNone/>
            </a:pPr>
            <a:endParaRPr lang="en-US" dirty="0"/>
          </a:p>
          <a:p>
            <a:pPr marL="0" indent="0">
              <a:buNone/>
            </a:pPr>
            <a:r>
              <a:rPr lang="en-US" dirty="0"/>
              <a:t>Questions for discussion:</a:t>
            </a:r>
          </a:p>
          <a:p>
            <a:pPr marL="0" indent="0">
              <a:buNone/>
            </a:pPr>
            <a:r>
              <a:rPr lang="en-US" dirty="0"/>
              <a:t>What accessibility metrics can be used to identify accessibility and equity trends, gaps, opportunities and maturity?</a:t>
            </a:r>
          </a:p>
          <a:p>
            <a:pPr marL="0" indent="0">
              <a:buNone/>
            </a:pPr>
            <a:r>
              <a:rPr lang="en-US" dirty="0"/>
              <a:t>What tooling is available to provide an accessible dashboard and data?</a:t>
            </a:r>
          </a:p>
        </p:txBody>
      </p:sp>
    </p:spTree>
    <p:extLst>
      <p:ext uri="{BB962C8B-B14F-4D97-AF65-F5344CB8AC3E}">
        <p14:creationId xmlns:p14="http://schemas.microsoft.com/office/powerpoint/2010/main" val="3377139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E9095-E80B-5F97-934D-C8357A4E46A0}"/>
              </a:ext>
            </a:extLst>
          </p:cNvPr>
          <p:cNvSpPr>
            <a:spLocks noGrp="1"/>
          </p:cNvSpPr>
          <p:nvPr>
            <p:ph type="title"/>
          </p:nvPr>
        </p:nvSpPr>
        <p:spPr/>
        <p:txBody>
          <a:bodyPr/>
          <a:lstStyle/>
          <a:p>
            <a:pPr algn="ctr"/>
            <a:r>
              <a:rPr lang="en-US" dirty="0"/>
              <a:t>4</a:t>
            </a:r>
            <a:r>
              <a:rPr lang="en-US" baseline="30000" dirty="0"/>
              <a:t>th</a:t>
            </a:r>
            <a:r>
              <a:rPr lang="en-US" dirty="0"/>
              <a:t> Objective and Working Group</a:t>
            </a:r>
          </a:p>
        </p:txBody>
      </p:sp>
      <p:sp>
        <p:nvSpPr>
          <p:cNvPr id="3" name="Content Placeholder 2">
            <a:extLst>
              <a:ext uri="{FF2B5EF4-FFF2-40B4-BE49-F238E27FC236}">
                <a16:creationId xmlns:a16="http://schemas.microsoft.com/office/drawing/2014/main" id="{D6C15BC3-19DB-C3F3-F10B-C1FCA7FD29CB}"/>
              </a:ext>
            </a:extLst>
          </p:cNvPr>
          <p:cNvSpPr>
            <a:spLocks noGrp="1"/>
          </p:cNvSpPr>
          <p:nvPr>
            <p:ph idx="1"/>
          </p:nvPr>
        </p:nvSpPr>
        <p:spPr>
          <a:xfrm>
            <a:off x="838200" y="1825625"/>
            <a:ext cx="10515600" cy="4351338"/>
          </a:xfrm>
        </p:spPr>
        <p:txBody>
          <a:bodyPr>
            <a:normAutofit fontScale="92500" lnSpcReduction="10000"/>
          </a:bodyPr>
          <a:lstStyle/>
          <a:p>
            <a:pPr marL="0" indent="0">
              <a:buNone/>
            </a:pPr>
            <a:r>
              <a:rPr lang="en-US" dirty="0"/>
              <a:t>Propose to add a 4</a:t>
            </a:r>
            <a:r>
              <a:rPr lang="en-US" baseline="30000" dirty="0"/>
              <a:t>th</a:t>
            </a:r>
            <a:r>
              <a:rPr lang="en-US" dirty="0"/>
              <a:t> objective for FY25 with working group</a:t>
            </a:r>
          </a:p>
          <a:p>
            <a:pPr marL="0" indent="0">
              <a:buNone/>
            </a:pPr>
            <a:r>
              <a:rPr lang="en-US" dirty="0"/>
              <a:t>Objective: Provide accessibility training to introduce Commonwealth employees to digital accessibility in conjunction with role-based accessibility requirements</a:t>
            </a:r>
          </a:p>
          <a:p>
            <a:pPr marL="0" indent="0">
              <a:buNone/>
            </a:pPr>
            <a:r>
              <a:rPr lang="en-US" dirty="0"/>
              <a:t>From Executive Order 614:</a:t>
            </a:r>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p:txBody>
      </p:sp>
    </p:spTree>
    <p:extLst>
      <p:ext uri="{BB962C8B-B14F-4D97-AF65-F5344CB8AC3E}">
        <p14:creationId xmlns:p14="http://schemas.microsoft.com/office/powerpoint/2010/main" val="1017622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75DB9-9147-E09A-B824-D7537B126836}"/>
              </a:ext>
            </a:extLst>
          </p:cNvPr>
          <p:cNvSpPr>
            <a:spLocks noGrp="1"/>
          </p:cNvSpPr>
          <p:nvPr>
            <p:ph type="title"/>
          </p:nvPr>
        </p:nvSpPr>
        <p:spPr/>
        <p:txBody>
          <a:bodyPr/>
          <a:lstStyle/>
          <a:p>
            <a:pPr algn="ctr"/>
            <a:r>
              <a:rPr lang="en-US" dirty="0"/>
              <a:t>Next Steps for Objective Working Groups</a:t>
            </a:r>
          </a:p>
        </p:txBody>
      </p:sp>
      <p:sp>
        <p:nvSpPr>
          <p:cNvPr id="3" name="Content Placeholder 2">
            <a:extLst>
              <a:ext uri="{FF2B5EF4-FFF2-40B4-BE49-F238E27FC236}">
                <a16:creationId xmlns:a16="http://schemas.microsoft.com/office/drawing/2014/main" id="{D34D7FE2-4446-AC83-3094-617F85DA032C}"/>
              </a:ext>
            </a:extLst>
          </p:cNvPr>
          <p:cNvSpPr>
            <a:spLocks noGrp="1"/>
          </p:cNvSpPr>
          <p:nvPr>
            <p:ph idx="1"/>
          </p:nvPr>
        </p:nvSpPr>
        <p:spPr/>
        <p:txBody>
          <a:bodyPr>
            <a:normAutofit lnSpcReduction="10000"/>
          </a:bodyPr>
          <a:lstStyle/>
          <a:p>
            <a:pPr marL="0" indent="0">
              <a:buNone/>
            </a:pPr>
            <a:r>
              <a:rPr lang="en-US" dirty="0"/>
              <a:t>Group action steps to take next</a:t>
            </a:r>
          </a:p>
          <a:p>
            <a:pPr marL="514350" indent="-514350">
              <a:buFont typeface="+mj-lt"/>
              <a:buAutoNum type="arabicPeriod"/>
            </a:pPr>
            <a:r>
              <a:rPr lang="en-US" dirty="0"/>
              <a:t>Sign up for 1 or more groups using the shared signup spreadsheet by Friday, July 26th</a:t>
            </a:r>
          </a:p>
          <a:p>
            <a:pPr marL="514350" indent="-514350">
              <a:buFont typeface="+mj-lt"/>
              <a:buAutoNum type="arabicPeriod"/>
            </a:pPr>
            <a:r>
              <a:rPr lang="en-US"/>
              <a:t>The members </a:t>
            </a:r>
            <a:r>
              <a:rPr lang="en-US" dirty="0"/>
              <a:t>from the EOTSS central accessibility team will organize the first meeting and assist with organizing follow-up group public meetings</a:t>
            </a:r>
          </a:p>
          <a:p>
            <a:pPr marL="514350" indent="-514350">
              <a:buFont typeface="+mj-lt"/>
              <a:buAutoNum type="arabicPeriod"/>
            </a:pPr>
            <a:r>
              <a:rPr lang="en-US" dirty="0"/>
              <a:t>Create 1 or 2 measurable and achievable goals related to the assigned objective at first group meeting</a:t>
            </a:r>
          </a:p>
          <a:p>
            <a:pPr marL="514350" indent="-514350">
              <a:buFont typeface="+mj-lt"/>
              <a:buAutoNum type="arabicPeriod"/>
            </a:pPr>
            <a:r>
              <a:rPr lang="en-US" dirty="0"/>
              <a:t>Present goals for board review and feedback at the next board meeting</a:t>
            </a:r>
          </a:p>
        </p:txBody>
      </p:sp>
    </p:spTree>
    <p:extLst>
      <p:ext uri="{BB962C8B-B14F-4D97-AF65-F5344CB8AC3E}">
        <p14:creationId xmlns:p14="http://schemas.microsoft.com/office/powerpoint/2010/main" val="2168029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lstStyle/>
          <a:p>
            <a:r>
              <a:rPr lang="en-US" dirty="0">
                <a:solidFill>
                  <a:schemeClr val="bg2"/>
                </a:solidFill>
              </a:rPr>
              <a:t>Chief IT Accessibility Officer Updates</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Chief IT Accessibility Officer Updates</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p:txBody>
          <a:bodyPr vert="horz" lIns="91440" tIns="45720" rIns="91440" bIns="45720" rtlCol="0" anchor="t">
            <a:normAutofit/>
          </a:bodyPr>
          <a:lstStyle/>
          <a:p>
            <a:pPr marL="0" indent="0">
              <a:buNone/>
            </a:pPr>
            <a:r>
              <a:rPr lang="en-US" dirty="0"/>
              <a:t>Accessibility program updates</a:t>
            </a:r>
          </a:p>
          <a:p>
            <a:r>
              <a:rPr lang="en-US" dirty="0"/>
              <a:t>Onboarding 3 out of 4 candidates for the central accessibility team</a:t>
            </a:r>
          </a:p>
          <a:p>
            <a:r>
              <a:rPr lang="en-US" dirty="0"/>
              <a:t>Finalizing files and mass.gov content for ADA title II document communications </a:t>
            </a:r>
          </a:p>
          <a:p>
            <a:r>
              <a:rPr lang="en-US" dirty="0"/>
              <a:t>Drafting accessibility strategic plan sections with feedback and input from working groups </a:t>
            </a:r>
          </a:p>
        </p:txBody>
      </p:sp>
    </p:spTree>
    <p:extLst>
      <p:ext uri="{BB962C8B-B14F-4D97-AF65-F5344CB8AC3E}">
        <p14:creationId xmlns:p14="http://schemas.microsoft.com/office/powerpoint/2010/main" val="2890622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4CE1E-6E1A-5C31-B888-F6EF9B7A73CE}"/>
              </a:ext>
            </a:extLst>
          </p:cNvPr>
          <p:cNvSpPr>
            <a:spLocks noGrp="1"/>
          </p:cNvSpPr>
          <p:nvPr>
            <p:ph type="title"/>
          </p:nvPr>
        </p:nvSpPr>
        <p:spPr/>
        <p:txBody>
          <a:bodyPr/>
          <a:lstStyle/>
          <a:p>
            <a:pPr algn="ctr"/>
            <a:r>
              <a:rPr lang="en-US" dirty="0"/>
              <a:t>Americans with Disabilities Act Title II Final Rule Communications Plan</a:t>
            </a:r>
          </a:p>
        </p:txBody>
      </p:sp>
      <p:sp>
        <p:nvSpPr>
          <p:cNvPr id="3" name="Content Placeholder 2">
            <a:extLst>
              <a:ext uri="{FF2B5EF4-FFF2-40B4-BE49-F238E27FC236}">
                <a16:creationId xmlns:a16="http://schemas.microsoft.com/office/drawing/2014/main" id="{52538026-2F4D-632C-BFC0-FF6E170EAD76}"/>
              </a:ext>
            </a:extLst>
          </p:cNvPr>
          <p:cNvSpPr>
            <a:spLocks noGrp="1"/>
          </p:cNvSpPr>
          <p:nvPr>
            <p:ph idx="1"/>
          </p:nvPr>
        </p:nvSpPr>
        <p:spPr/>
        <p:txBody>
          <a:bodyPr>
            <a:normAutofit/>
          </a:bodyPr>
          <a:lstStyle/>
          <a:p>
            <a:pPr marL="0" indent="0">
              <a:buNone/>
            </a:pPr>
            <a:r>
              <a:rPr lang="en-US" dirty="0"/>
              <a:t>What happens next?</a:t>
            </a:r>
          </a:p>
          <a:p>
            <a:pPr marL="0" indent="0">
              <a:buNone/>
            </a:pPr>
            <a:endParaRPr lang="en-US" dirty="0"/>
          </a:p>
          <a:p>
            <a:r>
              <a:rPr lang="en-US" dirty="0"/>
              <a:t>Waiting for final version of ADA Title II document ASL video</a:t>
            </a:r>
          </a:p>
          <a:p>
            <a:r>
              <a:rPr lang="en-US" dirty="0"/>
              <a:t>Finalizing EOTSS ACCESSibility team pages on mass.gov to house ADA Title II content and resources</a:t>
            </a:r>
          </a:p>
          <a:p>
            <a:r>
              <a:rPr lang="en-US" dirty="0"/>
              <a:t>Drafting stakeholder communications messaging</a:t>
            </a:r>
          </a:p>
        </p:txBody>
      </p:sp>
    </p:spTree>
    <p:extLst>
      <p:ext uri="{BB962C8B-B14F-4D97-AF65-F5344CB8AC3E}">
        <p14:creationId xmlns:p14="http://schemas.microsoft.com/office/powerpoint/2010/main" val="3872346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96FAB-9D16-BE6C-4D48-43DF03E61F30}"/>
              </a:ext>
            </a:extLst>
          </p:cNvPr>
          <p:cNvSpPr>
            <a:spLocks noGrp="1"/>
          </p:cNvSpPr>
          <p:nvPr>
            <p:ph type="title"/>
          </p:nvPr>
        </p:nvSpPr>
        <p:spPr/>
        <p:txBody>
          <a:bodyPr/>
          <a:lstStyle/>
          <a:p>
            <a:pPr algn="ctr"/>
            <a:r>
              <a:rPr lang="en-US" dirty="0"/>
              <a:t>Accessibility Strategic Plan Updates</a:t>
            </a:r>
          </a:p>
        </p:txBody>
      </p:sp>
      <p:sp>
        <p:nvSpPr>
          <p:cNvPr id="3" name="Content Placeholder 2">
            <a:extLst>
              <a:ext uri="{FF2B5EF4-FFF2-40B4-BE49-F238E27FC236}">
                <a16:creationId xmlns:a16="http://schemas.microsoft.com/office/drawing/2014/main" id="{93A3F447-4288-8F0F-E4E8-404B0E523FF2}"/>
              </a:ext>
            </a:extLst>
          </p:cNvPr>
          <p:cNvSpPr>
            <a:spLocks noGrp="1"/>
          </p:cNvSpPr>
          <p:nvPr>
            <p:ph idx="1"/>
          </p:nvPr>
        </p:nvSpPr>
        <p:spPr/>
        <p:txBody>
          <a:bodyPr/>
          <a:lstStyle/>
          <a:p>
            <a:pPr marL="0" indent="0">
              <a:buNone/>
            </a:pPr>
            <a:r>
              <a:rPr lang="en-US" dirty="0"/>
              <a:t>Plan updates</a:t>
            </a:r>
          </a:p>
          <a:p>
            <a:r>
              <a:rPr lang="en-US" dirty="0"/>
              <a:t>Plan discovery meetings and research underway</a:t>
            </a:r>
          </a:p>
          <a:p>
            <a:pPr marL="0" indent="0">
              <a:buNone/>
            </a:pPr>
            <a:endParaRPr lang="en-US" dirty="0"/>
          </a:p>
          <a:p>
            <a:pPr marL="0" indent="0">
              <a:buNone/>
            </a:pPr>
            <a:r>
              <a:rPr lang="en-US" dirty="0"/>
              <a:t>What happens next?</a:t>
            </a:r>
          </a:p>
          <a:p>
            <a:r>
              <a:rPr lang="en-US" dirty="0"/>
              <a:t>____ strategic plan sections identified and drafted </a:t>
            </a:r>
          </a:p>
          <a:p>
            <a:r>
              <a:rPr lang="en-US" dirty="0"/>
              <a:t>Working session group meetings to discuss and provide feedback for strategic plan sections</a:t>
            </a:r>
          </a:p>
        </p:txBody>
      </p:sp>
    </p:spTree>
    <p:extLst>
      <p:ext uri="{BB962C8B-B14F-4D97-AF65-F5344CB8AC3E}">
        <p14:creationId xmlns:p14="http://schemas.microsoft.com/office/powerpoint/2010/main" val="1100024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CC06B22-8466-AF3A-78D5-3E8DF11A5112}"/>
              </a:ext>
            </a:extLst>
          </p:cNvPr>
          <p:cNvSpPr>
            <a:spLocks noGrp="1"/>
          </p:cNvSpPr>
          <p:nvPr>
            <p:ph type="ctrTitle"/>
          </p:nvPr>
        </p:nvSpPr>
        <p:spPr/>
        <p:txBody>
          <a:bodyPr/>
          <a:lstStyle/>
          <a:p>
            <a:r>
              <a:rPr lang="en-US" dirty="0">
                <a:solidFill>
                  <a:schemeClr val="bg2">
                    <a:lumMod val="90000"/>
                  </a:schemeClr>
                </a:solidFill>
              </a:rPr>
              <a:t>Board Next Steps</a:t>
            </a:r>
          </a:p>
        </p:txBody>
      </p:sp>
    </p:spTree>
    <p:extLst>
      <p:ext uri="{BB962C8B-B14F-4D97-AF65-F5344CB8AC3E}">
        <p14:creationId xmlns:p14="http://schemas.microsoft.com/office/powerpoint/2010/main" val="2592970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FFFA-5363-4BF3-2B8A-31B06AB00BDD}"/>
              </a:ext>
            </a:extLst>
          </p:cNvPr>
          <p:cNvSpPr>
            <a:spLocks noGrp="1"/>
          </p:cNvSpPr>
          <p:nvPr>
            <p:ph type="title"/>
          </p:nvPr>
        </p:nvSpPr>
        <p:spPr/>
        <p:txBody>
          <a:bodyPr/>
          <a:lstStyle/>
          <a:p>
            <a:pPr algn="ctr"/>
            <a:r>
              <a:rPr lang="en-US" dirty="0"/>
              <a:t>Upcoming for the Board</a:t>
            </a:r>
          </a:p>
        </p:txBody>
      </p:sp>
      <p:sp>
        <p:nvSpPr>
          <p:cNvPr id="3" name="Content Placeholder 2">
            <a:extLst>
              <a:ext uri="{FF2B5EF4-FFF2-40B4-BE49-F238E27FC236}">
                <a16:creationId xmlns:a16="http://schemas.microsoft.com/office/drawing/2014/main" id="{D5371BE0-6EEA-F5A7-5A0F-6237806E33C4}"/>
              </a:ext>
            </a:extLst>
          </p:cNvPr>
          <p:cNvSpPr>
            <a:spLocks noGrp="1"/>
          </p:cNvSpPr>
          <p:nvPr>
            <p:ph idx="1"/>
          </p:nvPr>
        </p:nvSpPr>
        <p:spPr/>
        <p:txBody>
          <a:bodyPr/>
          <a:lstStyle/>
          <a:p>
            <a:pPr marL="0" indent="0">
              <a:buNone/>
            </a:pPr>
            <a:r>
              <a:rPr lang="en-US" dirty="0"/>
              <a:t>What happens next?</a:t>
            </a:r>
          </a:p>
          <a:p>
            <a:pPr marL="0" indent="0">
              <a:buNone/>
            </a:pPr>
            <a:endParaRPr lang="en-US" dirty="0"/>
          </a:p>
          <a:p>
            <a:r>
              <a:rPr lang="en-US" dirty="0"/>
              <a:t>Targeting the start of working group meetings for objectives and goals throughout FY2025</a:t>
            </a:r>
          </a:p>
          <a:p>
            <a:r>
              <a:rPr lang="en-US" dirty="0"/>
              <a:t>Continued engagement with strategic plan discovery research and working groups</a:t>
            </a:r>
          </a:p>
          <a:p>
            <a:r>
              <a:rPr lang="en-US" dirty="0"/>
              <a:t>Review and provide feedback on accessibility strategic plan</a:t>
            </a:r>
          </a:p>
          <a:p>
            <a:pPr marL="0" indent="0">
              <a:buNone/>
            </a:pPr>
            <a:endParaRPr lang="en-US" dirty="0"/>
          </a:p>
        </p:txBody>
      </p:sp>
    </p:spTree>
    <p:extLst>
      <p:ext uri="{BB962C8B-B14F-4D97-AF65-F5344CB8AC3E}">
        <p14:creationId xmlns:p14="http://schemas.microsoft.com/office/powerpoint/2010/main" val="2033392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Board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00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a:p>
            <a:pPr marL="0" indent="0">
              <a:buNone/>
            </a:pPr>
            <a:endParaRPr lang="en-US" dirty="0"/>
          </a:p>
        </p:txBody>
      </p:sp>
    </p:spTree>
    <p:extLst>
      <p:ext uri="{BB962C8B-B14F-4D97-AF65-F5344CB8AC3E}">
        <p14:creationId xmlns:p14="http://schemas.microsoft.com/office/powerpoint/2010/main" val="1409002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Board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p:txBody>
          <a:bodyPr>
            <a:normAutofit fontScale="77500" lnSpcReduction="2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Mark Fine,</a:t>
            </a:r>
            <a:r>
              <a:rPr lang="en-US" b="1" dirty="0">
                <a:ea typeface="Noto Sans Light" panose="020B0402040504020204" pitchFamily="34" charset="0"/>
                <a:cs typeface="Noto Sans Light" panose="020B0402040504020204" pitchFamily="34" charset="0"/>
              </a:rPr>
              <a:t> </a:t>
            </a:r>
            <a:r>
              <a:rPr lang="en-US" dirty="0">
                <a:ea typeface="Noto Sans Light" panose="020B0402040504020204" pitchFamily="34" charset="0"/>
                <a:cs typeface="Noto Sans Light" panose="020B0402040504020204" pitchFamily="34" charset="0"/>
              </a:rPr>
              <a:t>Assistant Secretary for Administration, Executive Office of Administration and Finance</a:t>
            </a:r>
          </a:p>
          <a:p>
            <a:pPr marL="609600" indent="-457200"/>
            <a:r>
              <a:rPr lang="en-US" b="1" dirty="0"/>
              <a:t>Heath Fahle, </a:t>
            </a:r>
            <a:r>
              <a:rPr lang="en-US" dirty="0">
                <a:ea typeface="Noto Sans Light" panose="020B0402040504020204" pitchFamily="34" charset="0"/>
                <a:cs typeface="Noto Sans Light" panose="020B0402040504020204" pitchFamily="34" charset="0"/>
              </a:rPr>
              <a:t>Assistant Secretary for Finance, Executive Office of Economic Development</a:t>
            </a:r>
          </a:p>
          <a:p>
            <a:pPr marL="609600" indent="-457200"/>
            <a:r>
              <a:rPr lang="en-US" b="1" dirty="0"/>
              <a:t>Antoine Harrison, </a:t>
            </a:r>
            <a:r>
              <a:rPr lang="en-US" dirty="0"/>
              <a:t>Secretariat CIO</a:t>
            </a:r>
            <a:r>
              <a:rPr lang="en-US" b="1" dirty="0">
                <a:ea typeface="Noto Sans Light" panose="020B0402040504020204" pitchFamily="34" charset="0"/>
                <a:cs typeface="Noto Sans Light" panose="020B0402040504020204" pitchFamily="34" charset="0"/>
              </a:rPr>
              <a:t>, Executive Office of Education</a:t>
            </a:r>
          </a:p>
          <a:p>
            <a:pPr marL="609600" indent="-457200"/>
            <a:r>
              <a:rPr lang="en-US" b="1" dirty="0"/>
              <a:t>Faye Boardman</a:t>
            </a:r>
            <a:r>
              <a:rPr lang="en-US" b="1" dirty="0">
                <a:ea typeface="Noto Sans Light" panose="020B0402040504020204" pitchFamily="34" charset="0"/>
                <a:cs typeface="Noto Sans Light" panose="020B0402040504020204" pitchFamily="34" charset="0"/>
              </a:rPr>
              <a:t>, COO</a:t>
            </a:r>
            <a:r>
              <a:rPr lang="en-US" dirty="0">
                <a:ea typeface="Noto Sans Light" panose="020B0402040504020204" pitchFamily="34" charset="0"/>
                <a:cs typeface="Noto Sans Light" panose="020B0402040504020204" pitchFamily="34" charset="0"/>
              </a:rPr>
              <a:t>, Executive Office of Energy and Environmental Affairs</a:t>
            </a:r>
          </a:p>
          <a:p>
            <a:pPr marL="609600" indent="-457200"/>
            <a:r>
              <a:rPr lang="en-US" b="1" dirty="0"/>
              <a:t>Caroline Whitehouse</a:t>
            </a:r>
            <a:r>
              <a:rPr lang="en-US" dirty="0"/>
              <a:t>, </a:t>
            </a:r>
            <a:r>
              <a:rPr lang="en-US" dirty="0">
                <a:ea typeface="Noto Sans Light" panose="020B0402040504020204" pitchFamily="34" charset="0"/>
                <a:cs typeface="Noto Sans Light" panose="020B0402040504020204" pitchFamily="34" charset="0"/>
              </a:rPr>
              <a:t>Director of Communications, Executive Office of Health and Human Services</a:t>
            </a:r>
          </a:p>
          <a:p>
            <a:pPr marL="609600" indent="-457200"/>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 </a:t>
            </a:r>
          </a:p>
          <a:p>
            <a:pPr marL="0" indent="0">
              <a:buNone/>
            </a:pPr>
            <a:endParaRPr lang="en-US" b="1"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Board Member Roll Call Continued</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p:txBody>
          <a:bodyPr>
            <a:normAutofit fontScale="85000" lnSpcReduction="10000"/>
          </a:bodyPr>
          <a:lstStyle/>
          <a:p>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r>
              <a:rPr lang="en-US" b="1" dirty="0"/>
              <a:t>Maria Michalski, </a:t>
            </a:r>
            <a:r>
              <a:rPr lang="en-US" dirty="0"/>
              <a:t>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 </a:t>
            </a:r>
          </a:p>
          <a:p>
            <a:r>
              <a:rPr lang="en-US" b="1" dirty="0"/>
              <a:t>Yarlennys Villaman</a:t>
            </a:r>
            <a:r>
              <a:rPr lang="en-US" dirty="0"/>
              <a:t>, </a:t>
            </a:r>
            <a:r>
              <a:rPr lang="en-US" dirty="0">
                <a:ea typeface="Noto Sans Light" panose="020B0402040504020204" pitchFamily="34" charset="0"/>
                <a:cs typeface="Noto Sans Light" panose="020B0402040504020204" pitchFamily="34" charset="0"/>
              </a:rPr>
              <a:t>Director of Community Affairs, Governor’s Office</a:t>
            </a:r>
          </a:p>
          <a:p>
            <a:r>
              <a:rPr lang="en-US" b="1" dirty="0"/>
              <a:t>Dr. Opeoluwa Sotonwa</a:t>
            </a:r>
            <a:r>
              <a:rPr lang="en-US" dirty="0"/>
              <a:t>, </a:t>
            </a:r>
            <a:r>
              <a:rPr lang="en-US" dirty="0">
                <a:ea typeface="Noto Sans Light" panose="020B0402040504020204" pitchFamily="34" charset="0"/>
                <a:cs typeface="Noto Sans Light" panose="020B0402040504020204" pitchFamily="34" charset="0"/>
              </a:rPr>
              <a:t>Commissioner, Massachusetts Commission for the Deaf and Hard of Hearing</a:t>
            </a:r>
          </a:p>
          <a:p>
            <a:r>
              <a:rPr lang="en-US" b="1" dirty="0"/>
              <a:t>John Oliveira</a:t>
            </a:r>
            <a:r>
              <a:rPr lang="en-US" dirty="0"/>
              <a:t>, </a:t>
            </a:r>
            <a:r>
              <a:rPr lang="en-US" dirty="0">
                <a:ea typeface="Noto Sans Light" panose="020B0402040504020204" pitchFamily="34" charset="0"/>
                <a:cs typeface="Noto Sans Light" panose="020B0402040504020204" pitchFamily="34" charset="0"/>
              </a:rPr>
              <a:t>Commissioner, Massachusetts Commission for the Blind</a:t>
            </a:r>
          </a:p>
          <a:p>
            <a:r>
              <a:rPr lang="en-US" b="1" dirty="0"/>
              <a:t>Mary Mahon McCauley</a:t>
            </a:r>
            <a:r>
              <a:rPr lang="en-US" dirty="0"/>
              <a:t>, </a:t>
            </a:r>
            <a:r>
              <a:rPr lang="en-US" dirty="0">
                <a:ea typeface="Noto Sans Light" panose="020B0402040504020204" pitchFamily="34" charset="0"/>
                <a:cs typeface="Noto Sans Light" panose="020B0402040504020204" pitchFamily="34" charset="0"/>
              </a:rPr>
              <a:t>Executive Director, Massachusetts Office on Disability</a:t>
            </a:r>
            <a:endParaRPr lang="en-US" dirty="0"/>
          </a:p>
          <a:p>
            <a:pPr marL="609600" indent="-457200"/>
            <a:endParaRPr lang="en-US" b="1" dirty="0"/>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p:txBody>
      </p:sp>
    </p:spTree>
    <p:extLst>
      <p:ext uri="{BB962C8B-B14F-4D97-AF65-F5344CB8AC3E}">
        <p14:creationId xmlns:p14="http://schemas.microsoft.com/office/powerpoint/2010/main" val="19319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161C-0C76-62D2-9A51-489513EB7E21}"/>
              </a:ext>
            </a:extLst>
          </p:cNvPr>
          <p:cNvSpPr>
            <a:spLocks noGrp="1"/>
          </p:cNvSpPr>
          <p:nvPr>
            <p:ph type="title"/>
          </p:nvPr>
        </p:nvSpPr>
        <p:spPr/>
        <p:txBody>
          <a:bodyPr/>
          <a:lstStyle/>
          <a:p>
            <a:pPr algn="ctr"/>
            <a:r>
              <a:rPr lang="en-US" dirty="0"/>
              <a:t>Board Member Roll Call Continued</a:t>
            </a:r>
          </a:p>
        </p:txBody>
      </p:sp>
      <p:sp>
        <p:nvSpPr>
          <p:cNvPr id="3" name="Content Placeholder 2">
            <a:extLst>
              <a:ext uri="{FF2B5EF4-FFF2-40B4-BE49-F238E27FC236}">
                <a16:creationId xmlns:a16="http://schemas.microsoft.com/office/drawing/2014/main" id="{D50E5712-4B96-A073-7A72-16E715D17896}"/>
              </a:ext>
            </a:extLst>
          </p:cNvPr>
          <p:cNvSpPr>
            <a:spLocks noGrp="1"/>
          </p:cNvSpPr>
          <p:nvPr>
            <p:ph idx="1"/>
          </p:nvPr>
        </p:nvSpPr>
        <p:spPr/>
        <p:txBody>
          <a:bodyPr>
            <a:normAutofit/>
          </a:bodyPr>
          <a:lstStyle/>
          <a:p>
            <a:pPr marL="609600" indent="-457200"/>
            <a:r>
              <a:rPr lang="en-US" b="1" dirty="0"/>
              <a:t>Larry Goldberg, Public Board Member</a:t>
            </a:r>
          </a:p>
          <a:p>
            <a:pPr marL="609600" indent="-457200"/>
            <a:r>
              <a:rPr lang="en-US" b="1" dirty="0"/>
              <a:t>Minh Ha, Public Board Member</a:t>
            </a:r>
          </a:p>
          <a:p>
            <a:pPr marL="609600" indent="-457200"/>
            <a:r>
              <a:rPr lang="en-US" b="1" dirty="0"/>
              <a:t>David Kingsbury, Public Board Member</a:t>
            </a:r>
          </a:p>
          <a:p>
            <a:endParaRPr lang="en-US" b="1" dirty="0">
              <a:ea typeface="Noto Sans Light" panose="020B0402040504020204" pitchFamily="34" charset="0"/>
              <a:cs typeface="Noto Sans Light" panose="020B0402040504020204" pitchFamily="34" charset="0"/>
            </a:endParaRPr>
          </a:p>
          <a:p>
            <a:endParaRPr lang="en-US" b="1" dirty="0"/>
          </a:p>
        </p:txBody>
      </p:sp>
    </p:spTree>
    <p:extLst>
      <p:ext uri="{BB962C8B-B14F-4D97-AF65-F5344CB8AC3E}">
        <p14:creationId xmlns:p14="http://schemas.microsoft.com/office/powerpoint/2010/main" val="233372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1039E4-4942-A691-E8AA-22A499D82BDF}"/>
              </a:ext>
            </a:extLst>
          </p:cNvPr>
          <p:cNvSpPr>
            <a:spLocks noGrp="1"/>
          </p:cNvSpPr>
          <p:nvPr>
            <p:ph type="ctrTitle"/>
          </p:nvPr>
        </p:nvSpPr>
        <p:spPr/>
        <p:txBody>
          <a:bodyPr/>
          <a:lstStyle/>
          <a:p>
            <a:r>
              <a:rPr lang="en-US" dirty="0">
                <a:solidFill>
                  <a:schemeClr val="bg2"/>
                </a:solidFill>
              </a:rPr>
              <a:t>Approve May Meeting Minutes</a:t>
            </a:r>
          </a:p>
        </p:txBody>
      </p:sp>
      <p:sp>
        <p:nvSpPr>
          <p:cNvPr id="5" name="Subtitle 4">
            <a:extLst>
              <a:ext uri="{FF2B5EF4-FFF2-40B4-BE49-F238E27FC236}">
                <a16:creationId xmlns:a16="http://schemas.microsoft.com/office/drawing/2014/main" id="{D9AF7EF4-C7EE-F6FA-2056-8ED6BA6FFD3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795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1039E4-4942-A691-E8AA-22A499D82BDF}"/>
              </a:ext>
            </a:extLst>
          </p:cNvPr>
          <p:cNvSpPr>
            <a:spLocks noGrp="1"/>
          </p:cNvSpPr>
          <p:nvPr>
            <p:ph type="ctrTitle"/>
          </p:nvPr>
        </p:nvSpPr>
        <p:spPr/>
        <p:txBody>
          <a:bodyPr/>
          <a:lstStyle/>
          <a:p>
            <a:r>
              <a:rPr lang="en-US" dirty="0">
                <a:solidFill>
                  <a:schemeClr val="bg2"/>
                </a:solidFill>
              </a:rPr>
              <a:t>Public Candidate appointment</a:t>
            </a:r>
          </a:p>
        </p:txBody>
      </p:sp>
      <p:sp>
        <p:nvSpPr>
          <p:cNvPr id="5" name="Subtitle 4">
            <a:extLst>
              <a:ext uri="{FF2B5EF4-FFF2-40B4-BE49-F238E27FC236}">
                <a16:creationId xmlns:a16="http://schemas.microsoft.com/office/drawing/2014/main" id="{D9AF7EF4-C7EE-F6FA-2056-8ED6BA6FFD3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4952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B3E6-837F-F944-0227-6B9CD0E78567}"/>
              </a:ext>
            </a:extLst>
          </p:cNvPr>
          <p:cNvSpPr>
            <a:spLocks noGrp="1"/>
          </p:cNvSpPr>
          <p:nvPr>
            <p:ph type="title"/>
          </p:nvPr>
        </p:nvSpPr>
        <p:spPr/>
        <p:txBody>
          <a:bodyPr/>
          <a:lstStyle/>
          <a:p>
            <a:pPr algn="ctr"/>
            <a:r>
              <a:rPr lang="en-US" dirty="0"/>
              <a:t>Public Candidate to be Appointed</a:t>
            </a:r>
          </a:p>
        </p:txBody>
      </p:sp>
      <p:sp>
        <p:nvSpPr>
          <p:cNvPr id="3" name="Content Placeholder 2">
            <a:extLst>
              <a:ext uri="{FF2B5EF4-FFF2-40B4-BE49-F238E27FC236}">
                <a16:creationId xmlns:a16="http://schemas.microsoft.com/office/drawing/2014/main" id="{64218922-35B1-5DB6-873F-260EBFEF892A}"/>
              </a:ext>
            </a:extLst>
          </p:cNvPr>
          <p:cNvSpPr>
            <a:spLocks noGrp="1"/>
          </p:cNvSpPr>
          <p:nvPr>
            <p:ph idx="1"/>
          </p:nvPr>
        </p:nvSpPr>
        <p:spPr/>
        <p:txBody>
          <a:bodyPr/>
          <a:lstStyle/>
          <a:p>
            <a:pPr marL="0" indent="0">
              <a:buNone/>
            </a:pPr>
            <a:r>
              <a:rPr lang="en-US" dirty="0"/>
              <a:t>The following public candidate has cleared the background check process and has been voted to join the Digital Accessibility and Equity Governance Board as a public member for a 2-year term</a:t>
            </a:r>
          </a:p>
          <a:p>
            <a:pPr marL="0" indent="0">
              <a:buNone/>
            </a:pPr>
            <a:endParaRPr lang="en-US" dirty="0"/>
          </a:p>
          <a:p>
            <a:pPr marL="0" indent="0">
              <a:buNone/>
            </a:pPr>
            <a:r>
              <a:rPr lang="en-US" dirty="0"/>
              <a:t>Larry Goldberg</a:t>
            </a:r>
          </a:p>
        </p:txBody>
      </p:sp>
    </p:spTree>
    <p:extLst>
      <p:ext uri="{BB962C8B-B14F-4D97-AF65-F5344CB8AC3E}">
        <p14:creationId xmlns:p14="http://schemas.microsoft.com/office/powerpoint/2010/main" val="1257757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7764</TotalTime>
  <Words>1244</Words>
  <Application>Microsoft Office PowerPoint</Application>
  <PresentationFormat>Widescreen</PresentationFormat>
  <Paragraphs>151</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Noto Sans Light</vt:lpstr>
      <vt:lpstr>Aptos</vt:lpstr>
      <vt:lpstr>Aptos Display</vt:lpstr>
      <vt:lpstr>Arial</vt:lpstr>
      <vt:lpstr>Noto Sans</vt:lpstr>
      <vt:lpstr>Wingdings</vt:lpstr>
      <vt:lpstr>Office Theme</vt:lpstr>
      <vt:lpstr>Digital Accessibility and Equity Governance Board Meeting</vt:lpstr>
      <vt:lpstr>Meeting Agenda</vt:lpstr>
      <vt:lpstr>Introduction and Roll Call</vt:lpstr>
      <vt:lpstr>Board Member Roll Call</vt:lpstr>
      <vt:lpstr>Board Member Roll Call Continued</vt:lpstr>
      <vt:lpstr>Board Member Roll Call Continued</vt:lpstr>
      <vt:lpstr>Approve May Meeting Minutes</vt:lpstr>
      <vt:lpstr>Public Candidate appointment</vt:lpstr>
      <vt:lpstr>Public Candidate to be Appointed</vt:lpstr>
      <vt:lpstr>Public Candidate Swearing-In and Statement</vt:lpstr>
      <vt:lpstr>Swearing-In of Public Board Member</vt:lpstr>
      <vt:lpstr>Congratulations to our public candidate</vt:lpstr>
      <vt:lpstr>Fiscal Year 2025 Objective Working Groups</vt:lpstr>
      <vt:lpstr>Goal for Objective Working Groups</vt:lpstr>
      <vt:lpstr>Objective Working Groups Composition</vt:lpstr>
      <vt:lpstr>Purpose for Objective working Groups</vt:lpstr>
      <vt:lpstr>Objective Working Group Recommendations</vt:lpstr>
      <vt:lpstr>Objective Working Group 1: Policy Updates</vt:lpstr>
      <vt:lpstr>Objective Working Group 2: Community Outreach</vt:lpstr>
      <vt:lpstr>Objective Working Group 3: Public Reporting</vt:lpstr>
      <vt:lpstr>4th Objective and Working Group</vt:lpstr>
      <vt:lpstr>Next Steps for Objective Working Groups</vt:lpstr>
      <vt:lpstr>Chief IT Accessibility Officer Updates</vt:lpstr>
      <vt:lpstr>Chief IT Accessibility Officer Updates</vt:lpstr>
      <vt:lpstr>Americans with Disabilities Act Title II Final Rule Communications Plan</vt:lpstr>
      <vt:lpstr>Accessibility Strategic Plan Updates</vt:lpstr>
      <vt:lpstr>Board Next Steps</vt:lpstr>
      <vt:lpstr>Upcoming for the Board</vt:lpstr>
      <vt:lpstr>Board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27</cp:revision>
  <dcterms:created xsi:type="dcterms:W3CDTF">2024-03-08T14:56:14Z</dcterms:created>
  <dcterms:modified xsi:type="dcterms:W3CDTF">2024-07-22T20:51:15Z</dcterms:modified>
</cp:coreProperties>
</file>