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1" r:id="rId2"/>
    <p:sldId id="258" r:id="rId3"/>
    <p:sldId id="383" r:id="rId4"/>
    <p:sldId id="393" r:id="rId5"/>
    <p:sldId id="384" r:id="rId6"/>
    <p:sldId id="262" r:id="rId7"/>
    <p:sldId id="391" r:id="rId8"/>
    <p:sldId id="394" r:id="rId9"/>
    <p:sldId id="263" r:id="rId10"/>
    <p:sldId id="386" r:id="rId11"/>
    <p:sldId id="387" r:id="rId12"/>
    <p:sldId id="392" r:id="rId13"/>
    <p:sldId id="388"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D950AF-96C1-4901-BA55-1DFEDAF0FF62}">
          <p14:sldIdLst>
            <p14:sldId id="261"/>
            <p14:sldId id="258"/>
            <p14:sldId id="383"/>
            <p14:sldId id="393"/>
            <p14:sldId id="384"/>
            <p14:sldId id="262"/>
            <p14:sldId id="391"/>
            <p14:sldId id="394"/>
            <p14:sldId id="263"/>
            <p14:sldId id="386"/>
            <p14:sldId id="387"/>
            <p14:sldId id="392"/>
            <p14:sldId id="388"/>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Rebekah (DPH)" initials="TR(" lastIdx="8" clrIdx="0">
    <p:extLst>
      <p:ext uri="{19B8F6BF-5375-455C-9EA6-DF929625EA0E}">
        <p15:presenceInfo xmlns:p15="http://schemas.microsoft.com/office/powerpoint/2012/main" userId="S::Rebekah.Thomas@mass.gov::171a1914-29cf-404e-97fe-684c9beebc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63" autoAdjust="0"/>
  </p:normalViewPr>
  <p:slideViewPr>
    <p:cSldViewPr snapToGrid="0">
      <p:cViewPr varScale="1">
        <p:scale>
          <a:sx n="51" d="100"/>
          <a:sy n="51" d="100"/>
        </p:scale>
        <p:origin x="123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5BE96-7FA7-4BD3-B073-A7F8E4178FB2}"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F892285E-9C7A-49D9-9FF7-89FC68389BC7}">
      <dgm:prSet phldrT="[Text]" phldr="0"/>
      <dgm:spPr/>
      <dgm:t>
        <a:bodyPr/>
        <a:lstStyle/>
        <a:p>
          <a:pPr algn="l"/>
          <a:r>
            <a:rPr lang="en-US" dirty="0">
              <a:latin typeface="Calibri Light" panose="020F0302020204030204"/>
            </a:rPr>
            <a:t>Closing</a:t>
          </a:r>
          <a:r>
            <a:rPr lang="en-US" dirty="0"/>
            <a:t> Remark</a:t>
          </a:r>
        </a:p>
      </dgm:t>
    </dgm:pt>
    <dgm:pt modelId="{07DFFF3C-8140-4A18-A440-271AAD793D17}" type="parTrans" cxnId="{6F1CE580-8AEF-4764-9A8D-8A6DD8520D2A}">
      <dgm:prSet/>
      <dgm:spPr/>
      <dgm:t>
        <a:bodyPr/>
        <a:lstStyle/>
        <a:p>
          <a:endParaRPr lang="en-US"/>
        </a:p>
      </dgm:t>
    </dgm:pt>
    <dgm:pt modelId="{3ACDA670-B858-48B2-82D4-33F65ED4E985}" type="sibTrans" cxnId="{6F1CE580-8AEF-4764-9A8D-8A6DD8520D2A}">
      <dgm:prSet/>
      <dgm:spPr/>
      <dgm:t>
        <a:bodyPr/>
        <a:lstStyle/>
        <a:p>
          <a:endParaRPr lang="en-US"/>
        </a:p>
      </dgm:t>
    </dgm:pt>
    <dgm:pt modelId="{0F81DCBF-3163-4669-B16E-F10DF412CCD3}">
      <dgm:prSet phldr="0"/>
      <dgm:spPr/>
      <dgm:t>
        <a:bodyPr/>
        <a:lstStyle/>
        <a:p>
          <a:pPr algn="l" rtl="0"/>
          <a:r>
            <a:rPr lang="en-US" dirty="0"/>
            <a:t>Welcome/Introductions/Commission Business</a:t>
          </a:r>
        </a:p>
      </dgm:t>
    </dgm:pt>
    <dgm:pt modelId="{DF290483-A8CD-48A5-A954-0D83B72FF3C1}" type="parTrans" cxnId="{A3342237-9E86-471C-832D-99B02EBDE263}">
      <dgm:prSet/>
      <dgm:spPr/>
    </dgm:pt>
    <dgm:pt modelId="{5C0F8C76-D9D7-474E-82D9-D70F3D14C4FB}" type="sibTrans" cxnId="{A3342237-9E86-471C-832D-99B02EBDE263}">
      <dgm:prSet/>
      <dgm:spPr/>
    </dgm:pt>
    <dgm:pt modelId="{A30896D3-DAE7-41E1-BB2E-48781BAC8570}">
      <dgm:prSet phldr="0"/>
      <dgm:spPr/>
      <dgm:t>
        <a:bodyPr/>
        <a:lstStyle/>
        <a:p>
          <a:pPr algn="l"/>
          <a:r>
            <a:rPr lang="en-US" dirty="0"/>
            <a:t>Updates from the Chair</a:t>
          </a:r>
        </a:p>
      </dgm:t>
    </dgm:pt>
    <dgm:pt modelId="{4D7F0D32-EF4E-4167-A20E-ACBD2310C50D}" type="parTrans" cxnId="{5E0F3578-FE9C-4CFB-A9F8-5838D14AEEAE}">
      <dgm:prSet/>
      <dgm:spPr/>
    </dgm:pt>
    <dgm:pt modelId="{F671149A-4D4D-437E-A207-6B8C16C62759}" type="sibTrans" cxnId="{5E0F3578-FE9C-4CFB-A9F8-5838D14AEEAE}">
      <dgm:prSet/>
      <dgm:spPr/>
    </dgm:pt>
    <dgm:pt modelId="{EB0C3DDD-65C0-4941-BA0E-5ECE9622784F}">
      <dgm:prSet phldr="0"/>
      <dgm:spPr/>
      <dgm:t>
        <a:bodyPr/>
        <a:lstStyle/>
        <a:p>
          <a:pPr algn="l"/>
          <a:r>
            <a:rPr lang="en-US" dirty="0"/>
            <a:t>Review and Acceptance of Meeting Minutes (4-27-21)</a:t>
          </a:r>
        </a:p>
      </dgm:t>
    </dgm:pt>
    <dgm:pt modelId="{15D03904-4D4D-4C16-8B02-DB33F68E8E9F}" type="parTrans" cxnId="{7A60DE9C-47D8-416C-910C-1C50AEA090F3}">
      <dgm:prSet/>
      <dgm:spPr/>
    </dgm:pt>
    <dgm:pt modelId="{59CEBACE-D632-4985-9A3F-CFD6974AD613}" type="sibTrans" cxnId="{7A60DE9C-47D8-416C-910C-1C50AEA090F3}">
      <dgm:prSet/>
      <dgm:spPr/>
    </dgm:pt>
    <dgm:pt modelId="{6B7A9E94-826F-4C3F-823E-2B6A383BC8B8}">
      <dgm:prSet phldr="0"/>
      <dgm:spPr/>
      <dgm:t>
        <a:bodyPr/>
        <a:lstStyle/>
        <a:p>
          <a:pPr algn="l"/>
          <a:r>
            <a:rPr lang="en-US" dirty="0">
              <a:latin typeface="Calibri Light" panose="020F0302020204030204"/>
            </a:rPr>
            <a:t>Discussion</a:t>
          </a:r>
          <a:r>
            <a:rPr lang="en-US" dirty="0"/>
            <a:t>: Development of the 2022 Commission Report: Local Public Health Infrastructure and Falls Prevention</a:t>
          </a:r>
        </a:p>
      </dgm:t>
    </dgm:pt>
    <dgm:pt modelId="{EE0C3038-74CC-4329-AD05-967856498067}" type="parTrans" cxnId="{80627B6F-967F-4F42-869D-610AD06EFB76}">
      <dgm:prSet/>
      <dgm:spPr/>
    </dgm:pt>
    <dgm:pt modelId="{430C79C9-7229-4CCF-B513-1E00152BB173}" type="sibTrans" cxnId="{80627B6F-967F-4F42-869D-610AD06EFB76}">
      <dgm:prSet/>
      <dgm:spPr/>
    </dgm:pt>
    <dgm:pt modelId="{B095C2E5-9A6E-4A8E-ABE4-3D96DCA0BBDE}">
      <dgm:prSet phldr="0"/>
      <dgm:spPr/>
      <dgm:t>
        <a:bodyPr/>
        <a:lstStyle/>
        <a:p>
          <a:pPr algn="l"/>
          <a:r>
            <a:rPr lang="en-US" dirty="0">
              <a:latin typeface="Calibri Light" panose="020F0302020204030204"/>
            </a:rPr>
            <a:t>Discussion</a:t>
          </a:r>
          <a:r>
            <a:rPr lang="en-US" dirty="0"/>
            <a:t>:  Potential Stakeholder Meeting/Other Options</a:t>
          </a:r>
        </a:p>
      </dgm:t>
    </dgm:pt>
    <dgm:pt modelId="{9E419B7F-9107-4EC5-9C18-E656576E27FA}" type="parTrans" cxnId="{078FD5D8-BF3B-4091-84AB-FD98FA490620}">
      <dgm:prSet/>
      <dgm:spPr/>
    </dgm:pt>
    <dgm:pt modelId="{EF68223F-A6C4-4B12-B59A-D6A16B7FAD5A}" type="sibTrans" cxnId="{078FD5D8-BF3B-4091-84AB-FD98FA490620}">
      <dgm:prSet/>
      <dgm:spPr/>
    </dgm:pt>
    <dgm:pt modelId="{D8E6F973-E302-4793-93C2-51A044B50B8D}" type="pres">
      <dgm:prSet presAssocID="{1B75BE96-7FA7-4BD3-B073-A7F8E4178FB2}" presName="linear" presStyleCnt="0">
        <dgm:presLayoutVars>
          <dgm:animLvl val="lvl"/>
          <dgm:resizeHandles val="exact"/>
        </dgm:presLayoutVars>
      </dgm:prSet>
      <dgm:spPr/>
    </dgm:pt>
    <dgm:pt modelId="{364F05EB-C993-4EF9-98DD-5984EB508CEB}" type="pres">
      <dgm:prSet presAssocID="{0F81DCBF-3163-4669-B16E-F10DF412CCD3}" presName="parentText" presStyleLbl="node1" presStyleIdx="0" presStyleCnt="4">
        <dgm:presLayoutVars>
          <dgm:chMax val="0"/>
          <dgm:bulletEnabled val="1"/>
        </dgm:presLayoutVars>
      </dgm:prSet>
      <dgm:spPr/>
    </dgm:pt>
    <dgm:pt modelId="{D37D7B01-791A-4BAA-97E6-AB9468D14F35}" type="pres">
      <dgm:prSet presAssocID="{0F81DCBF-3163-4669-B16E-F10DF412CCD3}" presName="childText" presStyleLbl="revTx" presStyleIdx="0" presStyleCnt="1">
        <dgm:presLayoutVars>
          <dgm:bulletEnabled val="1"/>
        </dgm:presLayoutVars>
      </dgm:prSet>
      <dgm:spPr/>
    </dgm:pt>
    <dgm:pt modelId="{EA1793C2-4DA6-43B0-A826-B156593EE5C3}" type="pres">
      <dgm:prSet presAssocID="{6B7A9E94-826F-4C3F-823E-2B6A383BC8B8}" presName="parentText" presStyleLbl="node1" presStyleIdx="1" presStyleCnt="4">
        <dgm:presLayoutVars>
          <dgm:chMax val="0"/>
          <dgm:bulletEnabled val="1"/>
        </dgm:presLayoutVars>
      </dgm:prSet>
      <dgm:spPr/>
    </dgm:pt>
    <dgm:pt modelId="{FB1DBA5C-CF5C-45DE-B7A1-A86374E30D53}" type="pres">
      <dgm:prSet presAssocID="{430C79C9-7229-4CCF-B513-1E00152BB173}" presName="spacer" presStyleCnt="0"/>
      <dgm:spPr/>
    </dgm:pt>
    <dgm:pt modelId="{EE7D482E-25FC-450C-92C1-725114ACD769}" type="pres">
      <dgm:prSet presAssocID="{B095C2E5-9A6E-4A8E-ABE4-3D96DCA0BBDE}" presName="parentText" presStyleLbl="node1" presStyleIdx="2" presStyleCnt="4">
        <dgm:presLayoutVars>
          <dgm:chMax val="0"/>
          <dgm:bulletEnabled val="1"/>
        </dgm:presLayoutVars>
      </dgm:prSet>
      <dgm:spPr/>
    </dgm:pt>
    <dgm:pt modelId="{A9E71619-722F-4847-8CFD-0A03E36452FE}" type="pres">
      <dgm:prSet presAssocID="{EF68223F-A6C4-4B12-B59A-D6A16B7FAD5A}" presName="spacer" presStyleCnt="0"/>
      <dgm:spPr/>
    </dgm:pt>
    <dgm:pt modelId="{F42C8411-0A61-4DE0-B066-DA2306129D51}" type="pres">
      <dgm:prSet presAssocID="{F892285E-9C7A-49D9-9FF7-89FC68389BC7}" presName="parentText" presStyleLbl="node1" presStyleIdx="3" presStyleCnt="4">
        <dgm:presLayoutVars>
          <dgm:chMax val="0"/>
          <dgm:bulletEnabled val="1"/>
        </dgm:presLayoutVars>
      </dgm:prSet>
      <dgm:spPr/>
    </dgm:pt>
  </dgm:ptLst>
  <dgm:cxnLst>
    <dgm:cxn modelId="{83EA6F05-B2B1-475E-86CF-72324C24AD3D}" type="presOf" srcId="{1B75BE96-7FA7-4BD3-B073-A7F8E4178FB2}" destId="{D8E6F973-E302-4793-93C2-51A044B50B8D}" srcOrd="0" destOrd="0" presId="urn:microsoft.com/office/officeart/2005/8/layout/vList2"/>
    <dgm:cxn modelId="{61A94636-15C7-4904-814C-AE2365174F75}" type="presOf" srcId="{6B7A9E94-826F-4C3F-823E-2B6A383BC8B8}" destId="{EA1793C2-4DA6-43B0-A826-B156593EE5C3}" srcOrd="0" destOrd="0" presId="urn:microsoft.com/office/officeart/2005/8/layout/vList2"/>
    <dgm:cxn modelId="{A3342237-9E86-471C-832D-99B02EBDE263}" srcId="{1B75BE96-7FA7-4BD3-B073-A7F8E4178FB2}" destId="{0F81DCBF-3163-4669-B16E-F10DF412CCD3}" srcOrd="0" destOrd="0" parTransId="{DF290483-A8CD-48A5-A954-0D83B72FF3C1}" sibTransId="{5C0F8C76-D9D7-474E-82D9-D70F3D14C4FB}"/>
    <dgm:cxn modelId="{E9E81E4C-7895-404B-92DE-EE73B26DB9E6}" type="presOf" srcId="{A30896D3-DAE7-41E1-BB2E-48781BAC8570}" destId="{D37D7B01-791A-4BAA-97E6-AB9468D14F35}" srcOrd="0" destOrd="0" presId="urn:microsoft.com/office/officeart/2005/8/layout/vList2"/>
    <dgm:cxn modelId="{80627B6F-967F-4F42-869D-610AD06EFB76}" srcId="{1B75BE96-7FA7-4BD3-B073-A7F8E4178FB2}" destId="{6B7A9E94-826F-4C3F-823E-2B6A383BC8B8}" srcOrd="1" destOrd="0" parTransId="{EE0C3038-74CC-4329-AD05-967856498067}" sibTransId="{430C79C9-7229-4CCF-B513-1E00152BB173}"/>
    <dgm:cxn modelId="{5E0F3578-FE9C-4CFB-A9F8-5838D14AEEAE}" srcId="{0F81DCBF-3163-4669-B16E-F10DF412CCD3}" destId="{A30896D3-DAE7-41E1-BB2E-48781BAC8570}" srcOrd="0" destOrd="0" parTransId="{4D7F0D32-EF4E-4167-A20E-ACBD2310C50D}" sibTransId="{F671149A-4D4D-437E-A207-6B8C16C62759}"/>
    <dgm:cxn modelId="{1DFBBD78-CB63-4498-9572-9D69FC6107C5}" type="presOf" srcId="{B095C2E5-9A6E-4A8E-ABE4-3D96DCA0BBDE}" destId="{EE7D482E-25FC-450C-92C1-725114ACD769}" srcOrd="0" destOrd="0" presId="urn:microsoft.com/office/officeart/2005/8/layout/vList2"/>
    <dgm:cxn modelId="{6F1CE580-8AEF-4764-9A8D-8A6DD8520D2A}" srcId="{1B75BE96-7FA7-4BD3-B073-A7F8E4178FB2}" destId="{F892285E-9C7A-49D9-9FF7-89FC68389BC7}" srcOrd="3" destOrd="0" parTransId="{07DFFF3C-8140-4A18-A440-271AAD793D17}" sibTransId="{3ACDA670-B858-48B2-82D4-33F65ED4E985}"/>
    <dgm:cxn modelId="{7A60DE9C-47D8-416C-910C-1C50AEA090F3}" srcId="{0F81DCBF-3163-4669-B16E-F10DF412CCD3}" destId="{EB0C3DDD-65C0-4941-BA0E-5ECE9622784F}" srcOrd="1" destOrd="0" parTransId="{15D03904-4D4D-4C16-8B02-DB33F68E8E9F}" sibTransId="{59CEBACE-D632-4985-9A3F-CFD6974AD613}"/>
    <dgm:cxn modelId="{942C01B5-07FC-4705-8E53-D49FBC0A06EB}" type="presOf" srcId="{EB0C3DDD-65C0-4941-BA0E-5ECE9622784F}" destId="{D37D7B01-791A-4BAA-97E6-AB9468D14F35}" srcOrd="0" destOrd="1" presId="urn:microsoft.com/office/officeart/2005/8/layout/vList2"/>
    <dgm:cxn modelId="{C1D988D2-11DA-4D05-A4C6-32DD30EB4C96}" type="presOf" srcId="{0F81DCBF-3163-4669-B16E-F10DF412CCD3}" destId="{364F05EB-C993-4EF9-98DD-5984EB508CEB}" srcOrd="0" destOrd="0" presId="urn:microsoft.com/office/officeart/2005/8/layout/vList2"/>
    <dgm:cxn modelId="{078FD5D8-BF3B-4091-84AB-FD98FA490620}" srcId="{1B75BE96-7FA7-4BD3-B073-A7F8E4178FB2}" destId="{B095C2E5-9A6E-4A8E-ABE4-3D96DCA0BBDE}" srcOrd="2" destOrd="0" parTransId="{9E419B7F-9107-4EC5-9C18-E656576E27FA}" sibTransId="{EF68223F-A6C4-4B12-B59A-D6A16B7FAD5A}"/>
    <dgm:cxn modelId="{1CE11BEB-9432-4763-A81D-6FB220118FCC}" type="presOf" srcId="{F892285E-9C7A-49D9-9FF7-89FC68389BC7}" destId="{F42C8411-0A61-4DE0-B066-DA2306129D51}" srcOrd="0" destOrd="0" presId="urn:microsoft.com/office/officeart/2005/8/layout/vList2"/>
    <dgm:cxn modelId="{2DCC8060-42F8-4275-8D03-326FD01E83F9}" type="presParOf" srcId="{D8E6F973-E302-4793-93C2-51A044B50B8D}" destId="{364F05EB-C993-4EF9-98DD-5984EB508CEB}" srcOrd="0" destOrd="0" presId="urn:microsoft.com/office/officeart/2005/8/layout/vList2"/>
    <dgm:cxn modelId="{5CACD119-DF54-413A-B630-17EF60B5272F}" type="presParOf" srcId="{D8E6F973-E302-4793-93C2-51A044B50B8D}" destId="{D37D7B01-791A-4BAA-97E6-AB9468D14F35}" srcOrd="1" destOrd="0" presId="urn:microsoft.com/office/officeart/2005/8/layout/vList2"/>
    <dgm:cxn modelId="{98AE009C-BCF0-413F-9F7B-DFACD6712DE5}" type="presParOf" srcId="{D8E6F973-E302-4793-93C2-51A044B50B8D}" destId="{EA1793C2-4DA6-43B0-A826-B156593EE5C3}" srcOrd="2" destOrd="0" presId="urn:microsoft.com/office/officeart/2005/8/layout/vList2"/>
    <dgm:cxn modelId="{B396E1DE-931B-47AA-BE60-48ACBCDD1BA7}" type="presParOf" srcId="{D8E6F973-E302-4793-93C2-51A044B50B8D}" destId="{FB1DBA5C-CF5C-45DE-B7A1-A86374E30D53}" srcOrd="3" destOrd="0" presId="urn:microsoft.com/office/officeart/2005/8/layout/vList2"/>
    <dgm:cxn modelId="{F97606A8-1FEE-4321-B7BB-E3D2043C3714}" type="presParOf" srcId="{D8E6F973-E302-4793-93C2-51A044B50B8D}" destId="{EE7D482E-25FC-450C-92C1-725114ACD769}" srcOrd="4" destOrd="0" presId="urn:microsoft.com/office/officeart/2005/8/layout/vList2"/>
    <dgm:cxn modelId="{C7C0D1C0-AB41-4FEB-910B-5BC0D639DE8F}" type="presParOf" srcId="{D8E6F973-E302-4793-93C2-51A044B50B8D}" destId="{A9E71619-722F-4847-8CFD-0A03E36452FE}" srcOrd="5" destOrd="0" presId="urn:microsoft.com/office/officeart/2005/8/layout/vList2"/>
    <dgm:cxn modelId="{B519674D-1730-43AD-8D75-64B203107A75}" type="presParOf" srcId="{D8E6F973-E302-4793-93C2-51A044B50B8D}" destId="{F42C8411-0A61-4DE0-B066-DA2306129D5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01E242-AB3D-4248-A112-172CEF9D7E8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D68CA1-D3E9-2A4A-9E16-AB73CA63939A}">
      <dgm:prSet phldrT="[Text]" custT="1"/>
      <dgm:spPr/>
      <dgm:t>
        <a:bodyPr/>
        <a:lstStyle/>
        <a:p>
          <a:r>
            <a:rPr lang="en-US" sz="1600">
              <a:latin typeface="Calibri" panose="020F0502020204030204" pitchFamily="34" charset="0"/>
              <a:cs typeface="Calibri" panose="020F0502020204030204" pitchFamily="34" charset="0"/>
            </a:rPr>
            <a:t>(1) intervention approaches, including physical activity, medication assessment and reduction of medication when possible, vision enhancement and home-modification strategies</a:t>
          </a:r>
        </a:p>
      </dgm:t>
    </dgm:pt>
    <dgm:pt modelId="{3AB2B759-38BE-0C4C-8749-2EF77CD6CC14}" type="parTrans" cxnId="{A1D6341A-C814-3041-9425-2B259C6DF483}">
      <dgm:prSet/>
      <dgm:spPr/>
      <dgm:t>
        <a:bodyPr/>
        <a:lstStyle/>
        <a:p>
          <a:endParaRPr lang="en-US"/>
        </a:p>
      </dgm:t>
    </dgm:pt>
    <dgm:pt modelId="{928C5069-C27E-5D4F-8022-8901CFDA09D3}" type="sibTrans" cxnId="{A1D6341A-C814-3041-9425-2B259C6DF483}">
      <dgm:prSet/>
      <dgm:spPr/>
      <dgm:t>
        <a:bodyPr/>
        <a:lstStyle/>
        <a:p>
          <a:endParaRPr lang="en-US"/>
        </a:p>
      </dgm:t>
    </dgm:pt>
    <dgm:pt modelId="{4C2F29AF-9146-3E49-BA5E-860A1760267C}">
      <dgm:prSet custT="1"/>
      <dgm:spPr/>
      <dgm:t>
        <a:bodyPr/>
        <a:lstStyle/>
        <a:p>
          <a:r>
            <a:rPr lang="en-US" sz="1600">
              <a:latin typeface="Calibri" panose="020F0502020204030204" pitchFamily="34" charset="0"/>
              <a:cs typeface="Calibri" panose="020F0502020204030204" pitchFamily="34" charset="0"/>
            </a:rPr>
            <a:t>(2) strategies that promote collaboration between the medical community, including physicians, long-term care providers and pharmacists to reduce the rate of falls among their patients</a:t>
          </a:r>
        </a:p>
      </dgm:t>
    </dgm:pt>
    <dgm:pt modelId="{D9C88FE5-2713-9C47-90FF-BEB97E6ACC72}" type="parTrans" cxnId="{04F604F1-D266-EE48-9C15-3956BFA182CF}">
      <dgm:prSet/>
      <dgm:spPr/>
      <dgm:t>
        <a:bodyPr/>
        <a:lstStyle/>
        <a:p>
          <a:endParaRPr lang="en-US"/>
        </a:p>
      </dgm:t>
    </dgm:pt>
    <dgm:pt modelId="{2781AB17-D8B9-6940-B4F9-50CF04D14500}" type="sibTrans" cxnId="{04F604F1-D266-EE48-9C15-3956BFA182CF}">
      <dgm:prSet/>
      <dgm:spPr/>
      <dgm:t>
        <a:bodyPr/>
        <a:lstStyle/>
        <a:p>
          <a:endParaRPr lang="en-US"/>
        </a:p>
      </dgm:t>
    </dgm:pt>
    <dgm:pt modelId="{78187DFE-3020-1849-9418-338C628E54E9}">
      <dgm:prSet custT="1"/>
      <dgm:spPr/>
      <dgm:t>
        <a:bodyPr/>
        <a:lstStyle/>
        <a:p>
          <a:r>
            <a:rPr lang="en-US" sz="1600">
              <a:latin typeface="Calibri" panose="020F0502020204030204" pitchFamily="34" charset="0"/>
              <a:cs typeface="Calibri" panose="020F0502020204030204" pitchFamily="34" charset="0"/>
            </a:rPr>
            <a:t>(3) programs that are targeted to fall victims who are at a high risk for second falls and that are designed to maximize independence and quality of life for older adults, particularly those older adults with functional limitations</a:t>
          </a:r>
        </a:p>
      </dgm:t>
    </dgm:pt>
    <dgm:pt modelId="{6FFE4B57-584C-F847-9EAC-8A28E2B2A554}" type="parTrans" cxnId="{74B007A2-372B-FA4B-904D-91C993F688F8}">
      <dgm:prSet/>
      <dgm:spPr/>
      <dgm:t>
        <a:bodyPr/>
        <a:lstStyle/>
        <a:p>
          <a:endParaRPr lang="en-US"/>
        </a:p>
      </dgm:t>
    </dgm:pt>
    <dgm:pt modelId="{92EDB744-11F1-964E-B844-E15E685141E8}" type="sibTrans" cxnId="{74B007A2-372B-FA4B-904D-91C993F688F8}">
      <dgm:prSet/>
      <dgm:spPr/>
      <dgm:t>
        <a:bodyPr/>
        <a:lstStyle/>
        <a:p>
          <a:endParaRPr lang="en-US"/>
        </a:p>
      </dgm:t>
    </dgm:pt>
    <dgm:pt modelId="{465B6D65-18FF-FD4E-ABE6-35596F20C0A7}">
      <dgm:prSet custT="1"/>
      <dgm:spPr/>
      <dgm:t>
        <a:bodyPr/>
        <a:lstStyle/>
        <a:p>
          <a:r>
            <a:rPr lang="en-US" sz="1600">
              <a:latin typeface="Calibri" panose="020F0502020204030204" pitchFamily="34" charset="0"/>
              <a:cs typeface="Calibri" panose="020F0502020204030204" pitchFamily="34" charset="0"/>
            </a:rPr>
            <a:t>(4) programs that encourage partnerships to prevent falls among older adults and prevent or reduce injuries when falls occur</a:t>
          </a:r>
        </a:p>
      </dgm:t>
    </dgm:pt>
    <dgm:pt modelId="{D59BB406-A2C8-0340-9D6C-49A4B84245F2}" type="parTrans" cxnId="{C0D1629F-D8A8-A94C-AABB-D155864384D6}">
      <dgm:prSet/>
      <dgm:spPr/>
      <dgm:t>
        <a:bodyPr/>
        <a:lstStyle/>
        <a:p>
          <a:endParaRPr lang="en-US"/>
        </a:p>
      </dgm:t>
    </dgm:pt>
    <dgm:pt modelId="{64AC0061-B7D8-8A40-BB9A-7664CC911C00}" type="sibTrans" cxnId="{C0D1629F-D8A8-A94C-AABB-D155864384D6}">
      <dgm:prSet/>
      <dgm:spPr/>
      <dgm:t>
        <a:bodyPr/>
        <a:lstStyle/>
        <a:p>
          <a:endParaRPr lang="en-US"/>
        </a:p>
      </dgm:t>
    </dgm:pt>
    <dgm:pt modelId="{D2905FAD-1E0A-5541-B04F-23C1F5C23444}">
      <dgm:prSet custT="1"/>
      <dgm:spPr/>
      <dgm:t>
        <a:bodyPr/>
        <a:lstStyle/>
        <a:p>
          <a:r>
            <a:rPr lang="en-US" sz="1600">
              <a:latin typeface="Calibri" panose="020F0502020204030204" pitchFamily="34" charset="0"/>
              <a:cs typeface="Calibri" panose="020F0502020204030204" pitchFamily="34" charset="0"/>
            </a:rPr>
            <a:t>(5) programs to encourage long-term care providers to implement falls- prevention strategies which use specific interventions to help all patients avoid the risks for falling in an effort to reduce hospitalizations and prolong a high quality of life</a:t>
          </a:r>
        </a:p>
      </dgm:t>
    </dgm:pt>
    <dgm:pt modelId="{479B6392-9251-A54F-BC3D-8B0A5E7AF230}" type="parTrans" cxnId="{9BE5188C-AE9C-A642-AA43-DF197FE64AE7}">
      <dgm:prSet/>
      <dgm:spPr/>
      <dgm:t>
        <a:bodyPr/>
        <a:lstStyle/>
        <a:p>
          <a:endParaRPr lang="en-US"/>
        </a:p>
      </dgm:t>
    </dgm:pt>
    <dgm:pt modelId="{DEF26B12-F78F-CB47-9464-03C447D14DD5}" type="sibTrans" cxnId="{9BE5188C-AE9C-A642-AA43-DF197FE64AE7}">
      <dgm:prSet/>
      <dgm:spPr/>
      <dgm:t>
        <a:bodyPr/>
        <a:lstStyle/>
        <a:p>
          <a:endParaRPr lang="en-US"/>
        </a:p>
      </dgm:t>
    </dgm:pt>
    <dgm:pt modelId="{42F52DAB-9EB3-1F43-A02E-79E01EA81583}" type="pres">
      <dgm:prSet presAssocID="{6101E242-AB3D-4248-A112-172CEF9D7E83}" presName="diagram" presStyleCnt="0">
        <dgm:presLayoutVars>
          <dgm:dir/>
          <dgm:resizeHandles val="exact"/>
        </dgm:presLayoutVars>
      </dgm:prSet>
      <dgm:spPr/>
    </dgm:pt>
    <dgm:pt modelId="{F60E199C-14ED-F040-A90E-4B7C86B59230}" type="pres">
      <dgm:prSet presAssocID="{AFD68CA1-D3E9-2A4A-9E16-AB73CA63939A}" presName="node" presStyleLbl="node1" presStyleIdx="0" presStyleCnt="5">
        <dgm:presLayoutVars>
          <dgm:bulletEnabled val="1"/>
        </dgm:presLayoutVars>
      </dgm:prSet>
      <dgm:spPr/>
    </dgm:pt>
    <dgm:pt modelId="{4569B858-57D9-C649-AAFE-495CFA8C28AF}" type="pres">
      <dgm:prSet presAssocID="{928C5069-C27E-5D4F-8022-8901CFDA09D3}" presName="sibTrans" presStyleCnt="0"/>
      <dgm:spPr/>
    </dgm:pt>
    <dgm:pt modelId="{9CBD27E6-5F1A-974D-BF0A-AF0C14DDAE18}" type="pres">
      <dgm:prSet presAssocID="{4C2F29AF-9146-3E49-BA5E-860A1760267C}" presName="node" presStyleLbl="node1" presStyleIdx="1" presStyleCnt="5">
        <dgm:presLayoutVars>
          <dgm:bulletEnabled val="1"/>
        </dgm:presLayoutVars>
      </dgm:prSet>
      <dgm:spPr/>
    </dgm:pt>
    <dgm:pt modelId="{99AD1CB9-0C30-9141-9567-B1A0EBFF668B}" type="pres">
      <dgm:prSet presAssocID="{2781AB17-D8B9-6940-B4F9-50CF04D14500}" presName="sibTrans" presStyleCnt="0"/>
      <dgm:spPr/>
    </dgm:pt>
    <dgm:pt modelId="{481324B9-B90A-E841-9510-78344B54AF2F}" type="pres">
      <dgm:prSet presAssocID="{78187DFE-3020-1849-9418-338C628E54E9}" presName="node" presStyleLbl="node1" presStyleIdx="2" presStyleCnt="5">
        <dgm:presLayoutVars>
          <dgm:bulletEnabled val="1"/>
        </dgm:presLayoutVars>
      </dgm:prSet>
      <dgm:spPr/>
    </dgm:pt>
    <dgm:pt modelId="{2DEEA011-7B34-CC49-856E-513654F20118}" type="pres">
      <dgm:prSet presAssocID="{92EDB744-11F1-964E-B844-E15E685141E8}" presName="sibTrans" presStyleCnt="0"/>
      <dgm:spPr/>
    </dgm:pt>
    <dgm:pt modelId="{C08EDC3E-374A-7840-AA0D-FE8650737F67}" type="pres">
      <dgm:prSet presAssocID="{465B6D65-18FF-FD4E-ABE6-35596F20C0A7}" presName="node" presStyleLbl="node1" presStyleIdx="3" presStyleCnt="5">
        <dgm:presLayoutVars>
          <dgm:bulletEnabled val="1"/>
        </dgm:presLayoutVars>
      </dgm:prSet>
      <dgm:spPr/>
    </dgm:pt>
    <dgm:pt modelId="{18254988-B1DB-804A-AF77-DEB2083B93CC}" type="pres">
      <dgm:prSet presAssocID="{64AC0061-B7D8-8A40-BB9A-7664CC911C00}" presName="sibTrans" presStyleCnt="0"/>
      <dgm:spPr/>
    </dgm:pt>
    <dgm:pt modelId="{9D1854CB-1DAC-CB45-80CD-A86C7A770DEB}" type="pres">
      <dgm:prSet presAssocID="{D2905FAD-1E0A-5541-B04F-23C1F5C23444}" presName="node" presStyleLbl="node1" presStyleIdx="4" presStyleCnt="5">
        <dgm:presLayoutVars>
          <dgm:bulletEnabled val="1"/>
        </dgm:presLayoutVars>
      </dgm:prSet>
      <dgm:spPr/>
    </dgm:pt>
  </dgm:ptLst>
  <dgm:cxnLst>
    <dgm:cxn modelId="{A1D6341A-C814-3041-9425-2B259C6DF483}" srcId="{6101E242-AB3D-4248-A112-172CEF9D7E83}" destId="{AFD68CA1-D3E9-2A4A-9E16-AB73CA63939A}" srcOrd="0" destOrd="0" parTransId="{3AB2B759-38BE-0C4C-8749-2EF77CD6CC14}" sibTransId="{928C5069-C27E-5D4F-8022-8901CFDA09D3}"/>
    <dgm:cxn modelId="{F7A1E520-7C68-4641-B9D9-9561684EACC5}" type="presOf" srcId="{AFD68CA1-D3E9-2A4A-9E16-AB73CA63939A}" destId="{F60E199C-14ED-F040-A90E-4B7C86B59230}" srcOrd="0" destOrd="0" presId="urn:microsoft.com/office/officeart/2005/8/layout/default"/>
    <dgm:cxn modelId="{6527475B-B6D4-B642-877F-430960F8AC02}" type="presOf" srcId="{465B6D65-18FF-FD4E-ABE6-35596F20C0A7}" destId="{C08EDC3E-374A-7840-AA0D-FE8650737F67}" srcOrd="0" destOrd="0" presId="urn:microsoft.com/office/officeart/2005/8/layout/default"/>
    <dgm:cxn modelId="{26D1F46A-B7F5-C94C-B7E1-777931AE8D8C}" type="presOf" srcId="{78187DFE-3020-1849-9418-338C628E54E9}" destId="{481324B9-B90A-E841-9510-78344B54AF2F}" srcOrd="0" destOrd="0" presId="urn:microsoft.com/office/officeart/2005/8/layout/default"/>
    <dgm:cxn modelId="{9BE5188C-AE9C-A642-AA43-DF197FE64AE7}" srcId="{6101E242-AB3D-4248-A112-172CEF9D7E83}" destId="{D2905FAD-1E0A-5541-B04F-23C1F5C23444}" srcOrd="4" destOrd="0" parTransId="{479B6392-9251-A54F-BC3D-8B0A5E7AF230}" sibTransId="{DEF26B12-F78F-CB47-9464-03C447D14DD5}"/>
    <dgm:cxn modelId="{C0D1629F-D8A8-A94C-AABB-D155864384D6}" srcId="{6101E242-AB3D-4248-A112-172CEF9D7E83}" destId="{465B6D65-18FF-FD4E-ABE6-35596F20C0A7}" srcOrd="3" destOrd="0" parTransId="{D59BB406-A2C8-0340-9D6C-49A4B84245F2}" sibTransId="{64AC0061-B7D8-8A40-BB9A-7664CC911C00}"/>
    <dgm:cxn modelId="{74B007A2-372B-FA4B-904D-91C993F688F8}" srcId="{6101E242-AB3D-4248-A112-172CEF9D7E83}" destId="{78187DFE-3020-1849-9418-338C628E54E9}" srcOrd="2" destOrd="0" parTransId="{6FFE4B57-584C-F847-9EAC-8A28E2B2A554}" sibTransId="{92EDB744-11F1-964E-B844-E15E685141E8}"/>
    <dgm:cxn modelId="{6DE7B8CB-2BA2-C84B-A8D7-136B5078CE5B}" type="presOf" srcId="{D2905FAD-1E0A-5541-B04F-23C1F5C23444}" destId="{9D1854CB-1DAC-CB45-80CD-A86C7A770DEB}" srcOrd="0" destOrd="0" presId="urn:microsoft.com/office/officeart/2005/8/layout/default"/>
    <dgm:cxn modelId="{5312DCE4-BC7B-8E4A-A585-F6946FBD62D8}" type="presOf" srcId="{4C2F29AF-9146-3E49-BA5E-860A1760267C}" destId="{9CBD27E6-5F1A-974D-BF0A-AF0C14DDAE18}" srcOrd="0" destOrd="0" presId="urn:microsoft.com/office/officeart/2005/8/layout/default"/>
    <dgm:cxn modelId="{04F604F1-D266-EE48-9C15-3956BFA182CF}" srcId="{6101E242-AB3D-4248-A112-172CEF9D7E83}" destId="{4C2F29AF-9146-3E49-BA5E-860A1760267C}" srcOrd="1" destOrd="0" parTransId="{D9C88FE5-2713-9C47-90FF-BEB97E6ACC72}" sibTransId="{2781AB17-D8B9-6940-B4F9-50CF04D14500}"/>
    <dgm:cxn modelId="{0DB8FFFF-C34D-9349-ACDC-A44A517AADBB}" type="presOf" srcId="{6101E242-AB3D-4248-A112-172CEF9D7E83}" destId="{42F52DAB-9EB3-1F43-A02E-79E01EA81583}" srcOrd="0" destOrd="0" presId="urn:microsoft.com/office/officeart/2005/8/layout/default"/>
    <dgm:cxn modelId="{50487D2D-207A-BE4B-B5EE-92BA8A7F0EE4}" type="presParOf" srcId="{42F52DAB-9EB3-1F43-A02E-79E01EA81583}" destId="{F60E199C-14ED-F040-A90E-4B7C86B59230}" srcOrd="0" destOrd="0" presId="urn:microsoft.com/office/officeart/2005/8/layout/default"/>
    <dgm:cxn modelId="{2DD19451-3D98-2E43-828C-6D0610F9544E}" type="presParOf" srcId="{42F52DAB-9EB3-1F43-A02E-79E01EA81583}" destId="{4569B858-57D9-C649-AAFE-495CFA8C28AF}" srcOrd="1" destOrd="0" presId="urn:microsoft.com/office/officeart/2005/8/layout/default"/>
    <dgm:cxn modelId="{97EBA139-92A1-6343-83E5-5EBF72468CD2}" type="presParOf" srcId="{42F52DAB-9EB3-1F43-A02E-79E01EA81583}" destId="{9CBD27E6-5F1A-974D-BF0A-AF0C14DDAE18}" srcOrd="2" destOrd="0" presId="urn:microsoft.com/office/officeart/2005/8/layout/default"/>
    <dgm:cxn modelId="{7C8C16F8-B723-334A-9568-CE7EAB9B9298}" type="presParOf" srcId="{42F52DAB-9EB3-1F43-A02E-79E01EA81583}" destId="{99AD1CB9-0C30-9141-9567-B1A0EBFF668B}" srcOrd="3" destOrd="0" presId="urn:microsoft.com/office/officeart/2005/8/layout/default"/>
    <dgm:cxn modelId="{C98E8E2A-0ACF-F64A-A1EF-F18FBD89C8D5}" type="presParOf" srcId="{42F52DAB-9EB3-1F43-A02E-79E01EA81583}" destId="{481324B9-B90A-E841-9510-78344B54AF2F}" srcOrd="4" destOrd="0" presId="urn:microsoft.com/office/officeart/2005/8/layout/default"/>
    <dgm:cxn modelId="{91D263F5-457B-4543-B673-2EAC29FFD4A4}" type="presParOf" srcId="{42F52DAB-9EB3-1F43-A02E-79E01EA81583}" destId="{2DEEA011-7B34-CC49-856E-513654F20118}" srcOrd="5" destOrd="0" presId="urn:microsoft.com/office/officeart/2005/8/layout/default"/>
    <dgm:cxn modelId="{3F688B38-9E2A-084F-91F3-30BAFE914490}" type="presParOf" srcId="{42F52DAB-9EB3-1F43-A02E-79E01EA81583}" destId="{C08EDC3E-374A-7840-AA0D-FE8650737F67}" srcOrd="6" destOrd="0" presId="urn:microsoft.com/office/officeart/2005/8/layout/default"/>
    <dgm:cxn modelId="{F2496108-7956-3B42-8C53-5342C05914AD}" type="presParOf" srcId="{42F52DAB-9EB3-1F43-A02E-79E01EA81583}" destId="{18254988-B1DB-804A-AF77-DEB2083B93CC}" srcOrd="7" destOrd="0" presId="urn:microsoft.com/office/officeart/2005/8/layout/default"/>
    <dgm:cxn modelId="{52EDEDDB-FA45-DE41-AC6A-7A4F185FD41A}" type="presParOf" srcId="{42F52DAB-9EB3-1F43-A02E-79E01EA81583}" destId="{9D1854CB-1DAC-CB45-80CD-A86C7A770DE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F05EB-C993-4EF9-98DD-5984EB508CEB}">
      <dsp:nvSpPr>
        <dsp:cNvPr id="0" name=""/>
        <dsp:cNvSpPr/>
      </dsp:nvSpPr>
      <dsp:spPr>
        <a:xfrm>
          <a:off x="0" y="323230"/>
          <a:ext cx="8166339" cy="1032854"/>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t>Welcome/Introductions/Commission Business</a:t>
          </a:r>
        </a:p>
      </dsp:txBody>
      <dsp:txXfrm>
        <a:off x="50420" y="373650"/>
        <a:ext cx="8065499" cy="932014"/>
      </dsp:txXfrm>
    </dsp:sp>
    <dsp:sp modelId="{D37D7B01-791A-4BAA-97E6-AB9468D14F35}">
      <dsp:nvSpPr>
        <dsp:cNvPr id="0" name=""/>
        <dsp:cNvSpPr/>
      </dsp:nvSpPr>
      <dsp:spPr>
        <a:xfrm>
          <a:off x="0" y="1356084"/>
          <a:ext cx="8166339"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8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Updates from the Chair</a:t>
          </a:r>
        </a:p>
        <a:p>
          <a:pPr marL="228600" lvl="1" indent="-228600" algn="l" defTabSz="889000">
            <a:lnSpc>
              <a:spcPct val="90000"/>
            </a:lnSpc>
            <a:spcBef>
              <a:spcPct val="0"/>
            </a:spcBef>
            <a:spcAft>
              <a:spcPct val="20000"/>
            </a:spcAft>
            <a:buChar char="•"/>
          </a:pPr>
          <a:r>
            <a:rPr lang="en-US" sz="2000" kern="1200" dirty="0"/>
            <a:t>Review and Acceptance of Meeting Minutes (4-27-21)</a:t>
          </a:r>
        </a:p>
      </dsp:txBody>
      <dsp:txXfrm>
        <a:off x="0" y="1356084"/>
        <a:ext cx="8166339" cy="699660"/>
      </dsp:txXfrm>
    </dsp:sp>
    <dsp:sp modelId="{EA1793C2-4DA6-43B0-A826-B156593EE5C3}">
      <dsp:nvSpPr>
        <dsp:cNvPr id="0" name=""/>
        <dsp:cNvSpPr/>
      </dsp:nvSpPr>
      <dsp:spPr>
        <a:xfrm>
          <a:off x="0" y="2055744"/>
          <a:ext cx="8166339" cy="1032854"/>
        </a:xfrm>
        <a:prstGeom prst="round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Light" panose="020F0302020204030204"/>
            </a:rPr>
            <a:t>Discussion</a:t>
          </a:r>
          <a:r>
            <a:rPr lang="en-US" sz="2600" kern="1200" dirty="0"/>
            <a:t>: Development of the 2022 Commission Report: Local Public Health Infrastructure and Falls Prevention</a:t>
          </a:r>
        </a:p>
      </dsp:txBody>
      <dsp:txXfrm>
        <a:off x="50420" y="2106164"/>
        <a:ext cx="8065499" cy="932014"/>
      </dsp:txXfrm>
    </dsp:sp>
    <dsp:sp modelId="{EE7D482E-25FC-450C-92C1-725114ACD769}">
      <dsp:nvSpPr>
        <dsp:cNvPr id="0" name=""/>
        <dsp:cNvSpPr/>
      </dsp:nvSpPr>
      <dsp:spPr>
        <a:xfrm>
          <a:off x="0" y="3163478"/>
          <a:ext cx="8166339" cy="1032854"/>
        </a:xfrm>
        <a:prstGeom prst="round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Light" panose="020F0302020204030204"/>
            </a:rPr>
            <a:t>Discussion</a:t>
          </a:r>
          <a:r>
            <a:rPr lang="en-US" sz="2600" kern="1200" dirty="0"/>
            <a:t>:  Potential Stakeholder Meeting/Other Options</a:t>
          </a:r>
        </a:p>
      </dsp:txBody>
      <dsp:txXfrm>
        <a:off x="50420" y="3213898"/>
        <a:ext cx="8065499" cy="932014"/>
      </dsp:txXfrm>
    </dsp:sp>
    <dsp:sp modelId="{F42C8411-0A61-4DE0-B066-DA2306129D51}">
      <dsp:nvSpPr>
        <dsp:cNvPr id="0" name=""/>
        <dsp:cNvSpPr/>
      </dsp:nvSpPr>
      <dsp:spPr>
        <a:xfrm>
          <a:off x="0" y="4271212"/>
          <a:ext cx="8166339" cy="1032854"/>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Light" panose="020F0302020204030204"/>
            </a:rPr>
            <a:t>Closing</a:t>
          </a:r>
          <a:r>
            <a:rPr lang="en-US" sz="2600" kern="1200" dirty="0"/>
            <a:t> Remark</a:t>
          </a:r>
        </a:p>
      </dsp:txBody>
      <dsp:txXfrm>
        <a:off x="50420" y="4321632"/>
        <a:ext cx="8065499"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E199C-14ED-F040-A90E-4B7C86B59230}">
      <dsp:nvSpPr>
        <dsp:cNvPr id="0" name=""/>
        <dsp:cNvSpPr/>
      </dsp:nvSpPr>
      <dsp:spPr>
        <a:xfrm>
          <a:off x="0" y="403429"/>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(1) intervention approaches, including physical activity, medication assessment and reduction of medication when possible, vision enhancement and home-modification strategies</a:t>
          </a:r>
        </a:p>
      </dsp:txBody>
      <dsp:txXfrm>
        <a:off x="0" y="403429"/>
        <a:ext cx="3285270" cy="1971162"/>
      </dsp:txXfrm>
    </dsp:sp>
    <dsp:sp modelId="{9CBD27E6-5F1A-974D-BF0A-AF0C14DDAE18}">
      <dsp:nvSpPr>
        <dsp:cNvPr id="0" name=""/>
        <dsp:cNvSpPr/>
      </dsp:nvSpPr>
      <dsp:spPr>
        <a:xfrm>
          <a:off x="3613797" y="403429"/>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(2) strategies that promote collaboration between the medical community, including physicians, long-term care providers and pharmacists to reduce the rate of falls among their patients</a:t>
          </a:r>
        </a:p>
      </dsp:txBody>
      <dsp:txXfrm>
        <a:off x="3613797" y="403429"/>
        <a:ext cx="3285270" cy="1971162"/>
      </dsp:txXfrm>
    </dsp:sp>
    <dsp:sp modelId="{481324B9-B90A-E841-9510-78344B54AF2F}">
      <dsp:nvSpPr>
        <dsp:cNvPr id="0" name=""/>
        <dsp:cNvSpPr/>
      </dsp:nvSpPr>
      <dsp:spPr>
        <a:xfrm>
          <a:off x="7227595" y="403429"/>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(3) programs that are targeted to fall victims who are at a high risk for second falls and that are designed to maximize independence and quality of life for older adults, particularly those older adults with functional limitations</a:t>
          </a:r>
        </a:p>
      </dsp:txBody>
      <dsp:txXfrm>
        <a:off x="7227595" y="403429"/>
        <a:ext cx="3285270" cy="1971162"/>
      </dsp:txXfrm>
    </dsp:sp>
    <dsp:sp modelId="{C08EDC3E-374A-7840-AA0D-FE8650737F67}">
      <dsp:nvSpPr>
        <dsp:cNvPr id="0" name=""/>
        <dsp:cNvSpPr/>
      </dsp:nvSpPr>
      <dsp:spPr>
        <a:xfrm>
          <a:off x="1806898" y="2703118"/>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(4) programs that encourage partnerships to prevent falls among older adults and prevent or reduce injuries when falls occur</a:t>
          </a:r>
        </a:p>
      </dsp:txBody>
      <dsp:txXfrm>
        <a:off x="1806898" y="2703118"/>
        <a:ext cx="3285270" cy="1971162"/>
      </dsp:txXfrm>
    </dsp:sp>
    <dsp:sp modelId="{9D1854CB-1DAC-CB45-80CD-A86C7A770DEB}">
      <dsp:nvSpPr>
        <dsp:cNvPr id="0" name=""/>
        <dsp:cNvSpPr/>
      </dsp:nvSpPr>
      <dsp:spPr>
        <a:xfrm>
          <a:off x="5420696" y="2703118"/>
          <a:ext cx="3285270" cy="19711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(5) programs to encourage long-term care providers to implement falls- prevention strategies which use specific interventions to help all patients avoid the risks for falling in an effort to reduce hospitalizations and prolong a high quality of life</a:t>
          </a:r>
        </a:p>
      </dsp:txBody>
      <dsp:txXfrm>
        <a:off x="5420696" y="2703118"/>
        <a:ext cx="3285270" cy="19711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ph.umd.edu/news/update-essential-public-health-services-increases-focus-health-equit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healthypeople.gov/2020/topics-objectives/topic/public-health-infrastructure#:~:text=public%20health%20services.-,Overview,(ongoing)%20challenges%20to%20health"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ph.umd.edu/news/update-essential-public-health-services-increases-focus-health-equit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healthypeople.gov/2020/topics-objectives/topic/public-health-infrastructure#:~:text=public%20health%20services.-,Overview,(ongoing)%20challenges%20to%20health"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AD951-B4E2-42A9-95DF-DCE8BE08F42E}" type="slidenum">
              <a:rPr lang="en-US" smtClean="0"/>
              <a:t>3</a:t>
            </a:fld>
            <a:endParaRPr lang="en-US"/>
          </a:p>
        </p:txBody>
      </p:sp>
    </p:spTree>
    <p:extLst>
      <p:ext uri="{BB962C8B-B14F-4D97-AF65-F5344CB8AC3E}">
        <p14:creationId xmlns:p14="http://schemas.microsoft.com/office/powerpoint/2010/main" val="116150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Calibri"/>
              </a:rPr>
              <a:t>Things to consider:</a:t>
            </a:r>
            <a:endParaRPr lang="en-US" dirty="0"/>
          </a:p>
          <a:p>
            <a:pPr lvl="1"/>
            <a:r>
              <a:rPr lang="en-US" dirty="0">
                <a:ea typeface="+mn-lt"/>
                <a:cs typeface="+mn-lt"/>
              </a:rPr>
              <a:t>Is this the right time to hold such an event? Are there COVID19 considerations here-with organizations and health care providers just starting to resume some “normal” activity. </a:t>
            </a:r>
            <a:endParaRPr lang="en-US" dirty="0">
              <a:cs typeface="Calibri"/>
            </a:endParaRPr>
          </a:p>
          <a:p>
            <a:pPr lvl="1"/>
            <a:r>
              <a:rPr lang="en-US" dirty="0">
                <a:ea typeface="+mn-lt"/>
                <a:cs typeface="+mn-lt"/>
              </a:rPr>
              <a:t>If the Open Meeting Law bill does not pass it will need to be “in person”.  When should it be held? </a:t>
            </a:r>
            <a:endParaRPr lang="en-US" dirty="0"/>
          </a:p>
          <a:p>
            <a:pPr lvl="1"/>
            <a:r>
              <a:rPr lang="en-US" dirty="0">
                <a:ea typeface="+mn-lt"/>
                <a:cs typeface="+mn-lt"/>
              </a:rPr>
              <a:t>Should a member of the Commission be asked to volunteer to lead the organizing of this event? </a:t>
            </a:r>
            <a:endParaRPr lang="en-US" dirty="0"/>
          </a:p>
          <a:p>
            <a:pPr lvl="1"/>
            <a:r>
              <a:rPr lang="en-US" dirty="0">
                <a:ea typeface="+mn-lt"/>
                <a:cs typeface="+mn-lt"/>
              </a:rPr>
              <a:t>Who/what organizations should be invited? </a:t>
            </a:r>
            <a:endParaRPr lang="en-US" dirty="0"/>
          </a:p>
          <a:p>
            <a:pPr lvl="1"/>
            <a:r>
              <a:rPr lang="en-US" dirty="0">
                <a:ea typeface="+mn-lt"/>
                <a:cs typeface="+mn-lt"/>
              </a:rPr>
              <a:t>How should the information be presented and who will present it? -What does the Commission hope will be the end result of holding this event? Clear goals should be established?</a:t>
            </a: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85924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Describe what it would mean for workgroup</a:t>
            </a:r>
          </a:p>
          <a:p>
            <a:r>
              <a:rPr lang="en-US">
                <a:cs typeface="Calibri"/>
              </a:rPr>
              <a:t>- Open meeting law – might be difficult to schedule meetings in person </a:t>
            </a:r>
          </a:p>
          <a:p>
            <a:r>
              <a:rPr lang="en-US">
                <a:cs typeface="Calibri"/>
              </a:rPr>
              <a:t>- Need quorum </a:t>
            </a:r>
          </a:p>
          <a:p>
            <a:r>
              <a:rPr lang="en-US">
                <a:cs typeface="Calibri"/>
              </a:rPr>
              <a:t>- division of labor – assign roles, research and participation </a:t>
            </a:r>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08363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AD951-B4E2-42A9-95DF-DCE8BE08F42E}" type="slidenum">
              <a:rPr lang="en-US" smtClean="0"/>
              <a:t>5</a:t>
            </a:fld>
            <a:endParaRPr lang="en-US"/>
          </a:p>
        </p:txBody>
      </p:sp>
    </p:spTree>
    <p:extLst>
      <p:ext uri="{BB962C8B-B14F-4D97-AF65-F5344CB8AC3E}">
        <p14:creationId xmlns:p14="http://schemas.microsoft.com/office/powerpoint/2010/main" val="8379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https://sph.umd.edu/news/update-essential-public-health-services-increases-focus-health-equity</a:t>
            </a:r>
            <a:endParaRPr lang="en-US"/>
          </a:p>
          <a:p>
            <a:endParaRPr lang="en-US"/>
          </a:p>
          <a:p>
            <a:r>
              <a:rPr lang="en-US">
                <a:hlinkClick r:id="rId4"/>
              </a:rPr>
              <a:t>https://www.healthypeople.gov/2020/topics-objectives/topic/public-health-infrastructure#:~:text=public%20health%20services.-,Overview,(ongoing)%20challenges%20to%20health</a:t>
            </a:r>
            <a:r>
              <a:rPr lang="en-US"/>
              <a:t>.</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62071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https://sph.umd.edu/news/update-essential-public-health-services-increases-focus-health-equity</a:t>
            </a:r>
            <a:endParaRPr lang="en-US"/>
          </a:p>
          <a:p>
            <a:endParaRPr lang="en-US"/>
          </a:p>
          <a:p>
            <a:r>
              <a:rPr lang="en-US">
                <a:hlinkClick r:id="rId4"/>
              </a:rPr>
              <a:t>https://www.healthypeople.gov/2020/topics-objectives/topic/public-health-infrastructure#:~:text=public%20health%20services.-,Overview,(ongoing)%20challenges%20to%20health</a:t>
            </a:r>
            <a:r>
              <a:rPr lang="en-US"/>
              <a:t>.</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378697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74224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Describe what it would mean for workgroup</a:t>
            </a:r>
          </a:p>
          <a:p>
            <a:r>
              <a:rPr lang="en-US">
                <a:cs typeface="Calibri"/>
              </a:rPr>
              <a:t>- Open meeting law – might be difficult to schedule meetings in person </a:t>
            </a:r>
          </a:p>
          <a:p>
            <a:r>
              <a:rPr lang="en-US">
                <a:cs typeface="Calibri"/>
              </a:rPr>
              <a:t>- Need quorum </a:t>
            </a:r>
          </a:p>
          <a:p>
            <a:r>
              <a:rPr lang="en-US">
                <a:cs typeface="Calibri"/>
              </a:rPr>
              <a:t>- division of labor – assign roles, research and participation </a:t>
            </a:r>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323717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work group: </a:t>
            </a:r>
          </a:p>
          <a:p>
            <a:r>
              <a:rPr lang="en-US" dirty="0">
                <a:cs typeface="Calibri"/>
              </a:rPr>
              <a:t>-How many people should be in the work group? Who will volunteer?</a:t>
            </a:r>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49411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3078690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392968B1-72FB-4670-A4F9-F1A329BFD7D9}"/>
              </a:ext>
            </a:extLst>
          </p:cNvPr>
          <p:cNvSpPr txBox="1">
            <a:spLocks/>
          </p:cNvSpPr>
          <p:nvPr/>
        </p:nvSpPr>
        <p:spPr>
          <a:xfrm>
            <a:off x="1787844" y="2661249"/>
            <a:ext cx="8613473"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cap="none" dirty="0">
                <a:solidFill>
                  <a:schemeClr val="bg1"/>
                </a:solidFill>
                <a:latin typeface="Calibri"/>
                <a:cs typeface="Arial"/>
              </a:rPr>
              <a:t>Massachusetts Commission on </a:t>
            </a:r>
            <a:endParaRPr lang="en-US" cap="none" dirty="0">
              <a:solidFill>
                <a:schemeClr val="bg1"/>
              </a:solidFill>
              <a:latin typeface="Calibri"/>
            </a:endParaRPr>
          </a:p>
          <a:p>
            <a:pPr algn="ctr">
              <a:defRPr/>
            </a:pPr>
            <a:r>
              <a:rPr lang="en-US" cap="none" dirty="0">
                <a:solidFill>
                  <a:schemeClr val="bg1"/>
                </a:solidFill>
                <a:latin typeface="Calibri"/>
                <a:cs typeface="Arial"/>
              </a:rPr>
              <a:t>Falls Prevention</a:t>
            </a:r>
            <a:endParaRPr lang="en-US" dirty="0">
              <a:solidFill>
                <a:schemeClr val="bg1"/>
              </a:solidFill>
              <a:latin typeface="Calibri"/>
            </a:endParaRPr>
          </a:p>
        </p:txBody>
      </p:sp>
      <p:sp>
        <p:nvSpPr>
          <p:cNvPr id="6" name="Subtitle 3">
            <a:extLst>
              <a:ext uri="{FF2B5EF4-FFF2-40B4-BE49-F238E27FC236}">
                <a16:creationId xmlns:a16="http://schemas.microsoft.com/office/drawing/2014/main" id="{A0D9100C-424C-471A-AF00-69099C0A17D5}"/>
              </a:ext>
            </a:extLst>
          </p:cNvPr>
          <p:cNvSpPr txBox="1">
            <a:spLocks/>
          </p:cNvSpPr>
          <p:nvPr/>
        </p:nvSpPr>
        <p:spPr>
          <a:xfrm>
            <a:off x="522633" y="5050364"/>
            <a:ext cx="6696618" cy="961504"/>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dirty="0">
                <a:latin typeface="Calibri"/>
                <a:cs typeface="Arial"/>
              </a:rPr>
              <a:t>Monday, June 14th, 2021</a:t>
            </a:r>
            <a:endParaRPr lang="en-US" b="0" i="0" u="none" strike="noStrike" kern="1200" cap="none" spc="0" normalizeH="0" baseline="0" noProof="0" dirty="0">
              <a:ln>
                <a:noFill/>
              </a:ln>
              <a:effectLst/>
              <a:uLnTx/>
              <a:uFillTx/>
              <a:latin typeface="Calibri"/>
              <a:cs typeface="Arial" charset="0"/>
            </a:endParaRPr>
          </a:p>
          <a:p>
            <a:pPr marL="0" marR="0" lvl="0" indent="0" algn="l" defTabSz="914400" rtl="0" eaLnBrk="1" fontAlgn="auto" latinLnBrk="0" hangingPunct="1">
              <a:lnSpc>
                <a:spcPct val="100000"/>
              </a:lnSpc>
              <a:spcBef>
                <a:spcPts val="1000"/>
              </a:spcBef>
              <a:spcAft>
                <a:spcPts val="0"/>
              </a:spcAft>
              <a:buClr>
                <a:srgbClr val="CB1F54"/>
              </a:buClr>
              <a:buSzTx/>
              <a:buFont typeface="Arial"/>
              <a:buNone/>
              <a:tabLst/>
              <a:defRPr/>
            </a:pPr>
            <a:r>
              <a:rPr lang="en-US" dirty="0">
                <a:latin typeface="Calibri"/>
                <a:cs typeface="Arial"/>
              </a:rPr>
              <a:t>11:00am-12:30pm</a:t>
            </a:r>
          </a:p>
        </p:txBody>
      </p:sp>
    </p:spTree>
    <p:extLst>
      <p:ext uri="{BB962C8B-B14F-4D97-AF65-F5344CB8AC3E}">
        <p14:creationId xmlns:p14="http://schemas.microsoft.com/office/powerpoint/2010/main" val="39097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BBB638-3DC7-4F2E-A6B5-490292C89020}"/>
              </a:ext>
            </a:extLst>
          </p:cNvPr>
          <p:cNvSpPr>
            <a:spLocks noGrp="1"/>
          </p:cNvSpPr>
          <p:nvPr>
            <p:ph sz="half" idx="1"/>
          </p:nvPr>
        </p:nvSpPr>
        <p:spPr>
          <a:xfrm>
            <a:off x="509752" y="1305910"/>
            <a:ext cx="11500943" cy="4754880"/>
          </a:xfrm>
        </p:spPr>
        <p:txBody>
          <a:bodyPr lIns="91440" tIns="45720" rIns="91440" bIns="45720" anchor="t"/>
          <a:lstStyle/>
          <a:p>
            <a:pPr marL="0" indent="0">
              <a:buNone/>
            </a:pPr>
            <a:r>
              <a:rPr lang="en-US">
                <a:cs typeface="Calibri"/>
              </a:rPr>
              <a:t>Pros and Cons of Full Commission Vs. Smaller Work Group (similar to Phase 3)</a:t>
            </a:r>
            <a:endParaRPr lang="en-US"/>
          </a:p>
        </p:txBody>
      </p:sp>
      <p:sp>
        <p:nvSpPr>
          <p:cNvPr id="4" name="Slide Number Placeholder 3">
            <a:extLst>
              <a:ext uri="{FF2B5EF4-FFF2-40B4-BE49-F238E27FC236}">
                <a16:creationId xmlns:a16="http://schemas.microsoft.com/office/drawing/2014/main" id="{4117E871-682B-41ED-9E7A-6B14DB3D7AC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a:solidFill>
                <a:srgbClr val="464646">
                  <a:lumMod val="40000"/>
                  <a:lumOff val="60000"/>
                </a:srgbClr>
              </a:solidFill>
            </a:endParaRPr>
          </a:p>
        </p:txBody>
      </p:sp>
      <p:sp>
        <p:nvSpPr>
          <p:cNvPr id="5" name="Footer Placeholder 4">
            <a:extLst>
              <a:ext uri="{FF2B5EF4-FFF2-40B4-BE49-F238E27FC236}">
                <a16:creationId xmlns:a16="http://schemas.microsoft.com/office/drawing/2014/main" id="{58308C7F-9B12-44E9-8D2B-E4E7676ACB35}"/>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
        <p:nvSpPr>
          <p:cNvPr id="7" name="TextBox 6">
            <a:extLst>
              <a:ext uri="{FF2B5EF4-FFF2-40B4-BE49-F238E27FC236}">
                <a16:creationId xmlns:a16="http://schemas.microsoft.com/office/drawing/2014/main" id="{20855A32-FAE6-4893-B44B-3EDB373D619B}"/>
              </a:ext>
            </a:extLst>
          </p:cNvPr>
          <p:cNvSpPr txBox="1"/>
          <p:nvPr/>
        </p:nvSpPr>
        <p:spPr>
          <a:xfrm>
            <a:off x="721895" y="201913"/>
            <a:ext cx="11343289" cy="677108"/>
          </a:xfrm>
          <a:prstGeom prst="rect">
            <a:avLst/>
          </a:prstGeom>
          <a:noFill/>
        </p:spPr>
        <p:txBody>
          <a:bodyPr wrap="square" lIns="91440" tIns="45720" rIns="91440" bIns="45720" rtlCol="0" anchor="t">
            <a:spAutoFit/>
          </a:bodyPr>
          <a:lstStyle/>
          <a:p>
            <a:pPr>
              <a:defRPr/>
            </a:pPr>
            <a:r>
              <a:rPr lang="en-US" sz="3800" b="1">
                <a:solidFill>
                  <a:schemeClr val="bg1"/>
                </a:solidFill>
                <a:latin typeface="Calibri"/>
                <a:cs typeface="Arial"/>
              </a:rPr>
              <a:t>Discussion: Report Development Process</a:t>
            </a:r>
            <a:endParaRPr lang="en-US">
              <a:solidFill>
                <a:schemeClr val="bg1"/>
              </a:solidFill>
              <a:latin typeface="Calibri"/>
              <a:cs typeface="Arial"/>
            </a:endParaRPr>
          </a:p>
        </p:txBody>
      </p:sp>
      <p:pic>
        <p:nvPicPr>
          <p:cNvPr id="3" name="Graphic 5" descr="Group with solid fill">
            <a:extLst>
              <a:ext uri="{FF2B5EF4-FFF2-40B4-BE49-F238E27FC236}">
                <a16:creationId xmlns:a16="http://schemas.microsoft.com/office/drawing/2014/main" id="{5200A7CA-08AD-404B-B4E8-10A41AA973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7972" y="1710559"/>
            <a:ext cx="3962398" cy="3936123"/>
          </a:xfrm>
          <a:prstGeom prst="rect">
            <a:avLst/>
          </a:prstGeom>
        </p:spPr>
      </p:pic>
      <p:pic>
        <p:nvPicPr>
          <p:cNvPr id="12" name="Graphic 5" descr="Group with solid fill">
            <a:extLst>
              <a:ext uri="{FF2B5EF4-FFF2-40B4-BE49-F238E27FC236}">
                <a16:creationId xmlns:a16="http://schemas.microsoft.com/office/drawing/2014/main" id="{8ADE6D0B-A3A9-459B-85BB-0A609C4B52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0144" y="2170386"/>
            <a:ext cx="3962398" cy="3936123"/>
          </a:xfrm>
          <a:prstGeom prst="rect">
            <a:avLst/>
          </a:prstGeom>
        </p:spPr>
      </p:pic>
      <p:pic>
        <p:nvPicPr>
          <p:cNvPr id="13" name="Graphic 5" descr="Group with solid fill">
            <a:extLst>
              <a:ext uri="{FF2B5EF4-FFF2-40B4-BE49-F238E27FC236}">
                <a16:creationId xmlns:a16="http://schemas.microsoft.com/office/drawing/2014/main" id="{93BD5D83-F57F-4DBC-88E2-2C2C71378C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0420" y="2025869"/>
            <a:ext cx="3962398" cy="3936123"/>
          </a:xfrm>
          <a:prstGeom prst="rect">
            <a:avLst/>
          </a:prstGeom>
        </p:spPr>
      </p:pic>
    </p:spTree>
    <p:extLst>
      <p:ext uri="{BB962C8B-B14F-4D97-AF65-F5344CB8AC3E}">
        <p14:creationId xmlns:p14="http://schemas.microsoft.com/office/powerpoint/2010/main" val="322603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81B9E-5FA5-45B1-B6F3-A982C861AFC7}"/>
              </a:ext>
            </a:extLst>
          </p:cNvPr>
          <p:cNvSpPr txBox="1"/>
          <p:nvPr/>
        </p:nvSpPr>
        <p:spPr>
          <a:xfrm>
            <a:off x="642996" y="4355583"/>
            <a:ext cx="10906008" cy="1432168"/>
          </a:xfrm>
          <a:prstGeom prst="rect">
            <a:avLst/>
          </a:prstGeom>
        </p:spPr>
        <p:txBody>
          <a:bodyPr vert="horz" lIns="91440" tIns="45720" rIns="91440" bIns="45720" rtlCol="0" anchor="b">
            <a:normAutofit fontScale="47500" lnSpcReduction="20000"/>
          </a:bodyPr>
          <a:lstStyle/>
          <a:p>
            <a:pPr algn="ctr">
              <a:lnSpc>
                <a:spcPct val="90000"/>
              </a:lnSpc>
              <a:spcBef>
                <a:spcPct val="0"/>
              </a:spcBef>
              <a:spcAft>
                <a:spcPts val="600"/>
              </a:spcAft>
              <a:defRPr/>
            </a:pPr>
            <a:r>
              <a:rPr lang="en-US" sz="9000" b="1" dirty="0">
                <a:latin typeface="+mj-lt"/>
                <a:ea typeface="+mj-ea"/>
                <a:cs typeface="+mj-cs"/>
              </a:rPr>
              <a:t>Decision Points</a:t>
            </a:r>
            <a:r>
              <a:rPr lang="en-US" sz="6000" dirty="0">
                <a:latin typeface="+mj-lt"/>
                <a:ea typeface="+mj-ea"/>
                <a:cs typeface="+mj-cs"/>
              </a:rPr>
              <a:t>:</a:t>
            </a:r>
          </a:p>
          <a:p>
            <a:pPr algn="ctr">
              <a:lnSpc>
                <a:spcPct val="90000"/>
              </a:lnSpc>
              <a:spcBef>
                <a:spcPct val="0"/>
              </a:spcBef>
              <a:spcAft>
                <a:spcPts val="600"/>
              </a:spcAft>
              <a:defRPr/>
            </a:pPr>
            <a:r>
              <a:rPr lang="en-US" sz="6000" dirty="0">
                <a:latin typeface="+mj-lt"/>
                <a:ea typeface="+mj-ea"/>
                <a:cs typeface="+mj-cs"/>
              </a:rPr>
              <a:t>Work group or Full group</a:t>
            </a:r>
          </a:p>
          <a:p>
            <a:pPr algn="ctr">
              <a:lnSpc>
                <a:spcPct val="90000"/>
              </a:lnSpc>
              <a:spcBef>
                <a:spcPct val="0"/>
              </a:spcBef>
              <a:spcAft>
                <a:spcPts val="600"/>
              </a:spcAft>
              <a:defRPr/>
            </a:pPr>
            <a:r>
              <a:rPr lang="en-US" sz="6000" dirty="0">
                <a:latin typeface="+mj-lt"/>
                <a:ea typeface="+mj-ea"/>
                <a:cs typeface="+mj-cs"/>
              </a:rPr>
              <a:t>Frequency of Meetings</a:t>
            </a:r>
          </a:p>
        </p:txBody>
      </p:sp>
      <p:pic>
        <p:nvPicPr>
          <p:cNvPr id="11" name="Graphic 6" descr="User with solid fill">
            <a:extLst>
              <a:ext uri="{FF2B5EF4-FFF2-40B4-BE49-F238E27FC236}">
                <a16:creationId xmlns:a16="http://schemas.microsoft.com/office/drawing/2014/main" id="{BAAD187A-B5B4-45BB-B8F1-8153DB397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946" y="1565783"/>
            <a:ext cx="2685705" cy="2685705"/>
          </a:xfrm>
          <a:prstGeom prst="rect">
            <a:avLst/>
          </a:prstGeom>
        </p:spPr>
      </p:pic>
      <p:pic>
        <p:nvPicPr>
          <p:cNvPr id="12" name="Graphic 6" descr="User with solid fill">
            <a:extLst>
              <a:ext uri="{FF2B5EF4-FFF2-40B4-BE49-F238E27FC236}">
                <a16:creationId xmlns:a16="http://schemas.microsoft.com/office/drawing/2014/main" id="{92746016-E9B6-4A9D-9475-9769482C9E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8518" y="1565783"/>
            <a:ext cx="2685705" cy="2685705"/>
          </a:xfrm>
          <a:prstGeom prst="rect">
            <a:avLst/>
          </a:prstGeom>
        </p:spPr>
      </p:pic>
      <p:pic>
        <p:nvPicPr>
          <p:cNvPr id="6" name="Graphic 6" descr="User with solid fill">
            <a:extLst>
              <a:ext uri="{FF2B5EF4-FFF2-40B4-BE49-F238E27FC236}">
                <a16:creationId xmlns:a16="http://schemas.microsoft.com/office/drawing/2014/main" id="{86C237B0-9BBE-40BF-AE23-554E1E484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3000" y="1613694"/>
            <a:ext cx="2637795" cy="2637795"/>
          </a:xfrm>
          <a:prstGeom prst="rect">
            <a:avLst/>
          </a:prstGeom>
        </p:spPr>
      </p:pic>
      <p:pic>
        <p:nvPicPr>
          <p:cNvPr id="13" name="Graphic 6" descr="User with solid fill">
            <a:extLst>
              <a:ext uri="{FF2B5EF4-FFF2-40B4-BE49-F238E27FC236}">
                <a16:creationId xmlns:a16="http://schemas.microsoft.com/office/drawing/2014/main" id="{2EB6EABF-6CF5-471D-9EE9-1BEDE0962D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1662" y="1565783"/>
            <a:ext cx="2685706" cy="2685706"/>
          </a:xfrm>
          <a:prstGeom prst="rect">
            <a:avLst/>
          </a:prstGeom>
        </p:spPr>
      </p:pic>
      <p:cxnSp>
        <p:nvCxnSpPr>
          <p:cNvPr id="18" name="Straight Connector 17">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451D16C3-D59A-4331-BCA6-30664766BFAB}"/>
              </a:ext>
            </a:extLst>
          </p:cNvPr>
          <p:cNvSpPr>
            <a:spLocks noGrp="1"/>
          </p:cNvSpPr>
          <p:nvPr>
            <p:ph type="ftr" sz="quarter" idx="3"/>
          </p:nvPr>
        </p:nvSpPr>
        <p:spPr>
          <a:xfrm>
            <a:off x="4038600" y="6485746"/>
            <a:ext cx="4114800" cy="365125"/>
          </a:xfrm>
        </p:spPr>
        <p:txBody>
          <a:bodyPr vert="horz" lIns="91440" tIns="45720" rIns="91440" bIns="45720" rtlCol="0" anchor="ctr">
            <a:normAutofit/>
          </a:bodyPr>
          <a:lstStyle/>
          <a:p>
            <a:pPr algn="ctr">
              <a:spcAft>
                <a:spcPts val="600"/>
              </a:spcAft>
            </a:pPr>
            <a:r>
              <a:rPr lang="en-US" sz="1200" kern="1200">
                <a:solidFill>
                  <a:schemeClr val="tx1">
                    <a:tint val="75000"/>
                  </a:schemeClr>
                </a:solidFill>
                <a:latin typeface="+mn-lt"/>
                <a:ea typeface="+mn-ea"/>
                <a:cs typeface="+mn-cs"/>
              </a:rPr>
              <a:t>Massachusetts Department of Public Health       mass.gov/dph</a:t>
            </a:r>
          </a:p>
        </p:txBody>
      </p:sp>
      <p:sp>
        <p:nvSpPr>
          <p:cNvPr id="2" name="Slide Number Placeholder 1">
            <a:extLst>
              <a:ext uri="{FF2B5EF4-FFF2-40B4-BE49-F238E27FC236}">
                <a16:creationId xmlns:a16="http://schemas.microsoft.com/office/drawing/2014/main" id="{CD611C15-863C-43C2-9383-FC722301446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CA49D0EE-DE7F-324B-A84C-F36708423CDB}" type="slidenum">
              <a:rPr lang="en-US" smtClean="0">
                <a:solidFill>
                  <a:schemeClr val="tx1">
                    <a:tint val="75000"/>
                  </a:schemeClr>
                </a:solidFill>
              </a:rPr>
              <a:pPr>
                <a:spcAft>
                  <a:spcPts val="600"/>
                </a:spcAft>
              </a:pPr>
              <a:t>11</a:t>
            </a:fld>
            <a:endParaRPr lang="en-US">
              <a:solidFill>
                <a:schemeClr val="tx1">
                  <a:tint val="75000"/>
                </a:schemeClr>
              </a:solidFill>
            </a:endParaRPr>
          </a:p>
        </p:txBody>
      </p:sp>
    </p:spTree>
    <p:extLst>
      <p:ext uri="{BB962C8B-B14F-4D97-AF65-F5344CB8AC3E}">
        <p14:creationId xmlns:p14="http://schemas.microsoft.com/office/powerpoint/2010/main" val="116897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855A32-FAE6-4893-B44B-3EDB373D619B}"/>
              </a:ext>
            </a:extLst>
          </p:cNvPr>
          <p:cNvSpPr txBox="1"/>
          <p:nvPr/>
        </p:nvSpPr>
        <p:spPr>
          <a:xfrm>
            <a:off x="1028700" y="1967266"/>
            <a:ext cx="2628900" cy="2547257"/>
          </a:xfrm>
          <a:prstGeom prst="rect">
            <a:avLst/>
          </a:prstGeom>
          <a:noFill/>
        </p:spPr>
        <p:txBody>
          <a:bodyPr vert="horz" lIns="91440" tIns="45720" rIns="91440" bIns="45720" rtlCol="0" anchor="ctr">
            <a:normAutofit lnSpcReduction="10000"/>
          </a:bodyPr>
          <a:lstStyle/>
          <a:p>
            <a:pPr algn="ctr">
              <a:lnSpc>
                <a:spcPct val="90000"/>
              </a:lnSpc>
              <a:spcBef>
                <a:spcPct val="0"/>
              </a:spcBef>
              <a:spcAft>
                <a:spcPts val="600"/>
              </a:spcAft>
              <a:defRPr/>
            </a:pPr>
            <a:r>
              <a:rPr lang="en-US" sz="3300" b="1" kern="1200" dirty="0">
                <a:solidFill>
                  <a:srgbClr val="FFFFFF"/>
                </a:solidFill>
                <a:latin typeface="+mj-lt"/>
                <a:ea typeface="+mj-ea"/>
                <a:cs typeface="+mj-cs"/>
              </a:rPr>
              <a:t>Discussion: Disseminating </a:t>
            </a:r>
            <a:r>
              <a:rPr lang="en-US" sz="3300" b="1" dirty="0">
                <a:solidFill>
                  <a:srgbClr val="FFFFFF"/>
                </a:solidFill>
                <a:latin typeface="+mj-lt"/>
                <a:ea typeface="+mj-ea"/>
                <a:cs typeface="+mj-cs"/>
              </a:rPr>
              <a:t>Information</a:t>
            </a:r>
            <a:r>
              <a:rPr lang="en-US" sz="3300" b="1" kern="1200" dirty="0">
                <a:solidFill>
                  <a:srgbClr val="FFFFFF"/>
                </a:solidFill>
                <a:latin typeface="+mj-lt"/>
                <a:ea typeface="+mj-ea"/>
                <a:cs typeface="+mj-cs"/>
              </a:rPr>
              <a:t> </a:t>
            </a:r>
            <a:r>
              <a:rPr lang="en-US" sz="3300" b="1" dirty="0">
                <a:solidFill>
                  <a:srgbClr val="FFFFFF"/>
                </a:solidFill>
                <a:latin typeface="+mj-lt"/>
                <a:ea typeface="+mj-ea"/>
                <a:cs typeface="+mj-cs"/>
              </a:rPr>
              <a:t>About</a:t>
            </a:r>
            <a:r>
              <a:rPr lang="en-US" sz="3300" b="1" kern="1200" dirty="0">
                <a:solidFill>
                  <a:srgbClr val="FFFFFF"/>
                </a:solidFill>
                <a:latin typeface="+mj-lt"/>
                <a:ea typeface="+mj-ea"/>
                <a:cs typeface="+mj-cs"/>
              </a:rPr>
              <a:t> the </a:t>
            </a:r>
            <a:r>
              <a:rPr lang="en-US" sz="3300" b="1" dirty="0">
                <a:solidFill>
                  <a:srgbClr val="FFFFFF"/>
                </a:solidFill>
                <a:latin typeface="+mj-lt"/>
                <a:ea typeface="+mj-ea"/>
                <a:cs typeface="+mj-cs"/>
              </a:rPr>
              <a:t>Phase</a:t>
            </a:r>
            <a:r>
              <a:rPr lang="en-US" sz="3300" b="1" kern="1200" dirty="0">
                <a:solidFill>
                  <a:srgbClr val="FFFFFF"/>
                </a:solidFill>
                <a:latin typeface="+mj-lt"/>
                <a:ea typeface="+mj-ea"/>
                <a:cs typeface="+mj-cs"/>
              </a:rPr>
              <a:t> 3 </a:t>
            </a:r>
            <a:r>
              <a:rPr lang="en-US" sz="3300" b="1" dirty="0">
                <a:solidFill>
                  <a:srgbClr val="FFFFFF"/>
                </a:solidFill>
                <a:latin typeface="+mj-lt"/>
                <a:ea typeface="+mj-ea"/>
                <a:cs typeface="+mj-cs"/>
              </a:rPr>
              <a:t>Report</a:t>
            </a:r>
            <a:endParaRPr lang="en-US" sz="3300" kern="1200" dirty="0">
              <a:solidFill>
                <a:srgbClr val="FFFFFF"/>
              </a:solidFill>
              <a:latin typeface="+mj-lt"/>
              <a:ea typeface="+mj-ea"/>
              <a:cs typeface="+mj-cs"/>
            </a:endParaRPr>
          </a:p>
        </p:txBody>
      </p:sp>
      <p:pic>
        <p:nvPicPr>
          <p:cNvPr id="2" name="Picture 2" descr="A picture containing text&#10;&#10;Description automatically generated">
            <a:extLst>
              <a:ext uri="{FF2B5EF4-FFF2-40B4-BE49-F238E27FC236}">
                <a16:creationId xmlns:a16="http://schemas.microsoft.com/office/drawing/2014/main" id="{3EB8EFDA-3D85-4A4E-8E35-1D585219BE42}"/>
              </a:ext>
            </a:extLst>
          </p:cNvPr>
          <p:cNvPicPr>
            <a:picLocks noChangeAspect="1"/>
          </p:cNvPicPr>
          <p:nvPr/>
        </p:nvPicPr>
        <p:blipFill>
          <a:blip r:embed="rId3"/>
          <a:stretch>
            <a:fillRect/>
          </a:stretch>
        </p:blipFill>
        <p:spPr>
          <a:xfrm>
            <a:off x="6030663" y="643466"/>
            <a:ext cx="4274006" cy="5568739"/>
          </a:xfrm>
          <a:prstGeom prst="rect">
            <a:avLst/>
          </a:prstGeom>
        </p:spPr>
      </p:pic>
      <p:sp>
        <p:nvSpPr>
          <p:cNvPr id="5" name="Footer Placeholder 4">
            <a:extLst>
              <a:ext uri="{FF2B5EF4-FFF2-40B4-BE49-F238E27FC236}">
                <a16:creationId xmlns:a16="http://schemas.microsoft.com/office/drawing/2014/main" id="{58308C7F-9B12-44E9-8D2B-E4E7676ACB35}"/>
              </a:ext>
            </a:extLst>
          </p:cNvPr>
          <p:cNvSpPr>
            <a:spLocks noGrp="1"/>
          </p:cNvSpPr>
          <p:nvPr>
            <p:ph type="ftr" sz="quarter" idx="3"/>
          </p:nvPr>
        </p:nvSpPr>
        <p:spPr>
          <a:xfrm>
            <a:off x="841794" y="6485746"/>
            <a:ext cx="6210300" cy="365125"/>
          </a:xfrm>
        </p:spPr>
        <p:txBody>
          <a:bodyPr vert="horz" lIns="91440" tIns="45720" rIns="91440" bIns="45720" rtlCol="0" anchor="ctr">
            <a:normAutofit/>
          </a:bodyPr>
          <a:lstStyle/>
          <a:p>
            <a:pPr>
              <a:spcAft>
                <a:spcPts val="600"/>
              </a:spcAft>
            </a:pPr>
            <a:r>
              <a:rPr lang="en-US" sz="1200" kern="1200" dirty="0">
                <a:solidFill>
                  <a:schemeClr val="bg2">
                    <a:lumMod val="75000"/>
                  </a:schemeClr>
                </a:solidFill>
                <a:latin typeface="+mn-lt"/>
                <a:ea typeface="+mn-ea"/>
                <a:cs typeface="+mn-cs"/>
              </a:rPr>
              <a:t>Massachusetts Department of Public Health</a:t>
            </a:r>
            <a:r>
              <a:rPr lang="en-US" sz="1200" dirty="0">
                <a:solidFill>
                  <a:schemeClr val="bg2">
                    <a:lumMod val="75000"/>
                  </a:schemeClr>
                </a:solidFill>
              </a:rPr>
              <a:t>      </a:t>
            </a:r>
            <a:r>
              <a:rPr lang="en-US" sz="1200" kern="1200" dirty="0">
                <a:solidFill>
                  <a:schemeClr val="bg2">
                    <a:lumMod val="75000"/>
                  </a:schemeClr>
                </a:solidFill>
                <a:latin typeface="+mn-lt"/>
                <a:ea typeface="+mn-ea"/>
                <a:cs typeface="+mn-cs"/>
              </a:rPr>
              <a:t> mass.gov/</a:t>
            </a:r>
            <a:r>
              <a:rPr lang="en-US" sz="1200" kern="1200" dirty="0" err="1">
                <a:solidFill>
                  <a:schemeClr val="bg2">
                    <a:lumMod val="75000"/>
                  </a:schemeClr>
                </a:solidFill>
                <a:latin typeface="+mn-lt"/>
                <a:ea typeface="+mn-ea"/>
                <a:cs typeface="+mn-cs"/>
              </a:rPr>
              <a:t>dph</a:t>
            </a:r>
            <a:endParaRPr lang="en-US" sz="1200" kern="1200" dirty="0" err="1">
              <a:solidFill>
                <a:schemeClr val="bg2">
                  <a:lumMod val="75000"/>
                </a:schemeClr>
              </a:solidFill>
              <a:latin typeface="+mn-lt"/>
              <a:cs typeface="Calibri"/>
            </a:endParaRPr>
          </a:p>
        </p:txBody>
      </p:sp>
      <p:sp>
        <p:nvSpPr>
          <p:cNvPr id="4" name="Slide Number Placeholder 3">
            <a:extLst>
              <a:ext uri="{FF2B5EF4-FFF2-40B4-BE49-F238E27FC236}">
                <a16:creationId xmlns:a16="http://schemas.microsoft.com/office/drawing/2014/main" id="{4117E871-682B-41ED-9E7A-6B14DB3D7ACB}"/>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a:spcAft>
                <a:spcPts val="600"/>
              </a:spcAft>
            </a:pPr>
            <a:fld id="{CA49D0EE-DE7F-324B-A84C-F36708423CDB}" type="slidenum">
              <a:rPr lang="en-US">
                <a:solidFill>
                  <a:schemeClr val="tx1">
                    <a:alpha val="80000"/>
                  </a:schemeClr>
                </a:solidFill>
              </a:rPr>
              <a:pPr>
                <a:spcAft>
                  <a:spcPts val="600"/>
                </a:spcAft>
              </a:pPr>
              <a:t>12</a:t>
            </a:fld>
            <a:endParaRPr lang="en-US">
              <a:solidFill>
                <a:schemeClr val="tx1">
                  <a:alpha val="80000"/>
                </a:schemeClr>
              </a:solidFill>
            </a:endParaRPr>
          </a:p>
        </p:txBody>
      </p:sp>
    </p:spTree>
    <p:extLst>
      <p:ext uri="{BB962C8B-B14F-4D97-AF65-F5344CB8AC3E}">
        <p14:creationId xmlns:p14="http://schemas.microsoft.com/office/powerpoint/2010/main" val="342043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2EFA62-4BC5-4E90-BFB5-69A03A2DD5EF}"/>
              </a:ext>
            </a:extLst>
          </p:cNvPr>
          <p:cNvSpPr>
            <a:spLocks noGrp="1"/>
          </p:cNvSpPr>
          <p:nvPr>
            <p:ph sz="half" idx="1"/>
          </p:nvPr>
        </p:nvSpPr>
        <p:spPr>
          <a:xfrm>
            <a:off x="367070" y="1642888"/>
            <a:ext cx="8551462" cy="4754880"/>
          </a:xfrm>
        </p:spPr>
        <p:txBody>
          <a:bodyPr lIns="91440" tIns="45720" rIns="91440" bIns="45720" anchor="t"/>
          <a:lstStyle/>
          <a:p>
            <a:pPr marL="0" indent="0">
              <a:buNone/>
            </a:pPr>
            <a:r>
              <a:rPr lang="en-US" dirty="0">
                <a:cs typeface="Calibri"/>
              </a:rPr>
              <a:t>Things to consider and questions:</a:t>
            </a:r>
            <a:endParaRPr lang="en-US" dirty="0"/>
          </a:p>
          <a:p>
            <a:pPr lvl="1"/>
            <a:r>
              <a:rPr lang="en-US" dirty="0">
                <a:ea typeface="+mn-lt"/>
                <a:cs typeface="+mn-lt"/>
              </a:rPr>
              <a:t>Open Meeting Law Is Coming is back into effect on June 15</a:t>
            </a:r>
            <a:r>
              <a:rPr lang="en-US" baseline="30000" dirty="0">
                <a:ea typeface="+mn-lt"/>
                <a:cs typeface="+mn-lt"/>
              </a:rPr>
              <a:t>th</a:t>
            </a:r>
            <a:endParaRPr lang="en-US" dirty="0">
              <a:ea typeface="+mn-lt"/>
              <a:cs typeface="+mn-lt"/>
            </a:endParaRPr>
          </a:p>
          <a:p>
            <a:pPr lvl="1"/>
            <a:r>
              <a:rPr lang="en-US" dirty="0">
                <a:ea typeface="+mn-lt"/>
                <a:cs typeface="+mn-lt"/>
              </a:rPr>
              <a:t>What are the best formats for disseminating information about the phase 3 recommendations?</a:t>
            </a:r>
          </a:p>
          <a:p>
            <a:pPr lvl="1"/>
            <a:r>
              <a:rPr lang="en-US" dirty="0">
                <a:ea typeface="+mn-lt"/>
                <a:cs typeface="+mn-lt"/>
              </a:rPr>
              <a:t>What’s the best timing for this activity?</a:t>
            </a:r>
          </a:p>
          <a:p>
            <a:pPr lvl="1"/>
            <a:r>
              <a:rPr lang="en-US" dirty="0">
                <a:ea typeface="+mn-lt"/>
                <a:cs typeface="+mn-lt"/>
              </a:rPr>
              <a:t>What are the anticipated outcomes of this activity?</a:t>
            </a:r>
            <a:endParaRPr lang="en-US" dirty="0">
              <a:cs typeface="Calibri"/>
            </a:endParaRPr>
          </a:p>
          <a:p>
            <a:pPr lvl="1"/>
            <a:r>
              <a:rPr lang="en-US" dirty="0">
                <a:ea typeface="+mn-lt"/>
                <a:cs typeface="+mn-lt"/>
              </a:rPr>
              <a:t>Who/what organizations should be invited?</a:t>
            </a:r>
          </a:p>
          <a:p>
            <a:pPr lvl="1"/>
            <a:r>
              <a:rPr lang="en-US" dirty="0">
                <a:ea typeface="+mn-lt"/>
                <a:cs typeface="+mn-lt"/>
              </a:rPr>
              <a:t>Is anyone willing to volunteer to:</a:t>
            </a:r>
          </a:p>
          <a:p>
            <a:pPr lvl="2"/>
            <a:r>
              <a:rPr lang="en-US" dirty="0">
                <a:ea typeface="+mn-lt"/>
                <a:cs typeface="+mn-lt"/>
              </a:rPr>
              <a:t> develop and deliver a presentation about the phase 3 report</a:t>
            </a:r>
          </a:p>
          <a:p>
            <a:pPr lvl="2"/>
            <a:r>
              <a:rPr lang="en-US" dirty="0">
                <a:ea typeface="+mn-lt"/>
                <a:cs typeface="+mn-lt"/>
              </a:rPr>
              <a:t>Invite the identified stakeholders</a:t>
            </a:r>
          </a:p>
          <a:p>
            <a:pPr lvl="2"/>
            <a:r>
              <a:rPr lang="en-US" dirty="0">
                <a:ea typeface="+mn-lt"/>
                <a:cs typeface="+mn-lt"/>
              </a:rPr>
              <a:t>Host the meeting if it must occur in person</a:t>
            </a:r>
            <a:endParaRPr lang="en-US" dirty="0"/>
          </a:p>
        </p:txBody>
      </p:sp>
      <p:sp>
        <p:nvSpPr>
          <p:cNvPr id="4" name="Slide Number Placeholder 3">
            <a:extLst>
              <a:ext uri="{FF2B5EF4-FFF2-40B4-BE49-F238E27FC236}">
                <a16:creationId xmlns:a16="http://schemas.microsoft.com/office/drawing/2014/main" id="{91EDE10C-85EE-40D5-9C9C-603FC96A389B}"/>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a:solidFill>
                <a:srgbClr val="464646">
                  <a:lumMod val="40000"/>
                  <a:lumOff val="60000"/>
                </a:srgbClr>
              </a:solidFill>
            </a:endParaRPr>
          </a:p>
        </p:txBody>
      </p:sp>
      <p:sp>
        <p:nvSpPr>
          <p:cNvPr id="5" name="Footer Placeholder 4">
            <a:extLst>
              <a:ext uri="{FF2B5EF4-FFF2-40B4-BE49-F238E27FC236}">
                <a16:creationId xmlns:a16="http://schemas.microsoft.com/office/drawing/2014/main" id="{AD3B28BC-E7EC-41C7-9F2D-3C8A78ED7456}"/>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sp>
        <p:nvSpPr>
          <p:cNvPr id="6" name="TextBox 5">
            <a:extLst>
              <a:ext uri="{FF2B5EF4-FFF2-40B4-BE49-F238E27FC236}">
                <a16:creationId xmlns:a16="http://schemas.microsoft.com/office/drawing/2014/main" id="{3AE03F29-DF1B-4B7A-A0AC-DC9C9FA9ED7A}"/>
              </a:ext>
            </a:extLst>
          </p:cNvPr>
          <p:cNvSpPr txBox="1"/>
          <p:nvPr/>
        </p:nvSpPr>
        <p:spPr>
          <a:xfrm>
            <a:off x="835572" y="231227"/>
            <a:ext cx="96274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rPr>
              <a:t>Discussion: Potential Stakeholder Meeting</a:t>
            </a:r>
            <a:endParaRPr lang="en-US" sz="4000">
              <a:cs typeface="Calibri"/>
            </a:endParaRPr>
          </a:p>
        </p:txBody>
      </p:sp>
      <p:pic>
        <p:nvPicPr>
          <p:cNvPr id="7" name="Graphic 7" descr="Meeting with solid fill">
            <a:extLst>
              <a:ext uri="{FF2B5EF4-FFF2-40B4-BE49-F238E27FC236}">
                <a16:creationId xmlns:a16="http://schemas.microsoft.com/office/drawing/2014/main" id="{DD36F6B3-7EEF-4D90-B352-7382D35C4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08731" y="1947042"/>
            <a:ext cx="3502572" cy="3515710"/>
          </a:xfrm>
          <a:prstGeom prst="rect">
            <a:avLst/>
          </a:prstGeom>
        </p:spPr>
      </p:pic>
    </p:spTree>
    <p:extLst>
      <p:ext uri="{BB962C8B-B14F-4D97-AF65-F5344CB8AC3E}">
        <p14:creationId xmlns:p14="http://schemas.microsoft.com/office/powerpoint/2010/main" val="195028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ED381F1-D8E8-5A46-A626-A8E179831010}"/>
              </a:ext>
            </a:extLst>
          </p:cNvPr>
          <p:cNvSpPr txBox="1">
            <a:spLocks/>
          </p:cNvSpPr>
          <p:nvPr/>
        </p:nvSpPr>
        <p:spPr>
          <a:xfrm>
            <a:off x="2142581" y="1711115"/>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bg1"/>
                </a:solidFill>
                <a:effectLst/>
                <a:uLnTx/>
                <a:uFillTx/>
                <a:latin typeface="Calibri"/>
                <a:cs typeface="Arial"/>
              </a:rPr>
              <a:t>Thank You!</a:t>
            </a:r>
          </a:p>
          <a:p>
            <a:pPr algn="ctr">
              <a:defRPr/>
            </a:pPr>
            <a:endParaRPr lang="en-US" cap="none" dirty="0">
              <a:solidFill>
                <a:schemeClr val="bg1"/>
              </a:solidFill>
              <a:latin typeface="Calibri"/>
              <a:cs typeface="Arial"/>
            </a:endParaRPr>
          </a:p>
        </p:txBody>
      </p:sp>
      <p:sp>
        <p:nvSpPr>
          <p:cNvPr id="3" name="Subtitle 3">
            <a:extLst>
              <a:ext uri="{FF2B5EF4-FFF2-40B4-BE49-F238E27FC236}">
                <a16:creationId xmlns:a16="http://schemas.microsoft.com/office/drawing/2014/main" id="{DD223DFD-2833-AC4E-8009-E8D870640DA3}"/>
              </a:ext>
            </a:extLst>
          </p:cNvPr>
          <p:cNvSpPr txBox="1">
            <a:spLocks/>
          </p:cNvSpPr>
          <p:nvPr/>
        </p:nvSpPr>
        <p:spPr>
          <a:xfrm>
            <a:off x="3524244" y="3825822"/>
            <a:ext cx="5390072" cy="3029908"/>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spcBef>
                <a:spcPts val="0"/>
              </a:spcBef>
              <a:defRPr/>
            </a:pPr>
            <a:r>
              <a:rPr lang="en-US" altLang="en-US" dirty="0">
                <a:latin typeface="Calibri"/>
                <a:cs typeface="Arial"/>
              </a:rPr>
              <a:t>Bekah Thomas</a:t>
            </a:r>
            <a:endParaRPr lang="en-US" altLang="en-US" sz="2400" b="0" i="0" u="none" strike="noStrike" kern="1200" cap="none" spc="0" normalizeH="0" baseline="0" noProof="0" dirty="0">
              <a:ln>
                <a:noFill/>
              </a:ln>
              <a:solidFill>
                <a:sysClr val="window" lastClr="FFFFFF"/>
              </a:solidFill>
              <a:effectLst/>
              <a:uLnTx/>
              <a:uFillTx/>
              <a:latin typeface="Calibri"/>
            </a:endParaRPr>
          </a:p>
          <a:p>
            <a:pPr marL="0" marR="0" lvl="0" indent="0" algn="ctr" defTabSz="914400" rtl="0" eaLnBrk="1" fontAlgn="auto" latinLnBrk="0" hangingPunct="1">
              <a:spcBef>
                <a:spcPts val="0"/>
              </a:spcBef>
              <a:spcAft>
                <a:spcPts val="0"/>
              </a:spcAft>
              <a:buClr>
                <a:srgbClr val="CB1F54"/>
              </a:buClr>
              <a:buSzTx/>
              <a:buFont typeface="Arial"/>
              <a:buNone/>
              <a:tabLst/>
              <a:defRPr/>
            </a:pPr>
            <a:r>
              <a:rPr lang="en-US" altLang="en-US" dirty="0">
                <a:latin typeface="Calibri"/>
                <a:cs typeface="Arial"/>
              </a:rPr>
              <a:t>Rebekah.Thomas</a:t>
            </a:r>
            <a:r>
              <a:rPr kumimoji="0" lang="en-US" altLang="en-US" sz="2400" b="0" i="0" u="none" strike="noStrike" kern="1200" cap="none" spc="0" normalizeH="0" baseline="0" noProof="0" dirty="0">
                <a:ln>
                  <a:noFill/>
                </a:ln>
                <a:effectLst/>
                <a:uLnTx/>
                <a:uFillTx/>
                <a:latin typeface="Calibri"/>
                <a:cs typeface="Arial"/>
              </a:rPr>
              <a:t>@</a:t>
            </a:r>
            <a:r>
              <a:rPr lang="en-US" altLang="en-US" dirty="0">
                <a:latin typeface="Calibri"/>
                <a:cs typeface="Arial"/>
              </a:rPr>
              <a:t>mass.gov</a:t>
            </a:r>
            <a:endParaRPr lang="en-US" altLang="en-US" sz="2400" b="0" i="0" u="none" strike="noStrike" kern="1200" cap="none" spc="0" normalizeH="0" baseline="0" noProof="0" dirty="0">
              <a:ln>
                <a:noFill/>
              </a:ln>
              <a:effectLst/>
              <a:uLnTx/>
              <a:uFillTx/>
              <a:latin typeface="Calibri"/>
              <a:cs typeface="Arial"/>
            </a:endParaRPr>
          </a:p>
          <a:p>
            <a:pPr algn="ctr">
              <a:spcBef>
                <a:spcPts val="0"/>
              </a:spcBef>
              <a:defRPr/>
            </a:pPr>
            <a:endParaRPr lang="en-US" altLang="en-US" dirty="0">
              <a:latin typeface="Calibri"/>
              <a:cs typeface="Arial"/>
            </a:endParaRPr>
          </a:p>
          <a:p>
            <a:pPr algn="ctr">
              <a:spcBef>
                <a:spcPts val="0"/>
              </a:spcBef>
              <a:defRPr/>
            </a:pPr>
            <a:r>
              <a:rPr lang="en-US" altLang="en-US" dirty="0">
                <a:latin typeface="Calibri"/>
                <a:cs typeface="Arial"/>
              </a:rPr>
              <a:t>Carla Cicerchia</a:t>
            </a:r>
            <a:endParaRPr lang="en-US" dirty="0"/>
          </a:p>
          <a:p>
            <a:pPr algn="ctr">
              <a:spcBef>
                <a:spcPts val="0"/>
              </a:spcBef>
              <a:defRPr/>
            </a:pPr>
            <a:r>
              <a:rPr lang="en-US" altLang="en-US" dirty="0">
                <a:latin typeface="Calibri"/>
                <a:cs typeface="Arial"/>
              </a:rPr>
              <a:t>Carla.Cicerchia@mass.gov</a:t>
            </a:r>
          </a:p>
          <a:p>
            <a:pPr algn="ctr">
              <a:spcBef>
                <a:spcPts val="0"/>
              </a:spcBef>
              <a:defRPr/>
            </a:pPr>
            <a:endParaRPr lang="en-US" altLang="en-US" dirty="0">
              <a:latin typeface="Calibri"/>
              <a:cs typeface="Arial"/>
            </a:endParaRPr>
          </a:p>
          <a:p>
            <a:pPr algn="ctr">
              <a:spcBef>
                <a:spcPts val="0"/>
              </a:spcBef>
              <a:defRPr/>
            </a:pPr>
            <a:r>
              <a:rPr lang="en-US" altLang="en-US" dirty="0">
                <a:latin typeface="Calibri"/>
                <a:cs typeface="Arial"/>
              </a:rPr>
              <a:t>Alexandria </a:t>
            </a:r>
            <a:r>
              <a:rPr lang="en-US" altLang="en-US" dirty="0" err="1">
                <a:latin typeface="Calibri"/>
                <a:cs typeface="Arial"/>
              </a:rPr>
              <a:t>Papadimoulis</a:t>
            </a:r>
            <a:endParaRPr lang="en-US" altLang="en-US" dirty="0">
              <a:latin typeface="Calibri"/>
              <a:cs typeface="Arial"/>
            </a:endParaRPr>
          </a:p>
          <a:p>
            <a:pPr algn="ctr">
              <a:spcBef>
                <a:spcPts val="0"/>
              </a:spcBef>
              <a:defRPr/>
            </a:pPr>
            <a:r>
              <a:rPr lang="en-US" altLang="en-US" dirty="0">
                <a:latin typeface="Calibri"/>
                <a:cs typeface="Arial"/>
              </a:rPr>
              <a:t>Alexandria.Papadimoulis@mass.gov</a:t>
            </a:r>
          </a:p>
        </p:txBody>
      </p:sp>
      <p:sp>
        <p:nvSpPr>
          <p:cNvPr id="4" name="TextBox 3">
            <a:extLst>
              <a:ext uri="{FF2B5EF4-FFF2-40B4-BE49-F238E27FC236}">
                <a16:creationId xmlns:a16="http://schemas.microsoft.com/office/drawing/2014/main" id="{34B21C61-90FD-4C7C-A23C-45D8BFE1885E}"/>
              </a:ext>
            </a:extLst>
          </p:cNvPr>
          <p:cNvSpPr txBox="1"/>
          <p:nvPr/>
        </p:nvSpPr>
        <p:spPr>
          <a:xfrm>
            <a:off x="1086931" y="2869722"/>
            <a:ext cx="102769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For more information about the MA Falls Commission for Falls Prevention please visit: </a:t>
            </a:r>
            <a:r>
              <a:rPr lang="en-US" dirty="0">
                <a:solidFill>
                  <a:schemeClr val="bg1"/>
                </a:solidFill>
                <a:ea typeface="+mn-lt"/>
                <a:cs typeface="+mn-lt"/>
              </a:rPr>
              <a:t>https://www.mass.gov/massachusetts-commission-on-falls-prevention </a:t>
            </a:r>
            <a:endParaRPr lang="en-US" dirty="0">
              <a:solidFill>
                <a:schemeClr val="bg1"/>
              </a:solidFill>
              <a:cs typeface="Calibri"/>
            </a:endParaRPr>
          </a:p>
        </p:txBody>
      </p:sp>
    </p:spTree>
    <p:extLst>
      <p:ext uri="{BB962C8B-B14F-4D97-AF65-F5344CB8AC3E}">
        <p14:creationId xmlns:p14="http://schemas.microsoft.com/office/powerpoint/2010/main" val="289960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45056F-37CA-FB4C-BA02-E6DE548BF3FD}"/>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p>
        </p:txBody>
      </p:sp>
      <p:sp>
        <p:nvSpPr>
          <p:cNvPr id="3" name="Slide Number Placeholder 2">
            <a:extLst>
              <a:ext uri="{FF2B5EF4-FFF2-40B4-BE49-F238E27FC236}">
                <a16:creationId xmlns:a16="http://schemas.microsoft.com/office/drawing/2014/main" id="{B4AC3403-973D-834E-AD0B-D49B27C7764C}"/>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a:solidFill>
                <a:srgbClr val="464646">
                  <a:lumMod val="40000"/>
                  <a:lumOff val="60000"/>
                </a:srgbClr>
              </a:solidFill>
            </a:endParaRPr>
          </a:p>
        </p:txBody>
      </p:sp>
      <p:sp>
        <p:nvSpPr>
          <p:cNvPr id="4" name="TextBox 3">
            <a:extLst>
              <a:ext uri="{FF2B5EF4-FFF2-40B4-BE49-F238E27FC236}">
                <a16:creationId xmlns:a16="http://schemas.microsoft.com/office/drawing/2014/main" id="{340A6272-417E-FB42-8600-7CA17B89878A}"/>
              </a:ext>
            </a:extLst>
          </p:cNvPr>
          <p:cNvSpPr txBox="1"/>
          <p:nvPr/>
        </p:nvSpPr>
        <p:spPr>
          <a:xfrm>
            <a:off x="721895" y="293879"/>
            <a:ext cx="7086600" cy="677108"/>
          </a:xfrm>
          <a:prstGeom prst="rect">
            <a:avLst/>
          </a:prstGeom>
          <a:noFill/>
        </p:spPr>
        <p:txBody>
          <a:bodyPr wrap="square" lIns="91440" tIns="45720" rIns="91440" bIns="45720" rtlCol="0" anchor="t">
            <a:spAutoFit/>
          </a:bodyPr>
          <a:lstStyle/>
          <a:p>
            <a:pPr>
              <a:defRPr/>
            </a:pPr>
            <a:r>
              <a:rPr lang="en-US" sz="3800" b="1">
                <a:solidFill>
                  <a:schemeClr val="bg1"/>
                </a:solidFill>
                <a:latin typeface="Calibri"/>
                <a:cs typeface="Arial"/>
              </a:rPr>
              <a:t>Meeting Agenda</a:t>
            </a:r>
            <a:endParaRPr lang="en-US">
              <a:solidFill>
                <a:schemeClr val="bg1"/>
              </a:solidFill>
              <a:latin typeface="Calibri"/>
              <a:cs typeface="Calibri"/>
            </a:endParaRPr>
          </a:p>
        </p:txBody>
      </p:sp>
      <p:graphicFrame>
        <p:nvGraphicFramePr>
          <p:cNvPr id="5" name="Diagram 6">
            <a:extLst>
              <a:ext uri="{FF2B5EF4-FFF2-40B4-BE49-F238E27FC236}">
                <a16:creationId xmlns:a16="http://schemas.microsoft.com/office/drawing/2014/main" id="{8F6FB9D8-D2A9-4B3F-9C6D-1450B5928CB1}"/>
              </a:ext>
            </a:extLst>
          </p:cNvPr>
          <p:cNvGraphicFramePr/>
          <p:nvPr>
            <p:extLst>
              <p:ext uri="{D42A27DB-BD31-4B8C-83A1-F6EECF244321}">
                <p14:modId xmlns:p14="http://schemas.microsoft.com/office/powerpoint/2010/main" val="2488172783"/>
              </p:ext>
            </p:extLst>
          </p:nvPr>
        </p:nvGraphicFramePr>
        <p:xfrm>
          <a:off x="3551208" y="981974"/>
          <a:ext cx="8166339" cy="5627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5" name="Picture 185" descr="A picture containing text, clipart&#10;&#10;Description automatically generated">
            <a:extLst>
              <a:ext uri="{FF2B5EF4-FFF2-40B4-BE49-F238E27FC236}">
                <a16:creationId xmlns:a16="http://schemas.microsoft.com/office/drawing/2014/main" id="{CF177850-EBE6-4990-B9B2-EC11CB105329}"/>
              </a:ext>
            </a:extLst>
          </p:cNvPr>
          <p:cNvPicPr>
            <a:picLocks noChangeAspect="1"/>
          </p:cNvPicPr>
          <p:nvPr/>
        </p:nvPicPr>
        <p:blipFill>
          <a:blip r:embed="rId7"/>
          <a:stretch>
            <a:fillRect/>
          </a:stretch>
        </p:blipFill>
        <p:spPr>
          <a:xfrm>
            <a:off x="840806" y="2210878"/>
            <a:ext cx="2200275" cy="2781300"/>
          </a:xfrm>
          <a:prstGeom prst="rect">
            <a:avLst/>
          </a:prstGeom>
        </p:spPr>
      </p:pic>
    </p:spTree>
    <p:extLst>
      <p:ext uri="{BB962C8B-B14F-4D97-AF65-F5344CB8AC3E}">
        <p14:creationId xmlns:p14="http://schemas.microsoft.com/office/powerpoint/2010/main" val="387004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10482-D06E-4949-8069-5FC2C58EA522}"/>
              </a:ext>
            </a:extLst>
          </p:cNvPr>
          <p:cNvSpPr/>
          <p:nvPr/>
        </p:nvSpPr>
        <p:spPr>
          <a:xfrm>
            <a:off x="445476" y="256290"/>
            <a:ext cx="10738340" cy="58477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Welcome &amp; Introductions</a:t>
            </a:r>
          </a:p>
        </p:txBody>
      </p:sp>
      <p:sp>
        <p:nvSpPr>
          <p:cNvPr id="3" name="Rectangle 2">
            <a:extLst>
              <a:ext uri="{FF2B5EF4-FFF2-40B4-BE49-F238E27FC236}">
                <a16:creationId xmlns:a16="http://schemas.microsoft.com/office/drawing/2014/main" id="{F5CF3ACF-F70E-704E-BEFA-89519E64D094}"/>
              </a:ext>
            </a:extLst>
          </p:cNvPr>
          <p:cNvSpPr/>
          <p:nvPr/>
        </p:nvSpPr>
        <p:spPr>
          <a:xfrm>
            <a:off x="445476" y="1277036"/>
            <a:ext cx="10738340" cy="4493538"/>
          </a:xfrm>
          <a:prstGeom prst="rect">
            <a:avLst/>
          </a:prstGeom>
        </p:spPr>
        <p:txBody>
          <a:bodyPr wrap="square">
            <a:spAutoFit/>
          </a:bodyPr>
          <a:lstStyle/>
          <a:p>
            <a:r>
              <a:rPr lang="en-US" sz="2600" b="1" dirty="0">
                <a:latin typeface="Calibri" panose="020F0502020204030204" pitchFamily="34" charset="0"/>
                <a:cs typeface="Calibri" panose="020F0502020204030204" pitchFamily="34" charset="0"/>
              </a:rPr>
              <a:t>Statutory Reminder</a:t>
            </a: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“The commission shall monitor the effects of falls by older adults on health care costs, the potential for reducing the number of falls by older adults and the most effective strategies for reducing falls and health care costs associated with falls”</a:t>
            </a:r>
          </a:p>
          <a:p>
            <a:endParaRPr lang="en-US" sz="26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600" dirty="0">
                <a:latin typeface="Calibri" panose="020F0502020204030204" pitchFamily="34" charset="0"/>
                <a:cs typeface="Calibri" panose="020F0502020204030204" pitchFamily="34" charset="0"/>
              </a:rPr>
              <a:t>Write reports that includes findings “from the commission's review along with recommendations and any suggested legislation to implement those recommendations.”</a:t>
            </a:r>
          </a:p>
          <a:p>
            <a:pPr marL="457200" indent="-457200">
              <a:buFont typeface="Arial" panose="020B0604020202020204" pitchFamily="34" charset="0"/>
              <a:buChar char="•"/>
            </a:pPr>
            <a:endParaRPr lang="en-US" sz="2600" dirty="0">
              <a:latin typeface="Calibri" panose="020F0502020204030204" pitchFamily="34" charset="0"/>
              <a:cs typeface="Calibri" panose="020F0502020204030204" pitchFamily="34" charset="0"/>
            </a:endParaRPr>
          </a:p>
          <a:p>
            <a:r>
              <a:rPr lang="en-US" sz="2600" b="1" dirty="0">
                <a:latin typeface="Calibri" panose="020F0502020204030204" pitchFamily="34" charset="0"/>
                <a:cs typeface="Calibri" panose="020F0502020204030204" pitchFamily="34" charset="0"/>
              </a:rPr>
              <a:t>Review &amp; Acceptance of Minutes</a:t>
            </a:r>
          </a:p>
        </p:txBody>
      </p:sp>
    </p:spTree>
    <p:extLst>
      <p:ext uri="{BB962C8B-B14F-4D97-AF65-F5344CB8AC3E}">
        <p14:creationId xmlns:p14="http://schemas.microsoft.com/office/powerpoint/2010/main" val="281353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855A32-FAE6-4893-B44B-3EDB373D619B}"/>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defRPr/>
            </a:pPr>
            <a:r>
              <a:rPr lang="en-US" sz="3300" b="1" dirty="0">
                <a:solidFill>
                  <a:srgbClr val="FFFFFF"/>
                </a:solidFill>
                <a:latin typeface="+mj-lt"/>
                <a:ea typeface="+mj-ea"/>
                <a:cs typeface="+mj-cs"/>
              </a:rPr>
              <a:t>FY22 Report: Topic</a:t>
            </a:r>
            <a:endParaRPr lang="en-US" sz="3300" b="1" kern="1200" dirty="0">
              <a:solidFill>
                <a:srgbClr val="FFFFFF"/>
              </a:solidFill>
              <a:latin typeface="+mj-lt"/>
              <a:ea typeface="+mj-ea"/>
              <a:cs typeface="Calibri Light"/>
            </a:endParaRPr>
          </a:p>
        </p:txBody>
      </p:sp>
      <p:pic>
        <p:nvPicPr>
          <p:cNvPr id="2" name="Picture 2" descr="A picture containing text&#10;&#10;Description automatically generated">
            <a:extLst>
              <a:ext uri="{FF2B5EF4-FFF2-40B4-BE49-F238E27FC236}">
                <a16:creationId xmlns:a16="http://schemas.microsoft.com/office/drawing/2014/main" id="{3EB8EFDA-3D85-4A4E-8E35-1D585219BE42}"/>
              </a:ext>
            </a:extLst>
          </p:cNvPr>
          <p:cNvPicPr>
            <a:picLocks noChangeAspect="1"/>
          </p:cNvPicPr>
          <p:nvPr/>
        </p:nvPicPr>
        <p:blipFill>
          <a:blip r:embed="rId3"/>
          <a:stretch>
            <a:fillRect/>
          </a:stretch>
        </p:blipFill>
        <p:spPr>
          <a:xfrm>
            <a:off x="6030663" y="643466"/>
            <a:ext cx="4274006" cy="5568739"/>
          </a:xfrm>
          <a:prstGeom prst="rect">
            <a:avLst/>
          </a:prstGeom>
        </p:spPr>
      </p:pic>
      <p:sp>
        <p:nvSpPr>
          <p:cNvPr id="5" name="Footer Placeholder 4">
            <a:extLst>
              <a:ext uri="{FF2B5EF4-FFF2-40B4-BE49-F238E27FC236}">
                <a16:creationId xmlns:a16="http://schemas.microsoft.com/office/drawing/2014/main" id="{58308C7F-9B12-44E9-8D2B-E4E7676ACB35}"/>
              </a:ext>
            </a:extLst>
          </p:cNvPr>
          <p:cNvSpPr>
            <a:spLocks noGrp="1"/>
          </p:cNvSpPr>
          <p:nvPr>
            <p:ph type="ftr" sz="quarter" idx="3"/>
          </p:nvPr>
        </p:nvSpPr>
        <p:spPr>
          <a:xfrm>
            <a:off x="841794" y="6485746"/>
            <a:ext cx="6210300" cy="365125"/>
          </a:xfrm>
        </p:spPr>
        <p:txBody>
          <a:bodyPr vert="horz" lIns="91440" tIns="45720" rIns="91440" bIns="45720" rtlCol="0" anchor="ctr">
            <a:normAutofit/>
          </a:bodyPr>
          <a:lstStyle/>
          <a:p>
            <a:pPr>
              <a:spcAft>
                <a:spcPts val="600"/>
              </a:spcAft>
            </a:pPr>
            <a:r>
              <a:rPr lang="en-US" sz="1200" kern="1200" dirty="0">
                <a:solidFill>
                  <a:schemeClr val="bg2">
                    <a:lumMod val="75000"/>
                  </a:schemeClr>
                </a:solidFill>
                <a:latin typeface="+mn-lt"/>
                <a:ea typeface="+mn-ea"/>
                <a:cs typeface="+mn-cs"/>
              </a:rPr>
              <a:t>Massachusetts Department of Public Health</a:t>
            </a:r>
            <a:r>
              <a:rPr lang="en-US" sz="1200" dirty="0">
                <a:solidFill>
                  <a:schemeClr val="bg2">
                    <a:lumMod val="75000"/>
                  </a:schemeClr>
                </a:solidFill>
              </a:rPr>
              <a:t>      </a:t>
            </a:r>
            <a:r>
              <a:rPr lang="en-US" sz="1200" kern="1200" dirty="0">
                <a:solidFill>
                  <a:schemeClr val="bg2">
                    <a:lumMod val="75000"/>
                  </a:schemeClr>
                </a:solidFill>
                <a:latin typeface="+mn-lt"/>
                <a:ea typeface="+mn-ea"/>
                <a:cs typeface="+mn-cs"/>
              </a:rPr>
              <a:t> mass.gov/</a:t>
            </a:r>
            <a:r>
              <a:rPr lang="en-US" sz="1200" kern="1200" dirty="0" err="1">
                <a:solidFill>
                  <a:schemeClr val="bg2">
                    <a:lumMod val="75000"/>
                  </a:schemeClr>
                </a:solidFill>
                <a:latin typeface="+mn-lt"/>
                <a:ea typeface="+mn-ea"/>
                <a:cs typeface="+mn-cs"/>
              </a:rPr>
              <a:t>dph</a:t>
            </a:r>
            <a:endParaRPr lang="en-US" sz="1200" kern="1200" dirty="0" err="1">
              <a:solidFill>
                <a:schemeClr val="bg2">
                  <a:lumMod val="75000"/>
                </a:schemeClr>
              </a:solidFill>
              <a:latin typeface="+mn-lt"/>
              <a:cs typeface="Calibri"/>
            </a:endParaRPr>
          </a:p>
        </p:txBody>
      </p:sp>
      <p:sp>
        <p:nvSpPr>
          <p:cNvPr id="4" name="Slide Number Placeholder 3">
            <a:extLst>
              <a:ext uri="{FF2B5EF4-FFF2-40B4-BE49-F238E27FC236}">
                <a16:creationId xmlns:a16="http://schemas.microsoft.com/office/drawing/2014/main" id="{4117E871-682B-41ED-9E7A-6B14DB3D7ACB}"/>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a:spcAft>
                <a:spcPts val="600"/>
              </a:spcAft>
            </a:pPr>
            <a:fld id="{CA49D0EE-DE7F-324B-A84C-F36708423CDB}" type="slidenum">
              <a:rPr lang="en-US">
                <a:solidFill>
                  <a:schemeClr val="tx1">
                    <a:alpha val="80000"/>
                  </a:schemeClr>
                </a:solidFill>
              </a:rPr>
              <a:pPr>
                <a:spcAft>
                  <a:spcPts val="600"/>
                </a:spcAft>
              </a:pPr>
              <a:t>4</a:t>
            </a:fld>
            <a:endParaRPr lang="en-US">
              <a:solidFill>
                <a:schemeClr val="tx1">
                  <a:alpha val="80000"/>
                </a:schemeClr>
              </a:solidFill>
            </a:endParaRPr>
          </a:p>
        </p:txBody>
      </p:sp>
      <p:sp>
        <p:nvSpPr>
          <p:cNvPr id="3" name="TextBox 2">
            <a:extLst>
              <a:ext uri="{FF2B5EF4-FFF2-40B4-BE49-F238E27FC236}">
                <a16:creationId xmlns:a16="http://schemas.microsoft.com/office/drawing/2014/main" id="{F0EA655E-D753-4106-BA6E-4307282ABDEF}"/>
              </a:ext>
            </a:extLst>
          </p:cNvPr>
          <p:cNvSpPr txBox="1"/>
          <p:nvPr/>
        </p:nvSpPr>
        <p:spPr>
          <a:xfrm>
            <a:off x="6650966" y="2424022"/>
            <a:ext cx="3217652" cy="147732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p>
          <a:p>
            <a:pPr algn="ctr"/>
            <a:endParaRPr lang="en-US" b="1" dirty="0"/>
          </a:p>
          <a:p>
            <a:pPr algn="ctr"/>
            <a:r>
              <a:rPr lang="en-US" b="1" dirty="0"/>
              <a:t>MASSACHUSETTS COMMISION ON FALLS PREVENTION</a:t>
            </a:r>
            <a:endParaRPr lang="en-US" b="1" dirty="0">
              <a:cs typeface="Calibri"/>
            </a:endParaRPr>
          </a:p>
          <a:p>
            <a:pPr algn="ctr"/>
            <a:endParaRPr lang="en-US" b="1" dirty="0">
              <a:cs typeface="Calibri"/>
            </a:endParaRPr>
          </a:p>
        </p:txBody>
      </p:sp>
      <p:sp>
        <p:nvSpPr>
          <p:cNvPr id="8" name="TextBox 7">
            <a:extLst>
              <a:ext uri="{FF2B5EF4-FFF2-40B4-BE49-F238E27FC236}">
                <a16:creationId xmlns:a16="http://schemas.microsoft.com/office/drawing/2014/main" id="{0A17970E-50A8-443A-86FE-5341FBE5D95A}"/>
              </a:ext>
            </a:extLst>
          </p:cNvPr>
          <p:cNvSpPr txBox="1"/>
          <p:nvPr/>
        </p:nvSpPr>
        <p:spPr>
          <a:xfrm>
            <a:off x="6564701" y="3732362"/>
            <a:ext cx="3217652"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Phase 4 Report</a:t>
            </a:r>
          </a:p>
          <a:p>
            <a:pPr algn="ctr"/>
            <a:endParaRPr lang="en-US" b="1" dirty="0">
              <a:cs typeface="Calibri"/>
            </a:endParaRPr>
          </a:p>
        </p:txBody>
      </p:sp>
      <p:sp>
        <p:nvSpPr>
          <p:cNvPr id="9" name="TextBox 8">
            <a:extLst>
              <a:ext uri="{FF2B5EF4-FFF2-40B4-BE49-F238E27FC236}">
                <a16:creationId xmlns:a16="http://schemas.microsoft.com/office/drawing/2014/main" id="{E9D133F8-493E-4FD1-AF67-2019A179B2C5}"/>
              </a:ext>
            </a:extLst>
          </p:cNvPr>
          <p:cNvSpPr txBox="1"/>
          <p:nvPr/>
        </p:nvSpPr>
        <p:spPr>
          <a:xfrm>
            <a:off x="6564702" y="4724400"/>
            <a:ext cx="321765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September 22, 2022</a:t>
            </a:r>
          </a:p>
        </p:txBody>
      </p:sp>
    </p:spTree>
    <p:extLst>
      <p:ext uri="{BB962C8B-B14F-4D97-AF65-F5344CB8AC3E}">
        <p14:creationId xmlns:p14="http://schemas.microsoft.com/office/powerpoint/2010/main" val="362124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10482-D06E-4949-8069-5FC2C58EA522}"/>
              </a:ext>
            </a:extLst>
          </p:cNvPr>
          <p:cNvSpPr/>
          <p:nvPr/>
        </p:nvSpPr>
        <p:spPr>
          <a:xfrm>
            <a:off x="445476" y="256290"/>
            <a:ext cx="10738340" cy="584775"/>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Reminder: Statutory Guidance for the Report</a:t>
            </a:r>
          </a:p>
        </p:txBody>
      </p:sp>
      <p:sp>
        <p:nvSpPr>
          <p:cNvPr id="4" name="Content Placeholder 2">
            <a:extLst>
              <a:ext uri="{FF2B5EF4-FFF2-40B4-BE49-F238E27FC236}">
                <a16:creationId xmlns:a16="http://schemas.microsoft.com/office/drawing/2014/main" id="{30826EBC-18D6-314B-80E3-003E2F05758A}"/>
              </a:ext>
            </a:extLst>
          </p:cNvPr>
          <p:cNvSpPr txBox="1">
            <a:spLocks/>
          </p:cNvSpPr>
          <p:nvPr/>
        </p:nvSpPr>
        <p:spPr>
          <a:xfrm>
            <a:off x="445476" y="1181101"/>
            <a:ext cx="10972800" cy="571500"/>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600">
                <a:solidFill>
                  <a:schemeClr val="tx1"/>
                </a:solidFill>
                <a:latin typeface="Calibri" panose="020F0502020204030204" pitchFamily="34" charset="0"/>
                <a:cs typeface="Calibri" panose="020F0502020204030204" pitchFamily="34" charset="0"/>
              </a:rPr>
              <a:t>The report shall include recommendations for:</a:t>
            </a:r>
          </a:p>
        </p:txBody>
      </p:sp>
      <p:graphicFrame>
        <p:nvGraphicFramePr>
          <p:cNvPr id="5" name="Diagram 4">
            <a:extLst>
              <a:ext uri="{FF2B5EF4-FFF2-40B4-BE49-F238E27FC236}">
                <a16:creationId xmlns:a16="http://schemas.microsoft.com/office/drawing/2014/main" id="{396DA8B3-DE56-A541-81D9-758FE48B1BCE}"/>
              </a:ext>
            </a:extLst>
          </p:cNvPr>
          <p:cNvGraphicFramePr/>
          <p:nvPr>
            <p:extLst>
              <p:ext uri="{D42A27DB-BD31-4B8C-83A1-F6EECF244321}">
                <p14:modId xmlns:p14="http://schemas.microsoft.com/office/powerpoint/2010/main" val="3129324543"/>
              </p:ext>
            </p:extLst>
          </p:nvPr>
        </p:nvGraphicFramePr>
        <p:xfrm>
          <a:off x="839567" y="1524000"/>
          <a:ext cx="10512866" cy="507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571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7D95A1-7041-D148-81ED-E72520AA4D40}"/>
              </a:ext>
            </a:extLst>
          </p:cNvPr>
          <p:cNvSpPr>
            <a:spLocks noGrp="1"/>
          </p:cNvSpPr>
          <p:nvPr>
            <p:ph sz="half" idx="1"/>
          </p:nvPr>
        </p:nvSpPr>
        <p:spPr>
          <a:xfrm>
            <a:off x="823823" y="1472242"/>
            <a:ext cx="5181600" cy="4654239"/>
          </a:xfrm>
        </p:spPr>
        <p:txBody>
          <a:bodyPr lIns="91440" tIns="45720" rIns="91440" bIns="45720" anchor="t"/>
          <a:lstStyle/>
          <a:p>
            <a:pPr marL="0" indent="0">
              <a:buNone/>
            </a:pPr>
            <a:r>
              <a:rPr lang="en-US">
                <a:ea typeface="+mn-lt"/>
                <a:cs typeface="+mn-lt"/>
              </a:rPr>
              <a:t>"Public health infrastructure provides communities, states, and the Nation the capacity to prevent disease, promote health, and prepare for and respond to both acute (emergency) threats and chronic (ongoing) challenges to health. Infrastructure is the foundation for planning, delivering, evaluating, and improving public health."</a:t>
            </a:r>
            <a:endParaRPr lang="en-US"/>
          </a:p>
        </p:txBody>
      </p:sp>
      <p:pic>
        <p:nvPicPr>
          <p:cNvPr id="7" name="Picture 7" descr="Diagram&#10;&#10;Description automatically generated">
            <a:extLst>
              <a:ext uri="{FF2B5EF4-FFF2-40B4-BE49-F238E27FC236}">
                <a16:creationId xmlns:a16="http://schemas.microsoft.com/office/drawing/2014/main" id="{7D012558-0AA7-47DD-94B1-20CDAE45C995}"/>
              </a:ext>
            </a:extLst>
          </p:cNvPr>
          <p:cNvPicPr>
            <a:picLocks noGrp="1" noChangeAspect="1"/>
          </p:cNvPicPr>
          <p:nvPr>
            <p:ph sz="half" idx="2"/>
          </p:nvPr>
        </p:nvPicPr>
        <p:blipFill>
          <a:blip r:embed="rId3"/>
          <a:stretch>
            <a:fillRect/>
          </a:stretch>
        </p:blipFill>
        <p:spPr>
          <a:xfrm>
            <a:off x="6387759" y="1371600"/>
            <a:ext cx="4750481" cy="4754880"/>
          </a:xfrm>
        </p:spPr>
      </p:pic>
      <p:sp>
        <p:nvSpPr>
          <p:cNvPr id="4" name="Slide Number Placeholder 3">
            <a:extLst>
              <a:ext uri="{FF2B5EF4-FFF2-40B4-BE49-F238E27FC236}">
                <a16:creationId xmlns:a16="http://schemas.microsoft.com/office/drawing/2014/main" id="{33AB1DAC-8690-964E-BBF1-9853D9A906A0}"/>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a:solidFill>
                <a:srgbClr val="464646">
                  <a:lumMod val="40000"/>
                  <a:lumOff val="60000"/>
                </a:srgbClr>
              </a:solidFill>
            </a:endParaRPr>
          </a:p>
        </p:txBody>
      </p:sp>
      <p:sp>
        <p:nvSpPr>
          <p:cNvPr id="5" name="Footer Placeholder 4">
            <a:extLst>
              <a:ext uri="{FF2B5EF4-FFF2-40B4-BE49-F238E27FC236}">
                <a16:creationId xmlns:a16="http://schemas.microsoft.com/office/drawing/2014/main" id="{C50BC40C-926A-4C4A-9970-75925BCD6921}"/>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a:t>
            </a:r>
            <a:r>
              <a:rPr lang="en-US" err="1">
                <a:solidFill>
                  <a:srgbClr val="464646">
                    <a:lumMod val="40000"/>
                    <a:lumOff val="60000"/>
                  </a:srgbClr>
                </a:solidFill>
              </a:rPr>
              <a:t>dph</a:t>
            </a:r>
          </a:p>
        </p:txBody>
      </p:sp>
      <p:sp>
        <p:nvSpPr>
          <p:cNvPr id="6" name="TextBox 5">
            <a:extLst>
              <a:ext uri="{FF2B5EF4-FFF2-40B4-BE49-F238E27FC236}">
                <a16:creationId xmlns:a16="http://schemas.microsoft.com/office/drawing/2014/main" id="{81954107-8724-7644-B5F3-7869DF3F5E85}"/>
              </a:ext>
            </a:extLst>
          </p:cNvPr>
          <p:cNvSpPr txBox="1"/>
          <p:nvPr/>
        </p:nvSpPr>
        <p:spPr>
          <a:xfrm>
            <a:off x="682480" y="175638"/>
            <a:ext cx="10455759" cy="677108"/>
          </a:xfrm>
          <a:prstGeom prst="rect">
            <a:avLst/>
          </a:prstGeom>
          <a:noFill/>
        </p:spPr>
        <p:txBody>
          <a:bodyPr wrap="square" lIns="91440" tIns="45720" rIns="91440" bIns="45720" rtlCol="0" anchor="t">
            <a:spAutoFit/>
          </a:bodyPr>
          <a:lstStyle/>
          <a:p>
            <a:pPr>
              <a:defRPr/>
            </a:pPr>
            <a:r>
              <a:rPr lang="en-US" sz="3800" b="1" dirty="0">
                <a:solidFill>
                  <a:schemeClr val="bg1"/>
                </a:solidFill>
                <a:latin typeface="Calibri"/>
                <a:cs typeface="Arial"/>
              </a:rPr>
              <a:t>Proposed Topic: Public Health Infrastructure </a:t>
            </a:r>
          </a:p>
        </p:txBody>
      </p:sp>
    </p:spTree>
    <p:extLst>
      <p:ext uri="{BB962C8B-B14F-4D97-AF65-F5344CB8AC3E}">
        <p14:creationId xmlns:p14="http://schemas.microsoft.com/office/powerpoint/2010/main" val="267078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AB1DAC-8690-964E-BBF1-9853D9A906A0}"/>
              </a:ext>
            </a:extLst>
          </p:cNvPr>
          <p:cNvSpPr>
            <a:spLocks noGrp="1"/>
          </p:cNvSpPr>
          <p:nvPr>
            <p:ph type="sldNum" sz="quarter" idx="4"/>
          </p:nvPr>
        </p:nvSpPr>
        <p:spPr/>
        <p:txBody>
          <a:bodyPr/>
          <a:lstStyle/>
          <a:p>
            <a:fld id="{CA49D0EE-DE7F-324B-A84C-F36708423CDB}" type="slidenum">
              <a:rPr lang="en-US" dirty="0" smtClean="0">
                <a:solidFill>
                  <a:srgbClr val="464646">
                    <a:lumMod val="40000"/>
                    <a:lumOff val="60000"/>
                  </a:srgbClr>
                </a:solidFill>
              </a:rPr>
              <a:pPr/>
              <a:t>7</a:t>
            </a:fld>
            <a:endParaRPr lang="en-US" dirty="0">
              <a:solidFill>
                <a:srgbClr val="464646">
                  <a:lumMod val="40000"/>
                  <a:lumOff val="60000"/>
                </a:srgbClr>
              </a:solidFill>
            </a:endParaRPr>
          </a:p>
        </p:txBody>
      </p:sp>
      <p:sp>
        <p:nvSpPr>
          <p:cNvPr id="6" name="TextBox 5">
            <a:extLst>
              <a:ext uri="{FF2B5EF4-FFF2-40B4-BE49-F238E27FC236}">
                <a16:creationId xmlns:a16="http://schemas.microsoft.com/office/drawing/2014/main" id="{81954107-8724-7644-B5F3-7869DF3F5E85}"/>
              </a:ext>
            </a:extLst>
          </p:cNvPr>
          <p:cNvSpPr txBox="1"/>
          <p:nvPr/>
        </p:nvSpPr>
        <p:spPr>
          <a:xfrm>
            <a:off x="682480" y="175638"/>
            <a:ext cx="10455759" cy="677108"/>
          </a:xfrm>
          <a:prstGeom prst="rect">
            <a:avLst/>
          </a:prstGeom>
          <a:noFill/>
        </p:spPr>
        <p:txBody>
          <a:bodyPr wrap="square" lIns="91440" tIns="45720" rIns="91440" bIns="45720" rtlCol="0" anchor="t">
            <a:spAutoFit/>
          </a:bodyPr>
          <a:lstStyle/>
          <a:p>
            <a:pPr>
              <a:defRPr/>
            </a:pPr>
            <a:r>
              <a:rPr lang="en-US" sz="3800" b="1" dirty="0">
                <a:solidFill>
                  <a:schemeClr val="bg1"/>
                </a:solidFill>
                <a:latin typeface="Calibri"/>
                <a:cs typeface="Arial"/>
              </a:rPr>
              <a:t>Brain Storming</a:t>
            </a:r>
          </a:p>
        </p:txBody>
      </p:sp>
      <p:sp>
        <p:nvSpPr>
          <p:cNvPr id="8" name="Content Placeholder 7">
            <a:extLst>
              <a:ext uri="{FF2B5EF4-FFF2-40B4-BE49-F238E27FC236}">
                <a16:creationId xmlns:a16="http://schemas.microsoft.com/office/drawing/2014/main" id="{4594AD5D-7348-49EA-ADFD-6B9D42626197}"/>
              </a:ext>
            </a:extLst>
          </p:cNvPr>
          <p:cNvSpPr>
            <a:spLocks noGrp="1"/>
          </p:cNvSpPr>
          <p:nvPr>
            <p:ph sz="half" idx="1"/>
          </p:nvPr>
        </p:nvSpPr>
        <p:spPr>
          <a:xfrm>
            <a:off x="6172201" y="4520241"/>
            <a:ext cx="5181600" cy="829863"/>
          </a:xfrm>
        </p:spPr>
        <p:txBody>
          <a:bodyPr lIns="91440" tIns="45720" rIns="91440" bIns="45720" anchor="t"/>
          <a:lstStyle/>
          <a:p>
            <a:pPr marL="0" indent="0" algn="ctr">
              <a:spcBef>
                <a:spcPts val="0"/>
              </a:spcBef>
              <a:buNone/>
            </a:pPr>
            <a:r>
              <a:rPr lang="en-US" dirty="0">
                <a:ea typeface="+mn-lt"/>
                <a:cs typeface="+mn-lt"/>
              </a:rPr>
              <a:t>What organizations or who </a:t>
            </a:r>
          </a:p>
          <a:p>
            <a:pPr marL="0" indent="0" algn="ctr">
              <a:spcBef>
                <a:spcPts val="0"/>
              </a:spcBef>
              <a:buNone/>
            </a:pPr>
            <a:r>
              <a:rPr lang="en-US" dirty="0">
                <a:ea typeface="+mn-lt"/>
                <a:cs typeface="+mn-lt"/>
              </a:rPr>
              <a:t>do we need to hear from?</a:t>
            </a:r>
            <a:endParaRPr lang="en-US" dirty="0">
              <a:cs typeface="Calibri"/>
            </a:endParaRPr>
          </a:p>
        </p:txBody>
      </p:sp>
      <p:sp>
        <p:nvSpPr>
          <p:cNvPr id="10" name="Content Placeholder 9">
            <a:extLst>
              <a:ext uri="{FF2B5EF4-FFF2-40B4-BE49-F238E27FC236}">
                <a16:creationId xmlns:a16="http://schemas.microsoft.com/office/drawing/2014/main" id="{BB1264E4-E873-4D7B-861F-AAAB00CB08C9}"/>
              </a:ext>
            </a:extLst>
          </p:cNvPr>
          <p:cNvSpPr>
            <a:spLocks noGrp="1"/>
          </p:cNvSpPr>
          <p:nvPr>
            <p:ph sz="half" idx="2"/>
          </p:nvPr>
        </p:nvSpPr>
        <p:spPr/>
        <p:txBody>
          <a:bodyPr lIns="91440" tIns="45720" rIns="91440" bIns="45720" anchor="t"/>
          <a:lstStyle/>
          <a:p>
            <a:endParaRPr lang="en-US" dirty="0">
              <a:cs typeface="Calibri"/>
            </a:endParaRPr>
          </a:p>
          <a:p>
            <a:endParaRPr lang="en-US" dirty="0"/>
          </a:p>
        </p:txBody>
      </p:sp>
      <p:sp>
        <p:nvSpPr>
          <p:cNvPr id="7" name="Footer Placeholder 4">
            <a:extLst>
              <a:ext uri="{FF2B5EF4-FFF2-40B4-BE49-F238E27FC236}">
                <a16:creationId xmlns:a16="http://schemas.microsoft.com/office/drawing/2014/main" id="{0FE45FF5-ECAD-41AD-93CB-A23B295972A1}"/>
              </a:ext>
            </a:extLst>
          </p:cNvPr>
          <p:cNvSpPr>
            <a:spLocks noGrp="1"/>
          </p:cNvSpPr>
          <p:nvPr/>
        </p:nvSpPr>
        <p:spPr>
          <a:xfrm>
            <a:off x="611133" y="6510528"/>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464646">
                    <a:lumMod val="40000"/>
                    <a:lumOff val="60000"/>
                  </a:srgbClr>
                </a:solidFill>
              </a:rPr>
              <a:t>Massachusetts Department of Public Health       mass.gov/</a:t>
            </a:r>
            <a:r>
              <a:rPr lang="en-US" err="1">
                <a:solidFill>
                  <a:srgbClr val="464646">
                    <a:lumMod val="40000"/>
                    <a:lumOff val="60000"/>
                  </a:srgbClr>
                </a:solidFill>
              </a:rPr>
              <a:t>dph</a:t>
            </a:r>
          </a:p>
        </p:txBody>
      </p:sp>
      <p:sp>
        <p:nvSpPr>
          <p:cNvPr id="170" name="Content Placeholder 7">
            <a:extLst>
              <a:ext uri="{FF2B5EF4-FFF2-40B4-BE49-F238E27FC236}">
                <a16:creationId xmlns:a16="http://schemas.microsoft.com/office/drawing/2014/main" id="{0758E66D-9043-4F67-A553-4EAB9012FFC1}"/>
              </a:ext>
            </a:extLst>
          </p:cNvPr>
          <p:cNvSpPr txBox="1">
            <a:spLocks/>
          </p:cNvSpPr>
          <p:nvPr/>
        </p:nvSpPr>
        <p:spPr>
          <a:xfrm>
            <a:off x="1263769" y="4514490"/>
            <a:ext cx="4390846" cy="1232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Questions, concerns, and impressions of this topic?</a:t>
            </a:r>
            <a:endParaRPr lang="en-US" dirty="0">
              <a:ea typeface="+mn-lt"/>
              <a:cs typeface="+mn-lt"/>
            </a:endParaRPr>
          </a:p>
        </p:txBody>
      </p:sp>
      <p:sp>
        <p:nvSpPr>
          <p:cNvPr id="171" name="Oval 170">
            <a:extLst>
              <a:ext uri="{FF2B5EF4-FFF2-40B4-BE49-F238E27FC236}">
                <a16:creationId xmlns:a16="http://schemas.microsoft.com/office/drawing/2014/main" id="{307173FD-759B-472A-9E13-AA0DD2D4F884}"/>
              </a:ext>
            </a:extLst>
          </p:cNvPr>
          <p:cNvSpPr/>
          <p:nvPr/>
        </p:nvSpPr>
        <p:spPr>
          <a:xfrm>
            <a:off x="2230468" y="1820713"/>
            <a:ext cx="2458527" cy="237226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66027229-D040-4543-B36A-1B99C1515B20}"/>
              </a:ext>
            </a:extLst>
          </p:cNvPr>
          <p:cNvSpPr/>
          <p:nvPr/>
        </p:nvSpPr>
        <p:spPr>
          <a:xfrm>
            <a:off x="7550090" y="1691317"/>
            <a:ext cx="2530414" cy="2501659"/>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Graphic 174" descr="Help with solid fill">
            <a:extLst>
              <a:ext uri="{FF2B5EF4-FFF2-40B4-BE49-F238E27FC236}">
                <a16:creationId xmlns:a16="http://schemas.microsoft.com/office/drawing/2014/main" id="{626506AC-C625-4AAB-98E8-BCDAB53106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0687" y="1419045"/>
            <a:ext cx="3114134" cy="3114135"/>
          </a:xfrm>
          <a:prstGeom prst="rect">
            <a:avLst/>
          </a:prstGeom>
        </p:spPr>
      </p:pic>
      <p:pic>
        <p:nvPicPr>
          <p:cNvPr id="175" name="Graphic 175" descr="Boardroom with solid fill">
            <a:extLst>
              <a:ext uri="{FF2B5EF4-FFF2-40B4-BE49-F238E27FC236}">
                <a16:creationId xmlns:a16="http://schemas.microsoft.com/office/drawing/2014/main" id="{C8F01A72-A9E5-4BA5-98D6-603C260F8B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3517" y="1864744"/>
            <a:ext cx="2165230" cy="2165230"/>
          </a:xfrm>
          <a:prstGeom prst="rect">
            <a:avLst/>
          </a:prstGeom>
        </p:spPr>
      </p:pic>
    </p:spTree>
    <p:extLst>
      <p:ext uri="{BB962C8B-B14F-4D97-AF65-F5344CB8AC3E}">
        <p14:creationId xmlns:p14="http://schemas.microsoft.com/office/powerpoint/2010/main" val="23801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855A32-FAE6-4893-B44B-3EDB373D619B}"/>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defRPr/>
            </a:pPr>
            <a:r>
              <a:rPr lang="en-US" sz="3300" b="1" dirty="0">
                <a:solidFill>
                  <a:srgbClr val="FFFFFF"/>
                </a:solidFill>
                <a:latin typeface="+mj-lt"/>
                <a:ea typeface="+mj-ea"/>
                <a:cs typeface="+mj-cs"/>
              </a:rPr>
              <a:t>FY22 Report: Logistics</a:t>
            </a:r>
            <a:endParaRPr lang="en-US" sz="3300" b="1" kern="1200" dirty="0">
              <a:solidFill>
                <a:srgbClr val="FFFFFF"/>
              </a:solidFill>
              <a:latin typeface="+mj-lt"/>
              <a:ea typeface="+mj-ea"/>
              <a:cs typeface="Calibri Light"/>
            </a:endParaRPr>
          </a:p>
        </p:txBody>
      </p:sp>
      <p:pic>
        <p:nvPicPr>
          <p:cNvPr id="2" name="Picture 2" descr="A picture containing text&#10;&#10;Description automatically generated">
            <a:extLst>
              <a:ext uri="{FF2B5EF4-FFF2-40B4-BE49-F238E27FC236}">
                <a16:creationId xmlns:a16="http://schemas.microsoft.com/office/drawing/2014/main" id="{3EB8EFDA-3D85-4A4E-8E35-1D585219BE42}"/>
              </a:ext>
            </a:extLst>
          </p:cNvPr>
          <p:cNvPicPr>
            <a:picLocks noChangeAspect="1"/>
          </p:cNvPicPr>
          <p:nvPr/>
        </p:nvPicPr>
        <p:blipFill>
          <a:blip r:embed="rId3"/>
          <a:stretch>
            <a:fillRect/>
          </a:stretch>
        </p:blipFill>
        <p:spPr>
          <a:xfrm>
            <a:off x="6030663" y="643466"/>
            <a:ext cx="4274006" cy="5568739"/>
          </a:xfrm>
          <a:prstGeom prst="rect">
            <a:avLst/>
          </a:prstGeom>
        </p:spPr>
      </p:pic>
      <p:sp>
        <p:nvSpPr>
          <p:cNvPr id="5" name="Footer Placeholder 4">
            <a:extLst>
              <a:ext uri="{FF2B5EF4-FFF2-40B4-BE49-F238E27FC236}">
                <a16:creationId xmlns:a16="http://schemas.microsoft.com/office/drawing/2014/main" id="{58308C7F-9B12-44E9-8D2B-E4E7676ACB35}"/>
              </a:ext>
            </a:extLst>
          </p:cNvPr>
          <p:cNvSpPr>
            <a:spLocks noGrp="1"/>
          </p:cNvSpPr>
          <p:nvPr>
            <p:ph type="ftr" sz="quarter" idx="3"/>
          </p:nvPr>
        </p:nvSpPr>
        <p:spPr>
          <a:xfrm>
            <a:off x="841794" y="6485746"/>
            <a:ext cx="6210300" cy="365125"/>
          </a:xfrm>
        </p:spPr>
        <p:txBody>
          <a:bodyPr vert="horz" lIns="91440" tIns="45720" rIns="91440" bIns="45720" rtlCol="0" anchor="ctr">
            <a:normAutofit/>
          </a:bodyPr>
          <a:lstStyle/>
          <a:p>
            <a:pPr>
              <a:spcAft>
                <a:spcPts val="600"/>
              </a:spcAft>
            </a:pPr>
            <a:r>
              <a:rPr lang="en-US" sz="1200" kern="1200" dirty="0">
                <a:solidFill>
                  <a:schemeClr val="bg2">
                    <a:lumMod val="75000"/>
                  </a:schemeClr>
                </a:solidFill>
                <a:latin typeface="+mn-lt"/>
                <a:ea typeface="+mn-ea"/>
                <a:cs typeface="+mn-cs"/>
              </a:rPr>
              <a:t>Massachusetts Department of Public Health</a:t>
            </a:r>
            <a:r>
              <a:rPr lang="en-US" sz="1200" dirty="0">
                <a:solidFill>
                  <a:schemeClr val="bg2">
                    <a:lumMod val="75000"/>
                  </a:schemeClr>
                </a:solidFill>
              </a:rPr>
              <a:t>      </a:t>
            </a:r>
            <a:r>
              <a:rPr lang="en-US" sz="1200" kern="1200" dirty="0">
                <a:solidFill>
                  <a:schemeClr val="bg2">
                    <a:lumMod val="75000"/>
                  </a:schemeClr>
                </a:solidFill>
                <a:latin typeface="+mn-lt"/>
                <a:ea typeface="+mn-ea"/>
                <a:cs typeface="+mn-cs"/>
              </a:rPr>
              <a:t> mass.gov/</a:t>
            </a:r>
            <a:r>
              <a:rPr lang="en-US" sz="1200" kern="1200" dirty="0" err="1">
                <a:solidFill>
                  <a:schemeClr val="bg2">
                    <a:lumMod val="75000"/>
                  </a:schemeClr>
                </a:solidFill>
                <a:latin typeface="+mn-lt"/>
                <a:ea typeface="+mn-ea"/>
                <a:cs typeface="+mn-cs"/>
              </a:rPr>
              <a:t>dph</a:t>
            </a:r>
            <a:endParaRPr lang="en-US" sz="1200" kern="1200" dirty="0" err="1">
              <a:solidFill>
                <a:schemeClr val="bg2">
                  <a:lumMod val="75000"/>
                </a:schemeClr>
              </a:solidFill>
              <a:latin typeface="+mn-lt"/>
              <a:cs typeface="Calibri"/>
            </a:endParaRPr>
          </a:p>
        </p:txBody>
      </p:sp>
      <p:sp>
        <p:nvSpPr>
          <p:cNvPr id="4" name="Slide Number Placeholder 3">
            <a:extLst>
              <a:ext uri="{FF2B5EF4-FFF2-40B4-BE49-F238E27FC236}">
                <a16:creationId xmlns:a16="http://schemas.microsoft.com/office/drawing/2014/main" id="{4117E871-682B-41ED-9E7A-6B14DB3D7ACB}"/>
              </a:ext>
            </a:extLst>
          </p:cNvPr>
          <p:cNvSpPr>
            <a:spLocks noGrp="1"/>
          </p:cNvSpPr>
          <p:nvPr>
            <p:ph type="sldNum" sz="quarter" idx="4"/>
          </p:nvPr>
        </p:nvSpPr>
        <p:spPr>
          <a:xfrm>
            <a:off x="11034184" y="6356350"/>
            <a:ext cx="514349" cy="365125"/>
          </a:xfrm>
        </p:spPr>
        <p:txBody>
          <a:bodyPr vert="horz" lIns="91440" tIns="45720" rIns="91440" bIns="45720" rtlCol="0" anchor="ctr">
            <a:normAutofit/>
          </a:bodyPr>
          <a:lstStyle/>
          <a:p>
            <a:pPr>
              <a:spcAft>
                <a:spcPts val="600"/>
              </a:spcAft>
            </a:pPr>
            <a:fld id="{CA49D0EE-DE7F-324B-A84C-F36708423CDB}" type="slidenum">
              <a:rPr lang="en-US">
                <a:solidFill>
                  <a:schemeClr val="tx1">
                    <a:alpha val="80000"/>
                  </a:schemeClr>
                </a:solidFill>
              </a:rPr>
              <a:pPr>
                <a:spcAft>
                  <a:spcPts val="600"/>
                </a:spcAft>
              </a:pPr>
              <a:t>8</a:t>
            </a:fld>
            <a:endParaRPr lang="en-US">
              <a:solidFill>
                <a:schemeClr val="tx1">
                  <a:alpha val="80000"/>
                </a:schemeClr>
              </a:solidFill>
            </a:endParaRPr>
          </a:p>
        </p:txBody>
      </p:sp>
      <p:sp>
        <p:nvSpPr>
          <p:cNvPr id="3" name="TextBox 2">
            <a:extLst>
              <a:ext uri="{FF2B5EF4-FFF2-40B4-BE49-F238E27FC236}">
                <a16:creationId xmlns:a16="http://schemas.microsoft.com/office/drawing/2014/main" id="{F0EA655E-D753-4106-BA6E-4307282ABDEF}"/>
              </a:ext>
            </a:extLst>
          </p:cNvPr>
          <p:cNvSpPr txBox="1"/>
          <p:nvPr/>
        </p:nvSpPr>
        <p:spPr>
          <a:xfrm>
            <a:off x="6650966" y="2424022"/>
            <a:ext cx="3217652" cy="147732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b="1" dirty="0"/>
          </a:p>
          <a:p>
            <a:pPr algn="ctr"/>
            <a:endParaRPr lang="en-US" b="1" dirty="0"/>
          </a:p>
          <a:p>
            <a:pPr algn="ctr"/>
            <a:r>
              <a:rPr lang="en-US" b="1" dirty="0"/>
              <a:t>MASSACHUSETTS COMMISION ON FALLS PREVENTION</a:t>
            </a:r>
            <a:endParaRPr lang="en-US" b="1" dirty="0">
              <a:cs typeface="Calibri"/>
            </a:endParaRPr>
          </a:p>
          <a:p>
            <a:pPr algn="ctr"/>
            <a:endParaRPr lang="en-US" b="1" dirty="0">
              <a:cs typeface="Calibri"/>
            </a:endParaRPr>
          </a:p>
        </p:txBody>
      </p:sp>
      <p:sp>
        <p:nvSpPr>
          <p:cNvPr id="8" name="TextBox 7">
            <a:extLst>
              <a:ext uri="{FF2B5EF4-FFF2-40B4-BE49-F238E27FC236}">
                <a16:creationId xmlns:a16="http://schemas.microsoft.com/office/drawing/2014/main" id="{0A17970E-50A8-443A-86FE-5341FBE5D95A}"/>
              </a:ext>
            </a:extLst>
          </p:cNvPr>
          <p:cNvSpPr txBox="1"/>
          <p:nvPr/>
        </p:nvSpPr>
        <p:spPr>
          <a:xfrm>
            <a:off x="6564701" y="3732362"/>
            <a:ext cx="3217652"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Phase 4 Report</a:t>
            </a:r>
          </a:p>
          <a:p>
            <a:pPr algn="ctr"/>
            <a:endParaRPr lang="en-US" b="1" dirty="0">
              <a:cs typeface="Calibri"/>
            </a:endParaRPr>
          </a:p>
        </p:txBody>
      </p:sp>
      <p:sp>
        <p:nvSpPr>
          <p:cNvPr id="9" name="TextBox 8">
            <a:extLst>
              <a:ext uri="{FF2B5EF4-FFF2-40B4-BE49-F238E27FC236}">
                <a16:creationId xmlns:a16="http://schemas.microsoft.com/office/drawing/2014/main" id="{E9D133F8-493E-4FD1-AF67-2019A179B2C5}"/>
              </a:ext>
            </a:extLst>
          </p:cNvPr>
          <p:cNvSpPr txBox="1"/>
          <p:nvPr/>
        </p:nvSpPr>
        <p:spPr>
          <a:xfrm>
            <a:off x="6564702" y="4724400"/>
            <a:ext cx="321765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Calibri"/>
              </a:rPr>
              <a:t>September 22, 2022</a:t>
            </a:r>
          </a:p>
        </p:txBody>
      </p:sp>
    </p:spTree>
    <p:extLst>
      <p:ext uri="{BB962C8B-B14F-4D97-AF65-F5344CB8AC3E}">
        <p14:creationId xmlns:p14="http://schemas.microsoft.com/office/powerpoint/2010/main" val="400945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4067031-449F-5741-99A0-209BB8A8C96C}"/>
              </a:ext>
            </a:extLst>
          </p:cNvPr>
          <p:cNvSpPr txBox="1"/>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defRPr/>
            </a:pPr>
            <a:r>
              <a:rPr lang="en-US" sz="2600" b="1" kern="1200">
                <a:solidFill>
                  <a:srgbClr val="FFFFFF"/>
                </a:solidFill>
                <a:latin typeface="+mj-lt"/>
                <a:ea typeface="+mj-ea"/>
                <a:cs typeface="+mj-cs"/>
              </a:rPr>
              <a:t>Proposed Project Timeline</a:t>
            </a:r>
            <a:endParaRPr lang="en-US" sz="2600" kern="1200">
              <a:solidFill>
                <a:srgbClr val="FFFFFF"/>
              </a:solidFill>
              <a:latin typeface="+mj-lt"/>
              <a:ea typeface="+mj-ea"/>
              <a:cs typeface="+mj-cs"/>
            </a:endParaRPr>
          </a:p>
        </p:txBody>
      </p:sp>
      <p:sp>
        <p:nvSpPr>
          <p:cNvPr id="7" name="Footer Placeholder 6">
            <a:extLst>
              <a:ext uri="{FF2B5EF4-FFF2-40B4-BE49-F238E27FC236}">
                <a16:creationId xmlns:a16="http://schemas.microsoft.com/office/drawing/2014/main" id="{B7C89FC3-4085-A24D-ADCF-8C25170133D1}"/>
              </a:ext>
            </a:extLst>
          </p:cNvPr>
          <p:cNvSpPr>
            <a:spLocks noGrp="1"/>
          </p:cNvSpPr>
          <p:nvPr>
            <p:ph type="ftr" sz="quarter" idx="3"/>
          </p:nvPr>
        </p:nvSpPr>
        <p:spPr>
          <a:xfrm>
            <a:off x="2324100" y="6487319"/>
            <a:ext cx="4114800" cy="365125"/>
          </a:xfrm>
        </p:spPr>
        <p:txBody>
          <a:bodyPr vert="horz" lIns="91440" tIns="45720" rIns="91440" bIns="45720" rtlCol="0" anchor="ctr">
            <a:normAutofit/>
          </a:bodyPr>
          <a:lstStyle/>
          <a:p>
            <a:pPr algn="ctr">
              <a:spcAft>
                <a:spcPts val="600"/>
              </a:spcAft>
            </a:pPr>
            <a:r>
              <a:rPr lang="en-US" sz="1200" kern="1200" dirty="0">
                <a:solidFill>
                  <a:schemeClr val="bg2"/>
                </a:solidFill>
                <a:latin typeface="+mn-lt"/>
                <a:ea typeface="+mn-ea"/>
                <a:cs typeface="+mn-cs"/>
              </a:rPr>
              <a:t>Massachusetts Department of Public Health</a:t>
            </a:r>
            <a:r>
              <a:rPr lang="en-US" sz="1200" dirty="0">
                <a:solidFill>
                  <a:schemeClr val="bg2"/>
                </a:solidFill>
              </a:rPr>
              <a:t>      </a:t>
            </a:r>
            <a:r>
              <a:rPr lang="en-US" sz="1200" kern="1200" dirty="0">
                <a:solidFill>
                  <a:schemeClr val="bg2"/>
                </a:solidFill>
                <a:latin typeface="+mn-lt"/>
                <a:ea typeface="+mn-ea"/>
                <a:cs typeface="+mn-cs"/>
              </a:rPr>
              <a:t> mass.gov/</a:t>
            </a:r>
            <a:r>
              <a:rPr lang="en-US" sz="1200" kern="1200" dirty="0" err="1">
                <a:solidFill>
                  <a:schemeClr val="bg2"/>
                </a:solidFill>
                <a:latin typeface="+mn-lt"/>
                <a:ea typeface="+mn-ea"/>
                <a:cs typeface="+mn-cs"/>
              </a:rPr>
              <a:t>dph</a:t>
            </a:r>
            <a:endParaRPr lang="en-US" sz="1200" kern="1200" dirty="0" err="1">
              <a:solidFill>
                <a:schemeClr val="bg2"/>
              </a:solidFill>
              <a:latin typeface="+mn-lt"/>
              <a:cs typeface="Calibri"/>
            </a:endParaRPr>
          </a:p>
        </p:txBody>
      </p:sp>
      <p:sp>
        <p:nvSpPr>
          <p:cNvPr id="6" name="Slide Number Placeholder 5">
            <a:extLst>
              <a:ext uri="{FF2B5EF4-FFF2-40B4-BE49-F238E27FC236}">
                <a16:creationId xmlns:a16="http://schemas.microsoft.com/office/drawing/2014/main" id="{E3CA4616-86DB-2A48-9ED8-05C746D0DBA8}"/>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CA49D0EE-DE7F-324B-A84C-F36708423CDB}" type="slidenum">
              <a:rPr lang="en-US">
                <a:solidFill>
                  <a:schemeClr val="tx1">
                    <a:alpha val="80000"/>
                  </a:schemeClr>
                </a:solidFill>
              </a:rPr>
              <a:pPr>
                <a:spcAft>
                  <a:spcPts val="600"/>
                </a:spcAft>
              </a:pPr>
              <a:t>9</a:t>
            </a:fld>
            <a:endParaRPr lang="en-US">
              <a:solidFill>
                <a:schemeClr val="tx1">
                  <a:alpha val="80000"/>
                </a:schemeClr>
              </a:solidFill>
            </a:endParaRPr>
          </a:p>
        </p:txBody>
      </p:sp>
      <p:graphicFrame>
        <p:nvGraphicFramePr>
          <p:cNvPr id="10" name="Table 10">
            <a:extLst>
              <a:ext uri="{FF2B5EF4-FFF2-40B4-BE49-F238E27FC236}">
                <a16:creationId xmlns:a16="http://schemas.microsoft.com/office/drawing/2014/main" id="{57D3619D-7ACE-49BD-B053-72359F5E94E0}"/>
              </a:ext>
            </a:extLst>
          </p:cNvPr>
          <p:cNvGraphicFramePr>
            <a:graphicFrameLocks noGrp="1"/>
          </p:cNvGraphicFramePr>
          <p:nvPr>
            <p:ph sz="half" idx="1"/>
            <p:extLst>
              <p:ext uri="{D42A27DB-BD31-4B8C-83A1-F6EECF244321}">
                <p14:modId xmlns:p14="http://schemas.microsoft.com/office/powerpoint/2010/main" val="3201967034"/>
              </p:ext>
            </p:extLst>
          </p:nvPr>
        </p:nvGraphicFramePr>
        <p:xfrm>
          <a:off x="3821906" y="1142999"/>
          <a:ext cx="8083180" cy="5019634"/>
        </p:xfrm>
        <a:graphic>
          <a:graphicData uri="http://schemas.openxmlformats.org/drawingml/2006/table">
            <a:tbl>
              <a:tblPr firstRow="1" bandRow="1">
                <a:tableStyleId>{5C22544A-7EE6-4342-B048-85BDC9FD1C3A}</a:tableStyleId>
              </a:tblPr>
              <a:tblGrid>
                <a:gridCol w="2215570">
                  <a:extLst>
                    <a:ext uri="{9D8B030D-6E8A-4147-A177-3AD203B41FA5}">
                      <a16:colId xmlns:a16="http://schemas.microsoft.com/office/drawing/2014/main" val="1450666873"/>
                    </a:ext>
                  </a:extLst>
                </a:gridCol>
                <a:gridCol w="5867610">
                  <a:extLst>
                    <a:ext uri="{9D8B030D-6E8A-4147-A177-3AD203B41FA5}">
                      <a16:colId xmlns:a16="http://schemas.microsoft.com/office/drawing/2014/main" val="3903388386"/>
                    </a:ext>
                  </a:extLst>
                </a:gridCol>
              </a:tblGrid>
              <a:tr h="470003">
                <a:tc>
                  <a:txBody>
                    <a:bodyPr/>
                    <a:lstStyle/>
                    <a:p>
                      <a:pPr algn="ctr"/>
                      <a:r>
                        <a:rPr lang="en-US" sz="1800" dirty="0"/>
                        <a:t>Dates</a:t>
                      </a:r>
                    </a:p>
                  </a:txBody>
                  <a:tcPr marL="70211" marR="70211" marT="35106" marB="35106" anchor="ctr"/>
                </a:tc>
                <a:tc>
                  <a:txBody>
                    <a:bodyPr/>
                    <a:lstStyle/>
                    <a:p>
                      <a:pPr algn="ctr"/>
                      <a:r>
                        <a:rPr lang="en-US" sz="1800" dirty="0"/>
                        <a:t>Activity</a:t>
                      </a:r>
                    </a:p>
                  </a:txBody>
                  <a:tcPr marL="70211" marR="70211" marT="35106" marB="35106" anchor="ctr"/>
                </a:tc>
                <a:extLst>
                  <a:ext uri="{0D108BD9-81ED-4DB2-BD59-A6C34878D82A}">
                    <a16:rowId xmlns:a16="http://schemas.microsoft.com/office/drawing/2014/main" val="1840792285"/>
                  </a:ext>
                </a:extLst>
              </a:tr>
              <a:tr h="658005">
                <a:tc>
                  <a:txBody>
                    <a:bodyPr/>
                    <a:lstStyle/>
                    <a:p>
                      <a:pPr lvl="0">
                        <a:buNone/>
                      </a:pPr>
                      <a:r>
                        <a:rPr lang="en-US" sz="1400" b="1" dirty="0"/>
                        <a:t>June 2021</a:t>
                      </a:r>
                      <a:endParaRPr lang="en-US" sz="1400" dirty="0"/>
                    </a:p>
                  </a:txBody>
                  <a:tcPr marL="70211" marR="70211" marT="35106" marB="35106"/>
                </a:tc>
                <a:tc>
                  <a:txBody>
                    <a:bodyPr/>
                    <a:lstStyle/>
                    <a:p>
                      <a:pPr lvl="0">
                        <a:buNone/>
                      </a:pPr>
                      <a:r>
                        <a:rPr lang="en-US" sz="1400" b="0" i="0" u="none" strike="noStrike" noProof="0" dirty="0"/>
                        <a:t>Determine the topic &amp; process for developing the content of the report</a:t>
                      </a:r>
                      <a:endParaRPr lang="en-US" sz="1400" dirty="0"/>
                    </a:p>
                  </a:txBody>
                  <a:tcPr marL="70211" marR="70211" marT="35106" marB="35106"/>
                </a:tc>
                <a:extLst>
                  <a:ext uri="{0D108BD9-81ED-4DB2-BD59-A6C34878D82A}">
                    <a16:rowId xmlns:a16="http://schemas.microsoft.com/office/drawing/2014/main" val="1202478664"/>
                  </a:ext>
                </a:extLst>
              </a:tr>
              <a:tr h="639204">
                <a:tc>
                  <a:txBody>
                    <a:bodyPr/>
                    <a:lstStyle/>
                    <a:p>
                      <a:pPr lvl="0">
                        <a:buNone/>
                      </a:pPr>
                      <a:r>
                        <a:rPr lang="en-US" sz="1400" b="1" dirty="0"/>
                        <a:t>July 2021-February 2022</a:t>
                      </a:r>
                    </a:p>
                  </a:txBody>
                  <a:tcPr marL="70211" marR="70211" marT="35106" marB="35106"/>
                </a:tc>
                <a:tc>
                  <a:txBody>
                    <a:bodyPr/>
                    <a:lstStyle/>
                    <a:p>
                      <a:pPr lvl="0">
                        <a:buNone/>
                      </a:pPr>
                      <a:r>
                        <a:rPr lang="en-US" sz="1400" b="0" i="0" u="none" strike="noStrike" noProof="0" dirty="0"/>
                        <a:t>Workgroup/Full Commission meets as needed to develops 1st Draft of the report</a:t>
                      </a:r>
                    </a:p>
                  </a:txBody>
                  <a:tcPr marL="70211" marR="70211" marT="35106" marB="35106"/>
                </a:tc>
                <a:extLst>
                  <a:ext uri="{0D108BD9-81ED-4DB2-BD59-A6C34878D82A}">
                    <a16:rowId xmlns:a16="http://schemas.microsoft.com/office/drawing/2014/main" val="1181483633"/>
                  </a:ext>
                </a:extLst>
              </a:tr>
              <a:tr h="658005">
                <a:tc>
                  <a:txBody>
                    <a:bodyPr/>
                    <a:lstStyle/>
                    <a:p>
                      <a:pPr lvl="0">
                        <a:buNone/>
                      </a:pPr>
                      <a:r>
                        <a:rPr lang="en-US" sz="1400" b="1" dirty="0"/>
                        <a:t>March 2022</a:t>
                      </a:r>
                      <a:endParaRPr lang="en-US" sz="1400" dirty="0"/>
                    </a:p>
                  </a:txBody>
                  <a:tcPr marL="70211" marR="70211" marT="35106" marB="35106"/>
                </a:tc>
                <a:tc>
                  <a:txBody>
                    <a:bodyPr/>
                    <a:lstStyle/>
                    <a:p>
                      <a:pPr lvl="0">
                        <a:buNone/>
                      </a:pPr>
                      <a:r>
                        <a:rPr lang="en-US" sz="1400" b="0" i="0" u="none" strike="noStrike" noProof="0" dirty="0">
                          <a:latin typeface="Calibri"/>
                        </a:rPr>
                        <a:t>1</a:t>
                      </a:r>
                      <a:r>
                        <a:rPr lang="en-US" sz="1400" b="0" i="0" u="none" strike="noStrike" baseline="30000" noProof="0" dirty="0">
                          <a:latin typeface="Calibri"/>
                        </a:rPr>
                        <a:t>st</a:t>
                      </a:r>
                      <a:r>
                        <a:rPr lang="en-US" sz="1400" b="0" i="0" u="none" strike="noStrike" noProof="0" dirty="0">
                          <a:latin typeface="Calibri"/>
                        </a:rPr>
                        <a:t> Draft of Report circulated to Members via e-mail to solicit edits/comments </a:t>
                      </a:r>
                      <a:endParaRPr lang="en-US" sz="1400" dirty="0"/>
                    </a:p>
                  </a:txBody>
                  <a:tcPr marL="70211" marR="70211" marT="35106" marB="35106"/>
                </a:tc>
                <a:extLst>
                  <a:ext uri="{0D108BD9-81ED-4DB2-BD59-A6C34878D82A}">
                    <a16:rowId xmlns:a16="http://schemas.microsoft.com/office/drawing/2014/main" val="2658603693"/>
                  </a:ext>
                </a:extLst>
              </a:tr>
              <a:tr h="1184408">
                <a:tc>
                  <a:txBody>
                    <a:bodyPr/>
                    <a:lstStyle/>
                    <a:p>
                      <a:r>
                        <a:rPr lang="en-US" sz="1400" b="1" dirty="0"/>
                        <a:t>May 2022</a:t>
                      </a:r>
                    </a:p>
                  </a:txBody>
                  <a:tcPr marL="70211" marR="70211" marT="35106" marB="35106"/>
                </a:tc>
                <a:tc>
                  <a:txBody>
                    <a:bodyPr/>
                    <a:lstStyle/>
                    <a:p>
                      <a:pPr lvl="0">
                        <a:buNone/>
                      </a:pPr>
                      <a:r>
                        <a:rPr lang="en-US" sz="1400" b="0" i="0" u="none" strike="noStrike" noProof="0" dirty="0">
                          <a:latin typeface="Calibri"/>
                        </a:rPr>
                        <a:t>2</a:t>
                      </a:r>
                      <a:r>
                        <a:rPr lang="en-US" sz="1400" b="0" i="0" u="none" strike="noStrike" baseline="30000" noProof="0" dirty="0">
                          <a:latin typeface="Calibri"/>
                        </a:rPr>
                        <a:t>nd</a:t>
                      </a:r>
                      <a:r>
                        <a:rPr lang="en-US" sz="1400" b="0" i="0" u="none" strike="noStrike" noProof="0" dirty="0">
                          <a:latin typeface="Calibri"/>
                        </a:rPr>
                        <a:t> Draft of Report with members’ edits incorporated (as determined by the Chair) shared with members via e-mail with expectation that draft will be additionally shared with their organizational leadership for final sign-off before internal vetting process begins </a:t>
                      </a:r>
                      <a:endParaRPr lang="en-US" sz="1400" dirty="0"/>
                    </a:p>
                  </a:txBody>
                  <a:tcPr marL="70211" marR="70211" marT="35106" marB="35106"/>
                </a:tc>
                <a:extLst>
                  <a:ext uri="{0D108BD9-81ED-4DB2-BD59-A6C34878D82A}">
                    <a16:rowId xmlns:a16="http://schemas.microsoft.com/office/drawing/2014/main" val="1636968933"/>
                  </a:ext>
                </a:extLst>
              </a:tr>
              <a:tr h="376002">
                <a:tc>
                  <a:txBody>
                    <a:bodyPr/>
                    <a:lstStyle/>
                    <a:p>
                      <a:r>
                        <a:rPr lang="en-US" sz="1400" b="1" dirty="0"/>
                        <a:t>June 2022</a:t>
                      </a:r>
                    </a:p>
                  </a:txBody>
                  <a:tcPr marL="70211" marR="70211" marT="35106" marB="35106"/>
                </a:tc>
                <a:tc>
                  <a:txBody>
                    <a:bodyPr/>
                    <a:lstStyle/>
                    <a:p>
                      <a:pPr lvl="0">
                        <a:buNone/>
                      </a:pPr>
                      <a:r>
                        <a:rPr lang="en-US" sz="1400" b="0" i="1" u="none" strike="noStrike" noProof="0" dirty="0">
                          <a:latin typeface="Calibri"/>
                        </a:rPr>
                        <a:t>Final </a:t>
                      </a:r>
                      <a:r>
                        <a:rPr lang="en-US" sz="1400" b="0" i="0" u="none" strike="noStrike" noProof="0" dirty="0">
                          <a:latin typeface="Calibri"/>
                        </a:rPr>
                        <a:t>Draft</a:t>
                      </a:r>
                      <a:r>
                        <a:rPr lang="en-US" sz="1400" b="0" i="1" u="none" strike="noStrike" noProof="0" dirty="0">
                          <a:latin typeface="Calibri"/>
                        </a:rPr>
                        <a:t> </a:t>
                      </a:r>
                      <a:r>
                        <a:rPr lang="en-US" sz="1400" b="0" i="0" u="none" strike="noStrike" noProof="0" dirty="0">
                          <a:latin typeface="Calibri"/>
                        </a:rPr>
                        <a:t>prepared and ready for DPH/EOHHS vetting</a:t>
                      </a:r>
                      <a:endParaRPr lang="en-US" sz="1400" dirty="0"/>
                    </a:p>
                  </a:txBody>
                  <a:tcPr marL="70211" marR="70211" marT="35106" marB="35106"/>
                </a:tc>
                <a:extLst>
                  <a:ext uri="{0D108BD9-81ED-4DB2-BD59-A6C34878D82A}">
                    <a16:rowId xmlns:a16="http://schemas.microsoft.com/office/drawing/2014/main" val="2197203927"/>
                  </a:ext>
                </a:extLst>
              </a:tr>
              <a:tr h="376002">
                <a:tc>
                  <a:txBody>
                    <a:bodyPr/>
                    <a:lstStyle/>
                    <a:p>
                      <a:r>
                        <a:rPr lang="en-US" sz="1400" b="1" dirty="0"/>
                        <a:t>July/August 2022</a:t>
                      </a:r>
                    </a:p>
                  </a:txBody>
                  <a:tcPr marL="70211" marR="70211" marT="35106" marB="35106"/>
                </a:tc>
                <a:tc>
                  <a:txBody>
                    <a:bodyPr/>
                    <a:lstStyle/>
                    <a:p>
                      <a:pPr lvl="0">
                        <a:buNone/>
                      </a:pPr>
                      <a:r>
                        <a:rPr lang="en-US" sz="1400" b="0" i="0" u="none" strike="noStrike" noProof="0" dirty="0">
                          <a:latin typeface="Calibri"/>
                        </a:rPr>
                        <a:t>Final </a:t>
                      </a:r>
                      <a:r>
                        <a:rPr lang="en-US" sz="1400" b="0" i="1" u="none" strike="noStrike" noProof="0" dirty="0">
                          <a:latin typeface="Calibri"/>
                        </a:rPr>
                        <a:t>vetted </a:t>
                      </a:r>
                      <a:r>
                        <a:rPr lang="en-US" sz="1400" b="0" i="0" u="none" strike="noStrike" noProof="0" dirty="0">
                          <a:latin typeface="Calibri"/>
                        </a:rPr>
                        <a:t>Draft sent to Commission members (in-person meeting)</a:t>
                      </a:r>
                      <a:endParaRPr lang="en-US" sz="1400" dirty="0"/>
                    </a:p>
                  </a:txBody>
                  <a:tcPr marL="70211" marR="70211" marT="35106" marB="35106"/>
                </a:tc>
                <a:extLst>
                  <a:ext uri="{0D108BD9-81ED-4DB2-BD59-A6C34878D82A}">
                    <a16:rowId xmlns:a16="http://schemas.microsoft.com/office/drawing/2014/main" val="2982241966"/>
                  </a:ext>
                </a:extLst>
              </a:tr>
              <a:tr h="658005">
                <a:tc>
                  <a:txBody>
                    <a:bodyPr/>
                    <a:lstStyle/>
                    <a:p>
                      <a:r>
                        <a:rPr lang="en-US" sz="1400" b="1" dirty="0"/>
                        <a:t>September 22, 2022</a:t>
                      </a:r>
                    </a:p>
                  </a:txBody>
                  <a:tcPr marL="70211" marR="70211" marT="35106" marB="35106"/>
                </a:tc>
                <a:tc>
                  <a:txBody>
                    <a:bodyPr/>
                    <a:lstStyle/>
                    <a:p>
                      <a:pPr lvl="0">
                        <a:buNone/>
                      </a:pPr>
                      <a:r>
                        <a:rPr lang="en-US" sz="1400" b="0" i="0" u="none" strike="noStrike" noProof="0" dirty="0">
                          <a:latin typeface="Calibri"/>
                        </a:rPr>
                        <a:t>Final Draft delivered to Legislature/EOHHS Secretary (according to statute) </a:t>
                      </a:r>
                      <a:endParaRPr lang="en-US" sz="1400" dirty="0"/>
                    </a:p>
                  </a:txBody>
                  <a:tcPr marL="70211" marR="70211" marT="35106" marB="35106"/>
                </a:tc>
                <a:extLst>
                  <a:ext uri="{0D108BD9-81ED-4DB2-BD59-A6C34878D82A}">
                    <a16:rowId xmlns:a16="http://schemas.microsoft.com/office/drawing/2014/main" val="613349949"/>
                  </a:ext>
                </a:extLst>
              </a:tr>
            </a:tbl>
          </a:graphicData>
        </a:graphic>
      </p:graphicFrame>
    </p:spTree>
    <p:extLst>
      <p:ext uri="{BB962C8B-B14F-4D97-AF65-F5344CB8AC3E}">
        <p14:creationId xmlns:p14="http://schemas.microsoft.com/office/powerpoint/2010/main" val="3436693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1198CE6780C4AB0DC98B27A0894E8" ma:contentTypeVersion="6" ma:contentTypeDescription="Create a new document." ma:contentTypeScope="" ma:versionID="51f724a56a2ad7c1117406a64b16b6b5">
  <xsd:schema xmlns:xsd="http://www.w3.org/2001/XMLSchema" xmlns:xs="http://www.w3.org/2001/XMLSchema" xmlns:p="http://schemas.microsoft.com/office/2006/metadata/properties" xmlns:ns2="84e97cf7-d201-4266-b669-9750d8c82d63" targetNamespace="http://schemas.microsoft.com/office/2006/metadata/properties" ma:root="true" ma:fieldsID="9e3476746f2b2363fd9b23e6523fb11e" ns2:_="">
    <xsd:import namespace="84e97cf7-d201-4266-b669-9750d8c82d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e97cf7-d201-4266-b669-9750d8c82d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E62AF8-AC92-42AF-8F1A-2C026A9F4C42}"/>
</file>

<file path=customXml/itemProps2.xml><?xml version="1.0" encoding="utf-8"?>
<ds:datastoreItem xmlns:ds="http://schemas.openxmlformats.org/officeDocument/2006/customXml" ds:itemID="{D1B66D43-ABA4-4E72-A6F8-C16B1E1989BD}"/>
</file>

<file path=customXml/itemProps3.xml><?xml version="1.0" encoding="utf-8"?>
<ds:datastoreItem xmlns:ds="http://schemas.openxmlformats.org/officeDocument/2006/customXml" ds:itemID="{4613B3A4-9172-4F21-B96D-A571D501825B}"/>
</file>

<file path=docProps/app.xml><?xml version="1.0" encoding="utf-8"?>
<Properties xmlns="http://schemas.openxmlformats.org/officeDocument/2006/extended-properties" xmlns:vt="http://schemas.openxmlformats.org/officeDocument/2006/docPropsVTypes">
  <TotalTime>110</TotalTime>
  <Words>1166</Words>
  <Application>Microsoft Office PowerPoint</Application>
  <PresentationFormat>Widescreen</PresentationFormat>
  <Paragraphs>139</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Carla Cicerchia</cp:lastModifiedBy>
  <cp:revision>271</cp:revision>
  <dcterms:created xsi:type="dcterms:W3CDTF">2019-01-10T19:26:50Z</dcterms:created>
  <dcterms:modified xsi:type="dcterms:W3CDTF">2021-06-15T17:15:03Z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0x01010098D1198CE6780C4AB0DC98B27A0894E8</vt:lpwstr>
  </property>
</Properties>
</file>