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3" r:id="rId4"/>
  </p:sldMasterIdLst>
  <p:notesMasterIdLst>
    <p:notesMasterId r:id="rId24"/>
  </p:notesMasterIdLst>
  <p:sldIdLst>
    <p:sldId id="256" r:id="rId5"/>
    <p:sldId id="257" r:id="rId6"/>
    <p:sldId id="269" r:id="rId7"/>
    <p:sldId id="271" r:id="rId8"/>
    <p:sldId id="270" r:id="rId9"/>
    <p:sldId id="272" r:id="rId10"/>
    <p:sldId id="280" r:id="rId11"/>
    <p:sldId id="273" r:id="rId12"/>
    <p:sldId id="284" r:id="rId13"/>
    <p:sldId id="275" r:id="rId14"/>
    <p:sldId id="282" r:id="rId15"/>
    <p:sldId id="274" r:id="rId16"/>
    <p:sldId id="276" r:id="rId17"/>
    <p:sldId id="277" r:id="rId18"/>
    <p:sldId id="278" r:id="rId19"/>
    <p:sldId id="279" r:id="rId20"/>
    <p:sldId id="283" r:id="rId21"/>
    <p:sldId id="281" r:id="rId22"/>
    <p:sldId id="267" r:id="rId23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F95FED-99B9-F4C5-1692-3BDC4C28754E}" v="148" dt="2020-06-15T10:46:36.685"/>
    <p1510:client id="{C67ADA95-226E-2EB7-050B-285AE5CD335C}" v="19" dt="2020-06-16T01:01:15.094"/>
    <p1510:client id="{D1BCCC86-ECAA-2D48-FCE7-F76DD5399196}" v="378" dt="2020-06-15T15:05:22.921"/>
    <p1510:client id="{DD1B1300-33B7-4BC2-A62A-B9861C0A3C60}" v="23" dt="2020-06-16T10:57:42.571"/>
  </p1510:revLst>
</p1510:revInfo>
</file>

<file path=ppt/tableStyles.xml><?xml version="1.0" encoding="utf-8"?>
<a:tblStyleLst xmlns:a="http://schemas.openxmlformats.org/drawingml/2006/main" def="{05D0556F-220F-4FC2-ABDD-FF0801D3DDD8}">
  <a:tblStyle styleId="{05D0556F-220F-4FC2-ABDD-FF0801D3DDD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36F95FED-99B9-F4C5-1692-3BDC4C28754E}"/>
    <pc:docChg chg="modSld">
      <pc:chgData name="" userId="" providerId="" clId="Web-{36F95FED-99B9-F4C5-1692-3BDC4C28754E}" dt="2020-06-15T10:46:36.685" v="146" actId="20577"/>
      <pc:docMkLst>
        <pc:docMk/>
      </pc:docMkLst>
      <pc:sldChg chg="modSp">
        <pc:chgData name="" userId="" providerId="" clId="Web-{36F95FED-99B9-F4C5-1692-3BDC4C28754E}" dt="2020-06-15T10:18:44.445" v="7" actId="20577"/>
        <pc:sldMkLst>
          <pc:docMk/>
          <pc:sldMk cId="3562210953" sldId="270"/>
        </pc:sldMkLst>
        <pc:spChg chg="mod">
          <ac:chgData name="" userId="" providerId="" clId="Web-{36F95FED-99B9-F4C5-1692-3BDC4C28754E}" dt="2020-06-15T10:18:44.445" v="7" actId="20577"/>
          <ac:spMkLst>
            <pc:docMk/>
            <pc:sldMk cId="3562210953" sldId="270"/>
            <ac:spMk id="4" creationId="{00000000-0000-0000-0000-000000000000}"/>
          </ac:spMkLst>
        </pc:spChg>
      </pc:sldChg>
      <pc:sldChg chg="modSp">
        <pc:chgData name="" userId="" providerId="" clId="Web-{36F95FED-99B9-F4C5-1692-3BDC4C28754E}" dt="2020-06-15T10:19:58.076" v="9" actId="20577"/>
        <pc:sldMkLst>
          <pc:docMk/>
          <pc:sldMk cId="2007154776" sldId="273"/>
        </pc:sldMkLst>
        <pc:spChg chg="mod">
          <ac:chgData name="" userId="" providerId="" clId="Web-{36F95FED-99B9-F4C5-1692-3BDC4C28754E}" dt="2020-06-15T10:19:58.076" v="9" actId="20577"/>
          <ac:spMkLst>
            <pc:docMk/>
            <pc:sldMk cId="2007154776" sldId="273"/>
            <ac:spMk id="4" creationId="{00000000-0000-0000-0000-000000000000}"/>
          </ac:spMkLst>
        </pc:spChg>
      </pc:sldChg>
      <pc:sldChg chg="modSp">
        <pc:chgData name="" userId="" providerId="" clId="Web-{36F95FED-99B9-F4C5-1692-3BDC4C28754E}" dt="2020-06-15T10:39:17.653" v="27" actId="20577"/>
        <pc:sldMkLst>
          <pc:docMk/>
          <pc:sldMk cId="2713609231" sldId="274"/>
        </pc:sldMkLst>
        <pc:spChg chg="mod">
          <ac:chgData name="" userId="" providerId="" clId="Web-{36F95FED-99B9-F4C5-1692-3BDC4C28754E}" dt="2020-06-15T10:39:17.653" v="27" actId="20577"/>
          <ac:spMkLst>
            <pc:docMk/>
            <pc:sldMk cId="2713609231" sldId="274"/>
            <ac:spMk id="4" creationId="{00000000-0000-0000-0000-000000000000}"/>
          </ac:spMkLst>
        </pc:spChg>
      </pc:sldChg>
      <pc:sldChg chg="modSp">
        <pc:chgData name="" userId="" providerId="" clId="Web-{36F95FED-99B9-F4C5-1692-3BDC4C28754E}" dt="2020-06-15T10:45:40.743" v="144" actId="20577"/>
        <pc:sldMkLst>
          <pc:docMk/>
          <pc:sldMk cId="2230216929" sldId="277"/>
        </pc:sldMkLst>
        <pc:spChg chg="mod">
          <ac:chgData name="" userId="" providerId="" clId="Web-{36F95FED-99B9-F4C5-1692-3BDC4C28754E}" dt="2020-06-15T10:45:40.743" v="144" actId="20577"/>
          <ac:spMkLst>
            <pc:docMk/>
            <pc:sldMk cId="2230216929" sldId="277"/>
            <ac:spMk id="4" creationId="{00000000-0000-0000-0000-000000000000}"/>
          </ac:spMkLst>
        </pc:spChg>
      </pc:sldChg>
      <pc:sldChg chg="modSp">
        <pc:chgData name="" userId="" providerId="" clId="Web-{36F95FED-99B9-F4C5-1692-3BDC4C28754E}" dt="2020-06-15T10:46:36.685" v="146" actId="20577"/>
        <pc:sldMkLst>
          <pc:docMk/>
          <pc:sldMk cId="2249074530" sldId="279"/>
        </pc:sldMkLst>
        <pc:spChg chg="mod">
          <ac:chgData name="" userId="" providerId="" clId="Web-{36F95FED-99B9-F4C5-1692-3BDC4C28754E}" dt="2020-06-15T10:46:36.685" v="146" actId="20577"/>
          <ac:spMkLst>
            <pc:docMk/>
            <pc:sldMk cId="2249074530" sldId="279"/>
            <ac:spMk id="4" creationId="{00000000-0000-0000-0000-000000000000}"/>
          </ac:spMkLst>
        </pc:spChg>
      </pc:sldChg>
    </pc:docChg>
  </pc:docChgLst>
  <pc:docChgLst>
    <pc:chgData clId="Web-{DD1B1300-33B7-4BC2-A62A-B9861C0A3C60}"/>
    <pc:docChg chg="modSld">
      <pc:chgData name="" userId="" providerId="" clId="Web-{DD1B1300-33B7-4BC2-A62A-B9861C0A3C60}" dt="2020-06-16T10:57:32.368" v="3"/>
      <pc:docMkLst>
        <pc:docMk/>
      </pc:docMkLst>
      <pc:sldChg chg="modSp">
        <pc:chgData name="" userId="" providerId="" clId="Web-{DD1B1300-33B7-4BC2-A62A-B9861C0A3C60}" dt="2020-06-16T10:57:32.368" v="3"/>
        <pc:sldMkLst>
          <pc:docMk/>
          <pc:sldMk cId="2530072068" sldId="282"/>
        </pc:sldMkLst>
        <pc:graphicFrameChg chg="mod modGraphic">
          <ac:chgData name="" userId="" providerId="" clId="Web-{DD1B1300-33B7-4BC2-A62A-B9861C0A3C60}" dt="2020-06-16T10:57:32.368" v="3"/>
          <ac:graphicFrameMkLst>
            <pc:docMk/>
            <pc:sldMk cId="2530072068" sldId="282"/>
            <ac:graphicFrameMk id="8" creationId="{40754DB8-1E8A-4A11-8129-61F346D8AEBA}"/>
          </ac:graphicFrameMkLst>
        </pc:graphicFrameChg>
      </pc:sldChg>
    </pc:docChg>
  </pc:docChgLst>
  <pc:docChgLst>
    <pc:chgData clId="Web-{D1BCCC86-ECAA-2D48-FCE7-F76DD5399196}"/>
    <pc:docChg chg="addSld modSld sldOrd">
      <pc:chgData name="" userId="" providerId="" clId="Web-{D1BCCC86-ECAA-2D48-FCE7-F76DD5399196}" dt="2020-06-15T15:05:22.921" v="357" actId="20577"/>
      <pc:docMkLst>
        <pc:docMk/>
      </pc:docMkLst>
      <pc:sldChg chg="modSp ord">
        <pc:chgData name="" userId="" providerId="" clId="Web-{D1BCCC86-ECAA-2D48-FCE7-F76DD5399196}" dt="2020-06-15T15:05:22.921" v="357" actId="20577"/>
        <pc:sldMkLst>
          <pc:docMk/>
          <pc:sldMk cId="1254258914" sldId="275"/>
        </pc:sldMkLst>
        <pc:spChg chg="mod">
          <ac:chgData name="" userId="" providerId="" clId="Web-{D1BCCC86-ECAA-2D48-FCE7-F76DD5399196}" dt="2020-06-15T15:05:22.921" v="357" actId="20577"/>
          <ac:spMkLst>
            <pc:docMk/>
            <pc:sldMk cId="1254258914" sldId="275"/>
            <ac:spMk id="4" creationId="{00000000-0000-0000-0000-000000000000}"/>
          </ac:spMkLst>
        </pc:spChg>
      </pc:sldChg>
      <pc:sldChg chg="addSp delSp modSp new ord">
        <pc:chgData name="" userId="" providerId="" clId="Web-{D1BCCC86-ECAA-2D48-FCE7-F76DD5399196}" dt="2020-06-15T15:04:34.202" v="333"/>
        <pc:sldMkLst>
          <pc:docMk/>
          <pc:sldMk cId="2530072068" sldId="282"/>
        </pc:sldMkLst>
        <pc:spChg chg="mod">
          <ac:chgData name="" userId="" providerId="" clId="Web-{D1BCCC86-ECAA-2D48-FCE7-F76DD5399196}" dt="2020-06-15T14:07:14.295" v="18" actId="20577"/>
          <ac:spMkLst>
            <pc:docMk/>
            <pc:sldMk cId="2530072068" sldId="282"/>
            <ac:spMk id="2" creationId="{69481A31-E862-4624-897E-ED2E18631430}"/>
          </ac:spMkLst>
        </pc:spChg>
        <pc:spChg chg="mod">
          <ac:chgData name="" userId="" providerId="" clId="Web-{D1BCCC86-ECAA-2D48-FCE7-F76DD5399196}" dt="2020-06-15T15:01:54.983" v="309" actId="20577"/>
          <ac:spMkLst>
            <pc:docMk/>
            <pc:sldMk cId="2530072068" sldId="282"/>
            <ac:spMk id="4" creationId="{E08DFFCF-6E06-4A28-A204-828279809578}"/>
          </ac:spMkLst>
        </pc:spChg>
        <pc:spChg chg="add del mod">
          <ac:chgData name="" userId="" providerId="" clId="Web-{D1BCCC86-ECAA-2D48-FCE7-F76DD5399196}" dt="2020-06-15T14:06:59.514" v="15"/>
          <ac:spMkLst>
            <pc:docMk/>
            <pc:sldMk cId="2530072068" sldId="282"/>
            <ac:spMk id="5" creationId="{080A17E9-49CD-4F6E-9537-10B1EF0D332E}"/>
          </ac:spMkLst>
        </pc:spChg>
        <pc:graphicFrameChg chg="add del mod modGraphic">
          <ac:chgData name="" userId="" providerId="" clId="Web-{D1BCCC86-ECAA-2D48-FCE7-F76DD5399196}" dt="2020-06-15T15:03:44.030" v="329"/>
          <ac:graphicFrameMkLst>
            <pc:docMk/>
            <pc:sldMk cId="2530072068" sldId="282"/>
            <ac:graphicFrameMk id="6" creationId="{D9DEB238-43F2-4F2B-BF94-02E0400548B7}"/>
          </ac:graphicFrameMkLst>
        </pc:graphicFrameChg>
        <pc:graphicFrameChg chg="add mod modGraphic">
          <ac:chgData name="" userId="" providerId="" clId="Web-{D1BCCC86-ECAA-2D48-FCE7-F76DD5399196}" dt="2020-06-15T15:04:34.202" v="333"/>
          <ac:graphicFrameMkLst>
            <pc:docMk/>
            <pc:sldMk cId="2530072068" sldId="282"/>
            <ac:graphicFrameMk id="8" creationId="{40754DB8-1E8A-4A11-8129-61F346D8AEBA}"/>
          </ac:graphicFrameMkLst>
        </pc:graphicFrameChg>
      </pc:sldChg>
    </pc:docChg>
  </pc:docChgLst>
  <pc:docChgLst>
    <pc:chgData clId="Web-{C67ADA95-226E-2EB7-050B-285AE5CD335C}"/>
    <pc:docChg chg="modSld sldOrd">
      <pc:chgData name="" userId="" providerId="" clId="Web-{C67ADA95-226E-2EB7-050B-285AE5CD335C}" dt="2020-06-16T01:01:15.031" v="26"/>
      <pc:docMkLst>
        <pc:docMk/>
      </pc:docMkLst>
      <pc:sldChg chg="addSp delSp modSp mod setBg setClrOvrMap">
        <pc:chgData name="" userId="" providerId="" clId="Web-{C67ADA95-226E-2EB7-050B-285AE5CD335C}" dt="2020-06-16T01:01:15.031" v="26"/>
        <pc:sldMkLst>
          <pc:docMk/>
          <pc:sldMk cId="1547839747" sldId="269"/>
        </pc:sldMkLst>
        <pc:spChg chg="mod">
          <ac:chgData name="" userId="" providerId="" clId="Web-{C67ADA95-226E-2EB7-050B-285AE5CD335C}" dt="2020-06-16T01:01:15.031" v="26"/>
          <ac:spMkLst>
            <pc:docMk/>
            <pc:sldMk cId="1547839747" sldId="269"/>
            <ac:spMk id="2" creationId="{00000000-0000-0000-0000-000000000000}"/>
          </ac:spMkLst>
        </pc:spChg>
        <pc:spChg chg="mod ord">
          <ac:chgData name="" userId="" providerId="" clId="Web-{C67ADA95-226E-2EB7-050B-285AE5CD335C}" dt="2020-06-16T01:01:15.031" v="26"/>
          <ac:spMkLst>
            <pc:docMk/>
            <pc:sldMk cId="1547839747" sldId="269"/>
            <ac:spMk id="3" creationId="{00000000-0000-0000-0000-000000000000}"/>
          </ac:spMkLst>
        </pc:spChg>
        <pc:spChg chg="add del mod">
          <ac:chgData name="" userId="" providerId="" clId="Web-{C67ADA95-226E-2EB7-050B-285AE5CD335C}" dt="2020-06-16T01:01:15.031" v="26"/>
          <ac:spMkLst>
            <pc:docMk/>
            <pc:sldMk cId="1547839747" sldId="269"/>
            <ac:spMk id="4" creationId="{00000000-0000-0000-0000-000000000000}"/>
          </ac:spMkLst>
        </pc:spChg>
        <pc:spChg chg="add del">
          <ac:chgData name="" userId="" providerId="" clId="Web-{C67ADA95-226E-2EB7-050B-285AE5CD335C}" dt="2020-06-16T00:59:02.819" v="4"/>
          <ac:spMkLst>
            <pc:docMk/>
            <pc:sldMk cId="1547839747" sldId="269"/>
            <ac:spMk id="6" creationId="{59A309A7-1751-4ABE-A3C1-EEC40366AD89}"/>
          </ac:spMkLst>
        </pc:spChg>
        <pc:spChg chg="add del">
          <ac:chgData name="" userId="" providerId="" clId="Web-{C67ADA95-226E-2EB7-050B-285AE5CD335C}" dt="2020-06-16T00:59:02.819" v="4"/>
          <ac:spMkLst>
            <pc:docMk/>
            <pc:sldMk cId="1547839747" sldId="269"/>
            <ac:spMk id="7" creationId="{967D8EB6-EAE1-4F9C-B398-83321E287204}"/>
          </ac:spMkLst>
        </pc:spChg>
        <pc:spChg chg="add del">
          <ac:chgData name="" userId="" providerId="" clId="Web-{C67ADA95-226E-2EB7-050B-285AE5CD335C}" dt="2020-06-16T00:58:56.600" v="2"/>
          <ac:spMkLst>
            <pc:docMk/>
            <pc:sldMk cId="1547839747" sldId="269"/>
            <ac:spMk id="9" creationId="{907EF6B7-1338-4443-8C46-6A318D952DFD}"/>
          </ac:spMkLst>
        </pc:spChg>
        <pc:spChg chg="add del">
          <ac:chgData name="" userId="" providerId="" clId="Web-{C67ADA95-226E-2EB7-050B-285AE5CD335C}" dt="2020-06-16T00:59:17.039" v="6"/>
          <ac:spMkLst>
            <pc:docMk/>
            <pc:sldMk cId="1547839747" sldId="269"/>
            <ac:spMk id="10" creationId="{9D8233B0-41B5-4D9A-AEEC-13DB66A8C9B5}"/>
          </ac:spMkLst>
        </pc:spChg>
        <pc:spChg chg="add del">
          <ac:chgData name="" userId="" providerId="" clId="Web-{C67ADA95-226E-2EB7-050B-285AE5CD335C}" dt="2020-06-16T00:58:56.600" v="2"/>
          <ac:spMkLst>
            <pc:docMk/>
            <pc:sldMk cId="1547839747" sldId="269"/>
            <ac:spMk id="11" creationId="{DAAE4CDD-124C-4DCF-9584-B6033B545DD5}"/>
          </ac:spMkLst>
        </pc:spChg>
        <pc:spChg chg="add del">
          <ac:chgData name="" userId="" providerId="" clId="Web-{C67ADA95-226E-2EB7-050B-285AE5CD335C}" dt="2020-06-16T00:58:56.600" v="2"/>
          <ac:spMkLst>
            <pc:docMk/>
            <pc:sldMk cId="1547839747" sldId="269"/>
            <ac:spMk id="13" creationId="{081E4A58-353D-44AE-B2FC-2A74E2E400F7}"/>
          </ac:spMkLst>
        </pc:spChg>
        <pc:spChg chg="add del">
          <ac:chgData name="" userId="" providerId="" clId="Web-{C67ADA95-226E-2EB7-050B-285AE5CD335C}" dt="2020-06-16T00:59:30.571" v="8"/>
          <ac:spMkLst>
            <pc:docMk/>
            <pc:sldMk cId="1547839747" sldId="269"/>
            <ac:spMk id="14" creationId="{F98ED85F-DCEE-4B50-802E-71A6E3E12B04}"/>
          </ac:spMkLst>
        </pc:spChg>
        <pc:spChg chg="add del">
          <ac:chgData name="" userId="" providerId="" clId="Web-{C67ADA95-226E-2EB7-050B-285AE5CD335C}" dt="2020-06-16T00:59:17.039" v="6"/>
          <ac:spMkLst>
            <pc:docMk/>
            <pc:sldMk cId="1547839747" sldId="269"/>
            <ac:spMk id="16" creationId="{E659831F-0D9A-4C63-9EBB-8435B85A440F}"/>
          </ac:spMkLst>
        </pc:spChg>
        <pc:spChg chg="add del">
          <ac:chgData name="" userId="" providerId="" clId="Web-{C67ADA95-226E-2EB7-050B-285AE5CD335C}" dt="2020-06-16T01:01:15.031" v="26"/>
          <ac:spMkLst>
            <pc:docMk/>
            <pc:sldMk cId="1547839747" sldId="269"/>
            <ac:spMk id="18" creationId="{9D8233B0-41B5-4D9A-AEEC-13DB66A8C9B5}"/>
          </ac:spMkLst>
        </pc:spChg>
        <pc:spChg chg="add del">
          <ac:chgData name="" userId="" providerId="" clId="Web-{C67ADA95-226E-2EB7-050B-285AE5CD335C}" dt="2020-06-16T01:01:15.031" v="26"/>
          <ac:spMkLst>
            <pc:docMk/>
            <pc:sldMk cId="1547839747" sldId="269"/>
            <ac:spMk id="22" creationId="{E659831F-0D9A-4C63-9EBB-8435B85A440F}"/>
          </ac:spMkLst>
        </pc:spChg>
        <pc:grpChg chg="add del">
          <ac:chgData name="" userId="" providerId="" clId="Web-{C67ADA95-226E-2EB7-050B-285AE5CD335C}" dt="2020-06-16T00:59:17.039" v="6"/>
          <ac:grpSpMkLst>
            <pc:docMk/>
            <pc:sldMk cId="1547839747" sldId="269"/>
            <ac:grpSpMk id="12" creationId="{28FAF094-D087-493F-8DF9-A486C2D6BBAA}"/>
          </ac:grpSpMkLst>
        </pc:grpChg>
        <pc:grpChg chg="add del">
          <ac:chgData name="" userId="" providerId="" clId="Web-{C67ADA95-226E-2EB7-050B-285AE5CD335C}" dt="2020-06-16T01:01:15.031" v="26"/>
          <ac:grpSpMkLst>
            <pc:docMk/>
            <pc:sldMk cId="1547839747" sldId="269"/>
            <ac:grpSpMk id="19" creationId="{28FAF094-D087-493F-8DF9-A486C2D6BBAA}"/>
          </ac:grpSpMkLst>
        </pc:grpChg>
        <pc:graphicFrameChg chg="add del">
          <ac:chgData name="" userId="" providerId="" clId="Web-{C67ADA95-226E-2EB7-050B-285AE5CD335C}" dt="2020-06-16T00:59:17.039" v="6"/>
          <ac:graphicFrameMkLst>
            <pc:docMk/>
            <pc:sldMk cId="1547839747" sldId="269"/>
            <ac:graphicFrameMk id="17" creationId="{D539D424-ADD3-4550-876A-DA3CB4C02DD6}"/>
          </ac:graphicFrameMkLst>
        </pc:graphicFrameChg>
        <pc:graphicFrameChg chg="add del mod">
          <ac:chgData name="" userId="" providerId="" clId="Web-{C67ADA95-226E-2EB7-050B-285AE5CD335C}" dt="2020-06-16T01:01:15.031" v="26"/>
          <ac:graphicFrameMkLst>
            <pc:docMk/>
            <pc:sldMk cId="1547839747" sldId="269"/>
            <ac:graphicFrameMk id="23" creationId="{1F952E3E-7A5F-4AD4-8B27-F8F9D93C2F4D}"/>
          </ac:graphicFrameMkLst>
        </pc:graphicFrameChg>
        <pc:picChg chg="add del">
          <ac:chgData name="" userId="" providerId="" clId="Web-{C67ADA95-226E-2EB7-050B-285AE5CD335C}" dt="2020-06-16T00:59:02.819" v="4"/>
          <ac:picMkLst>
            <pc:docMk/>
            <pc:sldMk cId="1547839747" sldId="269"/>
            <ac:picMk id="8" creationId="{15CF0541-BC21-4C94-8CEB-9042651F7AE4}"/>
          </ac:picMkLst>
        </pc:picChg>
        <pc:cxnChg chg="add del">
          <ac:chgData name="" userId="" providerId="" clId="Web-{C67ADA95-226E-2EB7-050B-285AE5CD335C}" dt="2020-06-16T00:59:30.571" v="8"/>
          <ac:cxnSpMkLst>
            <pc:docMk/>
            <pc:sldMk cId="1547839747" sldId="269"/>
            <ac:cxnSpMk id="15" creationId="{E8E35B83-1EC3-4F87-9D54-D863463351B9}"/>
          </ac:cxnSpMkLst>
        </pc:cxnChg>
      </pc:sldChg>
      <pc:sldChg chg="ord">
        <pc:chgData name="" userId="" providerId="" clId="Web-{C67ADA95-226E-2EB7-050B-285AE5CD335C}" dt="2020-06-16T00:58:05.003" v="0"/>
        <pc:sldMkLst>
          <pc:docMk/>
          <pc:sldMk cId="1482792007" sldId="2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8069ac5d60_3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8069ac5d60_3_1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200" cy="41835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g8069ac5d60_3_11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47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8069ac5d60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8069ac5d60_0_15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200" cy="4183500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8069ac5d60_0_15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4700"/>
          </a:xfrm>
          <a:prstGeom prst="rect">
            <a:avLst/>
          </a:prstGeom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/>
          <p:nvPr/>
        </p:nvSpPr>
        <p:spPr>
          <a:xfrm>
            <a:off x="0" y="-14107"/>
            <a:ext cx="12192000" cy="4385986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"/>
          <p:cNvSpPr txBox="1">
            <a:spLocks noGrp="1"/>
          </p:cNvSpPr>
          <p:nvPr>
            <p:ph type="title"/>
          </p:nvPr>
        </p:nvSpPr>
        <p:spPr>
          <a:xfrm>
            <a:off x="609600" y="972491"/>
            <a:ext cx="8534400" cy="1141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Calibri"/>
              <a:buNone/>
              <a:defRPr sz="54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body" idx="1"/>
          </p:nvPr>
        </p:nvSpPr>
        <p:spPr>
          <a:xfrm>
            <a:off x="609600" y="2286530"/>
            <a:ext cx="8796867" cy="74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SzPts val="3200"/>
              <a:buNone/>
              <a:defRPr sz="3200">
                <a:solidFill>
                  <a:srgbClr val="FDD809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FFFFF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FFFFF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FFFFF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FFFFFF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body" idx="2"/>
          </p:nvPr>
        </p:nvSpPr>
        <p:spPr>
          <a:xfrm>
            <a:off x="609600" y="3870326"/>
            <a:ext cx="6714067" cy="297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FFFFF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FFFFF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FFFFF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FFFFFF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body" idx="3"/>
          </p:nvPr>
        </p:nvSpPr>
        <p:spPr>
          <a:xfrm>
            <a:off x="609600" y="5137134"/>
            <a:ext cx="4306197" cy="1459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FFFFFF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FFFFFF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FFFFFF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FFFFFF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2"/>
          <p:cNvSpPr/>
          <p:nvPr/>
        </p:nvSpPr>
        <p:spPr>
          <a:xfrm rot="10800000">
            <a:off x="9811070" y="-14108"/>
            <a:ext cx="2401452" cy="4385986"/>
          </a:xfrm>
          <a:prstGeom prst="rtTriangle">
            <a:avLst/>
          </a:prstGeom>
          <a:solidFill>
            <a:srgbClr val="45A78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" name="Google Shape;27;p2" descr="49ECFA4C-D406-4EEC-836A-19C07C708CF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110115" y="4544917"/>
            <a:ext cx="3820999" cy="21684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">
  <p:cSld name="Char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94" name="Google Shape;94;p12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5" name="Google Shape;95;p12"/>
          <p:cNvSpPr>
            <a:spLocks noGrp="1"/>
          </p:cNvSpPr>
          <p:nvPr>
            <p:ph type="chart" idx="2"/>
          </p:nvPr>
        </p:nvSpPr>
        <p:spPr>
          <a:xfrm>
            <a:off x="609600" y="1555750"/>
            <a:ext cx="10972800" cy="430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Char char="–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erriweather Sans"/>
              <a:buChar char="–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99" name="Google Shape;99;p13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Slide">
  <p:cSld name="Image Slide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4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03" name="Google Shape;103;p14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4" name="Google Shape;104;p14"/>
          <p:cNvSpPr>
            <a:spLocks noGrp="1"/>
          </p:cNvSpPr>
          <p:nvPr>
            <p:ph type="pic" idx="2"/>
          </p:nvPr>
        </p:nvSpPr>
        <p:spPr>
          <a:xfrm>
            <a:off x="0" y="1216122"/>
            <a:ext cx="12192000" cy="4918364"/>
          </a:xfrm>
          <a:prstGeom prst="rect">
            <a:avLst/>
          </a:prstGeom>
          <a:solidFill>
            <a:srgbClr val="D1D3D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Char char="–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erriweather Sans"/>
              <a:buChar char="–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Images">
  <p:cSld name="2 Images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5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08" name="Google Shape;108;p15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9" name="Google Shape;109;p15"/>
          <p:cNvSpPr>
            <a:spLocks noGrp="1"/>
          </p:cNvSpPr>
          <p:nvPr>
            <p:ph type="pic" idx="2"/>
          </p:nvPr>
        </p:nvSpPr>
        <p:spPr>
          <a:xfrm>
            <a:off x="1" y="1216122"/>
            <a:ext cx="6110111" cy="4918364"/>
          </a:xfrm>
          <a:prstGeom prst="rect">
            <a:avLst/>
          </a:prstGeom>
          <a:solidFill>
            <a:srgbClr val="D1D3D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Char char="–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erriweather Sans"/>
              <a:buChar char="–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15"/>
          <p:cNvSpPr>
            <a:spLocks noGrp="1"/>
          </p:cNvSpPr>
          <p:nvPr>
            <p:ph type="pic" idx="3"/>
          </p:nvPr>
        </p:nvSpPr>
        <p:spPr>
          <a:xfrm>
            <a:off x="6096001" y="1216122"/>
            <a:ext cx="6110111" cy="4918364"/>
          </a:xfrm>
          <a:prstGeom prst="rect">
            <a:avLst/>
          </a:prstGeom>
          <a:solidFill>
            <a:srgbClr val="D1D3D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Char char="–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erriweather Sans"/>
              <a:buChar char="–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111" name="Google Shape;111;p15"/>
          <p:cNvCxnSpPr/>
          <p:nvPr/>
        </p:nvCxnSpPr>
        <p:spPr>
          <a:xfrm>
            <a:off x="6096000" y="1216122"/>
            <a:ext cx="0" cy="4918364"/>
          </a:xfrm>
          <a:prstGeom prst="straightConnector1">
            <a:avLst/>
          </a:prstGeom>
          <a:noFill/>
          <a:ln w="25400" cap="flat" cmpd="sng">
            <a:solidFill>
              <a:srgbClr val="426480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 Slide">
  <p:cSld name="Video Slide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6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5" name="Google Shape;115;p16"/>
          <p:cNvSpPr txBox="1"/>
          <p:nvPr/>
        </p:nvSpPr>
        <p:spPr>
          <a:xfrm>
            <a:off x="8752859" y="6359525"/>
            <a:ext cx="2257028" cy="3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2B4A"/>
              </a:buClr>
              <a:buSzPts val="1000"/>
              <a:buFont typeface="Calibri"/>
              <a:buNone/>
            </a:pPr>
            <a:r>
              <a:rPr lang="en-US"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rPr>
              <a:t>MassHireFallRiverCareers.org</a:t>
            </a:r>
            <a:endParaRPr sz="1000">
              <a:solidFill>
                <a:srgbClr val="042B4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6" name="Google Shape;116;p16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7" name="Google Shape;117;p16"/>
          <p:cNvSpPr>
            <a:spLocks noGrp="1"/>
          </p:cNvSpPr>
          <p:nvPr>
            <p:ph type="media" idx="2"/>
          </p:nvPr>
        </p:nvSpPr>
        <p:spPr>
          <a:xfrm>
            <a:off x="0" y="1236664"/>
            <a:ext cx="12192000" cy="56213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Char char="–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erriweather Sans"/>
              <a:buChar char="–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1" name="Google Shape;31;p3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3"/>
          <p:cNvSpPr txBox="1">
            <a:spLocks noGrp="1"/>
          </p:cNvSpPr>
          <p:nvPr>
            <p:ph type="body" idx="1"/>
          </p:nvPr>
        </p:nvSpPr>
        <p:spPr>
          <a:xfrm>
            <a:off x="609600" y="1446236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ntent Boxes">
  <p:cSld name="2 Content Boxe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5" name="Google Shape;45;p5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" name="Google Shape;46;p5"/>
          <p:cNvSpPr txBox="1">
            <a:spLocks noGrp="1"/>
          </p:cNvSpPr>
          <p:nvPr>
            <p:ph type="body" idx="1"/>
          </p:nvPr>
        </p:nvSpPr>
        <p:spPr>
          <a:xfrm>
            <a:off x="609601" y="1446236"/>
            <a:ext cx="5204177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body" idx="2"/>
          </p:nvPr>
        </p:nvSpPr>
        <p:spPr>
          <a:xfrm>
            <a:off x="6375398" y="1446236"/>
            <a:ext cx="5204177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">
  <p:cSld name="Three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51" name="Google Shape;51;p6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2" name="Google Shape;52;p6"/>
          <p:cNvSpPr txBox="1">
            <a:spLocks noGrp="1"/>
          </p:cNvSpPr>
          <p:nvPr>
            <p:ph type="body" idx="1"/>
          </p:nvPr>
        </p:nvSpPr>
        <p:spPr>
          <a:xfrm>
            <a:off x="609601" y="1446236"/>
            <a:ext cx="3468511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–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body" idx="2"/>
          </p:nvPr>
        </p:nvSpPr>
        <p:spPr>
          <a:xfrm>
            <a:off x="8113889" y="1446236"/>
            <a:ext cx="3468511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–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3"/>
          </p:nvPr>
        </p:nvSpPr>
        <p:spPr>
          <a:xfrm>
            <a:off x="4368800" y="1446236"/>
            <a:ext cx="3468511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–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2 Content Boxes">
  <p:cSld name="1_2 Content Boxe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58" name="Google Shape;58;p7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9" name="Google Shape;59;p7"/>
          <p:cNvSpPr txBox="1">
            <a:spLocks noGrp="1"/>
          </p:cNvSpPr>
          <p:nvPr>
            <p:ph type="body" idx="1"/>
          </p:nvPr>
        </p:nvSpPr>
        <p:spPr>
          <a:xfrm>
            <a:off x="609601" y="1446236"/>
            <a:ext cx="5204177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7"/>
          <p:cNvSpPr txBox="1">
            <a:spLocks noGrp="1"/>
          </p:cNvSpPr>
          <p:nvPr>
            <p:ph type="body" idx="2"/>
          </p:nvPr>
        </p:nvSpPr>
        <p:spPr>
          <a:xfrm>
            <a:off x="6375398" y="1446236"/>
            <a:ext cx="5204177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Content Boxes">
  <p:cSld name="4 Content Boxe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8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64" name="Google Shape;64;p8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5" name="Google Shape;65;p8"/>
          <p:cNvSpPr txBox="1">
            <a:spLocks noGrp="1"/>
          </p:cNvSpPr>
          <p:nvPr>
            <p:ph type="body" idx="1"/>
          </p:nvPr>
        </p:nvSpPr>
        <p:spPr>
          <a:xfrm>
            <a:off x="609600" y="1446237"/>
            <a:ext cx="5317067" cy="2152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8"/>
          <p:cNvSpPr txBox="1">
            <a:spLocks noGrp="1"/>
          </p:cNvSpPr>
          <p:nvPr>
            <p:ph type="body" idx="2"/>
          </p:nvPr>
        </p:nvSpPr>
        <p:spPr>
          <a:xfrm>
            <a:off x="609600" y="3820584"/>
            <a:ext cx="5317067" cy="2152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 txBox="1">
            <a:spLocks noGrp="1"/>
          </p:cNvSpPr>
          <p:nvPr>
            <p:ph type="body" idx="3"/>
          </p:nvPr>
        </p:nvSpPr>
        <p:spPr>
          <a:xfrm>
            <a:off x="6265333" y="1446237"/>
            <a:ext cx="5317065" cy="2152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8"/>
          <p:cNvSpPr txBox="1">
            <a:spLocks noGrp="1"/>
          </p:cNvSpPr>
          <p:nvPr>
            <p:ph type="body" idx="4"/>
          </p:nvPr>
        </p:nvSpPr>
        <p:spPr>
          <a:xfrm>
            <a:off x="6265333" y="3820584"/>
            <a:ext cx="5317065" cy="2152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">
  <p:cSld name="2 Colum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 txBox="1">
            <a:spLocks noGrp="1"/>
          </p:cNvSpPr>
          <p:nvPr>
            <p:ph type="body" idx="1"/>
          </p:nvPr>
        </p:nvSpPr>
        <p:spPr>
          <a:xfrm>
            <a:off x="609600" y="1463066"/>
            <a:ext cx="5175957" cy="494851"/>
          </a:xfrm>
          <a:prstGeom prst="rect">
            <a:avLst/>
          </a:prstGeom>
          <a:solidFill>
            <a:srgbClr val="042B4A"/>
          </a:solidFill>
          <a:ln>
            <a:noFill/>
          </a:ln>
        </p:spPr>
        <p:txBody>
          <a:bodyPr spcFirstLastPara="1" wrap="square" lIns="91425" tIns="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1" name="Google Shape;71;p9"/>
          <p:cNvSpPr txBox="1">
            <a:spLocks noGrp="1"/>
          </p:cNvSpPr>
          <p:nvPr>
            <p:ph type="body" idx="2"/>
          </p:nvPr>
        </p:nvSpPr>
        <p:spPr>
          <a:xfrm>
            <a:off x="609601" y="2061480"/>
            <a:ext cx="5175956" cy="391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400"/>
              <a:buChar char="–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400"/>
              <a:buChar char="»"/>
              <a:defRPr sz="14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74" name="Google Shape;74;p9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6406443" y="1463066"/>
            <a:ext cx="5175956" cy="494851"/>
          </a:xfrm>
          <a:prstGeom prst="rect">
            <a:avLst/>
          </a:prstGeom>
          <a:solidFill>
            <a:srgbClr val="53A4CF"/>
          </a:solidFill>
          <a:ln>
            <a:noFill/>
          </a:ln>
        </p:spPr>
        <p:txBody>
          <a:bodyPr spcFirstLastPara="1" wrap="square" lIns="91425" tIns="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6406444" y="2061480"/>
            <a:ext cx="5175955" cy="391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400"/>
              <a:buChar char="–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400"/>
              <a:buChar char="»"/>
              <a:defRPr sz="14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">
  <p:cSld name="3 Column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>
            <a:spLocks noGrp="1"/>
          </p:cNvSpPr>
          <p:nvPr>
            <p:ph type="body" idx="1"/>
          </p:nvPr>
        </p:nvSpPr>
        <p:spPr>
          <a:xfrm>
            <a:off x="609601" y="1463065"/>
            <a:ext cx="3412068" cy="759435"/>
          </a:xfrm>
          <a:prstGeom prst="rect">
            <a:avLst/>
          </a:prstGeom>
          <a:solidFill>
            <a:srgbClr val="042B4A"/>
          </a:solidFill>
          <a:ln>
            <a:noFill/>
          </a:ln>
        </p:spPr>
        <p:txBody>
          <a:bodyPr spcFirstLastPara="1" wrap="square" lIns="91425" tIns="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9" name="Google Shape;79;p10"/>
          <p:cNvSpPr txBox="1">
            <a:spLocks noGrp="1"/>
          </p:cNvSpPr>
          <p:nvPr>
            <p:ph type="body" idx="2"/>
          </p:nvPr>
        </p:nvSpPr>
        <p:spPr>
          <a:xfrm>
            <a:off x="609601" y="2328333"/>
            <a:ext cx="3412067" cy="3643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400"/>
              <a:buChar char="–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400"/>
              <a:buChar char="»"/>
              <a:defRPr sz="14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80" name="Google Shape;80;p10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0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2" name="Google Shape;82;p10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3" name="Google Shape;83;p10"/>
          <p:cNvSpPr txBox="1">
            <a:spLocks noGrp="1"/>
          </p:cNvSpPr>
          <p:nvPr>
            <p:ph type="body" idx="3"/>
          </p:nvPr>
        </p:nvSpPr>
        <p:spPr>
          <a:xfrm>
            <a:off x="8170331" y="1463065"/>
            <a:ext cx="3412068" cy="759435"/>
          </a:xfrm>
          <a:prstGeom prst="rect">
            <a:avLst/>
          </a:prstGeom>
          <a:solidFill>
            <a:srgbClr val="7D3379"/>
          </a:solidFill>
          <a:ln>
            <a:noFill/>
          </a:ln>
        </p:spPr>
        <p:txBody>
          <a:bodyPr spcFirstLastPara="1" wrap="square" lIns="91425" tIns="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body" idx="4"/>
          </p:nvPr>
        </p:nvSpPr>
        <p:spPr>
          <a:xfrm>
            <a:off x="8170332" y="2328333"/>
            <a:ext cx="3412067" cy="3643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400"/>
              <a:buChar char="–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400"/>
              <a:buChar char="»"/>
              <a:defRPr sz="14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body" idx="5"/>
          </p:nvPr>
        </p:nvSpPr>
        <p:spPr>
          <a:xfrm>
            <a:off x="4368801" y="1463065"/>
            <a:ext cx="3412068" cy="759435"/>
          </a:xfrm>
          <a:prstGeom prst="rect">
            <a:avLst/>
          </a:prstGeom>
          <a:solidFill>
            <a:srgbClr val="53A4CF"/>
          </a:solidFill>
          <a:ln>
            <a:noFill/>
          </a:ln>
        </p:spPr>
        <p:txBody>
          <a:bodyPr spcFirstLastPara="1" wrap="square" lIns="91425" tIns="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6"/>
          </p:nvPr>
        </p:nvSpPr>
        <p:spPr>
          <a:xfrm>
            <a:off x="4368801" y="2328333"/>
            <a:ext cx="3412067" cy="3643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600"/>
              <a:buChar char="•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400"/>
              <a:buChar char="–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400"/>
              <a:buChar char="»"/>
              <a:defRPr sz="14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000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90" name="Google Shape;90;p11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2"/>
            <a:ext cx="12192000" cy="122710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sz="3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609600" y="1446236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Char char="–"/>
              <a:defRPr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erriweather Sans"/>
              <a:buChar char="–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4" name="Google Shape;14;p1" descr="MassHire Logo.png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363296" y="6321715"/>
            <a:ext cx="880533" cy="418422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"/>
          <p:cNvSpPr txBox="1"/>
          <p:nvPr/>
        </p:nvSpPr>
        <p:spPr>
          <a:xfrm>
            <a:off x="8752859" y="6359525"/>
            <a:ext cx="2257028" cy="36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2B4A"/>
              </a:buClr>
              <a:buSzPts val="1000"/>
              <a:buFont typeface="Calibri"/>
              <a:buNone/>
            </a:pPr>
            <a:r>
              <a:rPr lang="en-US" sz="1000" b="0" i="0" u="none" strike="noStrike" cap="none">
                <a:solidFill>
                  <a:srgbClr val="042B4A"/>
                </a:solidFill>
                <a:latin typeface="Calibri"/>
                <a:ea typeface="Calibri"/>
                <a:cs typeface="Calibri"/>
                <a:sym typeface="Calibri"/>
              </a:rPr>
              <a:t>Mass.Gov/LWD</a:t>
            </a:r>
            <a:endParaRPr/>
          </a:p>
        </p:txBody>
      </p:sp>
      <p:cxnSp>
        <p:nvCxnSpPr>
          <p:cNvPr id="16" name="Google Shape;16;p1"/>
          <p:cNvCxnSpPr/>
          <p:nvPr/>
        </p:nvCxnSpPr>
        <p:spPr>
          <a:xfrm rot="10800000">
            <a:off x="11208251" y="6483048"/>
            <a:ext cx="0" cy="148867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" name="Google Shape;17;p1"/>
          <p:cNvCxnSpPr/>
          <p:nvPr/>
        </p:nvCxnSpPr>
        <p:spPr>
          <a:xfrm>
            <a:off x="0" y="6200016"/>
            <a:ext cx="121920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1"/>
          <p:cNvSpPr/>
          <p:nvPr/>
        </p:nvSpPr>
        <p:spPr>
          <a:xfrm>
            <a:off x="10569223" y="2"/>
            <a:ext cx="986237" cy="1217082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 rot="10800000">
            <a:off x="10827070" y="-14108"/>
            <a:ext cx="1385449" cy="1241210"/>
          </a:xfrm>
          <a:prstGeom prst="rtTriangle">
            <a:avLst/>
          </a:prstGeom>
          <a:solidFill>
            <a:srgbClr val="45A78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s.gov/service-details/working-part-time-while-receiving-unemployment-benefit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snapchef.com/sign-in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s.gov/service-details/covid-19-disaster-recovery-dw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7"/>
          <p:cNvSpPr txBox="1">
            <a:spLocks noGrp="1"/>
          </p:cNvSpPr>
          <p:nvPr>
            <p:ph type="body" idx="1"/>
          </p:nvPr>
        </p:nvSpPr>
        <p:spPr>
          <a:xfrm>
            <a:off x="656948" y="1394310"/>
            <a:ext cx="8057785" cy="74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buSzPts val="3600"/>
            </a:pPr>
            <a:r>
              <a:rPr lang="en-US" sz="3600" b="1" dirty="0">
                <a:solidFill>
                  <a:srgbClr val="FFFFFF"/>
                </a:solidFill>
              </a:rPr>
              <a:t>COVID-19 Disaster Recovery Dislocated Worker Humanitarian Food Service Project – Webinar </a:t>
            </a:r>
            <a:endParaRPr dirty="0"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SzPts val="3200"/>
              <a:buNone/>
            </a:pPr>
            <a:endParaRPr lang="en-US" dirty="0"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SzPts val="3200"/>
              <a:buNone/>
            </a:pPr>
            <a:r>
              <a:rPr lang="en-US" dirty="0">
                <a:solidFill>
                  <a:srgbClr val="FFFFFF"/>
                </a:solidFill>
              </a:rPr>
              <a:t>June 16, 2020</a:t>
            </a:r>
            <a:endParaRPr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Recruitment and referral process for </a:t>
            </a:r>
            <a:r>
              <a:rPr lang="en-US" dirty="0" err="1"/>
              <a:t>MassHire</a:t>
            </a:r>
            <a:r>
              <a:rPr lang="en-US" dirty="0"/>
              <a:t> Career Centers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Earnings Disregard as an incentive for recruitment.</a:t>
            </a:r>
            <a:r>
              <a:rPr lang="en-US" dirty="0"/>
              <a:t>  </a:t>
            </a:r>
          </a:p>
          <a:p>
            <a:pPr lvl="1"/>
            <a:r>
              <a:rPr lang="en-US" dirty="0"/>
              <a:t>Customers receiving UI benefits may still qualify for unemployment benefits while working part time. The weekly benefit amount they receive may be adjusted based on their earnings from a part-time job. </a:t>
            </a:r>
          </a:p>
          <a:p>
            <a:pPr lvl="1"/>
            <a:r>
              <a:rPr lang="en-US" dirty="0"/>
              <a:t>Refer customers to their monetary determination which lists their weekly benefit amount and their earnings disregard. (next slide provides sample calculation)</a:t>
            </a:r>
          </a:p>
          <a:p>
            <a:pPr lvl="1"/>
            <a:r>
              <a:rPr lang="en-US" dirty="0"/>
              <a:t>Mass.gov provides information about earnings disregard as well as a </a:t>
            </a:r>
            <a:r>
              <a:rPr lang="en-US" b="1" dirty="0"/>
              <a:t>calculator for claimants to estimate their UI payments</a:t>
            </a:r>
            <a:r>
              <a:rPr lang="en-US" dirty="0"/>
              <a:t> based on their weekly benefit rate and their part time earnings. </a:t>
            </a:r>
          </a:p>
          <a:p>
            <a:pPr lvl="1"/>
            <a:r>
              <a:rPr lang="en-US" dirty="0">
                <a:hlinkClick r:id="rId2"/>
              </a:rPr>
              <a:t>https://www.mass.gov/service-details/working-part-time-while-receiving-unemployment-benefits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258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81A31-E862-4624-897E-ED2E18631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Earnings Disregard -</a:t>
            </a:r>
            <a:r>
              <a:rPr lang="en-US" dirty="0"/>
              <a:t> Calculating your weekly benefit amount while working part time 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B6668C-D87F-4EDA-8CCB-90BA3392E1E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8DFFCF-6E06-4A28-A204-8282798095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sz="1200" b="1" dirty="0"/>
          </a:p>
          <a:p>
            <a:pPr marL="114300" indent="0">
              <a:buNone/>
            </a:pPr>
            <a:endParaRPr lang="en-US" sz="1200" b="1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0754DB8-1E8A-4A11-8129-61F346D8AE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527053"/>
              </p:ext>
            </p:extLst>
          </p:nvPr>
        </p:nvGraphicFramePr>
        <p:xfrm>
          <a:off x="1027545" y="1939636"/>
          <a:ext cx="10189298" cy="3471572"/>
        </p:xfrm>
        <a:graphic>
          <a:graphicData uri="http://schemas.openxmlformats.org/drawingml/2006/table">
            <a:tbl>
              <a:tblPr firstRow="1" bandRow="1">
                <a:tableStyleId>{05D0556F-220F-4FC2-ABDD-FF0801D3DDD8}</a:tableStyleId>
              </a:tblPr>
              <a:tblGrid>
                <a:gridCol w="2971879">
                  <a:extLst>
                    <a:ext uri="{9D8B030D-6E8A-4147-A177-3AD203B41FA5}">
                      <a16:colId xmlns:a16="http://schemas.microsoft.com/office/drawing/2014/main" val="426754862"/>
                    </a:ext>
                  </a:extLst>
                </a:gridCol>
                <a:gridCol w="2122770">
                  <a:extLst>
                    <a:ext uri="{9D8B030D-6E8A-4147-A177-3AD203B41FA5}">
                      <a16:colId xmlns:a16="http://schemas.microsoft.com/office/drawing/2014/main" val="2373357942"/>
                    </a:ext>
                  </a:extLst>
                </a:gridCol>
                <a:gridCol w="2971879">
                  <a:extLst>
                    <a:ext uri="{9D8B030D-6E8A-4147-A177-3AD203B41FA5}">
                      <a16:colId xmlns:a16="http://schemas.microsoft.com/office/drawing/2014/main" val="1199070837"/>
                    </a:ext>
                  </a:extLst>
                </a:gridCol>
                <a:gridCol w="2122770">
                  <a:extLst>
                    <a:ext uri="{9D8B030D-6E8A-4147-A177-3AD203B41FA5}">
                      <a16:colId xmlns:a16="http://schemas.microsoft.com/office/drawing/2014/main" val="551240291"/>
                    </a:ext>
                  </a:extLst>
                </a:gridCol>
              </a:tblGrid>
              <a:tr h="995506">
                <a:tc gridSpan="2"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Step 1: Calculate Earnings Disregard (Example: WBA =$270, PT Earnings = $120)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Step 2: Calculate adjusted weekly UI benefit amount                      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556205"/>
                  </a:ext>
                </a:extLst>
              </a:tr>
              <a:tr h="40842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Weekly benefit amount: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dirty="0"/>
                        <a:t>$</a:t>
                      </a:r>
                      <a:r>
                        <a:rPr lang="en-US" dirty="0">
                          <a:effectLst/>
                        </a:rPr>
                        <a:t>              </a:t>
                      </a:r>
                      <a:r>
                        <a:rPr lang="en-US" dirty="0"/>
                        <a:t>270.00 </a:t>
                      </a:r>
                      <a:endParaRPr 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Weekly benefit amount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dirty="0"/>
                        <a:t>$</a:t>
                      </a:r>
                      <a:r>
                        <a:rPr lang="en-US" dirty="0">
                          <a:effectLst/>
                        </a:rPr>
                        <a:t>              </a:t>
                      </a:r>
                      <a:r>
                        <a:rPr lang="en-US" dirty="0"/>
                        <a:t>270.00 </a:t>
                      </a:r>
                      <a:endParaRPr lang="en-US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8511124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Earnings disregard: (1/3 of WBA)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dirty="0"/>
                        <a:t>$</a:t>
                      </a:r>
                      <a:r>
                        <a:rPr lang="en-US" dirty="0">
                          <a:effectLst/>
                        </a:rPr>
                        <a:t>                 </a:t>
                      </a:r>
                      <a:r>
                        <a:rPr lang="en-US" dirty="0"/>
                        <a:t>90.00 </a:t>
                      </a:r>
                      <a:endParaRPr 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Wages over Earnings disregard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dirty="0"/>
                        <a:t>$</a:t>
                      </a:r>
                      <a:r>
                        <a:rPr lang="en-US" dirty="0">
                          <a:effectLst/>
                        </a:rPr>
                        <a:t>                 </a:t>
                      </a:r>
                      <a:r>
                        <a:rPr lang="en-US" dirty="0"/>
                        <a:t>30.00 </a:t>
                      </a:r>
                      <a:endParaRPr lang="en-US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76129432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Weekly wages from PT employment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dirty="0"/>
                        <a:t>$</a:t>
                      </a:r>
                      <a:r>
                        <a:rPr lang="en-US" dirty="0">
                          <a:effectLst/>
                        </a:rPr>
                        <a:t>              </a:t>
                      </a:r>
                      <a:r>
                        <a:rPr lang="en-US" dirty="0"/>
                        <a:t>120.00 </a:t>
                      </a:r>
                      <a:endParaRPr 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Adjusted UI benefit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dirty="0"/>
                        <a:t>$</a:t>
                      </a:r>
                      <a:r>
                        <a:rPr lang="en-US" dirty="0">
                          <a:effectLst/>
                        </a:rPr>
                        <a:t>              </a:t>
                      </a:r>
                      <a:r>
                        <a:rPr lang="en-US" dirty="0"/>
                        <a:t>240.00 </a:t>
                      </a:r>
                      <a:endParaRPr lang="en-US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34583994"/>
                  </a:ext>
                </a:extLst>
              </a:tr>
              <a:tr h="79129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Wages greater than earnings disregard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dirty="0"/>
                        <a:t>$</a:t>
                      </a:r>
                      <a:r>
                        <a:rPr lang="en-US" dirty="0">
                          <a:effectLst/>
                        </a:rPr>
                        <a:t>                 </a:t>
                      </a:r>
                      <a:r>
                        <a:rPr lang="en-US" dirty="0"/>
                        <a:t>30.00 </a:t>
                      </a:r>
                      <a:endParaRPr lang="en-US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68290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0072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Eligible Participant(s)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12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39261" y="1296766"/>
            <a:ext cx="10972800" cy="4893019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dirty="0"/>
              <a:t>Worker eligibility: 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An individual eligible to receive services through a Disaster Recovery DWG must be one of the following, per 20 CFR 687.170(b):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temporarily or permanently laid off as a consequence of the disaster;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a dislocated worker as defined at 29 U.S.C. 3102(3)(15);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a long-term unemployed worker; or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a self-employed individual who became unemployed or significantly underemployed as a result of the disaster or emergency</a:t>
            </a:r>
            <a:endParaRPr lang="en-US" dirty="0"/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v"/>
            </a:pPr>
            <a:r>
              <a:rPr lang="en-US" sz="2000" dirty="0"/>
              <a:t>Eligible participant are to be further processed by means of the COVID-19 NDWG Temporary Employment Eligibility Form.  </a:t>
            </a:r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v"/>
            </a:pPr>
            <a:r>
              <a:rPr lang="en-US" sz="2000" dirty="0"/>
              <a:t>Participants are then directed to </a:t>
            </a:r>
            <a:r>
              <a:rPr lang="en-US" sz="2000" dirty="0" err="1"/>
              <a:t>SnapChef</a:t>
            </a:r>
            <a:r>
              <a:rPr lang="en-US" sz="2000" dirty="0"/>
              <a:t> for onboarding and matching to a position and worksite. </a:t>
            </a:r>
          </a:p>
          <a:p>
            <a:pPr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v"/>
            </a:pPr>
            <a:r>
              <a:rPr lang="en-US" sz="2000" dirty="0"/>
              <a:t>Guidance for determining grant eligible participants is included in the Policy and Attachments 100 DCS.06.105.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609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Worksite Agreement Addendum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worksite agreement addendum will be completed for each eligible individual matched with a worksite and hired by </a:t>
            </a:r>
            <a:r>
              <a:rPr lang="en-US" dirty="0" err="1"/>
              <a:t>SnapChef</a:t>
            </a:r>
            <a:r>
              <a:rPr lang="en-US" dirty="0"/>
              <a:t> for this project.  </a:t>
            </a:r>
          </a:p>
          <a:p>
            <a:r>
              <a:rPr lang="en-US" dirty="0"/>
              <a:t>The </a:t>
            </a:r>
            <a:r>
              <a:rPr lang="en-US" dirty="0" err="1"/>
              <a:t>MassHire</a:t>
            </a:r>
            <a:r>
              <a:rPr lang="en-US" dirty="0"/>
              <a:t> </a:t>
            </a:r>
            <a:r>
              <a:rPr lang="en-US" dirty="0" err="1"/>
              <a:t>SPoC</a:t>
            </a:r>
            <a:r>
              <a:rPr lang="en-US" dirty="0"/>
              <a:t> will be the conduit to the addendum process and will orchestrate signatures and confirm eligibility. </a:t>
            </a:r>
          </a:p>
          <a:p>
            <a:r>
              <a:rPr lang="en-US" dirty="0"/>
              <a:t> The Primary Operator will verify eligibility, ensure that Worksite Agreement and Addendum(s) are fully executed and track </a:t>
            </a:r>
            <a:r>
              <a:rPr lang="en-US" dirty="0" err="1"/>
              <a:t>MassHire</a:t>
            </a:r>
            <a:r>
              <a:rPr lang="en-US" dirty="0"/>
              <a:t> customers that have been hired.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11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Worksite Monitoring 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MassHire</a:t>
            </a:r>
            <a:r>
              <a:rPr lang="en-US" dirty="0"/>
              <a:t> staff will monitor each worksite and temporary worker (grant participant) at least once in person or virtually.  A monitoring form is included in the policy.</a:t>
            </a:r>
          </a:p>
          <a:p>
            <a:r>
              <a:rPr lang="en-US" dirty="0"/>
              <a:t>Monitoring will consist of:</a:t>
            </a:r>
          </a:p>
          <a:p>
            <a:pPr lvl="1"/>
            <a:r>
              <a:rPr lang="en-US" dirty="0"/>
              <a:t>Supervisor interview</a:t>
            </a:r>
          </a:p>
          <a:p>
            <a:pPr lvl="1"/>
            <a:r>
              <a:rPr lang="en-US" dirty="0"/>
              <a:t>Trainee/Employee interview</a:t>
            </a:r>
          </a:p>
          <a:p>
            <a:pPr lvl="1"/>
            <a:r>
              <a:rPr lang="en-US" dirty="0"/>
              <a:t>Reviewer report and observations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16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Support Services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15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257300"/>
            <a:ext cx="10972800" cy="4886325"/>
          </a:xfrm>
        </p:spPr>
        <p:txBody>
          <a:bodyPr/>
          <a:lstStyle/>
          <a:p>
            <a:r>
              <a:rPr lang="en-US" dirty="0"/>
              <a:t>Support Services provided by </a:t>
            </a:r>
            <a:r>
              <a:rPr lang="en-US" dirty="0" err="1"/>
              <a:t>Snapchef</a:t>
            </a:r>
            <a:r>
              <a:rPr lang="en-US" dirty="0"/>
              <a:t> include Personal Protective Equipment (PPE) and certain required uniform items</a:t>
            </a:r>
          </a:p>
          <a:p>
            <a:r>
              <a:rPr lang="en-US" dirty="0" err="1"/>
              <a:t>Snapchef</a:t>
            </a:r>
            <a:r>
              <a:rPr lang="en-US" dirty="0"/>
              <a:t> will provide transportation to/from worksites on a limited, pre-approved case-by-case basis</a:t>
            </a:r>
          </a:p>
          <a:p>
            <a:r>
              <a:rPr lang="en-US" dirty="0"/>
              <a:t>Additional support services necessary to performance on the job may be provided by </a:t>
            </a:r>
            <a:r>
              <a:rPr lang="en-US" dirty="0" err="1"/>
              <a:t>Snapchef</a:t>
            </a:r>
            <a:r>
              <a:rPr lang="en-US" dirty="0"/>
              <a:t> (with prior approval); by the local </a:t>
            </a:r>
            <a:r>
              <a:rPr lang="en-US" dirty="0" err="1"/>
              <a:t>MassHire</a:t>
            </a:r>
            <a:r>
              <a:rPr lang="en-US" dirty="0"/>
              <a:t> Career Center upon authorization by </a:t>
            </a:r>
            <a:r>
              <a:rPr lang="en-US" dirty="0" err="1"/>
              <a:t>MassHire</a:t>
            </a:r>
            <a:r>
              <a:rPr lang="en-US" dirty="0"/>
              <a:t> Hampden County Workforce Board and/or </a:t>
            </a:r>
            <a:r>
              <a:rPr lang="en-US" dirty="0" err="1"/>
              <a:t>MassHire</a:t>
            </a:r>
            <a:r>
              <a:rPr lang="en-US" dirty="0"/>
              <a:t> Department of Career Services</a:t>
            </a:r>
          </a:p>
          <a:p>
            <a:r>
              <a:rPr lang="en-US" dirty="0"/>
              <a:t>In any case of additional support services provided by a local area, local support services policies prevail</a:t>
            </a:r>
          </a:p>
        </p:txBody>
      </p:sp>
    </p:spTree>
    <p:extLst>
      <p:ext uri="{BB962C8B-B14F-4D97-AF65-F5344CB8AC3E}">
        <p14:creationId xmlns:p14="http://schemas.microsoft.com/office/powerpoint/2010/main" val="882679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710618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Fiscal Agent Master Agreement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16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n-US" sz="2200" dirty="0"/>
          </a:p>
          <a:p>
            <a:pPr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dirty="0"/>
              <a:t>The Primary Operator for the project is the </a:t>
            </a:r>
            <a:r>
              <a:rPr lang="en-US" dirty="0" err="1"/>
              <a:t>MassHire</a:t>
            </a:r>
            <a:r>
              <a:rPr lang="en-US" dirty="0"/>
              <a:t> Hampden County Workforce Board (MHCWB)</a:t>
            </a:r>
          </a:p>
          <a:p>
            <a:pPr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n-US" sz="1200" dirty="0"/>
          </a:p>
          <a:p>
            <a:pPr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dirty="0"/>
              <a:t>The fiscal agent for each participating </a:t>
            </a:r>
            <a:r>
              <a:rPr lang="en-US" dirty="0" err="1"/>
              <a:t>MassHire</a:t>
            </a:r>
            <a:r>
              <a:rPr lang="en-US" dirty="0"/>
              <a:t> local area will enter into a Master Agreement (based on the Commonwealth’s vouchering model) with MHCWB for to receive financial support for career services and monitoring related to </a:t>
            </a:r>
            <a:r>
              <a:rPr lang="en-US" dirty="0">
                <a:solidFill>
                  <a:schemeClr val="accent6"/>
                </a:solidFill>
              </a:rPr>
              <a:t>the MA COVID-19 Disaster Recovery DWG Humanitarian Food Service project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49074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 Worker Referral Process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17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Once a </a:t>
            </a:r>
            <a:r>
              <a:rPr lang="en-US" dirty="0" err="1"/>
              <a:t>MassHire</a:t>
            </a:r>
            <a:r>
              <a:rPr lang="en-US" dirty="0"/>
              <a:t> Career Center has identified a candidate for the temp job, determined that they are “grant-eligible” and suitable for the work, the candidate must then be referred to </a:t>
            </a:r>
            <a:r>
              <a:rPr lang="en-US" dirty="0" err="1"/>
              <a:t>Snapchef</a:t>
            </a:r>
            <a:endParaRPr lang="en-US" dirty="0"/>
          </a:p>
          <a:p>
            <a:r>
              <a:rPr lang="en-US" dirty="0" err="1"/>
              <a:t>Snapchef</a:t>
            </a:r>
            <a:r>
              <a:rPr lang="en-US" dirty="0"/>
              <a:t> will determine work-appropriateness, discern whether additional training is needed and accept the successful candidates for employment</a:t>
            </a:r>
          </a:p>
          <a:p>
            <a:r>
              <a:rPr lang="en-US" dirty="0" err="1"/>
              <a:t>Snapchef</a:t>
            </a:r>
            <a:r>
              <a:rPr lang="en-US" dirty="0"/>
              <a:t> will inform the </a:t>
            </a:r>
            <a:r>
              <a:rPr lang="en-US" dirty="0" err="1"/>
              <a:t>MassHire</a:t>
            </a:r>
            <a:r>
              <a:rPr lang="en-US" dirty="0"/>
              <a:t> </a:t>
            </a:r>
            <a:r>
              <a:rPr lang="en-US" dirty="0" err="1"/>
              <a:t>SPoC</a:t>
            </a:r>
            <a:r>
              <a:rPr lang="en-US" dirty="0"/>
              <a:t>, who will enroll the worker into the COVID-19 Disaster DWG grant in MOSES and inform MHCWB that the candidate is ready to start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5622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SNAPCHEF Onboarding Process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18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2400" b="1" dirty="0"/>
              <a:t>About the </a:t>
            </a:r>
            <a:r>
              <a:rPr lang="en-US" sz="2400" b="1" dirty="0" err="1"/>
              <a:t>SNAPapp</a:t>
            </a:r>
            <a:r>
              <a:rPr lang="en-US" sz="2400" b="1" dirty="0"/>
              <a:t>/Portal </a:t>
            </a:r>
          </a:p>
          <a:p>
            <a:pPr marL="114300" indent="0">
              <a:buNone/>
            </a:pPr>
            <a:r>
              <a:rPr lang="en-US" sz="2400" dirty="0"/>
              <a:t>The </a:t>
            </a:r>
            <a:r>
              <a:rPr lang="en-US" sz="2400" dirty="0" err="1"/>
              <a:t>SNAPapp</a:t>
            </a:r>
            <a:r>
              <a:rPr lang="en-US" sz="2400" dirty="0"/>
              <a:t>/Portal is a robust culinary staffing tool that gives employers immediate access to a pipeline of pre-screened culinary talent. With just a few clicks, employers can select and hire back-of-the-house or front-of-the-house food service talent for either temporary or permanent job placement.</a:t>
            </a:r>
          </a:p>
          <a:p>
            <a:pPr marL="114300" indent="0">
              <a:buNone/>
            </a:pPr>
            <a:r>
              <a:rPr lang="en-US" sz="2400" b="1" dirty="0"/>
              <a:t>Directions On How To Sign Up For The </a:t>
            </a:r>
            <a:r>
              <a:rPr lang="en-US" sz="2400" b="1" dirty="0" err="1"/>
              <a:t>SnapPortal</a:t>
            </a:r>
            <a:endParaRPr lang="en-US" sz="2400" b="1" dirty="0"/>
          </a:p>
          <a:p>
            <a:r>
              <a:rPr lang="en-US" sz="2400" dirty="0"/>
              <a:t>You can use the same log in for both systems, just sign up once.</a:t>
            </a:r>
          </a:p>
          <a:p>
            <a:r>
              <a:rPr lang="en-US" sz="2400" dirty="0"/>
              <a:t>We recommend using Chrome, Firefox or Mozilla.</a:t>
            </a:r>
          </a:p>
          <a:p>
            <a:r>
              <a:rPr lang="en-US" sz="2400" dirty="0"/>
              <a:t>Enter </a:t>
            </a:r>
            <a:r>
              <a:rPr lang="en-US" sz="2400" dirty="0">
                <a:hlinkClick r:id="rId2"/>
              </a:rPr>
              <a:t>https://portal.snapchef.com/sign-in</a:t>
            </a:r>
            <a:r>
              <a:rPr lang="en-US" sz="24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208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8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200" cy="954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8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00" cy="365100"/>
          </a:xfrm>
          <a:prstGeom prst="rect">
            <a:avLst/>
          </a:prstGeom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dirty="0"/>
              <a:t>19</a:t>
            </a:fld>
            <a:endParaRPr dirty="0"/>
          </a:p>
        </p:txBody>
      </p:sp>
      <p:sp>
        <p:nvSpPr>
          <p:cNvPr id="216" name="Google Shape;216;p28"/>
          <p:cNvSpPr txBox="1">
            <a:spLocks noGrp="1"/>
          </p:cNvSpPr>
          <p:nvPr>
            <p:ph type="body" idx="1"/>
          </p:nvPr>
        </p:nvSpPr>
        <p:spPr>
          <a:xfrm>
            <a:off x="609600" y="1446236"/>
            <a:ext cx="109728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rgbClr val="FFFFFF"/>
                </a:solidFill>
              </a:rPr>
              <a:t>TT</a:t>
            </a:r>
            <a:endParaRPr dirty="0"/>
          </a:p>
        </p:txBody>
      </p:sp>
      <p:sp>
        <p:nvSpPr>
          <p:cNvPr id="217" name="Google Shape;217;p28"/>
          <p:cNvSpPr txBox="1"/>
          <p:nvPr/>
        </p:nvSpPr>
        <p:spPr>
          <a:xfrm>
            <a:off x="539357" y="1599286"/>
            <a:ext cx="11215957" cy="3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latin typeface="Calibri"/>
                <a:ea typeface="Calibri"/>
                <a:cs typeface="Calibri"/>
                <a:sym typeface="Calibri"/>
              </a:rPr>
              <a:t>THANK YOU! </a:t>
            </a: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>
            <a:spLocks noGrp="1"/>
          </p:cNvSpPr>
          <p:nvPr>
            <p:ph type="title"/>
          </p:nvPr>
        </p:nvSpPr>
        <p:spPr>
          <a:xfrm>
            <a:off x="609600" y="139614"/>
            <a:ext cx="9508200" cy="954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n-US" sz="2800">
                <a:solidFill>
                  <a:srgbClr val="FFFFFF"/>
                </a:solidFill>
              </a:rPr>
              <a:t>Today’s webinar will be recorded.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29" name="Google Shape;129;p18"/>
          <p:cNvSpPr txBox="1">
            <a:spLocks noGrp="1"/>
          </p:cNvSpPr>
          <p:nvPr>
            <p:ph type="sldNum" idx="12"/>
          </p:nvPr>
        </p:nvSpPr>
        <p:spPr>
          <a:xfrm>
            <a:off x="11187289" y="6358002"/>
            <a:ext cx="395100" cy="365100"/>
          </a:xfrm>
          <a:prstGeom prst="rect">
            <a:avLst/>
          </a:prstGeom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130" name="Google Shape;130;p18"/>
          <p:cNvSpPr>
            <a:spLocks noGrp="1"/>
          </p:cNvSpPr>
          <p:nvPr>
            <p:ph type="chart" idx="2"/>
          </p:nvPr>
        </p:nvSpPr>
        <p:spPr>
          <a:xfrm>
            <a:off x="518746" y="1555750"/>
            <a:ext cx="11063654" cy="4306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80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endParaRPr lang="en-US" sz="2400" dirty="0">
              <a:solidFill>
                <a:srgbClr val="21324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3240"/>
                </a:solidFill>
              </a:rPr>
              <a:t>Please use the chat box to introduce yourself.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3240"/>
                </a:solidFill>
              </a:rPr>
              <a:t>You can listen through speakers or use the dial-in option listed with the webinar link.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3240"/>
                </a:solidFill>
              </a:rPr>
              <a:t>You can use the chat box or “raise hand” feature to ask a question.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3240"/>
                </a:solidFill>
              </a:rPr>
              <a:t>Please remember to mute your computers and phones to minimize background noise.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213240"/>
                </a:solidFill>
              </a:rPr>
              <a:t> </a:t>
            </a:r>
          </a:p>
          <a:p>
            <a:pPr marL="0" indent="0">
              <a:buNone/>
            </a:pPr>
            <a:endParaRPr sz="2400" dirty="0">
              <a:solidFill>
                <a:srgbClr val="213240"/>
              </a:solidFill>
            </a:endParaRPr>
          </a:p>
          <a:p>
            <a:pPr marL="0" lvl="0" indent="0" algn="l" rtl="0">
              <a:spcBef>
                <a:spcPts val="180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endParaRPr sz="2000" dirty="0">
              <a:solidFill>
                <a:srgbClr val="213240"/>
              </a:solidFill>
            </a:endParaRPr>
          </a:p>
          <a:p>
            <a:pPr marL="0" lvl="0" indent="0" algn="l" rtl="0">
              <a:spcBef>
                <a:spcPts val="180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endParaRPr sz="2600" dirty="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Webinar Topics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fontAlgn="base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Project Overview </a:t>
            </a:r>
          </a:p>
          <a:p>
            <a:pPr marL="342900" lvl="0" fontAlgn="base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Selected Worksites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fontAlgn="base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Worksite Agreements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fontAlgn="base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Single Point of Contact Designation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fontAlgn="base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Eligible Participant(s)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fontAlgn="base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Recruitment and referral process for </a:t>
            </a:r>
            <a:r>
              <a:rPr lang="en-US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MassHire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Career Centers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fontAlgn="base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Worksite Agreement Addendum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fontAlgn="base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Worksite Monitoring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fontAlgn="base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Support Services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Fiscal Agent Master Agreement</a:t>
            </a:r>
          </a:p>
          <a:p>
            <a:pPr marL="342900" lvl="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SNAPCHEF Onboarding Process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83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48408" y="1446236"/>
            <a:ext cx="11133992" cy="4525963"/>
          </a:xfrm>
        </p:spPr>
        <p:txBody>
          <a:bodyPr/>
          <a:lstStyle/>
          <a:p>
            <a:endParaRPr lang="en-US" dirty="0"/>
          </a:p>
          <a:p>
            <a:r>
              <a:rPr lang="en-US" dirty="0" err="1"/>
              <a:t>MassHire</a:t>
            </a:r>
            <a:r>
              <a:rPr lang="en-US" dirty="0"/>
              <a:t> Career Centers will recruit laid off food service workers to provide temporary employment to approximately 200 laid off food service workers through </a:t>
            </a:r>
            <a:r>
              <a:rPr lang="en-US" dirty="0" err="1"/>
              <a:t>Snapchef</a:t>
            </a:r>
            <a:r>
              <a:rPr lang="en-US" dirty="0"/>
              <a:t>, the designated employer of record, for deployment at worksites across the Commonwealth. </a:t>
            </a:r>
          </a:p>
        </p:txBody>
      </p:sp>
    </p:spTree>
    <p:extLst>
      <p:ext uri="{BB962C8B-B14F-4D97-AF65-F5344CB8AC3E}">
        <p14:creationId xmlns:p14="http://schemas.microsoft.com/office/powerpoint/2010/main" val="1088177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Selected Worksites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Food service organizations in need of temporary food service-related workers applied to be a worksite under the auspices of this grant  </a:t>
            </a:r>
          </a:p>
          <a:p>
            <a:r>
              <a:rPr lang="en-US" sz="2400" dirty="0"/>
              <a:t>Applications were accepted through close of business on June 10, 2020.</a:t>
            </a:r>
          </a:p>
          <a:p>
            <a:pPr lvl="1"/>
            <a:r>
              <a:rPr lang="en-US" sz="2000" dirty="0"/>
              <a:t>Applications were received from 53 Food Service Organizations</a:t>
            </a:r>
          </a:p>
          <a:p>
            <a:r>
              <a:rPr lang="en-US" sz="2400" dirty="0"/>
              <a:t>Worksite applications were reviewed based on specific criteria</a:t>
            </a:r>
          </a:p>
          <a:p>
            <a:pPr lvl="1"/>
            <a:r>
              <a:rPr lang="en-US" sz="2000" dirty="0"/>
              <a:t>All 53 organizations will be approved as worksites; they will receive temporary employees on a 1</a:t>
            </a:r>
            <a:r>
              <a:rPr lang="en-US" sz="2000" baseline="30000" dirty="0"/>
              <a:t>st</a:t>
            </a:r>
            <a:r>
              <a:rPr lang="en-US" sz="2000" dirty="0"/>
              <a:t> come 1</a:t>
            </a:r>
            <a:r>
              <a:rPr lang="en-US" sz="2000" baseline="30000" dirty="0"/>
              <a:t>st</a:t>
            </a:r>
            <a:r>
              <a:rPr lang="en-US" sz="2000" dirty="0"/>
              <a:t> served basis as candidates are identified until funding is exhausted.</a:t>
            </a:r>
          </a:p>
          <a:p>
            <a:pPr lvl="1"/>
            <a:r>
              <a:rPr lang="en-US" sz="2000" dirty="0"/>
              <a:t>Worksite organizations were notified on Monday, June 15 </a:t>
            </a:r>
          </a:p>
          <a:p>
            <a:r>
              <a:rPr lang="en-US" sz="2400" dirty="0"/>
              <a:t>The list of the selected worksite can be found on the </a:t>
            </a:r>
            <a:r>
              <a:rPr lang="en-US" sz="2400" u="sng" dirty="0">
                <a:hlinkClick r:id="rId2"/>
              </a:rPr>
              <a:t>COVID-19 Disaster Recovery DWG</a:t>
            </a:r>
            <a:r>
              <a:rPr lang="en-US" sz="2400" dirty="0"/>
              <a:t> web site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210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Worksite Agreements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Each approved worksite will enter into a worksite agreement with </a:t>
            </a:r>
            <a:r>
              <a:rPr lang="en-US" dirty="0" err="1"/>
              <a:t>Snapchef</a:t>
            </a:r>
            <a:r>
              <a:rPr lang="en-US" dirty="0"/>
              <a:t>, the designated Employer of Record for this project 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MassHire</a:t>
            </a:r>
            <a:r>
              <a:rPr lang="en-US" dirty="0"/>
              <a:t> Hampden County Workforce Board, as the Primary Operator for this project, will be the conduit to the Worksite Agreement process and will orchestrate electronic signatures </a:t>
            </a:r>
          </a:p>
        </p:txBody>
      </p:sp>
    </p:spTree>
    <p:extLst>
      <p:ext uri="{BB962C8B-B14F-4D97-AF65-F5344CB8AC3E}">
        <p14:creationId xmlns:p14="http://schemas.microsoft.com/office/powerpoint/2010/main" val="2325681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SNAPCHEF Worksite Agreement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The Employee Participant is temporarily hired for disaster recovery &amp; clean-up efforts.</a:t>
            </a:r>
          </a:p>
          <a:p>
            <a:r>
              <a:rPr lang="en-US" sz="2400" dirty="0"/>
              <a:t>The Employer of Record Entity is responsible for handling payroll/benefits &amp; Workers’ Compensation for temporary employees funded under the National Dislocated Worker Grant</a:t>
            </a:r>
          </a:p>
          <a:p>
            <a:r>
              <a:rPr lang="en-US" sz="2400" dirty="0"/>
              <a:t>The Worksite Employer Entity is responsible for direction &amp; supervision of the temporary employee funded under the NDWG at the worksite of the disaster recovery or clean-up.</a:t>
            </a:r>
          </a:p>
          <a:p>
            <a:r>
              <a:rPr lang="en-US" sz="2400" dirty="0"/>
              <a:t>The Worksite location is the physical location where temporary disaster employee will be performing assigned work duties.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792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Single Point of Contact Designation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buClr>
                <a:srgbClr val="009876"/>
              </a:buClr>
            </a:pPr>
            <a:r>
              <a:rPr lang="en-US" sz="2400" dirty="0">
                <a:solidFill>
                  <a:srgbClr val="032B4A"/>
                </a:solidFill>
              </a:rPr>
              <a:t>A request for </a:t>
            </a:r>
            <a:r>
              <a:rPr lang="en-US" sz="2400" dirty="0" err="1">
                <a:solidFill>
                  <a:srgbClr val="032B4A"/>
                </a:solidFill>
              </a:rPr>
              <a:t>MassHire</a:t>
            </a:r>
            <a:r>
              <a:rPr lang="en-US" sz="2400" dirty="0">
                <a:solidFill>
                  <a:srgbClr val="032B4A"/>
                </a:solidFill>
              </a:rPr>
              <a:t> Workforce Areas to assign a Single Point of Contact (</a:t>
            </a:r>
            <a:r>
              <a:rPr lang="en-US" sz="2400" dirty="0" err="1">
                <a:solidFill>
                  <a:srgbClr val="032B4A"/>
                </a:solidFill>
              </a:rPr>
              <a:t>SPoC</a:t>
            </a:r>
            <a:r>
              <a:rPr lang="en-US" sz="2400" dirty="0">
                <a:solidFill>
                  <a:srgbClr val="032B4A"/>
                </a:solidFill>
              </a:rPr>
              <a:t>) for the Humanitarian Food Service Employment project was issued on June 8</a:t>
            </a:r>
            <a:r>
              <a:rPr lang="en-US" sz="2400" baseline="30000" dirty="0">
                <a:solidFill>
                  <a:srgbClr val="032B4A"/>
                </a:solidFill>
              </a:rPr>
              <a:t>th</a:t>
            </a:r>
            <a:r>
              <a:rPr lang="en-US" sz="2400" dirty="0">
                <a:solidFill>
                  <a:srgbClr val="032B4A"/>
                </a:solidFill>
              </a:rPr>
              <a:t> (</a:t>
            </a:r>
            <a:r>
              <a:rPr lang="en-US" sz="2400" dirty="0" err="1">
                <a:solidFill>
                  <a:srgbClr val="032B4A"/>
                </a:solidFill>
              </a:rPr>
              <a:t>MassHire</a:t>
            </a:r>
            <a:r>
              <a:rPr lang="en-US" sz="2400" dirty="0">
                <a:solidFill>
                  <a:srgbClr val="032B4A"/>
                </a:solidFill>
              </a:rPr>
              <a:t> Information Issuance 100 DCS 06.103)</a:t>
            </a:r>
          </a:p>
          <a:p>
            <a:r>
              <a:rPr lang="en-US" sz="2400" dirty="0"/>
              <a:t>Each </a:t>
            </a:r>
            <a:r>
              <a:rPr lang="en-US" sz="2400" dirty="0" err="1"/>
              <a:t>MassHire</a:t>
            </a:r>
            <a:r>
              <a:rPr lang="en-US" sz="2400" dirty="0"/>
              <a:t> (local) area with eligible food service organizations will designate up to two single point(s) of contact (</a:t>
            </a:r>
            <a:r>
              <a:rPr lang="en-US" sz="2400" dirty="0" err="1"/>
              <a:t>SPoC</a:t>
            </a:r>
            <a:r>
              <a:rPr lang="en-US" sz="2400" dirty="0"/>
              <a:t>) responsible for all activities undertaken in conjunction with this grant for their area. </a:t>
            </a:r>
            <a:r>
              <a:rPr lang="en-US" sz="2400" dirty="0" err="1"/>
              <a:t>SPoCs</a:t>
            </a:r>
            <a:r>
              <a:rPr lang="en-US" sz="2400" dirty="0"/>
              <a:t> will cover all career centers in the local area.</a:t>
            </a:r>
          </a:p>
          <a:p>
            <a:r>
              <a:rPr lang="en-US" sz="2400" dirty="0"/>
              <a:t>MCC SPOC talks with worksite to understand positions needed to be filled to assist with recruitment from current caseloads. </a:t>
            </a:r>
          </a:p>
          <a:p>
            <a:r>
              <a:rPr lang="en-US" sz="2400" dirty="0" err="1"/>
              <a:t>MassHire</a:t>
            </a:r>
            <a:r>
              <a:rPr lang="en-US" sz="2400" dirty="0"/>
              <a:t> </a:t>
            </a:r>
            <a:r>
              <a:rPr lang="en-US" sz="2400" dirty="0" err="1"/>
              <a:t>SPoCs</a:t>
            </a:r>
            <a:r>
              <a:rPr lang="en-US" sz="2400" dirty="0"/>
              <a:t> will oversee recruitment of job candidates, assessment for grant eligibility and referral of job candidates to </a:t>
            </a:r>
            <a:r>
              <a:rPr lang="en-US" sz="2400" dirty="0" err="1"/>
              <a:t>Snapchef</a:t>
            </a:r>
            <a:r>
              <a:rPr lang="en-US" sz="2400" dirty="0"/>
              <a:t> for job-specific vetting. 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154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Recruitment and referral process for </a:t>
            </a:r>
            <a:r>
              <a:rPr lang="en-US" dirty="0" err="1"/>
              <a:t>MassHire</a:t>
            </a:r>
            <a:r>
              <a:rPr lang="en-US" dirty="0"/>
              <a:t> Career Centers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/>
              <a:t>MassHire</a:t>
            </a:r>
            <a:r>
              <a:rPr lang="en-US" dirty="0"/>
              <a:t> and </a:t>
            </a:r>
            <a:r>
              <a:rPr lang="en-US" dirty="0" err="1"/>
              <a:t>SnapChef</a:t>
            </a:r>
            <a:r>
              <a:rPr lang="en-US" dirty="0"/>
              <a:t> Single Point of Contacts will coordinate with Worksites to obtain a greater level of detail of Temporary Positions needed to enable recruitment from current caseloads or outreach to potential candidates to fill positions. ​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411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Hire">
      <a:dk1>
        <a:srgbClr val="009876"/>
      </a:dk1>
      <a:lt1>
        <a:srgbClr val="FFFFFF"/>
      </a:lt1>
      <a:dk2>
        <a:srgbClr val="032B4A"/>
      </a:dk2>
      <a:lt2>
        <a:srgbClr val="FDB525"/>
      </a:lt2>
      <a:accent1>
        <a:srgbClr val="D1D3D4"/>
      </a:accent1>
      <a:accent2>
        <a:srgbClr val="63BCE6"/>
      </a:accent2>
      <a:accent3>
        <a:srgbClr val="AF48B7"/>
      </a:accent3>
      <a:accent4>
        <a:srgbClr val="27C19F"/>
      </a:accent4>
      <a:accent5>
        <a:srgbClr val="436581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9eef59b-4fb6-4551-80fa-880d5adf8c10">
      <UserInfo>
        <DisplayName>McIntyre, Allison (DCS)</DisplayName>
        <AccountId>24</AccountId>
        <AccountType/>
      </UserInfo>
      <UserInfo>
        <DisplayName>Hurley, Diane (EOL)</DisplayName>
        <AccountId>27</AccountId>
        <AccountType/>
      </UserInfo>
      <UserInfo>
        <DisplayName>Gregory, Christina (EOL)</DisplayName>
        <AccountId>26</AccountId>
        <AccountType/>
      </UserInfo>
      <UserInfo>
        <DisplayName>Seifried, Leslie (EOL)</DisplayName>
        <AccountId>28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32159C95269649829869F39D3D78A7" ma:contentTypeVersion="9" ma:contentTypeDescription="Create a new document." ma:contentTypeScope="" ma:versionID="74dc5dc70641cb1753791374dfee95b7">
  <xsd:schema xmlns:xsd="http://www.w3.org/2001/XMLSchema" xmlns:xs="http://www.w3.org/2001/XMLSchema" xmlns:p="http://schemas.microsoft.com/office/2006/metadata/properties" xmlns:ns2="69eef59b-4fb6-4551-80fa-880d5adf8c10" xmlns:ns3="704fe8ed-9af7-42bb-ab2d-7383d487533c" targetNamespace="http://schemas.microsoft.com/office/2006/metadata/properties" ma:root="true" ma:fieldsID="9dbb90e553ad1ff594bd8497cc3a08dd" ns2:_="" ns3:_="">
    <xsd:import namespace="69eef59b-4fb6-4551-80fa-880d5adf8c10"/>
    <xsd:import namespace="704fe8ed-9af7-42bb-ab2d-7383d487533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eef59b-4fb6-4551-80fa-880d5adf8c1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4fe8ed-9af7-42bb-ab2d-7383d48753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D63412-B07E-4D52-94BD-4BD6EAB85A5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400A62-F615-4BF1-8090-5A8ED7B8A4FC}">
  <ds:schemaRefs>
    <ds:schemaRef ds:uri="http://schemas.microsoft.com/office/2006/documentManagement/types"/>
    <ds:schemaRef ds:uri="704fe8ed-9af7-42bb-ab2d-7383d487533c"/>
    <ds:schemaRef ds:uri="69eef59b-4fb6-4551-80fa-880d5adf8c10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7A135B8-07AF-4558-8FE5-A327A36A28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eef59b-4fb6-4551-80fa-880d5adf8c10"/>
    <ds:schemaRef ds:uri="704fe8ed-9af7-42bb-ab2d-7383d48753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1551</Words>
  <Application>Microsoft Office PowerPoint</Application>
  <PresentationFormat>Widescreen</PresentationFormat>
  <Paragraphs>140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Merriweather Sans</vt:lpstr>
      <vt:lpstr>Symbol</vt:lpstr>
      <vt:lpstr>Times New Roman</vt:lpstr>
      <vt:lpstr>Wingdings</vt:lpstr>
      <vt:lpstr>Office Theme</vt:lpstr>
      <vt:lpstr>PowerPoint Presentation</vt:lpstr>
      <vt:lpstr>Today’s webinar will be recorded.</vt:lpstr>
      <vt:lpstr>Overview of Webinar Topics </vt:lpstr>
      <vt:lpstr>Project Overview </vt:lpstr>
      <vt:lpstr> Selected Worksites </vt:lpstr>
      <vt:lpstr> Worksite Agreements </vt:lpstr>
      <vt:lpstr>SNAPCHEF Worksite Agreement </vt:lpstr>
      <vt:lpstr> Single Point of Contact Designation  </vt:lpstr>
      <vt:lpstr>Recruitment and referral process for MassHire Career Centers</vt:lpstr>
      <vt:lpstr> Recruitment and referral process for MassHire Career Centers </vt:lpstr>
      <vt:lpstr>Earnings Disregard - Calculating your weekly benefit amount while working part time </vt:lpstr>
      <vt:lpstr> Eligible Participant(s) </vt:lpstr>
      <vt:lpstr> Worksite Agreement Addendum  </vt:lpstr>
      <vt:lpstr> Worksite Monitoring  </vt:lpstr>
      <vt:lpstr> Support Services  </vt:lpstr>
      <vt:lpstr> Fiscal Agent Master Agreement</vt:lpstr>
      <vt:lpstr>Temp Worker Referral Process</vt:lpstr>
      <vt:lpstr>SNAPCHEF Onboarding Process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Stadhard, Sacha (EOL)</dc:creator>
  <cp:lastModifiedBy>Stadhard, Sacha (EOL)</cp:lastModifiedBy>
  <cp:revision>218</cp:revision>
  <dcterms:modified xsi:type="dcterms:W3CDTF">2020-06-16T16:28:51Z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0x010100AD32159C95269649829869F39D3D78A7</vt:lpwstr>
  </property>
</Properties>
</file>