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3" r:id="rId5"/>
    <p:sldMasterId id="2147483701" r:id="rId6"/>
    <p:sldMasterId id="2147483714" r:id="rId7"/>
  </p:sldMasterIdLst>
  <p:notesMasterIdLst>
    <p:notesMasterId r:id="rId36"/>
  </p:notesMasterIdLst>
  <p:sldIdLst>
    <p:sldId id="256" r:id="rId8"/>
    <p:sldId id="2145705583" r:id="rId9"/>
    <p:sldId id="2145705641" r:id="rId10"/>
    <p:sldId id="2146847992" r:id="rId11"/>
    <p:sldId id="2146848063" r:id="rId12"/>
    <p:sldId id="2146848060" r:id="rId13"/>
    <p:sldId id="2146848057" r:id="rId14"/>
    <p:sldId id="2146848089" r:id="rId15"/>
    <p:sldId id="2146848090" r:id="rId16"/>
    <p:sldId id="2146848091" r:id="rId17"/>
    <p:sldId id="2145705702" r:id="rId18"/>
    <p:sldId id="2145705740" r:id="rId19"/>
    <p:sldId id="2146848069" r:id="rId20"/>
    <p:sldId id="2146848070" r:id="rId21"/>
    <p:sldId id="2146848074" r:id="rId22"/>
    <p:sldId id="2146848071" r:id="rId23"/>
    <p:sldId id="2146848072" r:id="rId24"/>
    <p:sldId id="2146848073" r:id="rId25"/>
    <p:sldId id="2146848075" r:id="rId26"/>
    <p:sldId id="2146848081" r:id="rId27"/>
    <p:sldId id="2146848083" r:id="rId28"/>
    <p:sldId id="2146848084" r:id="rId29"/>
    <p:sldId id="2146848076" r:id="rId30"/>
    <p:sldId id="2146848077" r:id="rId31"/>
    <p:sldId id="2146848079" r:id="rId32"/>
    <p:sldId id="2146848086" r:id="rId33"/>
    <p:sldId id="2146848087" r:id="rId34"/>
    <p:sldId id="2146848088"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0F560030-612C-8125-DAE7-D4DDF11834FF}" name="Cuddy, Joshua (EOHLC)" initials="CJ" userId="S::joshua.cuddy@mass.gov::fe00c576-5af3-4d2a-ade8-c0f212999735"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C752CCA5-7AF5-D364-3402-6DA15FFE710B}" name="Cuddy, Joshua (EOHLC)" initials="JC" userId="S::Joshua.Cuddy@mass.gov::fe00c576-5af3-4d2a-ade8-c0f212999735"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08D39AE3-2E1A-88DB-8ACD-0938F12EC3B9}" name="Reardon, Timothy (EOHLC)" initials="RT" userId="S::timothy.reardon2@mass.gov::31339d56-df5e-429b-974c-d8934eead266"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D5"/>
    <a:srgbClr val="14558F"/>
    <a:srgbClr val="E97132"/>
    <a:srgbClr val="D9F2D0"/>
    <a:srgbClr val="F2CEED"/>
    <a:srgbClr val="CAEDFB"/>
    <a:srgbClr val="4EA72E"/>
    <a:srgbClr val="A02B93"/>
    <a:srgbClr val="0F9ED5"/>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C3D16-70D5-1008-61F3-40017BBAF6FB}" v="2096" dt="2025-06-11T21:54:28.333"/>
    <p1510:client id="{4B40E9BA-AFFD-9DBE-5B50-D8DBB7878EA1}" v="6" dt="2025-06-11T18:02:49.060"/>
    <p1510:client id="{50EF789B-D831-421E-8818-662D9B155966}" v="256" dt="2025-06-11T20:38:33.667"/>
    <p1510:client id="{6CCF7781-7468-4099-B9EA-56D6F6D3F290}" v="453" dt="2025-06-11T20:47:41.204"/>
    <p1510:client id="{899FCA09-5531-49C8-B578-038D60B9A71E}" v="229" dt="2025-06-11T19:29:44.092"/>
    <p1510:client id="{8B9B8DAE-F011-BB2E-7BAE-D715723DDF37}" v="1712" dt="2025-06-12T14:34:36.892"/>
    <p1510:client id="{A87B8BAF-7C1C-7BA1-EF9A-AA53C1EDCD79}" v="72" dt="2025-06-12T14:41:18.793"/>
    <p1510:client id="{AED2B295-ED8D-7A18-E3F1-0C6309D7E5A5}" v="530" dt="2025-06-11T20:04:30.926"/>
    <p1510:client id="{AFC2D201-2D4F-1520-493D-03888C757BBE}" v="3432" dt="2025-06-11T17:58:52.410"/>
    <p1510:client id="{B27C97F5-523A-DC9C-4511-844118DA8F0A}" v="231" dt="2025-06-12T19:56:40.562"/>
    <p1510:client id="{D5DB6AFE-F4D4-5FD4-4D41-CA70712C84A0}" v="1" dt="2025-06-12T19:58:03.445"/>
    <p1510:client id="{E08FF0D0-0324-7350-12A4-EB1F67744088}" v="5063" dt="2025-06-11T21:59:55.543"/>
    <p1510:client id="{F67254A9-AD88-0222-3FFE-28644F9C3BA3}" v="1256" dt="2025-06-11T19:14:20.563"/>
    <p1510:client id="{F7850AC4-8C82-1961-CBB1-F6AD23626191}" v="1033" dt="2025-06-11T18:39:02.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6/27/2025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113357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8592-0209-553A-57C1-59FEA4291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C95DB-69DB-1CFA-DFBD-D7B1CC2B0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C9C16-7532-1A63-91BD-5173174BC245}"/>
              </a:ext>
            </a:extLst>
          </p:cNvPr>
          <p:cNvSpPr>
            <a:spLocks noGrp="1"/>
          </p:cNvSpPr>
          <p:nvPr>
            <p:ph type="body" idx="1"/>
          </p:nvPr>
        </p:nvSpPr>
        <p:spPr/>
        <p:txBody>
          <a:bodyPr/>
          <a:lstStyle/>
          <a:p>
            <a:endParaRPr lang="en-US" b="1" u="sng">
              <a:ea typeface="Calibri"/>
              <a:cs typeface="Calibri"/>
            </a:endParaRPr>
          </a:p>
          <a:p>
            <a:pPr marL="171450" indent="-1714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3B46C15A-417C-3D77-0677-AADBD0F57136}"/>
              </a:ext>
            </a:extLst>
          </p:cNvPr>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411259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A16F7-66B6-FBC2-76EF-EE4212E6D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BED83-CA93-3636-94FA-B64E62E73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432D6-6A83-D42C-7B5B-7FECC2F3BA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9B8B57-3D20-3DC8-964F-F1493DB8AA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415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AF01-6D2A-7442-48BC-461BBDC46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45F3A-4FAB-0A95-4FA9-DF5D5299B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6C63E-BFEA-EBBB-DA62-D6460018D2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8FC8C1-E894-8CAC-2717-39A517F4D0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0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F0C1-27D5-D34D-95D8-78B6B9DAC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0F4DE-5488-F980-38F3-9106D1532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E96254-E7FA-1DE7-1CB6-0EF848DA9C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A4AD96-9FFA-6E53-4E1A-989D803B28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00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FE599-34D2-1927-3121-B77D4D49E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BC041-5D72-B6E1-BD79-5D2ABAC70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968C3-DD55-7F7D-6361-97F412F013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D90323-B343-4502-BBA1-A77A1A9D11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29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E1E69-401E-5F06-0EF1-8F78415BA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30688-DD97-25E4-F1DF-C51DF04ED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0D635-C659-31BB-0733-B1F4AF317B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92CFB-0464-63AA-50B1-F5EC4E36D3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200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71FEB-F0B3-36AF-C0F2-AD7402038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6BA9A-9D05-054E-9195-7EDC505F4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9FB72-F54F-3D9C-995F-EB200010FF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897F99-C0E1-D8FB-5BA4-3C137713A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4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D6B34-4811-8663-5676-760500D94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2C9C1-738B-94AA-051C-580DD6205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8B5BA-41F9-3C34-4F83-559C36EFC7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7A2466-04D9-DD3C-0736-BA14438C65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051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3D477-5D21-0F84-C82F-093094C0E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E2737-DAE5-B6BC-F5E5-F6D039B80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F0FC1-958C-A06D-BB4C-54D221A135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F22553-EC8D-9193-03E0-C2E47B3C1B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75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BA3D-C633-8FDF-EBF3-B52F9C162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0B75A-A2EF-5F14-B2C0-F981034EA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F21B5-9A51-1792-F8F1-1AD2261616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76644D-0EA5-9AFC-40C2-8E91EDFFEC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692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A48BE-867A-68E3-8D0C-54BEA31D4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5C446-F5EC-6375-5D2B-133091148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BF563-4B0B-5318-FBBA-DD2700F8F2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1180B7-3CFD-539D-41C5-74838FC089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807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B84FA-2E16-091E-7C52-52A9DD16A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B2C86-4FCA-954B-DFFC-5CEFA730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52709-A81E-A4AA-A9D9-34D50DD4D7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1298D9-75F5-8CB6-317A-46714FF9D5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509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CFE4D-E6E4-DD49-C949-6AFAEC501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66EA4-3851-34B5-FA93-A0C17FFEF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5438A-63A5-FFEA-D1A3-6AC1B99AE2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9781EA-74B1-63CA-9BE2-0AB00E9D95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147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A270F-A2BD-8D48-479D-E6E67C85D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9CD1B-CA7C-00DB-F9B8-DB8E41611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37313-975C-13D2-3087-C6DE9D32D9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03E1AB-750A-7D0A-AE9C-A0161707E2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452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58F41-9B94-5F59-1979-C32BC9E7A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7496E-1954-C6BA-26EE-AA5DD8504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541C1-E201-E30A-5D46-55322B8ED6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2D028C-15B9-039C-F505-A605BED6FC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450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8E1F1-A615-583B-41B2-4D5D1AC47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432A2-94DD-C722-F548-2A7AC07B0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5B435-D08C-14CF-7DE6-932C5E1BFC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9376DA-3DD8-F66F-2E32-92E77879F7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95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EC73-F42A-946F-7A80-16D51C3F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328A0-09D0-0D99-BAD3-483C1AA4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84768-6678-5163-B0E3-E436949A2B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0E5EEF-1E30-E585-796D-FE806E06B0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1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E68-174C-7CC3-5D1F-F6A308394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547E2-05DC-2362-3667-FFEDE656F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779A0-B72A-CD4D-F46D-9F692819BC2F}"/>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00C789F5-1272-0248-DA74-3917C017CBB4}"/>
              </a:ext>
            </a:extLst>
          </p:cNvPr>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185688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B604-5966-579C-1F53-A13660399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665C0-71BD-D15C-3E3D-A46F0E3D0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50BA1-521D-31E2-2974-68724F558F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334871-30E6-53FD-89B1-DBACC9B3F5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54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BD047-CBAD-AFFF-7DBA-9E2369687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B6858-6D68-129F-98CE-33854C4B6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97292-2B5A-93E2-F0DF-8156C5132420}"/>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9CDB96EE-0068-1918-06A2-F98A25798256}"/>
              </a:ext>
            </a:extLst>
          </p:cNvPr>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331034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36646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7B4C2-A9D1-1EF8-2110-7BE27F2F9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0DE70-E3DA-5107-B6B3-BE019B023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71AC7-830F-BEFD-B7BB-7F69D9AEE8DB}"/>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3AA99273-0C54-F866-BD16-86969A7D0272}"/>
              </a:ext>
            </a:extLst>
          </p:cNvPr>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21578502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oleObject" Target="../embeddings/oleObject2.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3.xml"/><Relationship Id="rId5" Type="http://schemas.openxmlformats.org/officeDocument/2006/relationships/tags" Target="../tags/tag120.xml"/><Relationship Id="rId10" Type="http://schemas.openxmlformats.org/officeDocument/2006/relationships/image" Target="../media/image5.png"/><Relationship Id="rId4" Type="http://schemas.openxmlformats.org/officeDocument/2006/relationships/tags" Target="../tags/tag119.xml"/><Relationship Id="rId9"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oleObject" Target="../embeddings/oleObject2.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3.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6.xml"/><Relationship Id="rId7" Type="http://schemas.openxmlformats.org/officeDocument/2006/relationships/oleObject" Target="../embeddings/oleObject2.bin"/><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4.xml"/><Relationship Id="rId5" Type="http://schemas.openxmlformats.org/officeDocument/2006/relationships/tags" Target="../tags/tag168.xml"/><Relationship Id="rId10" Type="http://schemas.openxmlformats.org/officeDocument/2006/relationships/image" Target="../media/image5.png"/><Relationship Id="rId4" Type="http://schemas.openxmlformats.org/officeDocument/2006/relationships/tags" Target="../tags/tag167.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1.xml"/><Relationship Id="rId7" Type="http://schemas.openxmlformats.org/officeDocument/2006/relationships/oleObject" Target="../embeddings/oleObject2.bin"/><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7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5.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186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9948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688737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019198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52346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7744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8712808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431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255619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033253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851828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712069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28869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247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9268581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18.xml"/><Relationship Id="rId21" Type="http://schemas.openxmlformats.org/officeDocument/2006/relationships/tags" Target="../tags/tag109.xml"/><Relationship Id="rId7" Type="http://schemas.openxmlformats.org/officeDocument/2006/relationships/slideLayout" Target="../slideLayouts/slideLayout22.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2" Type="http://schemas.openxmlformats.org/officeDocument/2006/relationships/slideLayout" Target="../slideLayouts/slideLayout17.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9.xml"/><Relationship Id="rId24" Type="http://schemas.openxmlformats.org/officeDocument/2006/relationships/tags" Target="../tags/tag112.xml"/><Relationship Id="rId5" Type="http://schemas.openxmlformats.org/officeDocument/2006/relationships/slideLayout" Target="../slideLayouts/slideLayout20.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oleObject" Target="../embeddings/oleObject1.bin"/><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slideLayout" Target="../slideLayouts/slideLayout19.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 Type="http://schemas.openxmlformats.org/officeDocument/2006/relationships/slideLayout" Target="../slideLayouts/slideLayout25.xml"/><Relationship Id="rId21" Type="http://schemas.openxmlformats.org/officeDocument/2006/relationships/tags" Target="../tags/tag157.xml"/><Relationship Id="rId7" Type="http://schemas.openxmlformats.org/officeDocument/2006/relationships/slideLayout" Target="../slideLayouts/slideLayout2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2" Type="http://schemas.openxmlformats.org/officeDocument/2006/relationships/slideLayout" Target="../slideLayouts/slideLayout24.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47.xml"/><Relationship Id="rId24" Type="http://schemas.openxmlformats.org/officeDocument/2006/relationships/tags" Target="../tags/tag160.xml"/><Relationship Id="rId5" Type="http://schemas.openxmlformats.org/officeDocument/2006/relationships/slideLayout" Target="../slideLayouts/slideLayout27.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oleObject" Target="../embeddings/oleObject1.bin"/><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slideLayout" Target="../slideLayouts/slideLayout26.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 id="2147483709" r:id="rId8"/>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111835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83206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framingaging.org/Portals/0/pdfs/RAI-Communication-Best-Practices-Guide.pdf?ver=da8ZNWVPdW1cXco_VVokfg%3d%3d"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June 17,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6356" y="2998534"/>
            <a:ext cx="5688792" cy="2092881"/>
          </a:xfrm>
        </p:spPr>
        <p:txBody>
          <a:bodyPr/>
          <a:lstStyle/>
          <a:p>
            <a:pPr>
              <a:spcBef>
                <a:spcPts val="0"/>
              </a:spcBef>
              <a:spcAft>
                <a:spcPts val="1400"/>
              </a:spcAft>
            </a:pPr>
            <a:r>
              <a:rPr lang="en-US" sz="3800"/>
              <a:t>Senior Housing </a:t>
            </a:r>
            <a:br>
              <a:rPr lang="en-US" sz="3800"/>
            </a:br>
            <a:r>
              <a:rPr lang="en-US" sz="3800"/>
              <a:t>Commission:</a:t>
            </a:r>
            <a:br>
              <a:rPr lang="en-US" sz="3600"/>
            </a:br>
            <a:r>
              <a:rPr lang="en-US" sz="3000">
                <a:cs typeface="Arial"/>
              </a:rPr>
              <a:t>Sections, Challenges &amp; Solutions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33390-98ED-F061-E70A-FBDCE9D95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BDEE9-FFFA-987F-BE0B-329C5928DEB8}"/>
              </a:ext>
            </a:extLst>
          </p:cNvPr>
          <p:cNvSpPr>
            <a:spLocks noGrp="1"/>
          </p:cNvSpPr>
          <p:nvPr>
            <p:ph type="title"/>
          </p:nvPr>
        </p:nvSpPr>
        <p:spPr>
          <a:xfrm>
            <a:off x="509940" y="-4349"/>
            <a:ext cx="10602418" cy="731520"/>
          </a:xfrm>
        </p:spPr>
        <p:txBody>
          <a:bodyPr/>
          <a:lstStyle/>
          <a:p>
            <a:r>
              <a:rPr lang="en-US" sz="2800">
                <a:cs typeface="Arial"/>
              </a:rPr>
              <a:t>4) Section Assignments</a:t>
            </a:r>
          </a:p>
        </p:txBody>
      </p:sp>
      <p:graphicFrame>
        <p:nvGraphicFramePr>
          <p:cNvPr id="5" name="Table 4">
            <a:extLst>
              <a:ext uri="{FF2B5EF4-FFF2-40B4-BE49-F238E27FC236}">
                <a16:creationId xmlns:a16="http://schemas.microsoft.com/office/drawing/2014/main" id="{1DFF54CD-BB2E-F9E6-1EC9-2B3DD33200F1}"/>
              </a:ext>
            </a:extLst>
          </p:cNvPr>
          <p:cNvGraphicFramePr>
            <a:graphicFrameLocks noGrp="1"/>
          </p:cNvGraphicFramePr>
          <p:nvPr>
            <p:extLst>
              <p:ext uri="{D42A27DB-BD31-4B8C-83A1-F6EECF244321}">
                <p14:modId xmlns:p14="http://schemas.microsoft.com/office/powerpoint/2010/main" val="138387572"/>
              </p:ext>
            </p:extLst>
          </p:nvPr>
        </p:nvGraphicFramePr>
        <p:xfrm>
          <a:off x="794584" y="2275966"/>
          <a:ext cx="10318359" cy="2948064"/>
        </p:xfrm>
        <a:graphic>
          <a:graphicData uri="http://schemas.openxmlformats.org/drawingml/2006/table">
            <a:tbl>
              <a:tblPr firstRow="1" bandRow="1">
                <a:tableStyleId>{5C22544A-7EE6-4342-B048-85BDC9FD1C3A}</a:tableStyleId>
              </a:tblPr>
              <a:tblGrid>
                <a:gridCol w="5673885">
                  <a:extLst>
                    <a:ext uri="{9D8B030D-6E8A-4147-A177-3AD203B41FA5}">
                      <a16:colId xmlns:a16="http://schemas.microsoft.com/office/drawing/2014/main" val="586940016"/>
                    </a:ext>
                  </a:extLst>
                </a:gridCol>
                <a:gridCol w="1804736">
                  <a:extLst>
                    <a:ext uri="{9D8B030D-6E8A-4147-A177-3AD203B41FA5}">
                      <a16:colId xmlns:a16="http://schemas.microsoft.com/office/drawing/2014/main" val="2443535546"/>
                    </a:ext>
                  </a:extLst>
                </a:gridCol>
                <a:gridCol w="2839738">
                  <a:extLst>
                    <a:ext uri="{9D8B030D-6E8A-4147-A177-3AD203B41FA5}">
                      <a16:colId xmlns:a16="http://schemas.microsoft.com/office/drawing/2014/main" val="3204640389"/>
                    </a:ext>
                  </a:extLst>
                </a:gridCol>
              </a:tblGrid>
              <a:tr h="491344">
                <a:tc>
                  <a:txBody>
                    <a:bodyPr/>
                    <a:lstStyle/>
                    <a:p>
                      <a:endParaRPr lang="en-US"/>
                    </a:p>
                  </a:txBody>
                  <a:tcPr/>
                </a:tc>
                <a:tc>
                  <a:txBody>
                    <a:bodyPr/>
                    <a:lstStyle/>
                    <a:p>
                      <a:r>
                        <a:rPr lang="en-US"/>
                        <a:t>Leads</a:t>
                      </a:r>
                    </a:p>
                  </a:txBody>
                  <a:tcPr/>
                </a:tc>
                <a:tc>
                  <a:txBody>
                    <a:bodyPr/>
                    <a:lstStyle/>
                    <a:p>
                      <a:r>
                        <a:rPr lang="en-US"/>
                        <a:t>Participants</a:t>
                      </a:r>
                    </a:p>
                  </a:txBody>
                  <a:tcPr/>
                </a:tc>
                <a:extLst>
                  <a:ext uri="{0D108BD9-81ED-4DB2-BD59-A6C34878D82A}">
                    <a16:rowId xmlns:a16="http://schemas.microsoft.com/office/drawing/2014/main" val="2536136332"/>
                  </a:ext>
                </a:extLst>
              </a:tr>
              <a:tr h="491344">
                <a:tc>
                  <a:txBody>
                    <a:bodyPr/>
                    <a:lstStyle/>
                    <a:p>
                      <a:r>
                        <a:rPr lang="en-US" b="1">
                          <a:solidFill>
                            <a:schemeClr val="bg1"/>
                          </a:solidFill>
                          <a:latin typeface="Aptos"/>
                        </a:rPr>
                        <a:t>Financing &amp; General Development</a:t>
                      </a:r>
                    </a:p>
                  </a:txBody>
                  <a:tcPr>
                    <a:solidFill>
                      <a:srgbClr val="0F9ED5"/>
                    </a:solidFill>
                  </a:tcPr>
                </a:tc>
                <a:tc>
                  <a:txBody>
                    <a:bodyPr/>
                    <a:lstStyle/>
                    <a:p>
                      <a:endParaRPr lang="en-US"/>
                    </a:p>
                  </a:txBody>
                  <a:tcPr>
                    <a:solidFill>
                      <a:srgbClr val="CAEDFB"/>
                    </a:solidFill>
                  </a:tcPr>
                </a:tc>
                <a:tc>
                  <a:txBody>
                    <a:bodyPr/>
                    <a:lstStyle/>
                    <a:p>
                      <a:endParaRPr lang="en-US"/>
                    </a:p>
                  </a:txBody>
                  <a:tcPr>
                    <a:solidFill>
                      <a:srgbClr val="CAEDFB"/>
                    </a:solidFill>
                  </a:tcPr>
                </a:tc>
                <a:extLst>
                  <a:ext uri="{0D108BD9-81ED-4DB2-BD59-A6C34878D82A}">
                    <a16:rowId xmlns:a16="http://schemas.microsoft.com/office/drawing/2014/main" val="698566154"/>
                  </a:ext>
                </a:extLst>
              </a:tr>
              <a:tr h="491344">
                <a:tc>
                  <a:txBody>
                    <a:bodyPr/>
                    <a:lstStyle/>
                    <a:p>
                      <a:r>
                        <a:rPr lang="en-US" b="1">
                          <a:solidFill>
                            <a:schemeClr val="bg1"/>
                          </a:solidFill>
                          <a:latin typeface="Aptos"/>
                        </a:rPr>
                        <a:t>Housing Lifecycle Mangement &amp; Coordination</a:t>
                      </a:r>
                    </a:p>
                  </a:txBody>
                  <a:tcPr>
                    <a:solidFill>
                      <a:srgbClr val="A02B93"/>
                    </a:solidFill>
                  </a:tcPr>
                </a:tc>
                <a:tc>
                  <a:txBody>
                    <a:bodyPr/>
                    <a:lstStyle/>
                    <a:p>
                      <a:endParaRPr lang="en-US"/>
                    </a:p>
                  </a:txBody>
                  <a:tcPr>
                    <a:solidFill>
                      <a:srgbClr val="F2CEED"/>
                    </a:solidFill>
                  </a:tcPr>
                </a:tc>
                <a:tc>
                  <a:txBody>
                    <a:bodyPr/>
                    <a:lstStyle/>
                    <a:p>
                      <a:endParaRPr lang="en-US"/>
                    </a:p>
                  </a:txBody>
                  <a:tcPr>
                    <a:solidFill>
                      <a:srgbClr val="F2CEED"/>
                    </a:solidFill>
                  </a:tcPr>
                </a:tc>
                <a:extLst>
                  <a:ext uri="{0D108BD9-81ED-4DB2-BD59-A6C34878D82A}">
                    <a16:rowId xmlns:a16="http://schemas.microsoft.com/office/drawing/2014/main" val="4147064648"/>
                  </a:ext>
                </a:extLst>
              </a:tr>
              <a:tr h="491344">
                <a:tc>
                  <a:txBody>
                    <a:bodyPr/>
                    <a:lstStyle/>
                    <a:p>
                      <a:r>
                        <a:rPr lang="en-US" b="1">
                          <a:solidFill>
                            <a:schemeClr val="bg1"/>
                          </a:solidFill>
                          <a:latin typeface="Aptos"/>
                        </a:rPr>
                        <a:t>Housing Search &amp; Tenant Selection</a:t>
                      </a:r>
                    </a:p>
                  </a:txBody>
                  <a:tcPr>
                    <a:solidFill>
                      <a:srgbClr val="4EA72E"/>
                    </a:solidFill>
                  </a:tcPr>
                </a:tc>
                <a:tc>
                  <a:txBody>
                    <a:bodyPr/>
                    <a:lstStyle/>
                    <a:p>
                      <a:endParaRPr lang="en-US"/>
                    </a:p>
                  </a:txBody>
                  <a:tcPr>
                    <a:solidFill>
                      <a:srgbClr val="D9F2D0"/>
                    </a:solidFill>
                  </a:tcPr>
                </a:tc>
                <a:tc>
                  <a:txBody>
                    <a:bodyPr/>
                    <a:lstStyle/>
                    <a:p>
                      <a:endParaRPr lang="en-US"/>
                    </a:p>
                  </a:txBody>
                  <a:tcPr>
                    <a:solidFill>
                      <a:srgbClr val="D9F2D0"/>
                    </a:solidFill>
                  </a:tcPr>
                </a:tc>
                <a:extLst>
                  <a:ext uri="{0D108BD9-81ED-4DB2-BD59-A6C34878D82A}">
                    <a16:rowId xmlns:a16="http://schemas.microsoft.com/office/drawing/2014/main" val="1074323119"/>
                  </a:ext>
                </a:extLst>
              </a:tr>
              <a:tr h="491344">
                <a:tc>
                  <a:txBody>
                    <a:bodyPr/>
                    <a:lstStyle/>
                    <a:p>
                      <a:r>
                        <a:rPr lang="en-US" b="1">
                          <a:solidFill>
                            <a:schemeClr val="bg1"/>
                          </a:solidFill>
                          <a:latin typeface="Aptos"/>
                        </a:rPr>
                        <a:t>Accessibility, Maintenance &amp; Modification</a:t>
                      </a:r>
                    </a:p>
                  </a:txBody>
                  <a:tcPr>
                    <a:solidFill>
                      <a:srgbClr val="E97132"/>
                    </a:solidFill>
                  </a:tcPr>
                </a:tc>
                <a:tc>
                  <a:txBody>
                    <a:bodyPr/>
                    <a:lstStyle/>
                    <a:p>
                      <a:endParaRPr lang="en-US"/>
                    </a:p>
                  </a:txBody>
                  <a:tcPr>
                    <a:solidFill>
                      <a:srgbClr val="FAE2D5"/>
                    </a:solidFill>
                  </a:tcPr>
                </a:tc>
                <a:tc>
                  <a:txBody>
                    <a:bodyPr/>
                    <a:lstStyle/>
                    <a:p>
                      <a:endParaRPr lang="en-US"/>
                    </a:p>
                  </a:txBody>
                  <a:tcPr>
                    <a:solidFill>
                      <a:srgbClr val="FAE2D5"/>
                    </a:solidFill>
                  </a:tcPr>
                </a:tc>
                <a:extLst>
                  <a:ext uri="{0D108BD9-81ED-4DB2-BD59-A6C34878D82A}">
                    <a16:rowId xmlns:a16="http://schemas.microsoft.com/office/drawing/2014/main" val="2284961473"/>
                  </a:ext>
                </a:extLst>
              </a:tr>
              <a:tr h="491344">
                <a:tc>
                  <a:txBody>
                    <a:bodyPr/>
                    <a:lstStyle/>
                    <a:p>
                      <a:r>
                        <a:rPr lang="en-US" b="1">
                          <a:solidFill>
                            <a:schemeClr val="bg1"/>
                          </a:solidFill>
                          <a:latin typeface="Aptos"/>
                        </a:rPr>
                        <a:t>Place-Based Supports &amp; Services</a:t>
                      </a:r>
                    </a:p>
                  </a:txBody>
                  <a:tcPr>
                    <a:solidFill>
                      <a:srgbClr val="14558F"/>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124268061"/>
                  </a:ext>
                </a:extLst>
              </a:tr>
            </a:tbl>
          </a:graphicData>
        </a:graphic>
      </p:graphicFrame>
      <p:sp>
        <p:nvSpPr>
          <p:cNvPr id="6" name="TextBox 5">
            <a:extLst>
              <a:ext uri="{FF2B5EF4-FFF2-40B4-BE49-F238E27FC236}">
                <a16:creationId xmlns:a16="http://schemas.microsoft.com/office/drawing/2014/main" id="{47DFCEC1-E116-1C25-2B73-DBBB31AD527E}"/>
              </a:ext>
            </a:extLst>
          </p:cNvPr>
          <p:cNvSpPr txBox="1"/>
          <p:nvPr/>
        </p:nvSpPr>
        <p:spPr>
          <a:xfrm>
            <a:off x="795031" y="1273267"/>
            <a:ext cx="10313069" cy="112338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2400" b="1">
                <a:solidFill>
                  <a:srgbClr val="14558F"/>
                </a:solidFill>
                <a:latin typeface="Aptos"/>
              </a:rPr>
              <a:t>Are there volunteers to lead or participate in small group discussions to further develop recommendations in the following sections?</a:t>
            </a:r>
          </a:p>
          <a:p>
            <a:pPr>
              <a:spcBef>
                <a:spcPts val="300"/>
              </a:spcBef>
              <a:spcAft>
                <a:spcPts val="300"/>
              </a:spcAft>
            </a:pPr>
            <a:endParaRPr lang="en-US" sz="2000" b="1">
              <a:solidFill>
                <a:srgbClr val="14558F"/>
              </a:solidFill>
              <a:latin typeface="Aptos"/>
              <a:ea typeface="Calibri"/>
              <a:cs typeface="Calibri"/>
            </a:endParaRPr>
          </a:p>
        </p:txBody>
      </p:sp>
      <p:sp>
        <p:nvSpPr>
          <p:cNvPr id="8" name="TextBox 7">
            <a:extLst>
              <a:ext uri="{FF2B5EF4-FFF2-40B4-BE49-F238E27FC236}">
                <a16:creationId xmlns:a16="http://schemas.microsoft.com/office/drawing/2014/main" id="{D43BB123-6BA5-9889-2384-78CA98C330E1}"/>
              </a:ext>
            </a:extLst>
          </p:cNvPr>
          <p:cNvSpPr txBox="1"/>
          <p:nvPr/>
        </p:nvSpPr>
        <p:spPr>
          <a:xfrm>
            <a:off x="687167" y="6287849"/>
            <a:ext cx="10855712"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270660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973324"/>
            <a:ext cx="8181508" cy="553998"/>
          </a:xfrm>
        </p:spPr>
        <p:txBody>
          <a:bodyPr/>
          <a:lstStyle/>
          <a:p>
            <a:pPr algn="l"/>
            <a:r>
              <a:rPr lang="en-US" sz="3600"/>
              <a:t>Next Steps</a:t>
            </a:r>
          </a:p>
        </p:txBody>
      </p:sp>
    </p:spTree>
    <p:extLst>
      <p:ext uri="{BB962C8B-B14F-4D97-AF65-F5344CB8AC3E}">
        <p14:creationId xmlns:p14="http://schemas.microsoft.com/office/powerpoint/2010/main" val="209103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3839394911"/>
              </p:ext>
            </p:extLst>
          </p:nvPr>
        </p:nvGraphicFramePr>
        <p:xfrm>
          <a:off x="448235" y="1243852"/>
          <a:ext cx="11172551" cy="4537314"/>
        </p:xfrm>
        <a:graphic>
          <a:graphicData uri="http://schemas.openxmlformats.org/drawingml/2006/table">
            <a:tbl>
              <a:tblPr firstRow="1" bandRow="1">
                <a:tableStyleId>{5C22544A-7EE6-4342-B048-85BDC9FD1C3A}</a:tableStyleId>
              </a:tblPr>
              <a:tblGrid>
                <a:gridCol w="11172551">
                  <a:extLst>
                    <a:ext uri="{9D8B030D-6E8A-4147-A177-3AD203B41FA5}">
                      <a16:colId xmlns:a16="http://schemas.microsoft.com/office/drawing/2014/main" val="3478081800"/>
                    </a:ext>
                  </a:extLst>
                </a:gridCol>
              </a:tblGrid>
              <a:tr h="1018077">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rial"/>
                        </a:rPr>
                        <a:t>June: Section Working Groups Meet </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17589"/>
                  </a:ext>
                </a:extLst>
              </a:tr>
              <a:tr h="1018078">
                <a:tc>
                  <a:txBody>
                    <a:bodyPr/>
                    <a:lstStyle/>
                    <a:p>
                      <a:pPr marL="229870" marR="0" lvl="0" indent="0" algn="l" rtl="0">
                        <a:lnSpc>
                          <a:spcPct val="100000"/>
                        </a:lnSpc>
                        <a:spcBef>
                          <a:spcPts val="0"/>
                        </a:spcBef>
                        <a:spcAft>
                          <a:spcPts val="0"/>
                        </a:spcAft>
                        <a:buClrTx/>
                        <a:buSzTx/>
                        <a:buFontTx/>
                        <a:buNone/>
                      </a:pPr>
                      <a:endParaRPr lang="en-US" sz="600" b="1" u="none" strike="noStrike">
                        <a:solidFill>
                          <a:schemeClr val="tx1"/>
                        </a:solidFill>
                      </a:endParaRPr>
                    </a:p>
                    <a:p>
                      <a:pPr marL="229870" marR="0" lvl="0" indent="0" algn="l">
                        <a:lnSpc>
                          <a:spcPct val="100000"/>
                        </a:lnSpc>
                        <a:spcBef>
                          <a:spcPts val="1000"/>
                        </a:spcBef>
                        <a:spcAft>
                          <a:spcPts val="2000"/>
                        </a:spcAft>
                        <a:buClrTx/>
                        <a:buSzTx/>
                        <a:buFontTx/>
                        <a:buNone/>
                      </a:pPr>
                      <a:r>
                        <a:rPr lang="en-US" sz="2400" b="1" u="none" strike="noStrike">
                          <a:solidFill>
                            <a:schemeClr val="tx1"/>
                          </a:solidFill>
                        </a:rPr>
                        <a:t>July Meeting Options</a:t>
                      </a:r>
                      <a:r>
                        <a:rPr lang="en-US" sz="2400" b="1" i="0" u="none" strike="noStrike" noProof="0">
                          <a:solidFill>
                            <a:schemeClr val="tx1"/>
                          </a:solidFill>
                          <a:latin typeface="Arial"/>
                        </a:rPr>
                        <a:t>: </a:t>
                      </a:r>
                      <a:endParaRPr lang="en-US" sz="2400" b="1"/>
                    </a:p>
                    <a:p>
                      <a:pPr marL="687070" marR="0" lvl="0" indent="-457200" algn="l">
                        <a:lnSpc>
                          <a:spcPct val="100000"/>
                        </a:lnSpc>
                        <a:spcBef>
                          <a:spcPts val="0"/>
                        </a:spcBef>
                        <a:spcAft>
                          <a:spcPts val="2000"/>
                        </a:spcAft>
                        <a:buClrTx/>
                        <a:buSzTx/>
                        <a:buFontTx/>
                        <a:buAutoNum type="arabicParenR"/>
                      </a:pPr>
                      <a:r>
                        <a:rPr lang="en-US" sz="2200" b="1" i="0" u="none" strike="noStrike" noProof="0">
                          <a:solidFill>
                            <a:schemeClr val="tx1"/>
                          </a:solidFill>
                          <a:latin typeface="Arial"/>
                        </a:rPr>
                        <a:t>NO July meeting </a:t>
                      </a:r>
                      <a:r>
                        <a:rPr lang="en-US" sz="2200" b="0" i="0" u="none" strike="noStrike" noProof="0">
                          <a:solidFill>
                            <a:schemeClr val="tx1"/>
                          </a:solidFill>
                          <a:latin typeface="Arial"/>
                        </a:rPr>
                        <a:t>- use July as an opportunity for work in smaller groups, with full Commission meetings recommencing in August with small group report backs; OR</a:t>
                      </a:r>
                    </a:p>
                    <a:p>
                      <a:pPr marL="687070" marR="0" lvl="0" indent="-457200" algn="l">
                        <a:lnSpc>
                          <a:spcPct val="100000"/>
                        </a:lnSpc>
                        <a:spcBef>
                          <a:spcPts val="0"/>
                        </a:spcBef>
                        <a:spcAft>
                          <a:spcPts val="2000"/>
                        </a:spcAft>
                        <a:buClrTx/>
                        <a:buSzTx/>
                        <a:buFontTx/>
                        <a:buAutoNum type="arabicParenR"/>
                      </a:pPr>
                      <a:r>
                        <a:rPr lang="en-US" sz="2200" b="1" i="0" u="none" strike="noStrike" noProof="0">
                          <a:solidFill>
                            <a:schemeClr val="tx1"/>
                          </a:solidFill>
                          <a:latin typeface="Arial"/>
                        </a:rPr>
                        <a:t>LATE July meeting </a:t>
                      </a:r>
                      <a:r>
                        <a:rPr lang="en-US" sz="2200" b="0" i="0" u="none" strike="noStrike" noProof="0">
                          <a:solidFill>
                            <a:schemeClr val="tx1"/>
                          </a:solidFill>
                          <a:latin typeface="Arial"/>
                        </a:rPr>
                        <a:t>- hold a regular meeting in late July to allow more time for independent work</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948537"/>
                  </a:ext>
                </a:extLst>
              </a:tr>
              <a:tr h="1018077">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rial"/>
                        </a:rPr>
                        <a:t>Fall: Public Engagement Opportunities (TBD)</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741586"/>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7ABA4-0028-CA91-8636-DA3961F788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F45E5F-B867-1B0C-7EBB-0E9698F38D7F}"/>
              </a:ext>
            </a:extLst>
          </p:cNvPr>
          <p:cNvSpPr>
            <a:spLocks noGrp="1"/>
          </p:cNvSpPr>
          <p:nvPr>
            <p:ph type="title"/>
          </p:nvPr>
        </p:nvSpPr>
        <p:spPr>
          <a:xfrm>
            <a:off x="2874391" y="2604941"/>
            <a:ext cx="8181508" cy="1107996"/>
          </a:xfrm>
        </p:spPr>
        <p:txBody>
          <a:bodyPr/>
          <a:lstStyle/>
          <a:p>
            <a:pPr algn="l"/>
            <a:r>
              <a:rPr lang="en-US" sz="3600"/>
              <a:t>Appendix </a:t>
            </a:r>
            <a:br>
              <a:rPr lang="en-US" sz="3600">
                <a:cs typeface="Arial"/>
              </a:rPr>
            </a:br>
            <a:r>
              <a:rPr lang="en-US" sz="3600"/>
              <a:t>(Full Survey Response Summary)</a:t>
            </a:r>
            <a:endParaRPr lang="en-US"/>
          </a:p>
        </p:txBody>
      </p:sp>
      <p:sp>
        <p:nvSpPr>
          <p:cNvPr id="2" name="TextBox 1">
            <a:extLst>
              <a:ext uri="{FF2B5EF4-FFF2-40B4-BE49-F238E27FC236}">
                <a16:creationId xmlns:a16="http://schemas.microsoft.com/office/drawing/2014/main" id="{29109CB5-1A56-5CDE-EBA3-068100AC685C}"/>
              </a:ext>
            </a:extLst>
          </p:cNvPr>
          <p:cNvSpPr txBox="1"/>
          <p:nvPr/>
        </p:nvSpPr>
        <p:spPr>
          <a:xfrm>
            <a:off x="45271" y="636241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17106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A1CB-0B55-1FDD-EEC5-6404181AEA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0A4AFF-B52D-53D7-93BC-EA0E94F6413F}"/>
              </a:ext>
            </a:extLst>
          </p:cNvPr>
          <p:cNvSpPr txBox="1"/>
          <p:nvPr/>
        </p:nvSpPr>
        <p:spPr>
          <a:xfrm>
            <a:off x="-1023" y="1563768"/>
            <a:ext cx="12009835" cy="723531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400" b="1" u="sng">
              <a:solidFill>
                <a:srgbClr val="14558F"/>
              </a:solidFill>
              <a:latin typeface="Aptos"/>
              <a:ea typeface="Calibri"/>
              <a:cs typeface="Calibri"/>
            </a:endParaRPr>
          </a:p>
          <a:p>
            <a:pPr lvl="1"/>
            <a:r>
              <a:rPr lang="en-US" sz="2400" b="1" u="sng">
                <a:solidFill>
                  <a:srgbClr val="14558F"/>
                </a:solidFill>
                <a:latin typeface="Aptos"/>
                <a:ea typeface="Calibri"/>
                <a:cs typeface="Calibri"/>
              </a:rPr>
              <a:t>Challenge 1:</a:t>
            </a:r>
            <a:r>
              <a:rPr lang="en-US" sz="2400" b="1">
                <a:solidFill>
                  <a:srgbClr val="14558F"/>
                </a:solidFill>
                <a:latin typeface="Aptos"/>
                <a:ea typeface="Calibri"/>
                <a:cs typeface="Calibri"/>
              </a:rPr>
              <a:t> </a:t>
            </a:r>
            <a:r>
              <a:rPr lang="en-US" sz="2400">
                <a:solidFill>
                  <a:srgbClr val="14558F"/>
                </a:solidFill>
                <a:latin typeface="Aptos"/>
                <a:ea typeface="Calibri"/>
                <a:cs typeface="Calibri"/>
              </a:rPr>
              <a:t>Overly complicated zoning and development review processes extend project timelines, making projects more costly and preventing units from coming online in a timely manner</a:t>
            </a:r>
            <a:endParaRPr lang="en-US" sz="2400">
              <a:latin typeface="Aptos"/>
              <a:cs typeface="Arial"/>
            </a:endParaRPr>
          </a:p>
          <a:p>
            <a:pPr lvl="2"/>
            <a:r>
              <a:rPr lang="en-US" sz="2400" b="1" u="sng">
                <a:solidFill>
                  <a:srgbClr val="14558F"/>
                </a:solidFill>
                <a:latin typeface="Aptos"/>
                <a:ea typeface="Calibri"/>
                <a:cs typeface="Calibri"/>
              </a:rPr>
              <a:t>Solution 1.1</a:t>
            </a:r>
            <a:r>
              <a:rPr lang="en-US" sz="2400">
                <a:solidFill>
                  <a:srgbClr val="14558F"/>
                </a:solidFill>
                <a:latin typeface="Aptos"/>
                <a:ea typeface="Calibri"/>
                <a:cs typeface="Calibri"/>
              </a:rPr>
              <a:t>: Streamline local zoning and development review processes, particularly for vacant or abandoned properties </a:t>
            </a:r>
          </a:p>
          <a:p>
            <a:pPr lvl="2"/>
            <a:endParaRPr lang="en-US" sz="2400">
              <a:solidFill>
                <a:srgbClr val="14558F"/>
              </a:solidFill>
              <a:latin typeface="Aptos"/>
              <a:ea typeface="Calibri"/>
              <a:cs typeface="Calibri"/>
            </a:endParaRPr>
          </a:p>
          <a:p>
            <a:pPr lvl="1"/>
            <a:r>
              <a:rPr lang="en-US" sz="2400" b="1" u="sng">
                <a:solidFill>
                  <a:srgbClr val="14558F"/>
                </a:solidFill>
                <a:latin typeface="Aptos"/>
                <a:ea typeface="Calibri"/>
                <a:cs typeface="Calibri"/>
              </a:rPr>
              <a:t>Challenge 2:</a:t>
            </a:r>
            <a:r>
              <a:rPr lang="en-US" sz="2400">
                <a:solidFill>
                  <a:srgbClr val="14558F"/>
                </a:solidFill>
                <a:latin typeface="Aptos"/>
                <a:ea typeface="Calibri"/>
                <a:cs typeface="Calibri"/>
              </a:rPr>
              <a:t> Land has become increasingly expensive, representing up to half of total development cost in some cases</a:t>
            </a:r>
          </a:p>
          <a:p>
            <a:pPr lvl="2"/>
            <a:r>
              <a:rPr lang="en-US" sz="2400" b="1" u="sng">
                <a:solidFill>
                  <a:srgbClr val="14558F"/>
                </a:solidFill>
                <a:latin typeface="Aptos"/>
                <a:ea typeface="Calibri"/>
                <a:cs typeface="Calibri"/>
              </a:rPr>
              <a:t>Solution 2.1:</a:t>
            </a:r>
            <a:r>
              <a:rPr lang="en-US" sz="2400">
                <a:solidFill>
                  <a:srgbClr val="14558F"/>
                </a:solidFill>
                <a:latin typeface="Aptos"/>
                <a:ea typeface="Calibri"/>
                <a:cs typeface="Calibri"/>
              </a:rPr>
              <a:t> Explore the use of Community Land Trusts in the surplus land disposition process, prioritizing development of older adult housing with longer-term affordability </a:t>
            </a:r>
          </a:p>
          <a:p>
            <a:pPr lvl="2"/>
            <a:endParaRPr lang="en-US" sz="2000">
              <a:solidFill>
                <a:srgbClr val="14558F"/>
              </a:solidFill>
              <a:latin typeface="Calibri"/>
              <a:ea typeface="Calibri"/>
              <a:cs typeface="Calibri"/>
            </a:endParaRPr>
          </a:p>
          <a:p>
            <a:pPr lvl="1"/>
            <a:endParaRPr lang="en-US" sz="2000">
              <a:solidFill>
                <a:srgbClr val="14558F"/>
              </a:solidFill>
              <a:latin typeface="Calibri"/>
              <a:ea typeface="Calibri"/>
              <a:cs typeface="Calibri"/>
            </a:endParaRPr>
          </a:p>
          <a:p>
            <a:pPr marL="514350" indent="-514350">
              <a:spcAft>
                <a:spcPts val="800"/>
              </a:spcAft>
              <a:buAutoNum type="arabicPeriod"/>
            </a:pPr>
            <a:endParaRPr lang="en-US" sz="2000" b="1">
              <a:solidFill>
                <a:srgbClr val="14558F"/>
              </a:solidFill>
              <a:latin typeface="Aptos"/>
              <a:ea typeface="Calibri"/>
              <a:cs typeface="Calibri"/>
            </a:endParaRPr>
          </a:p>
          <a:p>
            <a:pPr lvl="2"/>
            <a:endParaRPr lang="en-US" sz="2000">
              <a:solidFill>
                <a:srgbClr val="14558F"/>
              </a:solidFill>
              <a:latin typeface="Aptos"/>
              <a:ea typeface="Calibri"/>
              <a:cs typeface="Calibri"/>
            </a:endParaRPr>
          </a:p>
          <a:p>
            <a:endParaRPr lang="en-US" sz="4000" b="1">
              <a:solidFill>
                <a:srgbClr val="14558F"/>
              </a:solidFill>
              <a:latin typeface="Aptos"/>
              <a:ea typeface="Calibri"/>
              <a:cs typeface="Calibri"/>
            </a:endParaRPr>
          </a:p>
          <a:p>
            <a:pPr>
              <a:spcBef>
                <a:spcPts val="300"/>
              </a:spcBef>
              <a:spcAft>
                <a:spcPts val="300"/>
              </a:spcAft>
            </a:pPr>
            <a:endParaRPr lang="en-US" sz="2400" b="1">
              <a:solidFill>
                <a:srgbClr val="14558F"/>
              </a:solidFill>
              <a:latin typeface="Aptos"/>
              <a:ea typeface="Calibri"/>
              <a:cs typeface="Arial"/>
            </a:endParaRPr>
          </a:p>
          <a:p>
            <a:pPr>
              <a:spcBef>
                <a:spcPts val="300"/>
              </a:spcBef>
              <a:spcAft>
                <a:spcPts val="300"/>
              </a:spcAft>
            </a:pPr>
            <a:endParaRPr lang="en-US" sz="2400">
              <a:solidFill>
                <a:srgbClr val="14558F"/>
              </a:solidFill>
              <a:cs typeface="Arial"/>
            </a:endParaRPr>
          </a:p>
        </p:txBody>
      </p:sp>
      <p:graphicFrame>
        <p:nvGraphicFramePr>
          <p:cNvPr id="4" name="Table 3">
            <a:extLst>
              <a:ext uri="{FF2B5EF4-FFF2-40B4-BE49-F238E27FC236}">
                <a16:creationId xmlns:a16="http://schemas.microsoft.com/office/drawing/2014/main" id="{6ABEA642-4AE9-BB78-FD4D-8E30EF857DAE}"/>
              </a:ext>
            </a:extLst>
          </p:cNvPr>
          <p:cNvGraphicFramePr>
            <a:graphicFrameLocks noGrp="1"/>
          </p:cNvGraphicFramePr>
          <p:nvPr>
            <p:extLst>
              <p:ext uri="{D42A27DB-BD31-4B8C-83A1-F6EECF244321}">
                <p14:modId xmlns:p14="http://schemas.microsoft.com/office/powerpoint/2010/main" val="3735803429"/>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ct val="100000"/>
                        </a:lnSpc>
                        <a:spcBef>
                          <a:spcPts val="0"/>
                        </a:spcBef>
                        <a:spcAft>
                          <a:spcPts val="0"/>
                        </a:spcAft>
                        <a:buNone/>
                      </a:pPr>
                      <a:r>
                        <a:rPr lang="en-US" sz="2200" b="1" i="0" u="none" strike="noStrike" noProof="0">
                          <a:solidFill>
                            <a:schemeClr val="bg1"/>
                          </a:solidFill>
                          <a:effectLst/>
                          <a:latin typeface="Aptos"/>
                        </a:rPr>
                        <a:t>Financing &amp; General Development</a:t>
                      </a: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04524246-9D3A-D6AB-A76C-5034A62E6E41}"/>
              </a:ext>
            </a:extLst>
          </p:cNvPr>
          <p:cNvSpPr txBox="1"/>
          <p:nvPr/>
        </p:nvSpPr>
        <p:spPr>
          <a:xfrm>
            <a:off x="102781" y="6376792"/>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
        <p:nvSpPr>
          <p:cNvPr id="10" name="Title 1">
            <a:extLst>
              <a:ext uri="{FF2B5EF4-FFF2-40B4-BE49-F238E27FC236}">
                <a16:creationId xmlns:a16="http://schemas.microsoft.com/office/drawing/2014/main" id="{88D15037-1249-DAD8-1B91-92D58F7A3DFC}"/>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solidFill>
                <a:srgbClr val="F2F2F2"/>
              </a:solidFill>
              <a:latin typeface="Arial" panose="020B0604020202020204"/>
            </a:endParaRPr>
          </a:p>
        </p:txBody>
      </p:sp>
    </p:spTree>
    <p:extLst>
      <p:ext uri="{BB962C8B-B14F-4D97-AF65-F5344CB8AC3E}">
        <p14:creationId xmlns:p14="http://schemas.microsoft.com/office/powerpoint/2010/main" val="26698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460CE-0689-F01E-AB32-2EBDB7307E8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59282F-E808-049A-C765-A78851D97263}"/>
              </a:ext>
            </a:extLst>
          </p:cNvPr>
          <p:cNvSpPr txBox="1"/>
          <p:nvPr/>
        </p:nvSpPr>
        <p:spPr>
          <a:xfrm>
            <a:off x="-1023" y="1483180"/>
            <a:ext cx="11808552" cy="569643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spcAft>
                <a:spcPts val="800"/>
              </a:spcAft>
              <a:buAutoNum type="arabicPeriod"/>
            </a:pPr>
            <a:endParaRPr lang="en-US" sz="1600" b="1">
              <a:solidFill>
                <a:srgbClr val="14558F"/>
              </a:solidFill>
              <a:latin typeface="Aptos"/>
              <a:ea typeface="Calibri"/>
              <a:cs typeface="Calibri"/>
            </a:endParaRPr>
          </a:p>
          <a:p>
            <a:pPr lvl="1"/>
            <a:r>
              <a:rPr lang="en-US" sz="1700" b="1" u="sng">
                <a:solidFill>
                  <a:srgbClr val="14558F"/>
                </a:solidFill>
                <a:latin typeface="Aptos"/>
                <a:ea typeface="Calibri"/>
                <a:cs typeface="Calibri"/>
              </a:rPr>
              <a:t>Challenge 3:</a:t>
            </a:r>
            <a:r>
              <a:rPr lang="en-US" sz="1700">
                <a:solidFill>
                  <a:srgbClr val="14558F"/>
                </a:solidFill>
                <a:latin typeface="Aptos"/>
                <a:ea typeface="Calibri"/>
                <a:cs typeface="Calibri"/>
              </a:rPr>
              <a:t> Housing production takes too long because of the limited funding resources, the subsequent competition for these resources, and the complexity of securing, and abiding by the requirements of, the diverse funding sources necessary to make a deal pencil out in this environment.</a:t>
            </a:r>
          </a:p>
          <a:p>
            <a:pPr lvl="1"/>
            <a:endParaRPr lang="en-US" sz="1700">
              <a:solidFill>
                <a:srgbClr val="14558F"/>
              </a:solidFill>
              <a:latin typeface="Aptos"/>
              <a:ea typeface="Calibri"/>
              <a:cs typeface="Calibri"/>
            </a:endParaRPr>
          </a:p>
          <a:p>
            <a:pPr lvl="1"/>
            <a:r>
              <a:rPr lang="en-US" sz="1700" b="1" u="sng">
                <a:solidFill>
                  <a:srgbClr val="14558F"/>
                </a:solidFill>
                <a:latin typeface="Aptos"/>
                <a:ea typeface="Calibri"/>
                <a:cs typeface="Calibri"/>
              </a:rPr>
              <a:t>Challenge 3A:</a:t>
            </a:r>
            <a:r>
              <a:rPr lang="en-US" sz="1700">
                <a:solidFill>
                  <a:srgbClr val="14558F"/>
                </a:solidFill>
                <a:latin typeface="Aptos"/>
                <a:ea typeface="Calibri"/>
                <a:cs typeface="Calibri"/>
              </a:rPr>
              <a:t> Development is limited in size due to funding limitations (so no economies of scale), there are limited project-based vouchers available for each development, and underwriting doesn't allow developers to meet the needs of the 40-50% AMI population. This necessitates active marketing to then identify residents who can afford the rent.</a:t>
            </a:r>
          </a:p>
          <a:p>
            <a:pPr lvl="1"/>
            <a:endParaRPr lang="en-US" sz="1700">
              <a:solidFill>
                <a:srgbClr val="14558F"/>
              </a:solidFill>
              <a:latin typeface="Aptos"/>
              <a:ea typeface="Calibri"/>
              <a:cs typeface="Calibri"/>
            </a:endParaRPr>
          </a:p>
          <a:p>
            <a:pPr lvl="1"/>
            <a:r>
              <a:rPr lang="en-US" sz="1700" b="1" u="sng">
                <a:solidFill>
                  <a:srgbClr val="14558F"/>
                </a:solidFill>
                <a:latin typeface="Aptos"/>
                <a:ea typeface="Calibri"/>
                <a:cs typeface="Calibri"/>
              </a:rPr>
              <a:t>Solutions:</a:t>
            </a:r>
          </a:p>
          <a:p>
            <a:pPr lvl="2"/>
            <a:r>
              <a:rPr lang="en-US" sz="1700" b="1" u="sng">
                <a:solidFill>
                  <a:srgbClr val="14558F"/>
                </a:solidFill>
                <a:latin typeface="Aptos"/>
                <a:ea typeface="Calibri"/>
                <a:cs typeface="Calibri"/>
              </a:rPr>
              <a:t>Solution 3.1:</a:t>
            </a:r>
            <a:r>
              <a:rPr lang="en-US" sz="1700">
                <a:solidFill>
                  <a:srgbClr val="14558F"/>
                </a:solidFill>
                <a:latin typeface="Aptos"/>
                <a:ea typeface="Calibri"/>
                <a:cs typeface="Calibri"/>
              </a:rPr>
              <a:t> Increase available funding for project-based vouchers, prioritizing these vouchers for developments for older adults which provide place-based supports </a:t>
            </a:r>
          </a:p>
          <a:p>
            <a:pPr lvl="2"/>
            <a:r>
              <a:rPr lang="en-US" sz="1700" b="1" u="sng">
                <a:solidFill>
                  <a:srgbClr val="14558F"/>
                </a:solidFill>
                <a:latin typeface="Aptos"/>
                <a:ea typeface="Calibri"/>
                <a:cs typeface="Calibri"/>
              </a:rPr>
              <a:t>Solution 3.2:</a:t>
            </a:r>
            <a:r>
              <a:rPr lang="en-US" sz="1700">
                <a:solidFill>
                  <a:srgbClr val="14558F"/>
                </a:solidFill>
                <a:latin typeface="Aptos"/>
                <a:ea typeface="Calibri"/>
                <a:cs typeface="Calibri"/>
              </a:rPr>
              <a:t> Set aside a certain percentage of LIHTC funding for the development of housing for older adults</a:t>
            </a:r>
          </a:p>
          <a:p>
            <a:pPr lvl="2"/>
            <a:r>
              <a:rPr lang="en-US" sz="1700" b="1" u="sng">
                <a:solidFill>
                  <a:srgbClr val="14558F"/>
                </a:solidFill>
                <a:latin typeface="Aptos"/>
                <a:ea typeface="Calibri"/>
                <a:cs typeface="Calibri"/>
              </a:rPr>
              <a:t>Solution 3.3:</a:t>
            </a:r>
            <a:r>
              <a:rPr lang="en-US" sz="1700">
                <a:solidFill>
                  <a:srgbClr val="14558F"/>
                </a:solidFill>
                <a:latin typeface="Aptos"/>
                <a:ea typeface="Calibri"/>
                <a:cs typeface="Calibri"/>
              </a:rPr>
              <a:t> Enhance existing federal Section 1115 demonstration waivers and pursue reasonably attainable new waivers to support the alignment of services for older adults</a:t>
            </a:r>
          </a:p>
          <a:p>
            <a:pPr lvl="2"/>
            <a:r>
              <a:rPr lang="en-US" sz="1700" b="1" u="sng">
                <a:solidFill>
                  <a:srgbClr val="14558F"/>
                </a:solidFill>
                <a:latin typeface="Aptos"/>
                <a:ea typeface="Calibri"/>
                <a:cs typeface="Calibri"/>
              </a:rPr>
              <a:t>Solution 3.4:</a:t>
            </a:r>
            <a:r>
              <a:rPr lang="en-US" sz="1700">
                <a:solidFill>
                  <a:srgbClr val="14558F"/>
                </a:solidFill>
                <a:latin typeface="Aptos"/>
                <a:ea typeface="Calibri"/>
                <a:cs typeface="Calibri"/>
              </a:rPr>
              <a:t> Create a one-stop older adult housing finance resource integrating applications for capital funding to support construction, vouchers to support operations, and other funding to support necessary services</a:t>
            </a: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0BF39F4D-9CD5-E867-B48F-717082B73A54}"/>
              </a:ext>
            </a:extLst>
          </p:cNvPr>
          <p:cNvGraphicFramePr>
            <a:graphicFrameLocks noGrp="1"/>
          </p:cNvGraphicFramePr>
          <p:nvPr>
            <p:extLst>
              <p:ext uri="{D42A27DB-BD31-4B8C-83A1-F6EECF244321}">
                <p14:modId xmlns:p14="http://schemas.microsoft.com/office/powerpoint/2010/main" val="3493453661"/>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Financing &amp; General Development</a:t>
                      </a:r>
                      <a:endParaRPr lang="en-US" sz="2200">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6EEDAAC8-A4A6-E6B7-EBF3-DCA6E0F7F279}"/>
              </a:ext>
            </a:extLst>
          </p:cNvPr>
          <p:cNvSpPr txBox="1"/>
          <p:nvPr/>
        </p:nvSpPr>
        <p:spPr>
          <a:xfrm>
            <a:off x="45271" y="636241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
        <p:nvSpPr>
          <p:cNvPr id="10" name="Title 1">
            <a:extLst>
              <a:ext uri="{FF2B5EF4-FFF2-40B4-BE49-F238E27FC236}">
                <a16:creationId xmlns:a16="http://schemas.microsoft.com/office/drawing/2014/main" id="{A0E4B735-685E-61F6-9559-256EE717CD3E}"/>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b="0">
              <a:solidFill>
                <a:srgbClr val="000000"/>
              </a:solidFill>
              <a:latin typeface="Arial" panose="020B0604020202020204"/>
              <a:cs typeface="Arial"/>
            </a:endParaRPr>
          </a:p>
        </p:txBody>
      </p:sp>
    </p:spTree>
    <p:extLst>
      <p:ext uri="{BB962C8B-B14F-4D97-AF65-F5344CB8AC3E}">
        <p14:creationId xmlns:p14="http://schemas.microsoft.com/office/powerpoint/2010/main" val="5505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EA677-6BD3-5FE2-8E7D-58638671965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8DECB2B-817D-34FB-DB27-694EB43536D7}"/>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solidFill>
                <a:srgbClr val="F2F2F2"/>
              </a:solidFill>
              <a:latin typeface="Arial" panose="020B0604020202020204"/>
            </a:endParaRPr>
          </a:p>
        </p:txBody>
      </p:sp>
      <p:sp>
        <p:nvSpPr>
          <p:cNvPr id="3" name="TextBox 2">
            <a:extLst>
              <a:ext uri="{FF2B5EF4-FFF2-40B4-BE49-F238E27FC236}">
                <a16:creationId xmlns:a16="http://schemas.microsoft.com/office/drawing/2014/main" id="{BFF13A47-990E-83FB-99A3-623830E37CA4}"/>
              </a:ext>
            </a:extLst>
          </p:cNvPr>
          <p:cNvSpPr txBox="1"/>
          <p:nvPr/>
        </p:nvSpPr>
        <p:spPr>
          <a:xfrm>
            <a:off x="-1023" y="1483557"/>
            <a:ext cx="11808552" cy="58195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200" b="1">
              <a:solidFill>
                <a:srgbClr val="14558F"/>
              </a:solidFill>
              <a:latin typeface="Aptos"/>
              <a:ea typeface="Calibri"/>
              <a:cs typeface="Calibri"/>
            </a:endParaRPr>
          </a:p>
          <a:p>
            <a:pPr lvl="1"/>
            <a:r>
              <a:rPr lang="en-US" sz="2200" b="1" u="sng">
                <a:solidFill>
                  <a:srgbClr val="14558F"/>
                </a:solidFill>
                <a:latin typeface="Aptos"/>
                <a:ea typeface="Calibri"/>
                <a:cs typeface="Calibri"/>
              </a:rPr>
              <a:t>Challenge 4:</a:t>
            </a:r>
            <a:r>
              <a:rPr lang="en-US" sz="2200">
                <a:solidFill>
                  <a:srgbClr val="14558F"/>
                </a:solidFill>
                <a:latin typeface="Aptos"/>
                <a:ea typeface="Calibri"/>
                <a:cs typeface="Calibri"/>
              </a:rPr>
              <a:t> LIHTC does not adequately support development affordable for the average older adult with a low, fixed income, nor does funding for safety net programs extend to older adults with incomes that do fall within LIHTC’s affordability range, making it difficult to fully support seniors at either end of the Affordable housing income spectrum (i.e. up to 80% AMI)</a:t>
            </a:r>
            <a:endParaRPr lang="en-US" sz="2200">
              <a:latin typeface="Aptos"/>
              <a:cs typeface="Arial"/>
            </a:endParaRPr>
          </a:p>
          <a:p>
            <a:pPr lvl="1"/>
            <a:endParaRPr lang="en-US" sz="2200">
              <a:solidFill>
                <a:srgbClr val="14558F"/>
              </a:solidFill>
              <a:latin typeface="Aptos"/>
              <a:ea typeface="Calibri"/>
              <a:cs typeface="Calibri"/>
            </a:endParaRPr>
          </a:p>
          <a:p>
            <a:pPr lvl="1"/>
            <a:r>
              <a:rPr lang="en-US" sz="2200" b="1" u="sng">
                <a:solidFill>
                  <a:srgbClr val="14558F"/>
                </a:solidFill>
                <a:latin typeface="Aptos"/>
                <a:ea typeface="Calibri"/>
                <a:cs typeface="Calibri"/>
              </a:rPr>
              <a:t>Solutions:</a:t>
            </a:r>
          </a:p>
          <a:p>
            <a:pPr lvl="2"/>
            <a:r>
              <a:rPr lang="en-US" sz="2200" b="1" u="sng">
                <a:solidFill>
                  <a:srgbClr val="14558F"/>
                </a:solidFill>
                <a:latin typeface="Aptos"/>
                <a:ea typeface="Calibri"/>
                <a:cs typeface="Calibri"/>
              </a:rPr>
              <a:t>Solution 4.1:</a:t>
            </a:r>
            <a:r>
              <a:rPr lang="en-US" sz="2200">
                <a:solidFill>
                  <a:srgbClr val="14558F"/>
                </a:solidFill>
                <a:latin typeface="Aptos"/>
                <a:ea typeface="Calibri"/>
                <a:cs typeface="Calibri"/>
              </a:rPr>
              <a:t> Use state funding to support creative underwriting to allow developers of housing for older adults to write down LIHTC rent for individuals without vouchers earning incomes outside of LIHTC’s affordability range</a:t>
            </a:r>
          </a:p>
          <a:p>
            <a:pPr marL="514350" indent="-514350">
              <a:spcAft>
                <a:spcPts val="800"/>
              </a:spcAft>
              <a:buFontTx/>
              <a:buAutoNum type="arabicPeriod"/>
            </a:pPr>
            <a:endParaRPr lang="en-US" sz="3600" b="1">
              <a:solidFill>
                <a:srgbClr val="14558F"/>
              </a:solidFill>
              <a:latin typeface="Aptos"/>
              <a:ea typeface="Calibri"/>
              <a:cs typeface="Calibri"/>
            </a:endParaRPr>
          </a:p>
          <a:p>
            <a:pPr marL="1200150" lvl="2" indent="-285750">
              <a:buFont typeface="Arial"/>
              <a:buChar char="•"/>
            </a:pPr>
            <a:endParaRPr lang="en-US" sz="4000">
              <a:solidFill>
                <a:srgbClr val="14558F"/>
              </a:solidFill>
              <a:latin typeface="Calibri"/>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E07A17BD-C3CE-256C-6DCD-4D84ECFFBFD4}"/>
              </a:ext>
            </a:extLst>
          </p:cNvPr>
          <p:cNvGraphicFramePr>
            <a:graphicFrameLocks noGrp="1"/>
          </p:cNvGraphicFramePr>
          <p:nvPr>
            <p:extLst>
              <p:ext uri="{D42A27DB-BD31-4B8C-83A1-F6EECF244321}">
                <p14:modId xmlns:p14="http://schemas.microsoft.com/office/powerpoint/2010/main" val="4275211764"/>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Financing &amp; General Development</a:t>
                      </a:r>
                      <a:endParaRPr lang="en-US" sz="2200">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476BBC82-6383-5D84-24DC-8FC7DFAF2C8D}"/>
              </a:ext>
            </a:extLst>
          </p:cNvPr>
          <p:cNvSpPr txBox="1"/>
          <p:nvPr/>
        </p:nvSpPr>
        <p:spPr>
          <a:xfrm>
            <a:off x="45271" y="636241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412337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84CAD-2D2C-D86C-F55E-D07D84B076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CA9394-B3E4-5852-7FF6-6CD60ACCE670}"/>
              </a:ext>
            </a:extLst>
          </p:cNvPr>
          <p:cNvSpPr txBox="1"/>
          <p:nvPr/>
        </p:nvSpPr>
        <p:spPr>
          <a:xfrm>
            <a:off x="-1023" y="1483557"/>
            <a:ext cx="11808552" cy="688137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1200" b="1" u="sng">
              <a:solidFill>
                <a:srgbClr val="14558F"/>
              </a:solidFill>
              <a:latin typeface="Calibri"/>
              <a:ea typeface="Calibri"/>
              <a:cs typeface="Calibri"/>
            </a:endParaRPr>
          </a:p>
          <a:p>
            <a:pPr lvl="1"/>
            <a:r>
              <a:rPr lang="en-US" sz="2300" b="1" u="sng">
                <a:solidFill>
                  <a:srgbClr val="14558F"/>
                </a:solidFill>
                <a:latin typeface="Aptos"/>
                <a:ea typeface="Calibri"/>
                <a:cs typeface="Calibri"/>
              </a:rPr>
              <a:t>Challenge 5:</a:t>
            </a:r>
            <a:r>
              <a:rPr lang="en-US" sz="2300">
                <a:solidFill>
                  <a:srgbClr val="14558F"/>
                </a:solidFill>
                <a:latin typeface="Aptos"/>
                <a:ea typeface="Calibri"/>
                <a:cs typeface="Calibri"/>
              </a:rPr>
              <a:t> Many older adults across the income spectrum are unable to afford even Affordable, age-restricted housing</a:t>
            </a:r>
          </a:p>
          <a:p>
            <a:pPr lvl="1"/>
            <a:endParaRPr lang="en-US" sz="2300">
              <a:latin typeface="Aptos"/>
            </a:endParaRPr>
          </a:p>
          <a:p>
            <a:pPr lvl="1"/>
            <a:r>
              <a:rPr lang="en-US" sz="2300" b="1" u="sng">
                <a:solidFill>
                  <a:srgbClr val="14558F"/>
                </a:solidFill>
                <a:latin typeface="Aptos"/>
                <a:ea typeface="Calibri"/>
                <a:cs typeface="Arial"/>
              </a:rPr>
              <a:t>Solutions:</a:t>
            </a:r>
          </a:p>
          <a:p>
            <a:pPr lvl="2"/>
            <a:r>
              <a:rPr lang="en-US" sz="2300" b="1" u="sng">
                <a:solidFill>
                  <a:srgbClr val="14558F"/>
                </a:solidFill>
                <a:latin typeface="Aptos"/>
                <a:ea typeface="Calibri"/>
                <a:cs typeface="Calibri"/>
              </a:rPr>
              <a:t>Solution 5.1:</a:t>
            </a:r>
            <a:r>
              <a:rPr lang="en-US" sz="2300">
                <a:solidFill>
                  <a:srgbClr val="14558F"/>
                </a:solidFill>
                <a:latin typeface="Aptos"/>
                <a:ea typeface="Calibri"/>
                <a:cs typeface="Calibri"/>
              </a:rPr>
              <a:t> Create a separate, project-based voucher program reserved for older adults available to a broader range of incomes</a:t>
            </a:r>
          </a:p>
          <a:p>
            <a:pPr lvl="2"/>
            <a:r>
              <a:rPr lang="en-US" sz="2300" b="1" u="sng">
                <a:solidFill>
                  <a:srgbClr val="14558F"/>
                </a:solidFill>
                <a:latin typeface="Aptos"/>
                <a:ea typeface="Calibri"/>
                <a:cs typeface="Calibri"/>
              </a:rPr>
              <a:t>Solution 5.2:</a:t>
            </a:r>
            <a:r>
              <a:rPr lang="en-US" sz="2300">
                <a:solidFill>
                  <a:srgbClr val="14558F"/>
                </a:solidFill>
                <a:latin typeface="Aptos"/>
                <a:ea typeface="Calibri"/>
                <a:cs typeface="Calibri"/>
              </a:rPr>
              <a:t> Provide deeper subsidies for extremely low-income seniors </a:t>
            </a:r>
          </a:p>
          <a:p>
            <a:pPr lvl="2"/>
            <a:r>
              <a:rPr lang="en-US" sz="2300" b="1" u="sng">
                <a:solidFill>
                  <a:srgbClr val="14558F"/>
                </a:solidFill>
                <a:latin typeface="Aptos"/>
                <a:ea typeface="Calibri"/>
                <a:cs typeface="Calibri"/>
              </a:rPr>
              <a:t>Solution 5.3:</a:t>
            </a:r>
            <a:r>
              <a:rPr lang="en-US" sz="2300">
                <a:solidFill>
                  <a:srgbClr val="14558F"/>
                </a:solidFill>
                <a:latin typeface="Aptos"/>
                <a:ea typeface="Calibri"/>
                <a:cs typeface="Calibri"/>
              </a:rPr>
              <a:t> Improve incentives for the development of a) multigenerational housing with units set aside for older adults, and b) housing specifically for older adults, including for older adults at higher income levels</a:t>
            </a:r>
          </a:p>
          <a:p>
            <a:pPr lvl="2"/>
            <a:r>
              <a:rPr lang="en-US" sz="2300" b="1" u="sng">
                <a:solidFill>
                  <a:srgbClr val="14558F"/>
                </a:solidFill>
                <a:latin typeface="Aptos"/>
                <a:ea typeface="Calibri"/>
                <a:cs typeface="Calibri"/>
              </a:rPr>
              <a:t>Solution 5.4:</a:t>
            </a:r>
            <a:r>
              <a:rPr lang="en-US" sz="2300">
                <a:solidFill>
                  <a:srgbClr val="14558F"/>
                </a:solidFill>
                <a:latin typeface="Aptos"/>
                <a:ea typeface="Calibri"/>
                <a:cs typeface="Calibri"/>
              </a:rPr>
              <a:t> Promote inclusionary zoning and educate communities on its benefits</a:t>
            </a:r>
          </a:p>
          <a:p>
            <a:pPr lvl="1"/>
            <a:endParaRPr lang="en-US" sz="2400">
              <a:solidFill>
                <a:srgbClr val="14558F"/>
              </a:solidFill>
              <a:latin typeface="Calibri"/>
              <a:ea typeface="Calibri"/>
              <a:cs typeface="Calibri"/>
            </a:endParaRPr>
          </a:p>
          <a:p>
            <a:pPr marL="514350" indent="-514350">
              <a:spcAft>
                <a:spcPts val="800"/>
              </a:spcAft>
              <a:buFontTx/>
              <a:buAutoNum type="arabicPeriod"/>
            </a:pPr>
            <a:endParaRPr lang="en-US" sz="3600" b="1">
              <a:solidFill>
                <a:srgbClr val="14558F"/>
              </a:solidFill>
              <a:latin typeface="Aptos"/>
              <a:ea typeface="Calibri"/>
              <a:cs typeface="Calibri"/>
            </a:endParaRPr>
          </a:p>
          <a:p>
            <a:pPr marL="1200150" lvl="2" indent="-285750">
              <a:buFont typeface="Arial"/>
              <a:buChar char="•"/>
            </a:pPr>
            <a:endParaRPr lang="en-US" sz="4000">
              <a:solidFill>
                <a:srgbClr val="14558F"/>
              </a:solidFill>
              <a:latin typeface="Calibri"/>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DA90B4C8-20E5-39AD-FE47-EF2ED1E7249D}"/>
              </a:ext>
            </a:extLst>
          </p:cNvPr>
          <p:cNvGraphicFramePr>
            <a:graphicFrameLocks noGrp="1"/>
          </p:cNvGraphicFramePr>
          <p:nvPr>
            <p:extLst>
              <p:ext uri="{D42A27DB-BD31-4B8C-83A1-F6EECF244321}">
                <p14:modId xmlns:p14="http://schemas.microsoft.com/office/powerpoint/2010/main" val="2518169274"/>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Financing &amp; General Development</a:t>
                      </a:r>
                      <a:endParaRPr lang="en-US" sz="220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DAB3EE1C-7222-032D-8C1A-4A85A7A71CBF}"/>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
        <p:nvSpPr>
          <p:cNvPr id="8" name="Title 1">
            <a:extLst>
              <a:ext uri="{FF2B5EF4-FFF2-40B4-BE49-F238E27FC236}">
                <a16:creationId xmlns:a16="http://schemas.microsoft.com/office/drawing/2014/main" id="{2326069D-3596-4CFC-E2F7-F4761ADE1B9F}"/>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solidFill>
                <a:srgbClr val="F2F2F2"/>
              </a:solidFill>
              <a:latin typeface="Arial" panose="020B0604020202020204"/>
            </a:endParaRPr>
          </a:p>
        </p:txBody>
      </p:sp>
    </p:spTree>
    <p:extLst>
      <p:ext uri="{BB962C8B-B14F-4D97-AF65-F5344CB8AC3E}">
        <p14:creationId xmlns:p14="http://schemas.microsoft.com/office/powerpoint/2010/main" val="326569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CF83-4E75-7622-2A4E-8F15DB07730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F4353DD-643B-9989-6B94-2AA35109319C}"/>
              </a:ext>
            </a:extLst>
          </p:cNvPr>
          <p:cNvSpPr txBox="1">
            <a:spLocks/>
          </p:cNvSpPr>
          <p:nvPr/>
        </p:nvSpPr>
        <p:spPr>
          <a:xfrm>
            <a:off x="381513" y="47130"/>
            <a:ext cx="10621956" cy="897595"/>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cs typeface="Arial"/>
            </a:endParaRPr>
          </a:p>
        </p:txBody>
      </p:sp>
      <p:sp>
        <p:nvSpPr>
          <p:cNvPr id="3" name="TextBox 2">
            <a:extLst>
              <a:ext uri="{FF2B5EF4-FFF2-40B4-BE49-F238E27FC236}">
                <a16:creationId xmlns:a16="http://schemas.microsoft.com/office/drawing/2014/main" id="{D5F611AA-93FA-3B3C-84C8-39F9580C4DE2}"/>
              </a:ext>
            </a:extLst>
          </p:cNvPr>
          <p:cNvSpPr txBox="1"/>
          <p:nvPr/>
        </p:nvSpPr>
        <p:spPr>
          <a:xfrm>
            <a:off x="-1023" y="1483557"/>
            <a:ext cx="11923570" cy="58195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1750" b="1" u="sng">
              <a:solidFill>
                <a:srgbClr val="14558F"/>
              </a:solidFill>
              <a:latin typeface="Aptos"/>
              <a:ea typeface="Calibri"/>
              <a:cs typeface="Calibri"/>
            </a:endParaRPr>
          </a:p>
          <a:p>
            <a:pPr lvl="1"/>
            <a:r>
              <a:rPr lang="en-US" sz="1750" b="1" u="sng">
                <a:solidFill>
                  <a:srgbClr val="14558F"/>
                </a:solidFill>
                <a:latin typeface="Aptos"/>
                <a:ea typeface="Calibri"/>
                <a:cs typeface="Calibri"/>
              </a:rPr>
              <a:t>Challenge 1:</a:t>
            </a:r>
            <a:r>
              <a:rPr lang="en-US" sz="1750">
                <a:solidFill>
                  <a:srgbClr val="14558F"/>
                </a:solidFill>
                <a:latin typeface="Aptos"/>
                <a:ea typeface="Calibri"/>
                <a:cs typeface="Calibri"/>
              </a:rPr>
              <a:t> Almost 70% of older adults own their home and have owned it for some time. 62% of 65+ homeowners moved in before the year 2000, many of whom purchased to raise a family, but are now over housed –“</a:t>
            </a:r>
            <a:r>
              <a:rPr lang="en-US" sz="1750" err="1">
                <a:solidFill>
                  <a:srgbClr val="14558F"/>
                </a:solidFill>
                <a:latin typeface="Aptos"/>
                <a:ea typeface="Calibri"/>
                <a:cs typeface="Calibri"/>
              </a:rPr>
              <a:t>a.ka</a:t>
            </a:r>
            <a:r>
              <a:rPr lang="en-US" sz="1750">
                <a:solidFill>
                  <a:srgbClr val="14558F"/>
                </a:solidFill>
                <a:latin typeface="Aptos"/>
                <a:ea typeface="Calibri"/>
                <a:cs typeface="Calibri"/>
              </a:rPr>
              <a:t>. empty nesters”. Over that time, median home values have increased by 74%. As home prices have steadily rose, however this growth in wealth in the form of equity, and for a multitude of market/personal reasons, find themselves unable to down. </a:t>
            </a:r>
            <a:endParaRPr lang="en-US"/>
          </a:p>
          <a:p>
            <a:pPr lvl="1"/>
            <a:endParaRPr lang="en-US" sz="1750">
              <a:solidFill>
                <a:srgbClr val="14558F"/>
              </a:solidFill>
              <a:latin typeface="Aptos"/>
              <a:ea typeface="Calibri"/>
              <a:cs typeface="Calibri"/>
            </a:endParaRPr>
          </a:p>
          <a:p>
            <a:pPr lvl="1"/>
            <a:r>
              <a:rPr lang="en-US" sz="1750" b="1" u="sng">
                <a:solidFill>
                  <a:srgbClr val="14558F"/>
                </a:solidFill>
                <a:latin typeface="Aptos"/>
                <a:ea typeface="Calibri"/>
                <a:cs typeface="Calibri"/>
              </a:rPr>
              <a:t>Solutions:</a:t>
            </a:r>
          </a:p>
          <a:p>
            <a:pPr lvl="2"/>
            <a:r>
              <a:rPr lang="en-US" sz="1750" b="1" u="sng">
                <a:solidFill>
                  <a:srgbClr val="14558F"/>
                </a:solidFill>
                <a:latin typeface="Aptos"/>
                <a:ea typeface="Calibri"/>
                <a:cs typeface="Calibri"/>
              </a:rPr>
              <a:t>Solution 1.1:</a:t>
            </a:r>
            <a:r>
              <a:rPr lang="en-US" sz="1750" u="sng">
                <a:solidFill>
                  <a:srgbClr val="14558F"/>
                </a:solidFill>
                <a:latin typeface="Aptos"/>
                <a:ea typeface="Calibri"/>
                <a:cs typeface="Calibri"/>
              </a:rPr>
              <a:t> </a:t>
            </a:r>
            <a:r>
              <a:rPr lang="en-US" sz="1750">
                <a:solidFill>
                  <a:srgbClr val="14558F"/>
                </a:solidFill>
                <a:latin typeface="Aptos"/>
                <a:ea typeface="Calibri"/>
                <a:cs typeface="Calibri"/>
              </a:rPr>
              <a:t>Develop strategy to implement innovative approaches to housing older adults, such as </a:t>
            </a:r>
            <a:r>
              <a:rPr lang="en-US" sz="1750" err="1">
                <a:solidFill>
                  <a:srgbClr val="14558F"/>
                </a:solidFill>
                <a:latin typeface="Aptos"/>
                <a:ea typeface="Calibri"/>
                <a:cs typeface="Calibri"/>
              </a:rPr>
              <a:t>homeshares</a:t>
            </a:r>
            <a:r>
              <a:rPr lang="en-US" sz="1750">
                <a:solidFill>
                  <a:srgbClr val="14558F"/>
                </a:solidFill>
                <a:latin typeface="Aptos"/>
                <a:ea typeface="Calibri"/>
                <a:cs typeface="Calibri"/>
              </a:rPr>
              <a:t>, co-ops and PCA-housing models, that incentivize older adults (e.g. shallow subsidy/in-home care) to provide housing towards targeted populations (e.g. community college students, PCAs, etc.).</a:t>
            </a:r>
          </a:p>
          <a:p>
            <a:pPr lvl="2"/>
            <a:r>
              <a:rPr lang="en-US" sz="1750" b="1" u="sng">
                <a:solidFill>
                  <a:srgbClr val="14558F"/>
                </a:solidFill>
                <a:latin typeface="Aptos"/>
                <a:ea typeface="Calibri"/>
                <a:cs typeface="Calibri"/>
              </a:rPr>
              <a:t>Solution 1.2: </a:t>
            </a:r>
            <a:r>
              <a:rPr lang="en-US" sz="1750">
                <a:solidFill>
                  <a:srgbClr val="14558F"/>
                </a:solidFill>
                <a:latin typeface="Aptos"/>
                <a:ea typeface="Calibri"/>
                <a:cs typeface="Calibri"/>
              </a:rPr>
              <a:t>Create resources to support “</a:t>
            </a:r>
            <a:r>
              <a:rPr lang="en-US" sz="1750" err="1">
                <a:solidFill>
                  <a:srgbClr val="14558F"/>
                </a:solidFill>
                <a:latin typeface="Aptos"/>
                <a:ea typeface="Calibri"/>
                <a:cs typeface="Calibri"/>
              </a:rPr>
              <a:t>overhoused</a:t>
            </a:r>
            <a:r>
              <a:rPr lang="en-US" sz="1750">
                <a:solidFill>
                  <a:srgbClr val="14558F"/>
                </a:solidFill>
                <a:latin typeface="Aptos"/>
                <a:ea typeface="Calibri"/>
                <a:cs typeface="Calibri"/>
              </a:rPr>
              <a:t>” older adults in moving into housing communities which meet their needs, helping older adults who feel stuck in larger homes to downsize while expanding the supply of homes available to younger families entering the ownership market</a:t>
            </a:r>
          </a:p>
          <a:p>
            <a:pPr lvl="2"/>
            <a:r>
              <a:rPr lang="en-US" sz="1750" b="1" u="sng">
                <a:solidFill>
                  <a:srgbClr val="14558F"/>
                </a:solidFill>
                <a:latin typeface="Aptos"/>
                <a:ea typeface="Calibri"/>
                <a:cs typeface="Calibri"/>
              </a:rPr>
              <a:t>Solution 1.3:</a:t>
            </a:r>
            <a:r>
              <a:rPr lang="en-US" sz="1750">
                <a:solidFill>
                  <a:srgbClr val="14558F"/>
                </a:solidFill>
                <a:latin typeface="Aptos"/>
                <a:ea typeface="Calibri"/>
                <a:cs typeface="Calibri"/>
              </a:rPr>
              <a:t> Produce more diverse affordable housing options which meet the varying needs of older adults and enable them to downsize in community, particularly through increased support for the production of age-friendly Accessory Dwelling Units (ADUs)</a:t>
            </a: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AF002BCD-6CAE-948A-1DEA-B17A438C77F3}"/>
              </a:ext>
            </a:extLst>
          </p:cNvPr>
          <p:cNvGraphicFramePr>
            <a:graphicFrameLocks noGrp="1"/>
          </p:cNvGraphicFramePr>
          <p:nvPr>
            <p:extLst>
              <p:ext uri="{D42A27DB-BD31-4B8C-83A1-F6EECF244321}">
                <p14:modId xmlns:p14="http://schemas.microsoft.com/office/powerpoint/2010/main" val="2499364049"/>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Housing Lifecycle Management &amp; Coordination</a:t>
                      </a:r>
                      <a:endParaRPr lang="en-US" sz="220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A02B93"/>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A3B7E2FC-F0A4-D536-3E27-37C9A791B1E1}"/>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9405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E78F6-8D8C-4948-C219-66E9D0A2DA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721213-BCBA-6282-FF44-FA50A7E82BB2}"/>
              </a:ext>
            </a:extLst>
          </p:cNvPr>
          <p:cNvSpPr txBox="1"/>
          <p:nvPr/>
        </p:nvSpPr>
        <p:spPr>
          <a:xfrm>
            <a:off x="-1023" y="1483557"/>
            <a:ext cx="11923570" cy="665053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400" b="1" u="sng">
              <a:solidFill>
                <a:srgbClr val="14558F"/>
              </a:solidFill>
              <a:latin typeface="Aptos"/>
              <a:ea typeface="Calibri"/>
              <a:cs typeface="Calibri"/>
            </a:endParaRPr>
          </a:p>
          <a:p>
            <a:pPr lvl="1"/>
            <a:r>
              <a:rPr lang="en-US" sz="2200" b="1" u="sng">
                <a:solidFill>
                  <a:srgbClr val="14558F"/>
                </a:solidFill>
                <a:latin typeface="Aptos"/>
                <a:ea typeface="Calibri"/>
                <a:cs typeface="Calibri"/>
              </a:rPr>
              <a:t>Challenge 2:</a:t>
            </a:r>
            <a:r>
              <a:rPr lang="en-US" sz="2200" b="1">
                <a:solidFill>
                  <a:srgbClr val="14558F"/>
                </a:solidFill>
                <a:latin typeface="Aptos"/>
                <a:ea typeface="Calibri"/>
                <a:cs typeface="Calibri"/>
              </a:rPr>
              <a:t> </a:t>
            </a:r>
            <a:r>
              <a:rPr lang="en-US" sz="2200">
                <a:solidFill>
                  <a:srgbClr val="14558F"/>
                </a:solidFill>
                <a:latin typeface="Aptos"/>
                <a:ea typeface="Calibri"/>
                <a:cs typeface="Calibri"/>
              </a:rPr>
              <a:t>Discourse around housing inventory challenges doesn’t accurately reflect the diversity of older adult needs or experience, and often dehumanizes older adults. This comes partially as a result of decades of insufficient housing production, including for older adults, making underproduction the norm and sufficient development foreign and confusing for the wider community</a:t>
            </a:r>
            <a:endParaRPr lang="en-US" sz="2200">
              <a:latin typeface="Aptos"/>
              <a:cs typeface="Arial"/>
            </a:endParaRPr>
          </a:p>
          <a:p>
            <a:pPr lvl="1"/>
            <a:endParaRPr lang="en-US" sz="2200">
              <a:solidFill>
                <a:srgbClr val="14558F"/>
              </a:solidFill>
              <a:latin typeface="Aptos"/>
              <a:ea typeface="Calibri"/>
              <a:cs typeface="Calibri"/>
            </a:endParaRPr>
          </a:p>
          <a:p>
            <a:pPr lvl="1"/>
            <a:r>
              <a:rPr lang="en-US" sz="2200" b="1" u="sng">
                <a:solidFill>
                  <a:srgbClr val="14558F"/>
                </a:solidFill>
                <a:latin typeface="Aptos"/>
                <a:ea typeface="Calibri"/>
                <a:cs typeface="Calibri"/>
              </a:rPr>
              <a:t>Solutions:</a:t>
            </a:r>
          </a:p>
          <a:p>
            <a:pPr lvl="2"/>
            <a:r>
              <a:rPr lang="en-US" sz="2200" b="1" u="sng">
                <a:solidFill>
                  <a:srgbClr val="14558F"/>
                </a:solidFill>
                <a:latin typeface="Aptos"/>
                <a:ea typeface="Calibri"/>
                <a:cs typeface="Calibri"/>
              </a:rPr>
              <a:t>Solution 2.1:</a:t>
            </a:r>
            <a:r>
              <a:rPr lang="en-US" sz="2200">
                <a:solidFill>
                  <a:srgbClr val="14558F"/>
                </a:solidFill>
                <a:latin typeface="Aptos"/>
                <a:ea typeface="Calibri"/>
                <a:cs typeface="Calibri"/>
              </a:rPr>
              <a:t> Launch a communications campaign, similar to toolkits like </a:t>
            </a:r>
            <a:r>
              <a:rPr lang="en-US" sz="2200" u="sng">
                <a:solidFill>
                  <a:srgbClr val="14558F"/>
                </a:solidFill>
                <a:latin typeface="Aptos"/>
                <a:ea typeface="Calibri"/>
                <a:cs typeface="Calibri"/>
                <a:hlinkClick r:id="rId3"/>
              </a:rPr>
              <a:t>Reframing Aging’s Communications Best Practices</a:t>
            </a:r>
            <a:r>
              <a:rPr lang="en-US" sz="2200">
                <a:solidFill>
                  <a:srgbClr val="14558F"/>
                </a:solidFill>
                <a:latin typeface="Aptos"/>
                <a:ea typeface="Calibri"/>
                <a:cs typeface="Calibri"/>
              </a:rPr>
              <a:t>, and other similar resources available from advocacy organizations like CHAPA to help housing conversations more accurately reflect older adults' needs and experiences</a:t>
            </a:r>
          </a:p>
          <a:p>
            <a:pPr lvl="1"/>
            <a:endParaRPr lang="en-US" sz="4000">
              <a:solidFill>
                <a:srgbClr val="14558F"/>
              </a:solidFill>
              <a:latin typeface="Aptos"/>
              <a:ea typeface="Calibri"/>
              <a:cs typeface="Calibri"/>
            </a:endParaRPr>
          </a:p>
          <a:p>
            <a:pPr marL="514350" indent="-514350">
              <a:spcAft>
                <a:spcPts val="800"/>
              </a:spcAft>
              <a:buAutoNum type="arabicPeriod"/>
            </a:pPr>
            <a:endParaRPr lang="en-US" sz="3600" b="1">
              <a:solidFill>
                <a:srgbClr val="14558F"/>
              </a:solidFill>
              <a:latin typeface="Aptos"/>
              <a:ea typeface="Calibri"/>
              <a:cs typeface="Calibri"/>
            </a:endParaRPr>
          </a:p>
          <a:p>
            <a:endParaRPr lang="en-US" sz="3600" b="1">
              <a:solidFill>
                <a:srgbClr val="14558F"/>
              </a:solidFill>
              <a:latin typeface="Aptos"/>
              <a:ea typeface="Calibri"/>
              <a:cs typeface="Calibri"/>
            </a:endParaRPr>
          </a:p>
          <a:p>
            <a:pPr>
              <a:spcBef>
                <a:spcPts val="300"/>
              </a:spcBef>
              <a:spcAft>
                <a:spcPts val="300"/>
              </a:spcAft>
            </a:pPr>
            <a:endParaRPr lang="en-US" sz="2000" b="1">
              <a:solidFill>
                <a:srgbClr val="14558F"/>
              </a:solidFill>
              <a:latin typeface="Aptos"/>
              <a:ea typeface="Calibri"/>
              <a:cs typeface="Arial"/>
            </a:endParaRPr>
          </a:p>
          <a:p>
            <a:pPr>
              <a:spcBef>
                <a:spcPts val="300"/>
              </a:spcBef>
              <a:spcAft>
                <a:spcPts val="300"/>
              </a:spcAft>
            </a:pPr>
            <a:endParaRPr lang="en-US" sz="2000">
              <a:solidFill>
                <a:srgbClr val="14558F"/>
              </a:solidFill>
              <a:cs typeface="Arial"/>
            </a:endParaRPr>
          </a:p>
        </p:txBody>
      </p:sp>
      <p:graphicFrame>
        <p:nvGraphicFramePr>
          <p:cNvPr id="4" name="Table 3">
            <a:extLst>
              <a:ext uri="{FF2B5EF4-FFF2-40B4-BE49-F238E27FC236}">
                <a16:creationId xmlns:a16="http://schemas.microsoft.com/office/drawing/2014/main" id="{CC8348CD-C7C3-DBF9-CEC5-247E31459294}"/>
              </a:ext>
            </a:extLst>
          </p:cNvPr>
          <p:cNvGraphicFramePr>
            <a:graphicFrameLocks noGrp="1"/>
          </p:cNvGraphicFramePr>
          <p:nvPr>
            <p:extLst>
              <p:ext uri="{D42A27DB-BD31-4B8C-83A1-F6EECF244321}">
                <p14:modId xmlns:p14="http://schemas.microsoft.com/office/powerpoint/2010/main" val="3402600151"/>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Housing Lifecycle Management &amp; Coordination</a:t>
                      </a:r>
                      <a:endParaRPr lang="en-US" sz="2200">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A02B93"/>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B3BAE8E6-6136-12CE-5A77-3DDC4708315C}"/>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
        <p:nvSpPr>
          <p:cNvPr id="8" name="Title 1">
            <a:extLst>
              <a:ext uri="{FF2B5EF4-FFF2-40B4-BE49-F238E27FC236}">
                <a16:creationId xmlns:a16="http://schemas.microsoft.com/office/drawing/2014/main" id="{D694D42C-E867-BFB6-0C13-2B3408FF1300}"/>
              </a:ext>
            </a:extLst>
          </p:cNvPr>
          <p:cNvSpPr txBox="1">
            <a:spLocks/>
          </p:cNvSpPr>
          <p:nvPr/>
        </p:nvSpPr>
        <p:spPr>
          <a:xfrm>
            <a:off x="381513" y="47130"/>
            <a:ext cx="10621956" cy="897595"/>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cs typeface="Arial"/>
            </a:endParaRPr>
          </a:p>
        </p:txBody>
      </p:sp>
    </p:spTree>
    <p:extLst>
      <p:ext uri="{BB962C8B-B14F-4D97-AF65-F5344CB8AC3E}">
        <p14:creationId xmlns:p14="http://schemas.microsoft.com/office/powerpoint/2010/main" val="337438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01123515"/>
              </p:ext>
            </p:extLst>
          </p:nvPr>
        </p:nvGraphicFramePr>
        <p:xfrm>
          <a:off x="616856" y="1360714"/>
          <a:ext cx="10975979" cy="5041385"/>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720198">
                <a:tc>
                  <a:txBody>
                    <a:bodyPr/>
                    <a:lstStyle/>
                    <a:p>
                      <a:pPr lvl="0">
                        <a:buNone/>
                      </a:pPr>
                      <a:r>
                        <a:rPr lang="en-US" sz="2000" b="1" strike="noStrike">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720198">
                <a:tc>
                  <a:txBody>
                    <a:bodyPr/>
                    <a:lstStyle/>
                    <a:p>
                      <a:pPr marL="457200" lvl="0" indent="-457200">
                        <a:buAutoNum type="arabicPeriod"/>
                      </a:pPr>
                      <a:r>
                        <a:rPr lang="en-US" sz="2000" b="1" strike="noStrike">
                          <a:solidFill>
                            <a:schemeClr val="tx1"/>
                          </a:solidFill>
                        </a:rPr>
                        <a:t>Prior Meeting Reflection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3 – 4 </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720198">
                <a:tc>
                  <a:txBody>
                    <a:bodyPr/>
                    <a:lstStyle/>
                    <a:p>
                      <a:pPr lvl="0">
                        <a:buNone/>
                      </a:pPr>
                      <a:r>
                        <a:rPr lang="en-US" sz="2000" b="1" strike="noStrike">
                          <a:solidFill>
                            <a:schemeClr val="tx1"/>
                          </a:solidFill>
                        </a:rPr>
                        <a:t>2.    Process Overview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a:ln>
                            <a:noFill/>
                          </a:ln>
                          <a:solidFill>
                            <a:srgbClr val="000000"/>
                          </a:solidFill>
                          <a:effectLst/>
                          <a:uLnTx/>
                          <a:uFillTx/>
                          <a:latin typeface="Arial"/>
                          <a:ea typeface="+mn-ea"/>
                          <a:cs typeface="+mn-cs"/>
                        </a:rPr>
                        <a:t>5 – 6 </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193198"/>
                  </a:ext>
                </a:extLst>
              </a:tr>
              <a:tr h="720198">
                <a:tc>
                  <a:txBody>
                    <a:bodyPr/>
                    <a:lstStyle/>
                    <a:p>
                      <a:pPr marL="0" lvl="0" indent="0">
                        <a:buNone/>
                      </a:pPr>
                      <a:r>
                        <a:rPr lang="en-US" sz="2000" b="1" strike="noStrike">
                          <a:solidFill>
                            <a:schemeClr val="tx1"/>
                          </a:solidFill>
                        </a:rPr>
                        <a:t>3.    Identified Challenges &amp; Solutions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a:ln>
                            <a:noFill/>
                          </a:ln>
                          <a:solidFill>
                            <a:srgbClr val="000000"/>
                          </a:solidFill>
                          <a:effectLst/>
                          <a:uLnTx/>
                          <a:uFillTx/>
                          <a:latin typeface="Arial"/>
                          <a:ea typeface="+mn-ea"/>
                          <a:cs typeface="+mn-cs"/>
                        </a:rPr>
                        <a:t>7 – 8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358866"/>
                  </a:ext>
                </a:extLst>
              </a:tr>
              <a:tr h="720198">
                <a:tc>
                  <a:txBody>
                    <a:bodyPr/>
                    <a:lstStyle/>
                    <a:p>
                      <a:pPr marL="0" lvl="0" indent="0">
                        <a:buNone/>
                      </a:pPr>
                      <a:r>
                        <a:rPr lang="en-US" sz="2000" b="1" strike="noStrike">
                          <a:solidFill>
                            <a:schemeClr val="tx1"/>
                          </a:solidFill>
                        </a:rPr>
                        <a:t>4.    Section Assignments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a:ln>
                            <a:noFill/>
                          </a:ln>
                          <a:solidFill>
                            <a:srgbClr val="000000"/>
                          </a:solidFill>
                          <a:effectLst/>
                          <a:uLnTx/>
                          <a:uFillTx/>
                          <a:latin typeface="Arial"/>
                          <a:ea typeface="+mn-ea"/>
                          <a:cs typeface="+mn-cs"/>
                        </a:rPr>
                        <a:t> 9 – 10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4011682"/>
                  </a:ext>
                </a:extLst>
              </a:tr>
              <a:tr h="720198">
                <a:tc>
                  <a:txBody>
                    <a:bodyPr/>
                    <a:lstStyle/>
                    <a:p>
                      <a:r>
                        <a:rPr lang="en-US" sz="2000" b="1" strike="noStrike">
                          <a:solidFill>
                            <a:schemeClr val="tx1"/>
                          </a:solidFill>
                        </a:rPr>
                        <a:t>5.    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11 – 12</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r h="720197">
                <a:tc>
                  <a:txBody>
                    <a:bodyPr/>
                    <a:lstStyle/>
                    <a:p>
                      <a:pPr lvl="0">
                        <a:buNone/>
                      </a:pPr>
                      <a:r>
                        <a:rPr lang="en-US" sz="2000" b="1" strike="noStrike">
                          <a:solidFill>
                            <a:schemeClr val="tx1"/>
                          </a:solidFill>
                        </a:rPr>
                        <a:t>Appendix (Survey Response Summary)</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a:ln>
                            <a:noFill/>
                          </a:ln>
                          <a:solidFill>
                            <a:srgbClr val="000000"/>
                          </a:solidFill>
                          <a:effectLst/>
                          <a:uLnTx/>
                          <a:uFillTx/>
                          <a:latin typeface="Arial"/>
                          <a:ea typeface="+mn-ea"/>
                          <a:cs typeface="+mn-cs"/>
                        </a:rPr>
                        <a:t>13 – 28</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5272936"/>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182AC-DC92-009C-EF7B-FCAF76CC02D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1ACD5F1-7AA4-D9E1-437D-8821D9A96B79}"/>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B8DEB280-6517-234F-5526-E32D27600F40}"/>
              </a:ext>
            </a:extLst>
          </p:cNvPr>
          <p:cNvSpPr txBox="1"/>
          <p:nvPr/>
        </p:nvSpPr>
        <p:spPr>
          <a:xfrm>
            <a:off x="-1024" y="1483557"/>
            <a:ext cx="11923571" cy="738920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b="1" u="sng">
              <a:solidFill>
                <a:srgbClr val="14558F"/>
              </a:solidFill>
              <a:latin typeface="Calibri"/>
              <a:ea typeface="Calibri"/>
              <a:cs typeface="Calibri"/>
            </a:endParaRPr>
          </a:p>
          <a:p>
            <a:pPr lvl="1"/>
            <a:r>
              <a:rPr lang="en-US" b="1" u="sng">
                <a:solidFill>
                  <a:srgbClr val="14558F"/>
                </a:solidFill>
                <a:latin typeface="Aptos"/>
                <a:ea typeface="Calibri"/>
                <a:cs typeface="Calibri"/>
              </a:rPr>
              <a:t>Challenge 1:</a:t>
            </a:r>
            <a:r>
              <a:rPr lang="en-US">
                <a:solidFill>
                  <a:srgbClr val="14558F"/>
                </a:solidFill>
                <a:latin typeface="Aptos"/>
                <a:ea typeface="Calibri"/>
                <a:cs typeface="Calibri"/>
              </a:rPr>
              <a:t> Older adults often don’t realize that wait lists for affordable housing are long, and thus have trouble finding timely, affordable housing options that meets their needs when they look to transition out of their home, particularly when they wish to stay in their community. Often times, this search begins at a time of crisis, exacerbating the negative impacts on older adults and their loved ones.</a:t>
            </a:r>
          </a:p>
          <a:p>
            <a:pPr lvl="1"/>
            <a:endParaRPr lang="en-US">
              <a:solidFill>
                <a:srgbClr val="14558F"/>
              </a:solidFill>
              <a:latin typeface="Aptos"/>
              <a:ea typeface="Calibri"/>
              <a:cs typeface="Calibri"/>
            </a:endParaRPr>
          </a:p>
          <a:p>
            <a:pPr lvl="1"/>
            <a:r>
              <a:rPr lang="en-US" b="1" u="sng">
                <a:solidFill>
                  <a:srgbClr val="14558F"/>
                </a:solidFill>
                <a:latin typeface="Aptos"/>
                <a:ea typeface="Calibri"/>
                <a:cs typeface="Calibri"/>
              </a:rPr>
              <a:t>Solutions:</a:t>
            </a:r>
          </a:p>
          <a:p>
            <a:pPr lvl="2"/>
            <a:r>
              <a:rPr lang="en-US" b="1" u="sng">
                <a:solidFill>
                  <a:srgbClr val="14558F"/>
                </a:solidFill>
                <a:latin typeface="Aptos"/>
                <a:ea typeface="Calibri"/>
                <a:cs typeface="Calibri"/>
              </a:rPr>
              <a:t>Solution 1.1:</a:t>
            </a:r>
            <a:r>
              <a:rPr lang="en-US" b="1">
                <a:solidFill>
                  <a:srgbClr val="14558F"/>
                </a:solidFill>
                <a:latin typeface="Aptos"/>
                <a:ea typeface="Calibri"/>
                <a:cs typeface="Calibri"/>
              </a:rPr>
              <a:t> </a:t>
            </a:r>
            <a:r>
              <a:rPr lang="en-US">
                <a:solidFill>
                  <a:srgbClr val="14558F"/>
                </a:solidFill>
                <a:latin typeface="Aptos"/>
                <a:ea typeface="Calibri"/>
                <a:cs typeface="Calibri"/>
              </a:rPr>
              <a:t>Evaluate the feasibility and legality of lottery alternatives that prioritize applicants with the highest needs and undertake outreach to tenants not selected to present alternative housing options that meet their needs</a:t>
            </a:r>
          </a:p>
          <a:p>
            <a:pPr lvl="2"/>
            <a:r>
              <a:rPr lang="en-US" b="1" u="sng">
                <a:solidFill>
                  <a:srgbClr val="14558F"/>
                </a:solidFill>
                <a:latin typeface="Aptos"/>
                <a:ea typeface="Calibri"/>
                <a:cs typeface="Calibri"/>
              </a:rPr>
              <a:t>Solution 1.4:</a:t>
            </a:r>
            <a:r>
              <a:rPr lang="en-US">
                <a:solidFill>
                  <a:srgbClr val="14558F"/>
                </a:solidFill>
                <a:latin typeface="Aptos"/>
                <a:ea typeface="Calibri"/>
                <a:cs typeface="Calibri"/>
              </a:rPr>
              <a:t> Undertake outreach and education efforts to help older adults (and their families/caregivers) better understand available options to downsize or age in community, and best practices to plan for this transition before a crisis</a:t>
            </a:r>
          </a:p>
          <a:p>
            <a:pPr lvl="2"/>
            <a:r>
              <a:rPr lang="en-US" b="1" u="sng">
                <a:solidFill>
                  <a:srgbClr val="14558F"/>
                </a:solidFill>
                <a:latin typeface="Aptos"/>
                <a:ea typeface="Calibri"/>
                <a:cs typeface="Calibri"/>
              </a:rPr>
              <a:t>Solution 1.5:</a:t>
            </a:r>
            <a:r>
              <a:rPr lang="en-US">
                <a:solidFill>
                  <a:srgbClr val="14558F"/>
                </a:solidFill>
                <a:latin typeface="Aptos"/>
                <a:ea typeface="Calibri"/>
                <a:cs typeface="Calibri"/>
              </a:rPr>
              <a:t> Develop a single comprehensive website with housing resources for older adults, focusing on housing options and eligibility for housing-related social services programs available across agencies</a:t>
            </a:r>
          </a:p>
          <a:p>
            <a:pPr lvl="2"/>
            <a:r>
              <a:rPr lang="en-US" b="1" u="sng">
                <a:solidFill>
                  <a:srgbClr val="14558F"/>
                </a:solidFill>
                <a:latin typeface="Aptos"/>
                <a:ea typeface="Calibri"/>
                <a:cs typeface="Calibri"/>
              </a:rPr>
              <a:t>Solution 1.6:</a:t>
            </a:r>
            <a:r>
              <a:rPr lang="en-US">
                <a:solidFill>
                  <a:srgbClr val="14558F"/>
                </a:solidFill>
                <a:latin typeface="Aptos"/>
                <a:ea typeface="Calibri"/>
                <a:cs typeface="Calibri"/>
              </a:rPr>
              <a:t> Use Housing Navigator as the primary vehicle to match older adults with housing, alerting voucher holders and issuers as new units become available</a:t>
            </a:r>
          </a:p>
          <a:p>
            <a:pPr lvl="1"/>
            <a:endParaRPr lang="en-US" sz="2400" b="1" u="sng">
              <a:solidFill>
                <a:srgbClr val="14558F"/>
              </a:solidFill>
              <a:latin typeface="Calibri"/>
              <a:ea typeface="Calibri"/>
              <a:cs typeface="Calibri"/>
            </a:endParaRPr>
          </a:p>
          <a:p>
            <a:pPr marL="1200150" lvl="2" indent="-285750">
              <a:buFont typeface="Arial"/>
              <a:buChar char="•"/>
            </a:pPr>
            <a:endParaRPr lang="en-US" sz="2400">
              <a:solidFill>
                <a:srgbClr val="14558F"/>
              </a:solidFill>
              <a:latin typeface="Calibri"/>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72B4D73E-C18B-06FD-9177-D6C43814293A}"/>
              </a:ext>
            </a:extLst>
          </p:cNvPr>
          <p:cNvGraphicFramePr>
            <a:graphicFrameLocks noGrp="1"/>
          </p:cNvGraphicFramePr>
          <p:nvPr>
            <p:extLst>
              <p:ext uri="{D42A27DB-BD31-4B8C-83A1-F6EECF244321}">
                <p14:modId xmlns:p14="http://schemas.microsoft.com/office/powerpoint/2010/main" val="3415945632"/>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Housing Search &amp; Tenant Selection</a:t>
                      </a:r>
                      <a:endParaRPr lang="en-US" sz="2200">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7244E670-D298-65F5-C98C-5459252A7EC5}"/>
              </a:ext>
            </a:extLst>
          </p:cNvPr>
          <p:cNvSpPr txBox="1"/>
          <p:nvPr/>
        </p:nvSpPr>
        <p:spPr>
          <a:xfrm>
            <a:off x="102780" y="6362414"/>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37941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1339E-5835-A7F6-FCCF-D6982DC9DE7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1F87B5A-DF5B-393C-249B-AFBDBFD1F1ED}"/>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cs typeface="Arial"/>
            </a:endParaRPr>
          </a:p>
        </p:txBody>
      </p:sp>
      <p:sp>
        <p:nvSpPr>
          <p:cNvPr id="3" name="TextBox 2">
            <a:extLst>
              <a:ext uri="{FF2B5EF4-FFF2-40B4-BE49-F238E27FC236}">
                <a16:creationId xmlns:a16="http://schemas.microsoft.com/office/drawing/2014/main" id="{AE3FE753-A897-1B89-88D7-E21E20F29F6C}"/>
              </a:ext>
            </a:extLst>
          </p:cNvPr>
          <p:cNvSpPr txBox="1"/>
          <p:nvPr/>
        </p:nvSpPr>
        <p:spPr>
          <a:xfrm>
            <a:off x="-1024" y="1483557"/>
            <a:ext cx="11923571" cy="778931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800" b="1" u="sng">
              <a:solidFill>
                <a:srgbClr val="14558F"/>
              </a:solidFill>
              <a:latin typeface="Aptos"/>
              <a:ea typeface="Calibri"/>
              <a:cs typeface="Calibri"/>
            </a:endParaRPr>
          </a:p>
          <a:p>
            <a:pPr lvl="1"/>
            <a:r>
              <a:rPr lang="en-US" sz="2000" b="1" u="sng">
                <a:solidFill>
                  <a:srgbClr val="14558F"/>
                </a:solidFill>
                <a:latin typeface="Aptos"/>
                <a:ea typeface="Calibri"/>
                <a:cs typeface="Calibri"/>
              </a:rPr>
              <a:t>Challenge 2:</a:t>
            </a:r>
            <a:r>
              <a:rPr lang="en-US" sz="2000" b="1">
                <a:solidFill>
                  <a:srgbClr val="14558F"/>
                </a:solidFill>
                <a:latin typeface="Aptos"/>
                <a:ea typeface="Calibri"/>
                <a:cs typeface="Calibri"/>
              </a:rPr>
              <a:t> </a:t>
            </a:r>
            <a:r>
              <a:rPr lang="en-US" sz="2000">
                <a:solidFill>
                  <a:srgbClr val="14558F"/>
                </a:solidFill>
                <a:latin typeface="Aptos"/>
                <a:ea typeface="Calibri"/>
                <a:cs typeface="Calibri"/>
              </a:rPr>
              <a:t>Older adult housing does not typically align tenant placement with health insurance/health care providers, keeping health care agencies from having a vested interest in the health of residents in any given development.</a:t>
            </a:r>
            <a:endParaRPr lang="en-US">
              <a:latin typeface="Aptos"/>
              <a:cs typeface="Arial"/>
            </a:endParaRPr>
          </a:p>
          <a:p>
            <a:pPr marL="742950" lvl="1" indent="-285750">
              <a:buFont typeface="Arial"/>
              <a:buChar char="•"/>
            </a:pPr>
            <a:endParaRPr lang="en-US" sz="2000">
              <a:solidFill>
                <a:srgbClr val="14558F"/>
              </a:solidFill>
              <a:latin typeface="Aptos"/>
              <a:ea typeface="Calibri"/>
              <a:cs typeface="Calibri"/>
            </a:endParaRPr>
          </a:p>
          <a:p>
            <a:pPr lvl="1"/>
            <a:r>
              <a:rPr lang="en-US" sz="2000" b="1" u="sng">
                <a:solidFill>
                  <a:srgbClr val="14558F"/>
                </a:solidFill>
                <a:latin typeface="Aptos"/>
                <a:ea typeface="Calibri"/>
                <a:cs typeface="Calibri"/>
              </a:rPr>
              <a:t>Solutions:</a:t>
            </a:r>
          </a:p>
          <a:p>
            <a:pPr lvl="2"/>
            <a:r>
              <a:rPr lang="en-US" sz="2000" b="1" u="sng">
                <a:solidFill>
                  <a:srgbClr val="14558F"/>
                </a:solidFill>
                <a:latin typeface="Aptos"/>
                <a:ea typeface="Calibri"/>
                <a:cs typeface="Calibri"/>
              </a:rPr>
              <a:t>Solution 2.1:</a:t>
            </a:r>
            <a:r>
              <a:rPr lang="en-US" sz="2000">
                <a:solidFill>
                  <a:srgbClr val="14558F"/>
                </a:solidFill>
                <a:latin typeface="Aptos"/>
                <a:ea typeface="Calibri"/>
                <a:cs typeface="Calibri"/>
              </a:rPr>
              <a:t> Support integrated service models, like PACE Housing (e.g. </a:t>
            </a:r>
            <a:r>
              <a:rPr lang="en-US" sz="2000" err="1">
                <a:solidFill>
                  <a:srgbClr val="14558F"/>
                </a:solidFill>
                <a:latin typeface="Aptos"/>
                <a:ea typeface="Calibri"/>
                <a:cs typeface="Calibri"/>
              </a:rPr>
              <a:t>Harborlight</a:t>
            </a:r>
            <a:r>
              <a:rPr lang="en-US" sz="2000">
                <a:solidFill>
                  <a:srgbClr val="14558F"/>
                </a:solidFill>
                <a:latin typeface="Aptos"/>
                <a:ea typeface="Calibri"/>
                <a:cs typeface="Calibri"/>
              </a:rPr>
              <a:t> House in Beverly, Hillside Residence in West Springfield), utilizing funding from PACE, SCO, and/or one of the other state ASAPs. Refer to </a:t>
            </a:r>
            <a:r>
              <a:rPr lang="en-US" sz="2000" err="1">
                <a:solidFill>
                  <a:srgbClr val="14558F"/>
                </a:solidFill>
                <a:latin typeface="Aptos"/>
                <a:ea typeface="Calibri"/>
                <a:cs typeface="Calibri"/>
              </a:rPr>
              <a:t>MassPACE</a:t>
            </a:r>
            <a:r>
              <a:rPr lang="en-US" sz="2000">
                <a:solidFill>
                  <a:srgbClr val="14558F"/>
                </a:solidFill>
                <a:latin typeface="Aptos"/>
                <a:ea typeface="Calibri"/>
                <a:cs typeface="Calibri"/>
              </a:rPr>
              <a:t> and LeadingAge Mass resources.</a:t>
            </a:r>
          </a:p>
          <a:p>
            <a:pPr lvl="2"/>
            <a:r>
              <a:rPr lang="en-US" sz="2000" b="1" u="sng">
                <a:solidFill>
                  <a:srgbClr val="14558F"/>
                </a:solidFill>
                <a:latin typeface="Aptos"/>
                <a:ea typeface="Calibri"/>
                <a:cs typeface="Calibri"/>
              </a:rPr>
              <a:t>Solution 2.2:</a:t>
            </a:r>
            <a:r>
              <a:rPr lang="en-US" sz="2000">
                <a:solidFill>
                  <a:srgbClr val="14558F"/>
                </a:solidFill>
                <a:latin typeface="Aptos"/>
                <a:ea typeface="Calibri"/>
                <a:cs typeface="Calibri"/>
              </a:rPr>
              <a:t> Identify existing challenges to provision of GAFC services and how best to ensure older adult tenants have access to services (e.g. awareness/billing capacity, provider connection, reimbursement challenges)</a:t>
            </a:r>
          </a:p>
          <a:p>
            <a:pPr lvl="2"/>
            <a:r>
              <a:rPr lang="en-US" sz="2000" b="1" u="sng">
                <a:solidFill>
                  <a:srgbClr val="14558F"/>
                </a:solidFill>
                <a:latin typeface="Aptos"/>
                <a:ea typeface="Calibri"/>
                <a:cs typeface="Calibri"/>
              </a:rPr>
              <a:t>Solution 2.3:</a:t>
            </a:r>
            <a:r>
              <a:rPr lang="en-US" sz="2000">
                <a:solidFill>
                  <a:srgbClr val="14558F"/>
                </a:solidFill>
                <a:latin typeface="Aptos"/>
                <a:ea typeface="Calibri"/>
                <a:cs typeface="Calibri"/>
              </a:rPr>
              <a:t> Create process to better coordinate partnerships between housing providers, health insurance, and health care providers to better target, fund and provide necessary health-related tenancy services for older adults</a:t>
            </a:r>
          </a:p>
          <a:p>
            <a:pPr lvl="1"/>
            <a:endParaRPr lang="en-US" sz="1600" b="1" u="sng">
              <a:solidFill>
                <a:srgbClr val="14558F"/>
              </a:solidFill>
              <a:latin typeface="Calibri"/>
              <a:ea typeface="Calibri"/>
              <a:cs typeface="Calibri"/>
            </a:endParaRPr>
          </a:p>
          <a:p>
            <a:pPr lvl="2"/>
            <a:endParaRPr lang="en-US" sz="1600">
              <a:solidFill>
                <a:srgbClr val="14558F"/>
              </a:solidFill>
              <a:latin typeface="Calibri"/>
              <a:ea typeface="Calibri"/>
              <a:cs typeface="Calibri"/>
            </a:endParaRPr>
          </a:p>
          <a:p>
            <a:pPr lvl="1"/>
            <a:endParaRPr lang="en-US" sz="2400" b="1" u="sng">
              <a:solidFill>
                <a:srgbClr val="14558F"/>
              </a:solidFill>
              <a:latin typeface="Calibri"/>
              <a:ea typeface="Calibri"/>
              <a:cs typeface="Calibri"/>
            </a:endParaRPr>
          </a:p>
          <a:p>
            <a:pPr marL="1200150" lvl="2" indent="-285750">
              <a:buFont typeface="Arial"/>
              <a:buChar char="•"/>
            </a:pPr>
            <a:endParaRPr lang="en-US" sz="2400">
              <a:solidFill>
                <a:srgbClr val="14558F"/>
              </a:solidFill>
              <a:latin typeface="Calibri"/>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FFAC4B9F-88D6-F939-CAFA-06967FF272E9}"/>
              </a:ext>
            </a:extLst>
          </p:cNvPr>
          <p:cNvGraphicFramePr>
            <a:graphicFrameLocks noGrp="1"/>
          </p:cNvGraphicFramePr>
          <p:nvPr>
            <p:extLst>
              <p:ext uri="{D42A27DB-BD31-4B8C-83A1-F6EECF244321}">
                <p14:modId xmlns:p14="http://schemas.microsoft.com/office/powerpoint/2010/main" val="3887599932"/>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Housing Search &amp; Tenant Selection</a:t>
                      </a: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8863A10B-1833-D37F-5ABF-C48B45FE9968}"/>
              </a:ext>
            </a:extLst>
          </p:cNvPr>
          <p:cNvSpPr txBox="1"/>
          <p:nvPr/>
        </p:nvSpPr>
        <p:spPr>
          <a:xfrm>
            <a:off x="102780" y="6362414"/>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8560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2B08B-3AE4-3E35-D922-1A37BDB727C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FDE86F8-DA42-6762-10ED-E4926A6742E7}"/>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5780C70D-5455-37D5-0E5B-41170BF9A07D}"/>
              </a:ext>
            </a:extLst>
          </p:cNvPr>
          <p:cNvSpPr txBox="1"/>
          <p:nvPr/>
        </p:nvSpPr>
        <p:spPr>
          <a:xfrm>
            <a:off x="-1024" y="1483557"/>
            <a:ext cx="11923571" cy="692753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800" b="1" u="sng">
              <a:solidFill>
                <a:srgbClr val="14558F"/>
              </a:solidFill>
              <a:latin typeface="Calibri"/>
              <a:ea typeface="Calibri"/>
              <a:cs typeface="Calibri"/>
            </a:endParaRPr>
          </a:p>
          <a:p>
            <a:pPr lvl="1"/>
            <a:r>
              <a:rPr lang="en-US" sz="2800" b="1" u="sng">
                <a:solidFill>
                  <a:srgbClr val="14558F"/>
                </a:solidFill>
                <a:latin typeface="Aptos"/>
                <a:ea typeface="Calibri"/>
                <a:cs typeface="Calibri"/>
              </a:rPr>
              <a:t>Challenge 3:</a:t>
            </a:r>
            <a:r>
              <a:rPr lang="en-US" sz="2800">
                <a:solidFill>
                  <a:srgbClr val="14558F"/>
                </a:solidFill>
                <a:latin typeface="Aptos"/>
                <a:ea typeface="Calibri"/>
                <a:cs typeface="Calibri"/>
              </a:rPr>
              <a:t> Voucher recertification can be difficult and confusing for seniors, particularly given that their incomes typically remain static over time, meaning the process has a minimal impact on the rents they pay</a:t>
            </a:r>
            <a:endParaRPr lang="en-US">
              <a:latin typeface="Aptos"/>
              <a:cs typeface="Arial"/>
            </a:endParaRPr>
          </a:p>
          <a:p>
            <a:pPr lvl="1"/>
            <a:endParaRPr lang="en-US" sz="2800">
              <a:solidFill>
                <a:srgbClr val="14558F"/>
              </a:solidFill>
              <a:latin typeface="Aptos"/>
              <a:ea typeface="Calibri"/>
              <a:cs typeface="Calibri"/>
            </a:endParaRPr>
          </a:p>
          <a:p>
            <a:pPr lvl="1"/>
            <a:r>
              <a:rPr lang="en-US" sz="2800" b="1" u="sng">
                <a:solidFill>
                  <a:srgbClr val="14558F"/>
                </a:solidFill>
                <a:latin typeface="Aptos"/>
                <a:ea typeface="Calibri"/>
                <a:cs typeface="Calibri"/>
              </a:rPr>
              <a:t>Solutions:</a:t>
            </a:r>
          </a:p>
          <a:p>
            <a:pPr marL="1200150" lvl="2" indent="-285750">
              <a:buFont typeface="Arial"/>
              <a:buChar char="•"/>
            </a:pPr>
            <a:r>
              <a:rPr lang="en-US" sz="2800" b="1" u="sng">
                <a:solidFill>
                  <a:srgbClr val="14558F"/>
                </a:solidFill>
                <a:latin typeface="Aptos"/>
                <a:ea typeface="Calibri"/>
                <a:cs typeface="Calibri"/>
              </a:rPr>
              <a:t>Solution 3.1:</a:t>
            </a:r>
            <a:r>
              <a:rPr lang="en-US" sz="2800">
                <a:solidFill>
                  <a:srgbClr val="14558F"/>
                </a:solidFill>
                <a:latin typeface="Aptos"/>
                <a:ea typeface="Calibri"/>
                <a:cs typeface="Calibri"/>
              </a:rPr>
              <a:t> Reduce frequency of the recertification process and move to an exception process for changes</a:t>
            </a:r>
          </a:p>
          <a:p>
            <a:pPr lvl="2"/>
            <a:endParaRPr lang="en-US" sz="2000">
              <a:solidFill>
                <a:srgbClr val="14558F"/>
              </a:solidFill>
              <a:latin typeface="Calibri"/>
              <a:ea typeface="Calibri"/>
              <a:cs typeface="Calibri"/>
            </a:endParaRPr>
          </a:p>
          <a:p>
            <a:pPr lvl="1"/>
            <a:endParaRPr lang="en-US" sz="1600" b="1" u="sng">
              <a:solidFill>
                <a:srgbClr val="14558F"/>
              </a:solidFill>
              <a:latin typeface="Calibri"/>
              <a:ea typeface="Calibri"/>
              <a:cs typeface="Calibri"/>
            </a:endParaRPr>
          </a:p>
          <a:p>
            <a:pPr lvl="2"/>
            <a:endParaRPr lang="en-US" sz="1600">
              <a:solidFill>
                <a:srgbClr val="14558F"/>
              </a:solidFill>
              <a:latin typeface="Calibri"/>
              <a:ea typeface="Calibri"/>
              <a:cs typeface="Calibri"/>
            </a:endParaRPr>
          </a:p>
          <a:p>
            <a:pPr lvl="1"/>
            <a:endParaRPr lang="en-US" sz="2400" b="1" u="sng">
              <a:solidFill>
                <a:srgbClr val="14558F"/>
              </a:solidFill>
              <a:latin typeface="Calibri"/>
              <a:ea typeface="Calibri"/>
              <a:cs typeface="Calibri"/>
            </a:endParaRPr>
          </a:p>
          <a:p>
            <a:pPr marL="1200150" lvl="2" indent="-285750">
              <a:buFont typeface="Arial"/>
              <a:buChar char="•"/>
            </a:pPr>
            <a:endParaRPr lang="en-US" sz="2400">
              <a:solidFill>
                <a:srgbClr val="14558F"/>
              </a:solidFill>
              <a:latin typeface="Calibri"/>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graphicFrame>
        <p:nvGraphicFramePr>
          <p:cNvPr id="4" name="Table 3">
            <a:extLst>
              <a:ext uri="{FF2B5EF4-FFF2-40B4-BE49-F238E27FC236}">
                <a16:creationId xmlns:a16="http://schemas.microsoft.com/office/drawing/2014/main" id="{DA89C8B3-62F3-7A8B-A6C3-4DE7B2A02C7F}"/>
              </a:ext>
            </a:extLst>
          </p:cNvPr>
          <p:cNvGraphicFramePr>
            <a:graphicFrameLocks noGrp="1"/>
          </p:cNvGraphicFramePr>
          <p:nvPr>
            <p:extLst>
              <p:ext uri="{D42A27DB-BD31-4B8C-83A1-F6EECF244321}">
                <p14:modId xmlns:p14="http://schemas.microsoft.com/office/powerpoint/2010/main" val="4084888887"/>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Housing Search &amp; Tenant Selection</a:t>
                      </a:r>
                      <a:endParaRPr lang="en-US" sz="220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5CE19F8A-D8D9-273A-B66E-4CFDEC3D7F1C}"/>
              </a:ext>
            </a:extLst>
          </p:cNvPr>
          <p:cNvSpPr txBox="1"/>
          <p:nvPr/>
        </p:nvSpPr>
        <p:spPr>
          <a:xfrm>
            <a:off x="102780" y="6362414"/>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180078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E5599-720B-5E78-B1F4-EF50C0C4A8E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8A8843D-3436-CC56-6A27-AC2928E918FA}"/>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50130272-CB09-3148-A6B8-1A201B469B0A}"/>
              </a:ext>
            </a:extLst>
          </p:cNvPr>
          <p:cNvSpPr txBox="1"/>
          <p:nvPr/>
        </p:nvSpPr>
        <p:spPr>
          <a:xfrm>
            <a:off x="-1024" y="1483557"/>
            <a:ext cx="11420364" cy="538865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800" b="1" u="sng">
              <a:solidFill>
                <a:srgbClr val="14558F"/>
              </a:solidFill>
              <a:latin typeface="Calibri"/>
              <a:ea typeface="Calibri"/>
              <a:cs typeface="Calibri"/>
            </a:endParaRPr>
          </a:p>
          <a:p>
            <a:pPr lvl="1"/>
            <a:r>
              <a:rPr lang="en-US" sz="2800" b="1" u="sng">
                <a:solidFill>
                  <a:srgbClr val="14558F"/>
                </a:solidFill>
                <a:latin typeface="Aptos"/>
                <a:ea typeface="Calibri"/>
                <a:cs typeface="Calibri"/>
              </a:rPr>
              <a:t>Challenge 1:</a:t>
            </a:r>
            <a:r>
              <a:rPr lang="en-US" sz="2800">
                <a:solidFill>
                  <a:srgbClr val="14558F"/>
                </a:solidFill>
                <a:latin typeface="Aptos"/>
                <a:ea typeface="Calibri"/>
                <a:cs typeface="Calibri"/>
              </a:rPr>
              <a:t> In apartment communities, it is difficult to fund regular maintenance and upgrades to critical equipment like elevators, heating and cooling systems, and windows over the long term.</a:t>
            </a:r>
            <a:endParaRPr lang="en-US" sz="2800">
              <a:latin typeface="Aptos"/>
              <a:cs typeface="Arial"/>
            </a:endParaRPr>
          </a:p>
          <a:p>
            <a:pPr lvl="1"/>
            <a:endParaRPr lang="en-US" sz="2800" u="sng">
              <a:solidFill>
                <a:srgbClr val="14558F"/>
              </a:solidFill>
              <a:latin typeface="Aptos"/>
              <a:ea typeface="Calibri"/>
              <a:cs typeface="Calibri"/>
            </a:endParaRPr>
          </a:p>
          <a:p>
            <a:pPr lvl="1"/>
            <a:r>
              <a:rPr lang="en-US" sz="2800" b="1" u="sng">
                <a:solidFill>
                  <a:srgbClr val="14558F"/>
                </a:solidFill>
                <a:latin typeface="Aptos"/>
                <a:ea typeface="Calibri"/>
                <a:cs typeface="Calibri"/>
              </a:rPr>
              <a:t>Solutions:</a:t>
            </a:r>
          </a:p>
          <a:p>
            <a:pPr lvl="2"/>
            <a:r>
              <a:rPr lang="en-US" sz="2800" b="1" u="sng">
                <a:solidFill>
                  <a:srgbClr val="14558F"/>
                </a:solidFill>
                <a:latin typeface="Aptos"/>
                <a:ea typeface="Calibri"/>
                <a:cs typeface="Calibri"/>
              </a:rPr>
              <a:t>Solution 1.1:</a:t>
            </a:r>
            <a:r>
              <a:rPr lang="en-US" sz="2800">
                <a:solidFill>
                  <a:srgbClr val="14558F"/>
                </a:solidFill>
                <a:latin typeface="Aptos"/>
                <a:ea typeface="Calibri"/>
                <a:cs typeface="Calibri"/>
              </a:rPr>
              <a:t> Set clearer guidelines for upgrades and adaptation in housing for older adults, which ensure units remain accessible, energy efficient, and healthy for residents through changing needs</a:t>
            </a: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1E4FC036-84FB-3DD7-A9F8-819CEA75C39F}"/>
              </a:ext>
            </a:extLst>
          </p:cNvPr>
          <p:cNvGraphicFramePr>
            <a:graphicFrameLocks noGrp="1"/>
          </p:cNvGraphicFramePr>
          <p:nvPr>
            <p:extLst>
              <p:ext uri="{D42A27DB-BD31-4B8C-83A1-F6EECF244321}">
                <p14:modId xmlns:p14="http://schemas.microsoft.com/office/powerpoint/2010/main" val="2658572374"/>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Accessibility, Maintenance &amp; Modification</a:t>
                      </a: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B6D9F593-61E5-EFB1-AE78-F9226263B6EC}"/>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37860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A89C-3C92-2046-AE82-A1146B4C8E5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5D89C24-B5A5-5795-3C35-F1486C9BDAFE}"/>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solidFill>
                <a:srgbClr val="F2F2F2"/>
              </a:solidFill>
              <a:latin typeface="Arial" panose="020B0604020202020204"/>
              <a:cs typeface="Arial"/>
            </a:endParaRPr>
          </a:p>
        </p:txBody>
      </p:sp>
      <p:sp>
        <p:nvSpPr>
          <p:cNvPr id="3" name="TextBox 2">
            <a:extLst>
              <a:ext uri="{FF2B5EF4-FFF2-40B4-BE49-F238E27FC236}">
                <a16:creationId xmlns:a16="http://schemas.microsoft.com/office/drawing/2014/main" id="{C38B574B-8F92-045B-935B-792E9B5D7EEC}"/>
              </a:ext>
            </a:extLst>
          </p:cNvPr>
          <p:cNvSpPr txBox="1"/>
          <p:nvPr/>
        </p:nvSpPr>
        <p:spPr>
          <a:xfrm>
            <a:off x="-1024" y="1483557"/>
            <a:ext cx="11871548" cy="637354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400" b="1" u="sng">
              <a:solidFill>
                <a:srgbClr val="14558F"/>
              </a:solidFill>
              <a:latin typeface="Aptos"/>
              <a:ea typeface="Calibri"/>
              <a:cs typeface="Calibri"/>
            </a:endParaRPr>
          </a:p>
          <a:p>
            <a:pPr lvl="1"/>
            <a:r>
              <a:rPr lang="en-US" sz="2400" b="1" u="sng">
                <a:solidFill>
                  <a:srgbClr val="14558F"/>
                </a:solidFill>
                <a:latin typeface="Aptos"/>
                <a:ea typeface="Calibri"/>
                <a:cs typeface="Calibri"/>
              </a:rPr>
              <a:t>Challenge 2:</a:t>
            </a:r>
            <a:r>
              <a:rPr lang="en-US" sz="2400">
                <a:solidFill>
                  <a:srgbClr val="14558F"/>
                </a:solidFill>
                <a:latin typeface="Aptos"/>
                <a:ea typeface="Calibri"/>
                <a:cs typeface="Calibri"/>
              </a:rPr>
              <a:t> In single-family homes and small multi-family homes, there are insufficient resources for older adults to make necessary accessibility and other upgrades that would allow them to age comfortably in their homes</a:t>
            </a:r>
          </a:p>
          <a:p>
            <a:pPr lvl="1"/>
            <a:endParaRPr lang="en-US" sz="2400" b="1" u="sng">
              <a:solidFill>
                <a:srgbClr val="14558F"/>
              </a:solidFill>
              <a:latin typeface="Aptos"/>
              <a:ea typeface="Calibri"/>
              <a:cs typeface="Calibri"/>
            </a:endParaRPr>
          </a:p>
          <a:p>
            <a:pPr lvl="1"/>
            <a:r>
              <a:rPr lang="en-US" sz="2400" b="1" u="sng">
                <a:solidFill>
                  <a:srgbClr val="14558F"/>
                </a:solidFill>
                <a:latin typeface="Aptos"/>
                <a:ea typeface="Calibri"/>
                <a:cs typeface="Calibri"/>
              </a:rPr>
              <a:t>Solutions:</a:t>
            </a:r>
          </a:p>
          <a:p>
            <a:pPr marL="1200150" lvl="2" indent="-285750">
              <a:buFont typeface="Arial"/>
              <a:buChar char="•"/>
            </a:pPr>
            <a:r>
              <a:rPr lang="en-US" sz="2400" b="1" u="sng">
                <a:solidFill>
                  <a:srgbClr val="14558F"/>
                </a:solidFill>
                <a:latin typeface="Aptos"/>
                <a:ea typeface="Calibri"/>
                <a:cs typeface="Calibri"/>
              </a:rPr>
              <a:t>Solution 2.1:</a:t>
            </a:r>
            <a:r>
              <a:rPr lang="en-US" sz="2400">
                <a:solidFill>
                  <a:srgbClr val="14558F"/>
                </a:solidFill>
                <a:latin typeface="Aptos"/>
                <a:ea typeface="Calibri"/>
                <a:cs typeface="Calibri"/>
              </a:rPr>
              <a:t> Expand, strengthen, and support the home modification loan program administered by CEDAC</a:t>
            </a:r>
          </a:p>
          <a:p>
            <a:pPr marL="1200150" lvl="2" indent="-285750">
              <a:buFont typeface="Arial"/>
              <a:buChar char="•"/>
            </a:pPr>
            <a:r>
              <a:rPr lang="en-US" sz="2400" b="1" u="sng">
                <a:solidFill>
                  <a:srgbClr val="14558F"/>
                </a:solidFill>
                <a:latin typeface="Aptos"/>
                <a:ea typeface="Calibri"/>
                <a:cs typeface="Calibri"/>
              </a:rPr>
              <a:t>Solution 2.2:</a:t>
            </a:r>
            <a:r>
              <a:rPr lang="en-US" sz="2400">
                <a:solidFill>
                  <a:srgbClr val="14558F"/>
                </a:solidFill>
                <a:latin typeface="Aptos"/>
                <a:ea typeface="Calibri"/>
                <a:cs typeface="Calibri"/>
              </a:rPr>
              <a:t> Encourage and enable CPA and other locally administered housing-related funding sources to support home modifications for older adults</a:t>
            </a:r>
          </a:p>
          <a:p>
            <a:pPr marL="1200150" lvl="2" indent="-285750">
              <a:buFont typeface="Arial"/>
              <a:buChar char="•"/>
            </a:pPr>
            <a:r>
              <a:rPr lang="en-US" sz="2400" b="1" u="sng">
                <a:solidFill>
                  <a:srgbClr val="14558F"/>
                </a:solidFill>
                <a:latin typeface="Aptos"/>
                <a:ea typeface="Calibri"/>
                <a:cs typeface="Calibri"/>
              </a:rPr>
              <a:t>Solution 2.3:</a:t>
            </a:r>
            <a:r>
              <a:rPr lang="en-US" sz="2400">
                <a:solidFill>
                  <a:srgbClr val="14558F"/>
                </a:solidFill>
                <a:latin typeface="Aptos"/>
                <a:ea typeface="Calibri"/>
                <a:cs typeface="Calibri"/>
              </a:rPr>
              <a:t> Enhance training opportunities for homebuilders to better understand the complex needs of older adults</a:t>
            </a: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CFE9204D-208C-B75A-6E70-42469419AB7D}"/>
              </a:ext>
            </a:extLst>
          </p:cNvPr>
          <p:cNvGraphicFramePr>
            <a:graphicFrameLocks noGrp="1"/>
          </p:cNvGraphicFramePr>
          <p:nvPr>
            <p:extLst>
              <p:ext uri="{D42A27DB-BD31-4B8C-83A1-F6EECF244321}">
                <p14:modId xmlns:p14="http://schemas.microsoft.com/office/powerpoint/2010/main" val="789095660"/>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Accessibility, Maintenance &amp; Modification</a:t>
                      </a:r>
                      <a:endParaRPr lang="en-US" sz="220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25085977-5CD3-F22E-A702-D661E4308D0D}"/>
              </a:ext>
            </a:extLst>
          </p:cNvPr>
          <p:cNvSpPr txBox="1"/>
          <p:nvPr/>
        </p:nvSpPr>
        <p:spPr>
          <a:xfrm>
            <a:off x="102780" y="6362414"/>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339477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4357-EAD0-0CFC-F08F-035C7FC7D0C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065CC09-4E28-84C5-AF13-3A462D3B291B}"/>
              </a:ext>
            </a:extLst>
          </p:cNvPr>
          <p:cNvSpPr txBox="1">
            <a:spLocks/>
          </p:cNvSpPr>
          <p:nvPr/>
        </p:nvSpPr>
        <p:spPr>
          <a:xfrm>
            <a:off x="381513" y="92474"/>
            <a:ext cx="10612187" cy="838981"/>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cs typeface="Arial" panose="020B0604020202020204"/>
            </a:endParaRPr>
          </a:p>
        </p:txBody>
      </p:sp>
      <p:sp>
        <p:nvSpPr>
          <p:cNvPr id="3" name="TextBox 2">
            <a:extLst>
              <a:ext uri="{FF2B5EF4-FFF2-40B4-BE49-F238E27FC236}">
                <a16:creationId xmlns:a16="http://schemas.microsoft.com/office/drawing/2014/main" id="{EACECA35-6CB2-5F0E-B337-97E769FAB442}"/>
              </a:ext>
            </a:extLst>
          </p:cNvPr>
          <p:cNvSpPr txBox="1"/>
          <p:nvPr/>
        </p:nvSpPr>
        <p:spPr>
          <a:xfrm>
            <a:off x="-1024" y="1483557"/>
            <a:ext cx="11420364" cy="58195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400" b="1">
              <a:solidFill>
                <a:srgbClr val="14558F"/>
              </a:solidFill>
              <a:latin typeface="Aptos"/>
              <a:ea typeface="Calibri"/>
              <a:cs typeface="Calibri"/>
            </a:endParaRPr>
          </a:p>
          <a:p>
            <a:pPr lvl="1"/>
            <a:r>
              <a:rPr lang="en-US" sz="2400" b="1" u="sng">
                <a:solidFill>
                  <a:srgbClr val="14558F"/>
                </a:solidFill>
                <a:latin typeface="Aptos"/>
                <a:ea typeface="Calibri"/>
                <a:cs typeface="Calibri"/>
              </a:rPr>
              <a:t>Challenge 1:</a:t>
            </a:r>
            <a:r>
              <a:rPr lang="en-US" sz="2400" u="sng">
                <a:solidFill>
                  <a:srgbClr val="14558F"/>
                </a:solidFill>
                <a:latin typeface="Aptos"/>
                <a:ea typeface="Calibri"/>
                <a:cs typeface="Calibri"/>
              </a:rPr>
              <a:t> </a:t>
            </a:r>
            <a:r>
              <a:rPr lang="en-US" sz="2400">
                <a:solidFill>
                  <a:srgbClr val="14558F"/>
                </a:solidFill>
                <a:latin typeface="Aptos"/>
                <a:ea typeface="Calibri"/>
                <a:cs typeface="Calibri"/>
              </a:rPr>
              <a:t>Older adult affordable housing often lacks onsite resident service coordinators or similar levels of support from other staff</a:t>
            </a:r>
            <a:endParaRPr lang="en-US" sz="4000">
              <a:latin typeface="Aptos"/>
              <a:cs typeface="Arial"/>
            </a:endParaRPr>
          </a:p>
          <a:p>
            <a:pPr lvl="1"/>
            <a:endParaRPr lang="en-US" sz="2400" b="1" u="sng">
              <a:solidFill>
                <a:srgbClr val="14558F"/>
              </a:solidFill>
              <a:latin typeface="Aptos"/>
              <a:ea typeface="Calibri"/>
              <a:cs typeface="Calibri"/>
            </a:endParaRPr>
          </a:p>
          <a:p>
            <a:pPr lvl="1"/>
            <a:r>
              <a:rPr lang="en-US" sz="2400" b="1" u="sng">
                <a:solidFill>
                  <a:srgbClr val="14558F"/>
                </a:solidFill>
                <a:latin typeface="Aptos"/>
                <a:ea typeface="Calibri"/>
                <a:cs typeface="Calibri"/>
              </a:rPr>
              <a:t>Solutions:</a:t>
            </a:r>
          </a:p>
          <a:p>
            <a:pPr lvl="2"/>
            <a:r>
              <a:rPr lang="en-US" sz="2400" b="1" u="sng">
                <a:solidFill>
                  <a:srgbClr val="14558F"/>
                </a:solidFill>
                <a:latin typeface="Aptos"/>
                <a:ea typeface="Calibri"/>
                <a:cs typeface="Calibri"/>
              </a:rPr>
              <a:t>Solution 1.1:</a:t>
            </a:r>
            <a:r>
              <a:rPr lang="en-US" sz="2400">
                <a:solidFill>
                  <a:srgbClr val="14558F"/>
                </a:solidFill>
                <a:latin typeface="Aptos"/>
                <a:ea typeface="Calibri"/>
                <a:cs typeface="Calibri"/>
              </a:rPr>
              <a:t> Identify current RSC-staffing capacity across housing authorities and senior housing to better target properties without needed services, </a:t>
            </a:r>
          </a:p>
          <a:p>
            <a:pPr lvl="2"/>
            <a:r>
              <a:rPr lang="en-US" sz="2400" b="1" u="sng">
                <a:solidFill>
                  <a:srgbClr val="14558F"/>
                </a:solidFill>
                <a:latin typeface="Aptos"/>
                <a:ea typeface="Calibri"/>
                <a:cs typeface="Calibri"/>
              </a:rPr>
              <a:t>Solution 1.2:</a:t>
            </a:r>
            <a:r>
              <a:rPr lang="en-US" sz="2400" b="1">
                <a:solidFill>
                  <a:srgbClr val="14558F"/>
                </a:solidFill>
                <a:latin typeface="Aptos"/>
                <a:ea typeface="Calibri"/>
                <a:cs typeface="Calibri"/>
              </a:rPr>
              <a:t> </a:t>
            </a:r>
            <a:r>
              <a:rPr lang="en-US" sz="2400">
                <a:solidFill>
                  <a:srgbClr val="14558F"/>
                </a:solidFill>
                <a:latin typeface="Aptos"/>
                <a:ea typeface="Calibri"/>
                <a:cs typeface="Calibri"/>
              </a:rPr>
              <a:t>Assess existing funding streams for RSC-type services </a:t>
            </a:r>
          </a:p>
          <a:p>
            <a:pPr lvl="2"/>
            <a:r>
              <a:rPr lang="en-US" sz="2400" b="1" u="sng">
                <a:solidFill>
                  <a:srgbClr val="14558F"/>
                </a:solidFill>
                <a:latin typeface="Aptos"/>
                <a:ea typeface="Calibri"/>
                <a:cs typeface="Calibri"/>
              </a:rPr>
              <a:t>Solution 1.3:</a:t>
            </a:r>
            <a:r>
              <a:rPr lang="en-US" sz="2400">
                <a:solidFill>
                  <a:srgbClr val="14558F"/>
                </a:solidFill>
                <a:latin typeface="Aptos"/>
                <a:ea typeface="Calibri"/>
                <a:cs typeface="Calibri"/>
              </a:rPr>
              <a:t> Place community health workers (funded by....?) onsite to provide similar services to resident service coordinators</a:t>
            </a:r>
          </a:p>
          <a:p>
            <a:pPr lvl="1"/>
            <a:endParaRPr lang="en-US" sz="2000" b="1" u="sng">
              <a:solidFill>
                <a:srgbClr val="14558F"/>
              </a:solidFill>
              <a:latin typeface="Calibri"/>
              <a:ea typeface="Calibri"/>
              <a:cs typeface="Calibri"/>
            </a:endParaRPr>
          </a:p>
          <a:p>
            <a:pPr lvl="2"/>
            <a:endParaRPr lang="en-US" sz="20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7C04A57A-6635-9652-5977-3E1F22F46A2D}"/>
              </a:ext>
            </a:extLst>
          </p:cNvPr>
          <p:cNvGraphicFramePr>
            <a:graphicFrameLocks noGrp="1"/>
          </p:cNvGraphicFramePr>
          <p:nvPr>
            <p:extLst>
              <p:ext uri="{D42A27DB-BD31-4B8C-83A1-F6EECF244321}">
                <p14:modId xmlns:p14="http://schemas.microsoft.com/office/powerpoint/2010/main" val="174807801"/>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Place-Based Supports &amp; Services</a:t>
                      </a:r>
                      <a:endParaRPr lang="en-US" sz="220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14558F"/>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BDDD192A-624E-6502-F033-EB49EB59D4B1}"/>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93340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35B6E-500E-D5F0-DBEF-51D4F76CABC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734262F-BBB9-D755-22F4-5F481AA38772}"/>
              </a:ext>
            </a:extLst>
          </p:cNvPr>
          <p:cNvSpPr txBox="1">
            <a:spLocks/>
          </p:cNvSpPr>
          <p:nvPr/>
        </p:nvSpPr>
        <p:spPr>
          <a:xfrm>
            <a:off x="381513" y="92474"/>
            <a:ext cx="10612187" cy="838981"/>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solidFill>
                <a:srgbClr val="F2F2F2"/>
              </a:solidFill>
              <a:latin typeface="Arial" panose="020B0604020202020204"/>
              <a:cs typeface="Arial"/>
            </a:endParaRPr>
          </a:p>
        </p:txBody>
      </p:sp>
      <p:sp>
        <p:nvSpPr>
          <p:cNvPr id="3" name="TextBox 2">
            <a:extLst>
              <a:ext uri="{FF2B5EF4-FFF2-40B4-BE49-F238E27FC236}">
                <a16:creationId xmlns:a16="http://schemas.microsoft.com/office/drawing/2014/main" id="{23199B32-D36C-BBFF-73CA-FAA2724F2DBF}"/>
              </a:ext>
            </a:extLst>
          </p:cNvPr>
          <p:cNvSpPr txBox="1"/>
          <p:nvPr/>
        </p:nvSpPr>
        <p:spPr>
          <a:xfrm>
            <a:off x="-1024" y="1483557"/>
            <a:ext cx="11420364" cy="58195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400" b="1">
              <a:solidFill>
                <a:srgbClr val="14558F"/>
              </a:solidFill>
              <a:ea typeface="+mn-lt"/>
              <a:cs typeface="+mn-lt"/>
            </a:endParaRPr>
          </a:p>
          <a:p>
            <a:pPr lvl="1"/>
            <a:r>
              <a:rPr lang="en-US" sz="2400" b="1" u="sng">
                <a:solidFill>
                  <a:srgbClr val="14558F"/>
                </a:solidFill>
                <a:latin typeface="Aptos"/>
                <a:ea typeface="+mn-lt"/>
                <a:cs typeface="+mn-lt"/>
              </a:rPr>
              <a:t>Challenge 2:</a:t>
            </a:r>
            <a:r>
              <a:rPr lang="en-US" sz="2400">
                <a:solidFill>
                  <a:srgbClr val="14558F"/>
                </a:solidFill>
                <a:latin typeface="Aptos"/>
                <a:ea typeface="+mn-lt"/>
                <a:cs typeface="+mn-lt"/>
              </a:rPr>
              <a:t> Older adult housing doesn’t always provide the community spaces and amenities necessary for the service provision and community programming older adults need to stay healthy and combat loneliness </a:t>
            </a:r>
            <a:endParaRPr lang="en-US">
              <a:latin typeface="Aptos"/>
              <a:cs typeface="Arial"/>
            </a:endParaRPr>
          </a:p>
          <a:p>
            <a:pPr lvl="1"/>
            <a:endParaRPr lang="en-US">
              <a:latin typeface="Aptos"/>
            </a:endParaRPr>
          </a:p>
          <a:p>
            <a:pPr lvl="2"/>
            <a:r>
              <a:rPr lang="en-US" sz="2400" b="1" u="sng">
                <a:solidFill>
                  <a:srgbClr val="14558F"/>
                </a:solidFill>
                <a:latin typeface="Aptos"/>
                <a:ea typeface="+mn-lt"/>
                <a:cs typeface="+mn-lt"/>
              </a:rPr>
              <a:t>Solution 2.1:</a:t>
            </a:r>
            <a:r>
              <a:rPr lang="en-US" sz="2400">
                <a:solidFill>
                  <a:srgbClr val="14558F"/>
                </a:solidFill>
                <a:latin typeface="Aptos"/>
                <a:ea typeface="+mn-lt"/>
                <a:cs typeface="+mn-lt"/>
              </a:rPr>
              <a:t> Encourage providing enhanced community spaces and amenities at housing authorities, oriented toward community programming and service provision, particularly looking at HUD’s now-defunct Assisted Living Conversion Program (ALCP) </a:t>
            </a:r>
            <a:endParaRPr lang="en-US">
              <a:latin typeface="Aptos"/>
              <a:cs typeface="Arial" panose="020B0604020202020204"/>
            </a:endParaRPr>
          </a:p>
          <a:p>
            <a:pPr lvl="2"/>
            <a:endParaRPr lang="en-US" sz="2400">
              <a:solidFill>
                <a:srgbClr val="14558F"/>
              </a:solidFill>
              <a:latin typeface="Calibri"/>
              <a:ea typeface="Calibri"/>
              <a:cs typeface="Calibri"/>
            </a:endParaRPr>
          </a:p>
          <a:p>
            <a:pPr lvl="1"/>
            <a:endParaRPr lang="en-US" sz="2000" b="1" u="sng">
              <a:solidFill>
                <a:srgbClr val="14558F"/>
              </a:solidFill>
              <a:latin typeface="Calibri"/>
              <a:ea typeface="Calibri"/>
              <a:cs typeface="Calibri"/>
            </a:endParaRPr>
          </a:p>
          <a:p>
            <a:pPr lvl="2"/>
            <a:endParaRPr lang="en-US" sz="20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11C0B2FB-33D4-B4C1-6A61-C06C2EFD246A}"/>
              </a:ext>
            </a:extLst>
          </p:cNvPr>
          <p:cNvGraphicFramePr>
            <a:graphicFrameLocks noGrp="1"/>
          </p:cNvGraphicFramePr>
          <p:nvPr>
            <p:extLst>
              <p:ext uri="{D42A27DB-BD31-4B8C-83A1-F6EECF244321}">
                <p14:modId xmlns:p14="http://schemas.microsoft.com/office/powerpoint/2010/main" val="4096728689"/>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Place-Based Supports &amp; Services</a:t>
                      </a:r>
                      <a:endParaRPr lang="en-US" sz="220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14558F"/>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68270365-617F-26FA-9997-8333C8F19F11}"/>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38799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0A1CD-4E16-8854-50A4-C12424182B6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D187C12-DB40-E438-E1F9-83568281A6D1}"/>
              </a:ext>
            </a:extLst>
          </p:cNvPr>
          <p:cNvSpPr txBox="1">
            <a:spLocks/>
          </p:cNvSpPr>
          <p:nvPr/>
        </p:nvSpPr>
        <p:spPr>
          <a:xfrm>
            <a:off x="381513" y="92474"/>
            <a:ext cx="10612187" cy="838981"/>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cs typeface="Arial" panose="020B0604020202020204"/>
            </a:endParaRPr>
          </a:p>
        </p:txBody>
      </p:sp>
      <p:sp>
        <p:nvSpPr>
          <p:cNvPr id="3" name="TextBox 2">
            <a:extLst>
              <a:ext uri="{FF2B5EF4-FFF2-40B4-BE49-F238E27FC236}">
                <a16:creationId xmlns:a16="http://schemas.microsoft.com/office/drawing/2014/main" id="{5DFEC682-C6B3-67CC-A053-367094D1CD03}"/>
              </a:ext>
            </a:extLst>
          </p:cNvPr>
          <p:cNvSpPr txBox="1"/>
          <p:nvPr/>
        </p:nvSpPr>
        <p:spPr>
          <a:xfrm>
            <a:off x="-1024" y="1483557"/>
            <a:ext cx="11420364" cy="692753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400" b="1">
              <a:solidFill>
                <a:srgbClr val="14558F"/>
              </a:solidFill>
              <a:latin typeface="Calibri"/>
              <a:ea typeface="Calibri"/>
              <a:cs typeface="Calibri"/>
            </a:endParaRPr>
          </a:p>
          <a:p>
            <a:pPr lvl="1"/>
            <a:r>
              <a:rPr lang="en-US" sz="2400" b="1" u="sng">
                <a:solidFill>
                  <a:srgbClr val="14558F"/>
                </a:solidFill>
                <a:latin typeface="Aptos"/>
                <a:ea typeface="Calibri"/>
                <a:cs typeface="Calibri"/>
              </a:rPr>
              <a:t>Challenge 3:</a:t>
            </a:r>
            <a:r>
              <a:rPr lang="en-US" sz="2400">
                <a:solidFill>
                  <a:srgbClr val="14558F"/>
                </a:solidFill>
                <a:latin typeface="Aptos"/>
                <a:ea typeface="Calibri"/>
                <a:cs typeface="Calibri"/>
              </a:rPr>
              <a:t> As demand for housing for older adults increases with demographic trends, demands on the workforce to support this housing will increase more rapidly</a:t>
            </a:r>
            <a:endParaRPr lang="en-US" sz="2400">
              <a:latin typeface="Aptos"/>
              <a:cs typeface="Arial"/>
            </a:endParaRPr>
          </a:p>
          <a:p>
            <a:pPr lvl="1"/>
            <a:endParaRPr lang="en-US" sz="2400">
              <a:solidFill>
                <a:srgbClr val="14558F"/>
              </a:solidFill>
              <a:latin typeface="Aptos"/>
              <a:ea typeface="Calibri"/>
              <a:cs typeface="Calibri"/>
            </a:endParaRPr>
          </a:p>
          <a:p>
            <a:pPr lvl="1"/>
            <a:r>
              <a:rPr lang="en-US" sz="2400" b="1" u="sng">
                <a:solidFill>
                  <a:srgbClr val="14558F"/>
                </a:solidFill>
                <a:latin typeface="Aptos"/>
                <a:ea typeface="Calibri"/>
                <a:cs typeface="Calibri"/>
              </a:rPr>
              <a:t>Solutions:</a:t>
            </a:r>
          </a:p>
          <a:p>
            <a:pPr marL="1200150" lvl="2" indent="-285750">
              <a:buFont typeface="Arial"/>
              <a:buChar char="•"/>
            </a:pPr>
            <a:r>
              <a:rPr lang="en-US" sz="2400" b="1" u="sng">
                <a:solidFill>
                  <a:srgbClr val="14558F"/>
                </a:solidFill>
                <a:latin typeface="Aptos"/>
                <a:ea typeface="Calibri"/>
                <a:cs typeface="Calibri"/>
              </a:rPr>
              <a:t>Solution 3.1:</a:t>
            </a:r>
            <a:r>
              <a:rPr lang="en-US" sz="2400">
                <a:solidFill>
                  <a:srgbClr val="14558F"/>
                </a:solidFill>
                <a:latin typeface="Aptos"/>
                <a:ea typeface="Calibri"/>
                <a:cs typeface="Calibri"/>
              </a:rPr>
              <a:t> Increase support for job training programs in careers which support older adults (e.g. health care providers, social workers, older adult housing directors, resident service coordinators, etc.)</a:t>
            </a:r>
          </a:p>
          <a:p>
            <a:pPr marL="1200150" lvl="2" indent="-285750">
              <a:buFont typeface="Arial"/>
              <a:buChar char="•"/>
            </a:pPr>
            <a:r>
              <a:rPr lang="en-US" sz="2400" b="1" u="sng">
                <a:solidFill>
                  <a:srgbClr val="14558F"/>
                </a:solidFill>
                <a:latin typeface="Aptos"/>
                <a:ea typeface="Calibri"/>
                <a:cs typeface="Calibri"/>
              </a:rPr>
              <a:t>Solution 3.2:</a:t>
            </a:r>
            <a:r>
              <a:rPr lang="en-US" sz="2400">
                <a:solidFill>
                  <a:srgbClr val="14558F"/>
                </a:solidFill>
                <a:latin typeface="Aptos"/>
                <a:ea typeface="Calibri"/>
                <a:cs typeface="Calibri"/>
              </a:rPr>
              <a:t> Support intergenerational living models to increase socialization with older adults and attract younger people entering the workforce to careers supporting the needs of these older adults</a:t>
            </a:r>
          </a:p>
          <a:p>
            <a:pPr lvl="1"/>
            <a:endParaRPr lang="en-US" sz="2400">
              <a:solidFill>
                <a:srgbClr val="14558F"/>
              </a:solidFill>
              <a:cs typeface="Arial" panose="020B0604020202020204"/>
            </a:endParaRPr>
          </a:p>
          <a:p>
            <a:pPr lvl="2"/>
            <a:endParaRPr lang="en-US" sz="2400">
              <a:solidFill>
                <a:srgbClr val="14558F"/>
              </a:solidFill>
              <a:latin typeface="Calibri"/>
              <a:ea typeface="Calibri"/>
              <a:cs typeface="Calibri"/>
            </a:endParaRPr>
          </a:p>
          <a:p>
            <a:pPr lvl="1"/>
            <a:endParaRPr lang="en-US" sz="2000" b="1" u="sng">
              <a:solidFill>
                <a:srgbClr val="14558F"/>
              </a:solidFill>
              <a:latin typeface="Calibri"/>
              <a:ea typeface="Calibri"/>
              <a:cs typeface="Calibri"/>
            </a:endParaRPr>
          </a:p>
          <a:p>
            <a:pPr lvl="2"/>
            <a:endParaRPr lang="en-US" sz="20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069AB3E6-E1D0-FB53-8B87-2DF93BD70DA5}"/>
              </a:ext>
            </a:extLst>
          </p:cNvPr>
          <p:cNvGraphicFramePr>
            <a:graphicFrameLocks noGrp="1"/>
          </p:cNvGraphicFramePr>
          <p:nvPr>
            <p:extLst>
              <p:ext uri="{D42A27DB-BD31-4B8C-83A1-F6EECF244321}">
                <p14:modId xmlns:p14="http://schemas.microsoft.com/office/powerpoint/2010/main" val="3331977464"/>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Place-Based Supports &amp; Services</a:t>
                      </a: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14558F"/>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9231B589-91E2-66DF-C67E-DC473401B3C9}"/>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002099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BFF9E-28B6-8FFD-A6D7-D1083BDA388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F25C926-993A-9B81-2085-9500E865E02D}"/>
              </a:ext>
            </a:extLst>
          </p:cNvPr>
          <p:cNvSpPr txBox="1">
            <a:spLocks/>
          </p:cNvSpPr>
          <p:nvPr/>
        </p:nvSpPr>
        <p:spPr>
          <a:xfrm>
            <a:off x="381513" y="92474"/>
            <a:ext cx="10612187" cy="838981"/>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Responses Summary</a:t>
            </a:r>
            <a:endParaRPr lang="en-US" sz="2800">
              <a:cs typeface="Arial" panose="020B0604020202020204"/>
            </a:endParaRPr>
          </a:p>
        </p:txBody>
      </p:sp>
      <p:sp>
        <p:nvSpPr>
          <p:cNvPr id="3" name="TextBox 2">
            <a:extLst>
              <a:ext uri="{FF2B5EF4-FFF2-40B4-BE49-F238E27FC236}">
                <a16:creationId xmlns:a16="http://schemas.microsoft.com/office/drawing/2014/main" id="{9134C930-3B97-F1EE-0D3D-3DACC2E582D5}"/>
              </a:ext>
            </a:extLst>
          </p:cNvPr>
          <p:cNvSpPr txBox="1"/>
          <p:nvPr/>
        </p:nvSpPr>
        <p:spPr>
          <a:xfrm>
            <a:off x="-1024" y="1483558"/>
            <a:ext cx="11420364" cy="809708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1200" b="1" u="sng">
              <a:solidFill>
                <a:srgbClr val="14558F"/>
              </a:solidFill>
              <a:latin typeface="Calibri"/>
              <a:ea typeface="Calibri"/>
              <a:cs typeface="Calibri"/>
            </a:endParaRPr>
          </a:p>
          <a:p>
            <a:pPr lvl="1"/>
            <a:r>
              <a:rPr lang="en-US" sz="2800" b="1" u="sng">
                <a:solidFill>
                  <a:srgbClr val="14558F"/>
                </a:solidFill>
                <a:latin typeface="Aptos"/>
                <a:ea typeface="Calibri"/>
                <a:cs typeface="Calibri"/>
              </a:rPr>
              <a:t>Challenge 4:</a:t>
            </a:r>
            <a:r>
              <a:rPr lang="en-US" sz="2800">
                <a:solidFill>
                  <a:srgbClr val="14558F"/>
                </a:solidFill>
                <a:latin typeface="Aptos"/>
                <a:ea typeface="Calibri"/>
                <a:cs typeface="Calibri"/>
              </a:rPr>
              <a:t> Comprehensive place-based supports that enable older adults to age in their homes are difficult to find and often fragmented </a:t>
            </a:r>
            <a:endParaRPr lang="en-US">
              <a:latin typeface="Aptos"/>
            </a:endParaRPr>
          </a:p>
          <a:p>
            <a:pPr marL="742950" lvl="1" indent="-285750">
              <a:buFont typeface="Arial"/>
              <a:buChar char="•"/>
            </a:pPr>
            <a:endParaRPr lang="en-US" sz="2800">
              <a:solidFill>
                <a:srgbClr val="14558F"/>
              </a:solidFill>
              <a:latin typeface="Aptos"/>
              <a:ea typeface="Calibri"/>
              <a:cs typeface="Calibri"/>
            </a:endParaRPr>
          </a:p>
          <a:p>
            <a:pPr lvl="1"/>
            <a:r>
              <a:rPr lang="en-US" sz="2800" b="1" u="sng">
                <a:solidFill>
                  <a:srgbClr val="14558F"/>
                </a:solidFill>
                <a:latin typeface="Aptos"/>
                <a:ea typeface="Calibri"/>
                <a:cs typeface="Calibri"/>
              </a:rPr>
              <a:t>Solutions:</a:t>
            </a:r>
          </a:p>
          <a:p>
            <a:pPr marL="1200150" lvl="2" indent="-285750">
              <a:buFont typeface="Arial"/>
              <a:buChar char="•"/>
            </a:pPr>
            <a:r>
              <a:rPr lang="en-US" sz="2800" b="1" u="sng">
                <a:solidFill>
                  <a:srgbClr val="14558F"/>
                </a:solidFill>
                <a:latin typeface="Aptos"/>
                <a:ea typeface="Calibri"/>
                <a:cs typeface="Calibri"/>
              </a:rPr>
              <a:t>Solution 4.1: </a:t>
            </a:r>
            <a:r>
              <a:rPr lang="en-US" sz="2800">
                <a:solidFill>
                  <a:srgbClr val="14558F"/>
                </a:solidFill>
                <a:latin typeface="Aptos"/>
                <a:ea typeface="Calibri"/>
                <a:cs typeface="Calibri"/>
              </a:rPr>
              <a:t>Create a program, similar to Vermont-SASH (Support and Services at Home) which serves residents in both multifamily and single-family housing, providing nursing services, programming and service coordination. Hebrew Senior Life’s similar R3 (Right Care, Right Place, Right Time) Initiative also provides a helpful model.</a:t>
            </a:r>
          </a:p>
          <a:p>
            <a:pPr lvl="1"/>
            <a:endParaRPr lang="en-US" sz="2400" b="1">
              <a:solidFill>
                <a:srgbClr val="14558F"/>
              </a:solidFill>
              <a:latin typeface="Calibri"/>
              <a:ea typeface="Calibri"/>
              <a:cs typeface="Calibri"/>
            </a:endParaRPr>
          </a:p>
          <a:p>
            <a:pPr marL="1200150" lvl="2" indent="-285750">
              <a:buFont typeface="Arial"/>
              <a:buChar char="•"/>
            </a:pPr>
            <a:endParaRPr lang="en-US" sz="2400">
              <a:solidFill>
                <a:srgbClr val="14558F"/>
              </a:solidFill>
              <a:latin typeface="Calibri"/>
              <a:ea typeface="Calibri"/>
              <a:cs typeface="Calibri"/>
            </a:endParaRPr>
          </a:p>
          <a:p>
            <a:pPr lvl="1"/>
            <a:endParaRPr lang="en-US" sz="2400">
              <a:solidFill>
                <a:srgbClr val="14558F"/>
              </a:solidFill>
              <a:cs typeface="Arial" panose="020B0604020202020204"/>
            </a:endParaRPr>
          </a:p>
          <a:p>
            <a:pPr lvl="2"/>
            <a:endParaRPr lang="en-US" sz="2400">
              <a:solidFill>
                <a:srgbClr val="14558F"/>
              </a:solidFill>
              <a:latin typeface="Calibri"/>
              <a:ea typeface="Calibri"/>
              <a:cs typeface="Calibri"/>
            </a:endParaRPr>
          </a:p>
          <a:p>
            <a:pPr lvl="1"/>
            <a:endParaRPr lang="en-US" sz="2000" b="1" u="sng">
              <a:solidFill>
                <a:srgbClr val="14558F"/>
              </a:solidFill>
              <a:latin typeface="Calibri"/>
              <a:ea typeface="Calibri"/>
              <a:cs typeface="Calibri"/>
            </a:endParaRPr>
          </a:p>
          <a:p>
            <a:pPr lvl="2"/>
            <a:endParaRPr lang="en-US" sz="20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6B2D554A-73E3-83E9-7CD5-33678C1D21CE}"/>
              </a:ext>
            </a:extLst>
          </p:cNvPr>
          <p:cNvGraphicFramePr>
            <a:graphicFrameLocks noGrp="1"/>
          </p:cNvGraphicFramePr>
          <p:nvPr>
            <p:extLst>
              <p:ext uri="{D42A27DB-BD31-4B8C-83A1-F6EECF244321}">
                <p14:modId xmlns:p14="http://schemas.microsoft.com/office/powerpoint/2010/main" val="2023951355"/>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Place-Based Supports &amp; Services</a:t>
                      </a:r>
                      <a:endParaRPr lang="en-US" sz="220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14558F"/>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547C5C62-A69B-A69B-90A4-92308A4E936B}"/>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chemeClr val="accent4"/>
                </a:solidFill>
                <a:cs typeface="Arial"/>
              </a:rPr>
              <a:t>Note:</a:t>
            </a:r>
            <a:r>
              <a:rPr lang="en-US" sz="1200">
                <a:solidFill>
                  <a:schemeClr val="accent4"/>
                </a:solidFill>
                <a:cs typeface="Arial"/>
              </a:rPr>
              <a:t> This section presents a summary of Commissioners' responses to a survey distributed by EOHLC asking that they identify pressing challenges and corresponding solutions in housing for older adults.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1277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875482"/>
            <a:ext cx="8181508" cy="553998"/>
          </a:xfrm>
        </p:spPr>
        <p:txBody>
          <a:bodyPr/>
          <a:lstStyle/>
          <a:p>
            <a:pPr algn="l"/>
            <a:r>
              <a:rPr lang="en-US" sz="3600">
                <a:cs typeface="Arial"/>
              </a:rPr>
              <a:t>Prior Meeting Reflection</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BD18-4BD7-5F29-4C4A-D0CBF7F91B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31B89F4-08C4-E012-DF20-09A2683B6DA8}"/>
              </a:ext>
            </a:extLst>
          </p:cNvPr>
          <p:cNvSpPr txBox="1">
            <a:spLocks/>
          </p:cNvSpPr>
          <p:nvPr/>
        </p:nvSpPr>
        <p:spPr>
          <a:xfrm>
            <a:off x="391282" y="-5218"/>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514350" indent="-514350">
              <a:buAutoNum type="arabicParenR"/>
              <a:defRPr/>
            </a:pPr>
            <a:r>
              <a:rPr lang="en-US" sz="2800">
                <a:solidFill>
                  <a:srgbClr val="F2F2F2"/>
                </a:solidFill>
                <a:latin typeface="Arial" panose="020B0604020202020204"/>
              </a:rPr>
              <a:t>Prior Meeting Reflection </a:t>
            </a:r>
            <a:endParaRPr lang="en-US">
              <a:cs typeface="Arial" panose="020B0604020202020204"/>
            </a:endParaRPr>
          </a:p>
        </p:txBody>
      </p:sp>
      <p:sp>
        <p:nvSpPr>
          <p:cNvPr id="3" name="TextBox 2">
            <a:extLst>
              <a:ext uri="{FF2B5EF4-FFF2-40B4-BE49-F238E27FC236}">
                <a16:creationId xmlns:a16="http://schemas.microsoft.com/office/drawing/2014/main" id="{D53D4B77-47F1-07ED-D520-FC8626B6BDF4}"/>
              </a:ext>
            </a:extLst>
          </p:cNvPr>
          <p:cNvSpPr txBox="1"/>
          <p:nvPr/>
        </p:nvSpPr>
        <p:spPr>
          <a:xfrm>
            <a:off x="593021" y="1375363"/>
            <a:ext cx="11303134" cy="411651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buAutoNum type="arabicPeriod"/>
            </a:pPr>
            <a:r>
              <a:rPr lang="en-US" sz="2800" b="1">
                <a:solidFill>
                  <a:srgbClr val="14558F"/>
                </a:solidFill>
                <a:latin typeface="Aptos"/>
                <a:ea typeface="Calibri"/>
                <a:cs typeface="Calibri"/>
              </a:rPr>
              <a:t>What were your most important takeaways from the Joint Commission meetings?</a:t>
            </a:r>
            <a:endParaRPr lang="en-US" sz="2800">
              <a:cs typeface="Arial"/>
            </a:endParaRP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What elements of presentations did you find most helpful?</a:t>
            </a: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What was missing from these presentations?</a:t>
            </a: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Did anything in these presentations surprise you?</a:t>
            </a: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spTree>
    <p:extLst>
      <p:ext uri="{BB962C8B-B14F-4D97-AF65-F5344CB8AC3E}">
        <p14:creationId xmlns:p14="http://schemas.microsoft.com/office/powerpoint/2010/main" val="170115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8138-E53D-799F-9377-690A2186A6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FA89CF-0DA9-8C11-41BE-1CECDE37E528}"/>
              </a:ext>
            </a:extLst>
          </p:cNvPr>
          <p:cNvSpPr>
            <a:spLocks noGrp="1"/>
          </p:cNvSpPr>
          <p:nvPr>
            <p:ph type="title"/>
          </p:nvPr>
        </p:nvSpPr>
        <p:spPr>
          <a:xfrm>
            <a:off x="2821671" y="2875482"/>
            <a:ext cx="8181508" cy="553998"/>
          </a:xfrm>
        </p:spPr>
        <p:txBody>
          <a:bodyPr/>
          <a:lstStyle/>
          <a:p>
            <a:pPr algn="l"/>
            <a:r>
              <a:rPr lang="en-US" sz="3600">
                <a:cs typeface="Arial"/>
              </a:rPr>
              <a:t>Process Overview</a:t>
            </a:r>
            <a:endParaRPr lang="en-US"/>
          </a:p>
        </p:txBody>
      </p:sp>
    </p:spTree>
    <p:extLst>
      <p:ext uri="{BB962C8B-B14F-4D97-AF65-F5344CB8AC3E}">
        <p14:creationId xmlns:p14="http://schemas.microsoft.com/office/powerpoint/2010/main" val="141039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A0CED-E15C-CDF2-EA4B-F0188A9475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D00D57-B4BC-D269-030E-7DBB25EE5799}"/>
              </a:ext>
            </a:extLst>
          </p:cNvPr>
          <p:cNvSpPr txBox="1"/>
          <p:nvPr/>
        </p:nvSpPr>
        <p:spPr>
          <a:xfrm>
            <a:off x="498678" y="1140416"/>
            <a:ext cx="11488748" cy="773288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spcAft>
                <a:spcPts val="1600"/>
              </a:spcAft>
              <a:buAutoNum type="arabicPeriod"/>
            </a:pPr>
            <a:r>
              <a:rPr lang="en-US" sz="1900" b="1">
                <a:solidFill>
                  <a:srgbClr val="14558F"/>
                </a:solidFill>
                <a:latin typeface="Aptos"/>
                <a:ea typeface="Calibri"/>
                <a:cs typeface="Calibri"/>
              </a:rPr>
              <a:t>Challenges &amp; Solutions: </a:t>
            </a:r>
            <a:r>
              <a:rPr lang="en-US" sz="1900">
                <a:solidFill>
                  <a:srgbClr val="14558F"/>
                </a:solidFill>
                <a:latin typeface="Aptos"/>
                <a:ea typeface="Calibri"/>
                <a:cs typeface="Calibri"/>
              </a:rPr>
              <a:t>HLC has summarized Commissioners' survey responses (full summary in appendix). Today, Commissioners will add to or amend these challenges and solutions in discussion.</a:t>
            </a:r>
          </a:p>
          <a:p>
            <a:pPr marL="514350" indent="-514350">
              <a:spcAft>
                <a:spcPts val="1600"/>
              </a:spcAft>
              <a:buAutoNum type="arabicPeriod"/>
            </a:pPr>
            <a:r>
              <a:rPr lang="en-US" sz="1900" b="1">
                <a:solidFill>
                  <a:srgbClr val="14558F"/>
                </a:solidFill>
                <a:latin typeface="Aptos"/>
                <a:ea typeface="Calibri"/>
                <a:cs typeface="Calibri"/>
              </a:rPr>
              <a:t>Sections:</a:t>
            </a:r>
            <a:r>
              <a:rPr lang="en-US" sz="1900">
                <a:solidFill>
                  <a:srgbClr val="14558F"/>
                </a:solidFill>
                <a:latin typeface="Aptos"/>
                <a:ea typeface="Calibri"/>
                <a:cs typeface="Calibri"/>
              </a:rPr>
              <a:t> HLC hopes to use topic area sections to structure more focused, small group discussions on recommendation development in each section. Today, Commissioners will review proposed sections based on commissioner survey feedback and edit as needed to establish work streams to develop recommendations. </a:t>
            </a:r>
            <a:endParaRPr lang="en-US" sz="1900" b="1">
              <a:solidFill>
                <a:srgbClr val="14558F"/>
              </a:solidFill>
              <a:latin typeface="Aptos"/>
              <a:ea typeface="Calibri"/>
              <a:cs typeface="Calibri"/>
            </a:endParaRPr>
          </a:p>
          <a:p>
            <a:pPr marL="514350" indent="-514350">
              <a:spcAft>
                <a:spcPts val="1600"/>
              </a:spcAft>
              <a:buAutoNum type="arabicPeriod"/>
            </a:pPr>
            <a:r>
              <a:rPr lang="en-US" sz="1900" b="1">
                <a:solidFill>
                  <a:srgbClr val="14558F"/>
                </a:solidFill>
                <a:latin typeface="Aptos"/>
                <a:ea typeface="Calibri"/>
                <a:cs typeface="Calibri"/>
              </a:rPr>
              <a:t>Section Leads: </a:t>
            </a:r>
            <a:r>
              <a:rPr lang="en-US" sz="1900">
                <a:solidFill>
                  <a:srgbClr val="14558F"/>
                </a:solidFill>
                <a:latin typeface="Aptos"/>
                <a:ea typeface="Calibri"/>
                <a:cs typeface="Calibri"/>
              </a:rPr>
              <a:t>HLC will ask for volunteers to a) lead small group discussions focusing on each established section and b) further develop  topical recommendations alongside participants. HLC will also ask for volunteers to participate in each of these small group discussions</a:t>
            </a:r>
            <a:endParaRPr lang="en-US" sz="1900">
              <a:cs typeface="Arial" panose="020B0604020202020204"/>
            </a:endParaRPr>
          </a:p>
          <a:p>
            <a:pPr marL="514350" indent="-514350">
              <a:spcAft>
                <a:spcPts val="1600"/>
              </a:spcAft>
              <a:buAutoNum type="arabicPeriod"/>
            </a:pPr>
            <a:r>
              <a:rPr lang="en-US" sz="1900" b="1">
                <a:solidFill>
                  <a:srgbClr val="14558F"/>
                </a:solidFill>
                <a:latin typeface="Aptos"/>
                <a:ea typeface="Calibri"/>
                <a:cs typeface="Calibri"/>
              </a:rPr>
              <a:t>Section Discussions:</a:t>
            </a:r>
            <a:r>
              <a:rPr lang="en-US" sz="1900">
                <a:solidFill>
                  <a:srgbClr val="14558F"/>
                </a:solidFill>
                <a:latin typeface="Aptos"/>
                <a:ea typeface="Calibri"/>
                <a:cs typeface="Calibri"/>
              </a:rPr>
              <a:t> Section leads convene participants to further develop recommendations</a:t>
            </a:r>
          </a:p>
          <a:p>
            <a:pPr marL="514350" indent="-514350">
              <a:spcAft>
                <a:spcPts val="1600"/>
              </a:spcAft>
              <a:buAutoNum type="arabicPeriod"/>
            </a:pPr>
            <a:r>
              <a:rPr lang="en-US" sz="1900" b="1">
                <a:solidFill>
                  <a:srgbClr val="14558F"/>
                </a:solidFill>
                <a:latin typeface="Aptos"/>
                <a:ea typeface="Calibri"/>
                <a:cs typeface="Calibri"/>
              </a:rPr>
              <a:t>Next Meetings:</a:t>
            </a:r>
            <a:r>
              <a:rPr lang="en-US" sz="1900">
                <a:solidFill>
                  <a:srgbClr val="14558F"/>
                </a:solidFill>
                <a:latin typeface="Aptos"/>
                <a:ea typeface="Calibri"/>
                <a:cs typeface="Calibri"/>
              </a:rPr>
              <a:t> Section leads and participants present on development of further recommendations</a:t>
            </a:r>
          </a:p>
          <a:p>
            <a:pPr marL="514350" indent="-514350">
              <a:spcAft>
                <a:spcPts val="1600"/>
              </a:spcAft>
              <a:buAutoNum type="arabicPeriod"/>
            </a:pPr>
            <a:r>
              <a:rPr lang="en-US" sz="1900" b="1">
                <a:solidFill>
                  <a:srgbClr val="14558F"/>
                </a:solidFill>
                <a:latin typeface="Aptos"/>
                <a:ea typeface="Calibri"/>
                <a:cs typeface="Calibri"/>
              </a:rPr>
              <a:t>Before Finalizing:</a:t>
            </a:r>
            <a:r>
              <a:rPr lang="en-US" sz="1900">
                <a:solidFill>
                  <a:srgbClr val="14558F"/>
                </a:solidFill>
                <a:latin typeface="Aptos"/>
                <a:ea typeface="Calibri"/>
                <a:cs typeface="Calibri"/>
              </a:rPr>
              <a:t> Meet to discuss any proposals not yet included in recommendations as presented by small groups</a:t>
            </a:r>
          </a:p>
          <a:p>
            <a:pPr marL="514350" indent="-514350">
              <a:spcAft>
                <a:spcPts val="800"/>
              </a:spcAft>
              <a:buAutoNum type="arabicPeriod"/>
            </a:pPr>
            <a:endParaRPr lang="en-US" sz="2400">
              <a:solidFill>
                <a:srgbClr val="14558F"/>
              </a:solidFill>
              <a:latin typeface="Aptos"/>
              <a:ea typeface="Calibri"/>
              <a:cs typeface="Calibri"/>
            </a:endParaRPr>
          </a:p>
          <a:p>
            <a:pPr marL="514350" indent="-514350">
              <a:spcAft>
                <a:spcPts val="800"/>
              </a:spcAft>
              <a:buAutoNum type="arabicPeriod"/>
            </a:pPr>
            <a:endParaRPr lang="en-US" sz="2800">
              <a:solidFill>
                <a:srgbClr val="14558F"/>
              </a:solidFill>
              <a:latin typeface="Aptos"/>
              <a:ea typeface="Calibri"/>
              <a:cs typeface="Calibri"/>
            </a:endParaRPr>
          </a:p>
          <a:p>
            <a:pPr>
              <a:spcAft>
                <a:spcPts val="800"/>
              </a:spcAft>
            </a:pPr>
            <a:endParaRPr lang="en-US" sz="28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sp>
        <p:nvSpPr>
          <p:cNvPr id="7" name="Title 1">
            <a:extLst>
              <a:ext uri="{FF2B5EF4-FFF2-40B4-BE49-F238E27FC236}">
                <a16:creationId xmlns:a16="http://schemas.microsoft.com/office/drawing/2014/main" id="{01B90E91-9CB1-B2E2-49AF-219268252DED}"/>
              </a:ext>
            </a:extLst>
          </p:cNvPr>
          <p:cNvSpPr txBox="1">
            <a:spLocks/>
          </p:cNvSpPr>
          <p:nvPr/>
        </p:nvSpPr>
        <p:spPr>
          <a:xfrm>
            <a:off x="498744" y="4551"/>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2) Process Overview</a:t>
            </a:r>
            <a:endParaRPr lang="en-US"/>
          </a:p>
        </p:txBody>
      </p:sp>
    </p:spTree>
    <p:extLst>
      <p:ext uri="{BB962C8B-B14F-4D97-AF65-F5344CB8AC3E}">
        <p14:creationId xmlns:p14="http://schemas.microsoft.com/office/powerpoint/2010/main" val="422914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FBEC-A338-2DE0-1D83-D1A82B4E4F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54FD25-F91F-838F-27AB-54E8D0234D79}"/>
              </a:ext>
            </a:extLst>
          </p:cNvPr>
          <p:cNvSpPr>
            <a:spLocks noGrp="1"/>
          </p:cNvSpPr>
          <p:nvPr>
            <p:ph type="title"/>
          </p:nvPr>
        </p:nvSpPr>
        <p:spPr>
          <a:xfrm>
            <a:off x="2821671" y="2932991"/>
            <a:ext cx="8181508" cy="553998"/>
          </a:xfrm>
        </p:spPr>
        <p:txBody>
          <a:bodyPr/>
          <a:lstStyle/>
          <a:p>
            <a:pPr algn="l"/>
            <a:r>
              <a:rPr lang="en-US" sz="3600">
                <a:cs typeface="Arial"/>
              </a:rPr>
              <a:t>Identified Challenges &amp; Solutions</a:t>
            </a:r>
            <a:endParaRPr lang="en-US"/>
          </a:p>
        </p:txBody>
      </p:sp>
    </p:spTree>
    <p:extLst>
      <p:ext uri="{BB962C8B-B14F-4D97-AF65-F5344CB8AC3E}">
        <p14:creationId xmlns:p14="http://schemas.microsoft.com/office/powerpoint/2010/main" val="316562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D4711-1AD3-2468-9544-18A441805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4CC12-7B61-972B-176D-7BEAD3D1E49E}"/>
              </a:ext>
            </a:extLst>
          </p:cNvPr>
          <p:cNvSpPr>
            <a:spLocks noGrp="1"/>
          </p:cNvSpPr>
          <p:nvPr>
            <p:ph type="title"/>
          </p:nvPr>
        </p:nvSpPr>
        <p:spPr>
          <a:xfrm>
            <a:off x="509940" y="-4349"/>
            <a:ext cx="10602418" cy="731520"/>
          </a:xfrm>
        </p:spPr>
        <p:txBody>
          <a:bodyPr/>
          <a:lstStyle/>
          <a:p>
            <a:r>
              <a:rPr lang="en-US" sz="2800">
                <a:cs typeface="Arial"/>
              </a:rPr>
              <a:t>3) Identified Challenges &amp; Solutions</a:t>
            </a:r>
            <a:endParaRPr lang="en-US"/>
          </a:p>
        </p:txBody>
      </p:sp>
      <p:graphicFrame>
        <p:nvGraphicFramePr>
          <p:cNvPr id="4" name="Table 3">
            <a:extLst>
              <a:ext uri="{FF2B5EF4-FFF2-40B4-BE49-F238E27FC236}">
                <a16:creationId xmlns:a16="http://schemas.microsoft.com/office/drawing/2014/main" id="{6492DD4B-B1D9-BACC-2D45-24AA17201A9F}"/>
              </a:ext>
            </a:extLst>
          </p:cNvPr>
          <p:cNvGraphicFramePr>
            <a:graphicFrameLocks noGrp="1"/>
          </p:cNvGraphicFramePr>
          <p:nvPr>
            <p:extLst>
              <p:ext uri="{D42A27DB-BD31-4B8C-83A1-F6EECF244321}">
                <p14:modId xmlns:p14="http://schemas.microsoft.com/office/powerpoint/2010/main" val="1028502382"/>
              </p:ext>
            </p:extLst>
          </p:nvPr>
        </p:nvGraphicFramePr>
        <p:xfrm>
          <a:off x="677839" y="1124807"/>
          <a:ext cx="10865046" cy="4976771"/>
        </p:xfrm>
        <a:graphic>
          <a:graphicData uri="http://schemas.openxmlformats.org/drawingml/2006/table">
            <a:tbl>
              <a:tblPr firstRow="1" firstCol="1" bandRow="1"/>
              <a:tblGrid>
                <a:gridCol w="1786268">
                  <a:extLst>
                    <a:ext uri="{9D8B030D-6E8A-4147-A177-3AD203B41FA5}">
                      <a16:colId xmlns:a16="http://schemas.microsoft.com/office/drawing/2014/main" val="2329089500"/>
                    </a:ext>
                  </a:extLst>
                </a:gridCol>
                <a:gridCol w="2112335">
                  <a:extLst>
                    <a:ext uri="{9D8B030D-6E8A-4147-A177-3AD203B41FA5}">
                      <a16:colId xmlns:a16="http://schemas.microsoft.com/office/drawing/2014/main" val="1496072710"/>
                    </a:ext>
                  </a:extLst>
                </a:gridCol>
                <a:gridCol w="2227384">
                  <a:extLst>
                    <a:ext uri="{9D8B030D-6E8A-4147-A177-3AD203B41FA5}">
                      <a16:colId xmlns:a16="http://schemas.microsoft.com/office/drawing/2014/main" val="2141464057"/>
                    </a:ext>
                  </a:extLst>
                </a:gridCol>
                <a:gridCol w="2282455">
                  <a:extLst>
                    <a:ext uri="{9D8B030D-6E8A-4147-A177-3AD203B41FA5}">
                      <a16:colId xmlns:a16="http://schemas.microsoft.com/office/drawing/2014/main" val="2092993387"/>
                    </a:ext>
                  </a:extLst>
                </a:gridCol>
                <a:gridCol w="2456604">
                  <a:extLst>
                    <a:ext uri="{9D8B030D-6E8A-4147-A177-3AD203B41FA5}">
                      <a16:colId xmlns:a16="http://schemas.microsoft.com/office/drawing/2014/main" val="2019846818"/>
                    </a:ext>
                  </a:extLst>
                </a:gridCol>
              </a:tblGrid>
              <a:tr h="654983">
                <a:tc>
                  <a:txBody>
                    <a:bodyPr/>
                    <a:lstStyle/>
                    <a:p>
                      <a:pPr marL="0" marR="0" algn="ctr"/>
                      <a:r>
                        <a:rPr lang="en-US" sz="1600" b="1" kern="100">
                          <a:solidFill>
                            <a:srgbClr val="FFFFFF"/>
                          </a:solidFill>
                          <a:effectLst/>
                          <a:latin typeface="Aptos"/>
                          <a:ea typeface="Aptos" panose="020B0004020202020204" pitchFamily="34" charset="0"/>
                          <a:cs typeface="Arial"/>
                        </a:rPr>
                        <a:t>Financing &amp; General Development</a:t>
                      </a:r>
                      <a:endParaRPr lang="en-US" sz="16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9ED5"/>
                    </a:solidFill>
                  </a:tcPr>
                </a:tc>
                <a:tc>
                  <a:txBody>
                    <a:bodyPr/>
                    <a:lstStyle/>
                    <a:p>
                      <a:pPr marL="0" marR="0" algn="ctr"/>
                      <a:r>
                        <a:rPr lang="en-US" sz="1600" b="1" kern="100">
                          <a:solidFill>
                            <a:srgbClr val="FFFFFF"/>
                          </a:solidFill>
                          <a:effectLst/>
                          <a:latin typeface="Aptos"/>
                          <a:ea typeface="Aptos" panose="020B0004020202020204" pitchFamily="34" charset="0"/>
                          <a:cs typeface="Arial"/>
                        </a:rPr>
                        <a:t>Housing Lifecycle Management &amp; Coordination</a:t>
                      </a:r>
                      <a:endParaRPr lang="en-US" sz="16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2B93"/>
                    </a:solidFill>
                  </a:tcPr>
                </a:tc>
                <a:tc>
                  <a:txBody>
                    <a:bodyPr/>
                    <a:lstStyle/>
                    <a:p>
                      <a:pPr marL="0" marR="0" algn="ctr"/>
                      <a:r>
                        <a:rPr lang="en-US" sz="1600" b="1" kern="100">
                          <a:solidFill>
                            <a:srgbClr val="FFFFFF"/>
                          </a:solidFill>
                          <a:effectLst/>
                          <a:latin typeface="Aptos"/>
                          <a:ea typeface="Aptos" panose="020B0004020202020204" pitchFamily="34" charset="0"/>
                          <a:cs typeface="Arial"/>
                        </a:rPr>
                        <a:t>Housing Search &amp; Tenant Selection </a:t>
                      </a:r>
                      <a:endParaRPr lang="en-US" sz="16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tc>
                  <a:txBody>
                    <a:bodyPr/>
                    <a:lstStyle/>
                    <a:p>
                      <a:pPr marL="0" marR="0" algn="ctr"/>
                      <a:r>
                        <a:rPr lang="en-US" sz="1600" b="1" kern="100">
                          <a:solidFill>
                            <a:srgbClr val="FFFFFF"/>
                          </a:solidFill>
                          <a:effectLst/>
                          <a:latin typeface="Aptos"/>
                          <a:ea typeface="Aptos" panose="020B0004020202020204" pitchFamily="34" charset="0"/>
                          <a:cs typeface="Arial"/>
                        </a:rPr>
                        <a:t>Accessibility, Maintenance, &amp; Modification</a:t>
                      </a:r>
                      <a:endParaRPr lang="en-US" sz="16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00">
                          <a:solidFill>
                            <a:srgbClr val="FFFFFF"/>
                          </a:solidFill>
                          <a:effectLst/>
                          <a:latin typeface="Aptos"/>
                          <a:ea typeface="Aptos" panose="020B0004020202020204" pitchFamily="34" charset="0"/>
                          <a:cs typeface="Arial"/>
                        </a:rPr>
                        <a:t>Place-Based Supports  &amp; Services</a:t>
                      </a:r>
                      <a:endParaRPr lang="en-US" sz="16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572949820"/>
                  </a:ext>
                </a:extLst>
              </a:tr>
              <a:tr h="808618">
                <a:tc>
                  <a:txBody>
                    <a:bodyPr/>
                    <a:lstStyle/>
                    <a:p>
                      <a:pPr marL="0" marR="0" algn="ctr"/>
                      <a:r>
                        <a:rPr lang="en-US" sz="1300" kern="100">
                          <a:solidFill>
                            <a:srgbClr val="000000"/>
                          </a:solidFill>
                          <a:effectLst/>
                          <a:latin typeface="Aptos"/>
                          <a:ea typeface="Aptos" panose="020B0004020202020204" pitchFamily="34" charset="0"/>
                          <a:cs typeface="Arial"/>
                        </a:rPr>
                        <a:t>Streamline local zoning</a:t>
                      </a:r>
                      <a:endParaRPr lang="en-US" sz="13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a:solidFill>
                            <a:srgbClr val="000000"/>
                          </a:solidFill>
                          <a:effectLst/>
                          <a:latin typeface="Aptos"/>
                          <a:ea typeface="Aptos" panose="020B0004020202020204" pitchFamily="34" charset="0"/>
                          <a:cs typeface="Arial"/>
                        </a:rPr>
                        <a:t>Support innovative co-housing models, especially with care providers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a:effectLst/>
                          <a:latin typeface="Aptos"/>
                          <a:ea typeface="Aptos" panose="020B0004020202020204" pitchFamily="34" charset="0"/>
                          <a:cs typeface="Arial"/>
                        </a:rPr>
                        <a:t>Develop a single website for older adults to search for housing and housing supports </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a:effectLst/>
                          <a:latin typeface="Aptos"/>
                          <a:ea typeface="Aptos" panose="020B0004020202020204" pitchFamily="34" charset="0"/>
                          <a:cs typeface="Arial"/>
                        </a:rPr>
                        <a:t>Expand the Home Modification Loan Program</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lvl="0" algn="ctr">
                        <a:buNone/>
                      </a:pPr>
                      <a:r>
                        <a:rPr lang="en-US" sz="1300" kern="100">
                          <a:effectLst/>
                          <a:latin typeface="Aptos"/>
                          <a:ea typeface="Aptos" panose="020B0004020202020204" pitchFamily="34" charset="0"/>
                          <a:cs typeface="Arial"/>
                        </a:rPr>
                        <a:t>Provide enhanced community spaces and amenities at LHAs for community programming and service provisions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8920830"/>
                  </a:ext>
                </a:extLst>
              </a:tr>
              <a:tr h="808618">
                <a:tc>
                  <a:txBody>
                    <a:bodyPr/>
                    <a:lstStyle/>
                    <a:p>
                      <a:pPr marL="0" marR="0" algn="ctr"/>
                      <a:r>
                        <a:rPr lang="en-US" sz="1300" kern="100">
                          <a:effectLst/>
                          <a:latin typeface="Aptos"/>
                          <a:ea typeface="Aptos" panose="020B0004020202020204" pitchFamily="34" charset="0"/>
                          <a:cs typeface="Arial"/>
                        </a:rPr>
                        <a:t>Explore Community Land Trust model for older adult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a:effectLst/>
                          <a:latin typeface="Aptos"/>
                          <a:ea typeface="Aptos" panose="020B0004020202020204" pitchFamily="34" charset="0"/>
                          <a:cs typeface="Arial"/>
                        </a:rPr>
                        <a:t>Create resources to support over-housed older adults in the transition to housing communities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lgn="ctr"/>
                      <a:r>
                        <a:rPr lang="en-US" sz="1300" kern="100">
                          <a:effectLst/>
                          <a:latin typeface="Aptos"/>
                          <a:ea typeface="Aptos" panose="020B0004020202020204" pitchFamily="34" charset="0"/>
                          <a:cs typeface="Arial"/>
                        </a:rPr>
                        <a:t>Evaluate  lottery alternatives which prioritize applicants with the greatest (or most compatible) needs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a:effectLst/>
                          <a:latin typeface="Aptos"/>
                          <a:ea typeface="Aptos" panose="020B0004020202020204" pitchFamily="34" charset="0"/>
                          <a:cs typeface="Arial"/>
                        </a:rPr>
                        <a:t>Encourage/enable CPA and other local housing funding to support home modifications</a:t>
                      </a:r>
                      <a:endParaRPr lang="en-US" sz="1300" kern="100" err="1">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lvl="0" algn="ctr">
                        <a:buNone/>
                      </a:pPr>
                      <a:r>
                        <a:rPr lang="en-US" sz="1300" kern="100">
                          <a:effectLst/>
                          <a:latin typeface="Aptos"/>
                          <a:ea typeface="Aptos" panose="020B0004020202020204" pitchFamily="34" charset="0"/>
                          <a:cs typeface="Arial"/>
                        </a:rPr>
                        <a:t>Create or support programs that provide integrated supports and services for single- and multi-family residences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7012756"/>
                  </a:ext>
                </a:extLst>
              </a:tr>
              <a:tr h="808618">
                <a:tc>
                  <a:txBody>
                    <a:bodyPr/>
                    <a:lstStyle/>
                    <a:p>
                      <a:pPr marL="0" marR="0" algn="ctr"/>
                      <a:r>
                        <a:rPr lang="en-US" sz="1300" kern="100">
                          <a:effectLst/>
                          <a:latin typeface="Aptos"/>
                          <a:ea typeface="Aptos" panose="020B0004020202020204" pitchFamily="34" charset="0"/>
                          <a:cs typeface="Arial"/>
                        </a:rPr>
                        <a:t>Align eligibility for publicly financed units with older adult incomes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a:effectLst/>
                          <a:latin typeface="Aptos"/>
                          <a:ea typeface="Aptos" panose="020B0004020202020204" pitchFamily="34" charset="0"/>
                          <a:cs typeface="Arial"/>
                        </a:rPr>
                        <a:t>Produce more diverse housing options, particularly through age-friendly ADUs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a:solidFill>
                            <a:srgbClr val="000000"/>
                          </a:solidFill>
                          <a:effectLst/>
                          <a:latin typeface="Aptos"/>
                        </a:rPr>
                        <a:t>Improve outreach to older adults about downsizing options and best practices</a:t>
                      </a:r>
                      <a:endParaRPr lang="en-US" sz="1300"/>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a:effectLst/>
                          <a:latin typeface="Aptos"/>
                          <a:ea typeface="Aptos" panose="020B0004020202020204" pitchFamily="34" charset="0"/>
                          <a:cs typeface="Arial"/>
                        </a:rPr>
                        <a:t>Enhance training opportunities for homebuilders on the needs of older adults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a:r>
                        <a:rPr lang="en-US" sz="1300" kern="100">
                          <a:effectLst/>
                          <a:latin typeface="Aptos"/>
                          <a:ea typeface="Aptos" panose="020B0004020202020204" pitchFamily="34" charset="0"/>
                          <a:cs typeface="Arial"/>
                        </a:rPr>
                        <a:t>Enhance workforce development efforts for careers supporting older adults (e.g. RSCs, CNAs)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56593467"/>
                  </a:ext>
                </a:extLst>
              </a:tr>
              <a:tr h="1010779">
                <a:tc>
                  <a:txBody>
                    <a:bodyPr/>
                    <a:lstStyle/>
                    <a:p>
                      <a:pPr marL="0" marR="0" algn="ctr"/>
                      <a:r>
                        <a:rPr lang="en-US" sz="1300" kern="100">
                          <a:effectLst/>
                          <a:latin typeface="Aptos"/>
                          <a:ea typeface="Aptos" panose="020B0004020202020204" pitchFamily="34" charset="0"/>
                          <a:cs typeface="Arial"/>
                        </a:rPr>
                        <a:t>Create a one-stop application for financing  older adult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300" b="0" i="0" u="none" strike="noStrike" kern="100" cap="none" spc="0" normalizeH="0" baseline="0" noProof="0">
                          <a:ln>
                            <a:noFill/>
                          </a:ln>
                          <a:solidFill>
                            <a:srgbClr val="000000"/>
                          </a:solidFill>
                          <a:effectLst/>
                          <a:uLnTx/>
                          <a:uFillTx/>
                          <a:latin typeface="Aptos"/>
                          <a:ea typeface="Aptos" panose="020B0004020202020204" pitchFamily="34" charset="0"/>
                          <a:cs typeface="Arial"/>
                        </a:rPr>
                        <a:t>Launch communications campaign on older adults' real housing needs and challenges to combat misinformation</a:t>
                      </a:r>
                      <a:endParaRPr kumimoji="0" lang="en-US" sz="1300" b="0" i="0" u="none" strike="noStrike" kern="100" cap="none" spc="0" normalizeH="0" baseline="0" noProof="0">
                        <a:ln>
                          <a:noFill/>
                        </a:ln>
                        <a:solidFill>
                          <a:srgbClr val="000000"/>
                        </a:solidFill>
                        <a:effectLst/>
                        <a:uLnTx/>
                        <a:uFillTx/>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a:solidFill>
                            <a:srgbClr val="000000"/>
                          </a:solidFill>
                          <a:effectLst/>
                          <a:latin typeface="Aptos"/>
                        </a:rPr>
                        <a:t>Align health insurance/health care with tenant selection where possible, develop pooled resources where not possible</a:t>
                      </a:r>
                      <a:endParaRPr lang="en-US" sz="1300"/>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a:effectLst/>
                          <a:latin typeface="Aptos"/>
                          <a:ea typeface="Aptos" panose="020B0004020202020204" pitchFamily="34" charset="0"/>
                          <a:cs typeface="Arial"/>
                        </a:rPr>
                        <a:t>Provide enhanced guidance and resources to support maintenance and upgrades in older adult housing communities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a:r>
                        <a:rPr lang="en-US" sz="1300" kern="100">
                          <a:effectLst/>
                          <a:latin typeface="Aptos"/>
                          <a:ea typeface="Aptos" panose="020B0004020202020204" pitchFamily="34" charset="0"/>
                          <a:cs typeface="Arial"/>
                        </a:rPr>
                        <a:t>Deploy community health workers to provide similar services to RSCs where RSCs cannot be provided on-site</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42837628"/>
                  </a:ext>
                </a:extLst>
              </a:tr>
              <a:tr h="808618">
                <a:tc>
                  <a:txBody>
                    <a:bodyPr/>
                    <a:lstStyle/>
                    <a:p>
                      <a:pPr marL="0" marR="0" algn="ctr"/>
                      <a:r>
                        <a:rPr lang="en-US" sz="1300" kern="100">
                          <a:effectLst/>
                          <a:latin typeface="Aptos"/>
                          <a:ea typeface="Aptos" panose="020B0004020202020204" pitchFamily="34" charset="0"/>
                          <a:cs typeface="Arial"/>
                        </a:rPr>
                        <a:t>Reserve a portion of LIHTC funding for older adult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00" cap="none" spc="0" normalizeH="0" baseline="0" noProof="0">
                        <a:ln>
                          <a:noFill/>
                        </a:ln>
                        <a:solidFill>
                          <a:srgbClr val="000000"/>
                        </a:solidFill>
                        <a:effectLst/>
                        <a:uLnTx/>
                        <a:uFillTx/>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a:solidFill>
                            <a:srgbClr val="000000"/>
                          </a:solidFill>
                          <a:effectLst/>
                          <a:latin typeface="Aptos"/>
                        </a:rPr>
                        <a:t>Reduce the frequency of voucher recertification, and move to an exception process for voucher  changes </a:t>
                      </a:r>
                      <a:endParaRPr lang="en-US" sz="1300"/>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lvl="0" algn="ctr">
                        <a:buNone/>
                      </a:pPr>
                      <a:endParaRPr lang="en-US" sz="1300" b="0" i="0" u="none" strike="noStrike" kern="100" noProof="0">
                        <a:solidFill>
                          <a:srgbClr val="000000"/>
                        </a:solidFill>
                        <a:effectLst/>
                        <a:latin typeface="Aptos"/>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endParaRPr lang="en-US" sz="13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87560893"/>
                  </a:ext>
                </a:extLst>
              </a:tr>
            </a:tbl>
          </a:graphicData>
        </a:graphic>
      </p:graphicFrame>
      <p:sp>
        <p:nvSpPr>
          <p:cNvPr id="3" name="TextBox 2">
            <a:extLst>
              <a:ext uri="{FF2B5EF4-FFF2-40B4-BE49-F238E27FC236}">
                <a16:creationId xmlns:a16="http://schemas.microsoft.com/office/drawing/2014/main" id="{1F29A962-30F2-F726-E098-96300F708273}"/>
              </a:ext>
            </a:extLst>
          </p:cNvPr>
          <p:cNvSpPr txBox="1"/>
          <p:nvPr/>
        </p:nvSpPr>
        <p:spPr>
          <a:xfrm>
            <a:off x="687167" y="6287849"/>
            <a:ext cx="10855712"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Both the sections and solutions identified above are based on Commissioners' survey responses. These summaries are not exhaustive, and do not reflect the final sections or recommendations of the Commission's report. A more holistic, but still not exhaustive, summary of responses can be found in the appendix.</a:t>
            </a:r>
          </a:p>
        </p:txBody>
      </p:sp>
    </p:spTree>
    <p:extLst>
      <p:ext uri="{BB962C8B-B14F-4D97-AF65-F5344CB8AC3E}">
        <p14:creationId xmlns:p14="http://schemas.microsoft.com/office/powerpoint/2010/main" val="363237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6DC76-A6DC-26F9-0515-6DFD72F33B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DAAD4C-59E4-53E7-8DE8-08C7D0879F9E}"/>
              </a:ext>
            </a:extLst>
          </p:cNvPr>
          <p:cNvSpPr>
            <a:spLocks noGrp="1"/>
          </p:cNvSpPr>
          <p:nvPr>
            <p:ph type="title"/>
          </p:nvPr>
        </p:nvSpPr>
        <p:spPr>
          <a:xfrm>
            <a:off x="2821671" y="2932991"/>
            <a:ext cx="8181508" cy="553998"/>
          </a:xfrm>
        </p:spPr>
        <p:txBody>
          <a:bodyPr/>
          <a:lstStyle/>
          <a:p>
            <a:pPr algn="l"/>
            <a:r>
              <a:rPr lang="en-US" sz="3600">
                <a:cs typeface="Arial"/>
              </a:rPr>
              <a:t>Section Assignments</a:t>
            </a:r>
            <a:endParaRPr lang="en-US"/>
          </a:p>
        </p:txBody>
      </p:sp>
    </p:spTree>
    <p:extLst>
      <p:ext uri="{BB962C8B-B14F-4D97-AF65-F5344CB8AC3E}">
        <p14:creationId xmlns:p14="http://schemas.microsoft.com/office/powerpoint/2010/main" val="2964817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NAME" val="ACET"/>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ANGLE" val="5"/>
</p:tagLst>
</file>

<file path=ppt/tags/tag155.xml><?xml version="1.0" encoding="utf-8"?>
<p:tagLst xmlns:a="http://schemas.openxmlformats.org/drawingml/2006/main" xmlns:r="http://schemas.openxmlformats.org/officeDocument/2006/relationships" xmlns:p="http://schemas.openxmlformats.org/presentationml/2006/main">
  <p:tag name="ANGLE" val="5"/>
</p:tagLst>
</file>

<file path=ppt/tags/tag156.xml><?xml version="1.0" encoding="utf-8"?>
<p:tagLst xmlns:a="http://schemas.openxmlformats.org/drawingml/2006/main" xmlns:r="http://schemas.openxmlformats.org/officeDocument/2006/relationships" xmlns:p="http://schemas.openxmlformats.org/presentationml/2006/main">
  <p:tag name="ANGLE" val="4"/>
</p:tagLst>
</file>

<file path=ppt/tags/tag157.xml><?xml version="1.0" encoding="utf-8"?>
<p:tagLst xmlns:a="http://schemas.openxmlformats.org/drawingml/2006/main" xmlns:r="http://schemas.openxmlformats.org/officeDocument/2006/relationships" xmlns:p="http://schemas.openxmlformats.org/presentationml/2006/main">
  <p:tag name="ANGLE" val="4"/>
</p:tagLst>
</file>

<file path=ppt/tags/tag158.xml><?xml version="1.0" encoding="utf-8"?>
<p:tagLst xmlns:a="http://schemas.openxmlformats.org/drawingml/2006/main" xmlns:r="http://schemas.openxmlformats.org/officeDocument/2006/relationships" xmlns:p="http://schemas.openxmlformats.org/presentationml/2006/main">
  <p:tag name="ANGLE" val="3"/>
</p:tagLst>
</file>

<file path=ppt/tags/tag159.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60.xml><?xml version="1.0" encoding="utf-8"?>
<p:tagLst xmlns:a="http://schemas.openxmlformats.org/drawingml/2006/main" xmlns:r="http://schemas.openxmlformats.org/officeDocument/2006/relationships" xmlns:p="http://schemas.openxmlformats.org/presentationml/2006/main">
  <p:tag name="ANGLE" val="2"/>
</p:tagLst>
</file>

<file path=ppt/tags/tag161.xml><?xml version="1.0" encoding="utf-8"?>
<p:tagLst xmlns:a="http://schemas.openxmlformats.org/drawingml/2006/main" xmlns:r="http://schemas.openxmlformats.org/officeDocument/2006/relationships" xmlns:p="http://schemas.openxmlformats.org/presentationml/2006/main">
  <p:tag name="ANGLE" val="2"/>
</p:tagLst>
</file>

<file path=ppt/tags/tag162.xml><?xml version="1.0" encoding="utf-8"?>
<p:tagLst xmlns:a="http://schemas.openxmlformats.org/drawingml/2006/main" xmlns:r="http://schemas.openxmlformats.org/officeDocument/2006/relationships" xmlns:p="http://schemas.openxmlformats.org/presentationml/2006/main">
  <p:tag name="ANGLE" val="1"/>
</p:tagLst>
</file>

<file path=ppt/tags/tag163.xml><?xml version="1.0" encoding="utf-8"?>
<p:tagLst xmlns:a="http://schemas.openxmlformats.org/drawingml/2006/main" xmlns:r="http://schemas.openxmlformats.org/officeDocument/2006/relationships" xmlns:p="http://schemas.openxmlformats.org/presentationml/2006/main">
  <p:tag name="ANGLE"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7.xml><?xml version="1.0" encoding="utf-8"?>
<p:tagLst xmlns:a="http://schemas.openxmlformats.org/drawingml/2006/main" xmlns:r="http://schemas.openxmlformats.org/officeDocument/2006/relationships" xmlns:p="http://schemas.openxmlformats.org/presentationml/2006/main">
  <p:tag name="SHAPENAME" val="Subtitle"/>
</p:tagLst>
</file>

<file path=ppt/tags/tag168.xml><?xml version="1.0" encoding="utf-8"?>
<p:tagLst xmlns:a="http://schemas.openxmlformats.org/drawingml/2006/main" xmlns:r="http://schemas.openxmlformats.org/officeDocument/2006/relationships" xmlns:p="http://schemas.openxmlformats.org/presentationml/2006/main">
  <p:tag name="SHAPENAME" val="Titl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1.xml><?xml version="1.0" encoding="utf-8"?>
<p:tagLst xmlns:a="http://schemas.openxmlformats.org/drawingml/2006/main" xmlns:r="http://schemas.openxmlformats.org/officeDocument/2006/relationships" xmlns:p="http://schemas.openxmlformats.org/presentationml/2006/main">
  <p:tag name="SHAPENAME" val="Subtitle"/>
</p:tagLst>
</file>

<file path=ppt/tags/tag172.xml><?xml version="1.0" encoding="utf-8"?>
<p:tagLst xmlns:a="http://schemas.openxmlformats.org/drawingml/2006/main" xmlns:r="http://schemas.openxmlformats.org/officeDocument/2006/relationships" xmlns:p="http://schemas.openxmlformats.org/presentationml/2006/main">
  <p:tag name="SHAPENAME" val="Titl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2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2.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111BB3-6091-45DD-8E22-425CEAE2FC56}">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28</Slides>
  <Notes>28</Notes>
  <HiddenSlides>0</HiddenSlide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White</vt:lpstr>
      <vt:lpstr>1_White</vt:lpstr>
      <vt:lpstr>2_White</vt:lpstr>
      <vt:lpstr>White</vt:lpstr>
      <vt:lpstr>Senior Housing  Commission: Sections, Challenges &amp; Solutions</vt:lpstr>
      <vt:lpstr>Agenda</vt:lpstr>
      <vt:lpstr>Prior Meeting Reflection</vt:lpstr>
      <vt:lpstr>PowerPoint Presentation</vt:lpstr>
      <vt:lpstr>Process Overview</vt:lpstr>
      <vt:lpstr>PowerPoint Presentation</vt:lpstr>
      <vt:lpstr>Identified Challenges &amp; Solutions</vt:lpstr>
      <vt:lpstr>3) Identified Challenges &amp; Solutions</vt:lpstr>
      <vt:lpstr>Section Assignments</vt:lpstr>
      <vt:lpstr>4) Section Assignments</vt:lpstr>
      <vt:lpstr>Next Steps</vt:lpstr>
      <vt:lpstr>5) Next Steps</vt:lpstr>
      <vt:lpstr>Appendix  (Full Survey Response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6</cp:revision>
  <cp:lastPrinted>2024-09-05T14:07:08Z</cp:lastPrinted>
  <dcterms:created xsi:type="dcterms:W3CDTF">2021-09-26T22:27:24Z</dcterms:created>
  <dcterms:modified xsi:type="dcterms:W3CDTF">2025-06-27T15:21:25Z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