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332" r:id="rId8"/>
    <p:sldId id="324" r:id="rId9"/>
    <p:sldId id="349" r:id="rId10"/>
    <p:sldId id="350" r:id="rId11"/>
    <p:sldId id="266" r:id="rId12"/>
    <p:sldId id="351" r:id="rId13"/>
    <p:sldId id="338" r:id="rId14"/>
    <p:sldId id="352" r:id="rId15"/>
    <p:sldId id="342" r:id="rId16"/>
    <p:sldId id="267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2225" autoAdjust="0"/>
  </p:normalViewPr>
  <p:slideViewPr>
    <p:cSldViewPr snapToGrid="0">
      <p:cViewPr varScale="1">
        <p:scale>
          <a:sx n="71" d="100"/>
          <a:sy n="71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nett, Yukiko (EOTSS)" userId="1a375f8e-71eb-464a-9d86-65c78107010f" providerId="ADAL" clId="{5ACF0879-FAAE-4310-96C7-E4C7334A6B57}"/>
    <pc:docChg chg="delSld">
      <pc:chgData name="Gannett, Yukiko (EOTSS)" userId="1a375f8e-71eb-464a-9d86-65c78107010f" providerId="ADAL" clId="{5ACF0879-FAAE-4310-96C7-E4C7334A6B57}" dt="2025-06-02T19:57:24.743" v="0" actId="2696"/>
      <pc:docMkLst>
        <pc:docMk/>
      </pc:docMkLst>
      <pc:sldChg chg="del">
        <pc:chgData name="Gannett, Yukiko (EOTSS)" userId="1a375f8e-71eb-464a-9d86-65c78107010f" providerId="ADAL" clId="{5ACF0879-FAAE-4310-96C7-E4C7334A6B57}" dt="2025-06-02T19:57:24.743" v="0" actId="2696"/>
        <pc:sldMkLst>
          <pc:docMk/>
          <pc:sldMk cId="1889740609" sldId="3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June 2, 2025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4272-473D-1CD9-DAAD-3D2BB03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Statement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C773B-0587-612B-07ED-655EC24F6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66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Replaced “people with disabilities” with “everyone”.</a:t>
            </a:r>
          </a:p>
          <a:p>
            <a:pPr>
              <a:lnSpc>
                <a:spcPct val="120000"/>
              </a:lnSpc>
            </a:pPr>
            <a:r>
              <a:rPr lang="en-US" dirty="0"/>
              <a:t>Defined WCAG 2.1 AA as the accessibility standard.</a:t>
            </a:r>
          </a:p>
          <a:p>
            <a:pPr>
              <a:lnSpc>
                <a:spcPct val="120000"/>
              </a:lnSpc>
            </a:pPr>
            <a:r>
              <a:rPr lang="en-US" dirty="0"/>
              <a:t>Removed out-of-date PDF section. </a:t>
            </a:r>
          </a:p>
          <a:p>
            <a:pPr>
              <a:lnSpc>
                <a:spcPct val="120000"/>
              </a:lnSpc>
            </a:pPr>
            <a:r>
              <a:rPr lang="en-US" dirty="0"/>
              <a:t>Added a few examples of how accessibility has been implemented in the </a:t>
            </a:r>
            <a:r>
              <a:rPr lang="en-US" dirty="0" err="1"/>
              <a:t>Mass.gov</a:t>
            </a:r>
            <a:r>
              <a:rPr lang="en-US" dirty="0"/>
              <a:t> design. </a:t>
            </a:r>
          </a:p>
          <a:p>
            <a:pPr>
              <a:lnSpc>
                <a:spcPct val="120000"/>
              </a:lnSpc>
            </a:pPr>
            <a:r>
              <a:rPr lang="en-US" dirty="0"/>
              <a:t> Added links to our new accessibility policy and related requirements, resources, and templates. </a:t>
            </a:r>
          </a:p>
          <a:p>
            <a:pPr>
              <a:lnSpc>
                <a:spcPct val="120000"/>
              </a:lnSpc>
            </a:pPr>
            <a:r>
              <a:rPr lang="en-US" dirty="0"/>
              <a:t>Updated the contact information to include our new feedback form.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Note: Per the revised Digital Accessibility Policy, Accessibility Statements will no longer include a list of known accessibility issues on the site. ACCESS is working with the TSS Policy Compliance Team to align their guidance and FAQ.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6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25FD74-79C1-2C63-BE81-D40447B3B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C2BA6D-9A64-69D4-2D70-438366869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759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Vendor Digital Accessibility  Contract Language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Review and Feedback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6E2F87-7403-A40B-3E0C-FF1396E1C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9ADB-135A-B7A0-5FC4-5147756D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Digital Accessibility Contract Language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970D-2C64-4260-F1FD-3EDC9111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New format for easier reference to provisions.</a:t>
            </a:r>
          </a:p>
          <a:p>
            <a:pPr>
              <a:lnSpc>
                <a:spcPct val="110000"/>
              </a:lnSpc>
            </a:pPr>
            <a:r>
              <a:rPr lang="en-US" dirty="0"/>
              <a:t>Defined Accessibility Conformance Report (ACR) requirements.</a:t>
            </a:r>
          </a:p>
          <a:p>
            <a:pPr>
              <a:lnSpc>
                <a:spcPct val="110000"/>
              </a:lnSpc>
            </a:pPr>
            <a:r>
              <a:rPr lang="en-US" dirty="0"/>
              <a:t>Defined Accessibility Roadmap requirements. </a:t>
            </a:r>
          </a:p>
          <a:p>
            <a:pPr>
              <a:lnSpc>
                <a:spcPct val="110000"/>
              </a:lnSpc>
            </a:pPr>
            <a:r>
              <a:rPr lang="en-US" dirty="0"/>
              <a:t>Other Vendor obligations 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Complete Accessibility Questionnaire.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Perform Accessibility Testing during development and prior to delivery. (link to testing  matrix and requirements).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Remediate any known violation in a time period mutually agreed to by the parties. ( Supersedes any conflicting provisions.)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Provide validation of remediation. </a:t>
            </a:r>
          </a:p>
          <a:p>
            <a:pPr>
              <a:lnSpc>
                <a:spcPct val="110000"/>
              </a:lnSpc>
            </a:pPr>
            <a:r>
              <a:rPr lang="en-US" dirty="0"/>
              <a:t>Strengthened consequences for non-compliance. 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0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E6FCA4-FA99-3FF4-BA12-002C94CD3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307744-9060-9C43-C302-AA219EBC1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4BC89ED-9145-4503-4FC0-7E2375DDC0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Enterprise Accessibility Policy Review and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Accessibility Statement Review and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Procurement Contract Language Review and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Welcome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253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231775" indent="-212725">
              <a:lnSpc>
                <a:spcPct val="120000"/>
              </a:lnSpc>
            </a:pPr>
            <a:r>
              <a:rPr lang="en-US" b="1" dirty="0"/>
              <a:t>Jason Snyder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Ashley Bloom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CIAO, Executive Office of Technology Services and Security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Mark Fine</a:t>
            </a:r>
            <a:r>
              <a:rPr lang="en-US" dirty="0"/>
              <a:t>,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 Assistant Secretary for Administration, Executive Office of Administration and Finance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Heath Fahle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Antoine Harrison</a:t>
            </a:r>
            <a:r>
              <a:rPr lang="en-US" dirty="0"/>
              <a:t>, Secretariat CIO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Office of Education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Greg Martin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Secretariat CIO, Executive Office of Energy and Environmental Affairs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Brian Chase</a:t>
            </a:r>
            <a:r>
              <a:rPr lang="en-US" dirty="0"/>
              <a:t>, Secretariat accessibility Officer,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Office of Health and Human Services</a:t>
            </a:r>
          </a:p>
          <a:p>
            <a:pPr marL="231775" indent="-212725">
              <a:lnSpc>
                <a:spcPct val="120000"/>
              </a:lnSpc>
            </a:pPr>
            <a:r>
              <a:rPr lang="en-US" b="1" dirty="0"/>
              <a:t>Dan Sionkiewicz</a:t>
            </a:r>
            <a:r>
              <a:rPr lang="en-US" dirty="0"/>
              <a:t>,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Paul Franzese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Maria Michalski</a:t>
            </a:r>
            <a:r>
              <a:rPr lang="en-US" dirty="0"/>
              <a:t>, Secretariat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pPr>
              <a:lnSpc>
                <a:spcPct val="120000"/>
              </a:lnSpc>
            </a:pPr>
            <a:r>
              <a:rPr lang="en-US" b="1" dirty="0"/>
              <a:t>Dave Bedard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pPr>
              <a:lnSpc>
                <a:spcPct val="120000"/>
              </a:lnSpc>
            </a:pP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Olufunke Adenodi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Assistant Secretary for Administration and Finance, Executive Office of Veterans Services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Yarlennys Villaman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pPr>
              <a:lnSpc>
                <a:spcPct val="120000"/>
              </a:lnSpc>
            </a:pPr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pPr>
              <a:lnSpc>
                <a:spcPct val="120000"/>
              </a:lnSpc>
            </a:pPr>
            <a:r>
              <a:rPr lang="en-US" b="1" dirty="0"/>
              <a:t>John Oliveira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pPr>
              <a:lnSpc>
                <a:spcPct val="120000"/>
              </a:lnSpc>
            </a:pPr>
            <a:r>
              <a:rPr lang="en-US" b="1" dirty="0"/>
              <a:t>Allan Motenko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31775">
              <a:lnSpc>
                <a:spcPct val="100000"/>
              </a:lnSpc>
            </a:pPr>
            <a:r>
              <a:rPr lang="en-US" b="1" dirty="0"/>
              <a:t>Larry Goldberg, Public Board Member</a:t>
            </a:r>
          </a:p>
          <a:p>
            <a:pPr marL="285750" indent="-231775">
              <a:lnSpc>
                <a:spcPct val="100000"/>
              </a:lnSpc>
            </a:pPr>
            <a:r>
              <a:rPr lang="en-US" b="1" dirty="0"/>
              <a:t>Minh Ha, Public Board Member</a:t>
            </a:r>
          </a:p>
          <a:p>
            <a:pPr marL="285750" indent="-231775">
              <a:lnSpc>
                <a:spcPct val="100000"/>
              </a:lnSpc>
            </a:pPr>
            <a:r>
              <a:rPr lang="en-US" b="1" dirty="0"/>
              <a:t>David Kingsbury, Public Board Member</a:t>
            </a:r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372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5E1593-30CF-3235-1D2A-F10752D19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582D26-4D11-F4FD-E167-EE427FC0B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Enterprise Digital Accessibility Policy Review and Feedback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BF352AF-9C91-F48C-A9BB-DB3A8636F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2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AD3C-AF1B-C519-7FCC-2AF44D4E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Accessibility Policy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D63E-958A-19B3-52FF-46FF67C8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707"/>
            <a:ext cx="10515600" cy="50894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New format for easier reference and to align with other TSS policies.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Replaced “Information Technology” with “digital asset”.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Expanded illustrative list of digital assets covered under the policy to call out emerging technologies such as AI.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Added “Applicability” section to more clearly define who must adhere to the policy.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Positioned Digital Accessibility Standards in a table with examples of applicable digital assets.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Consolidated legal authorities in the Authority section; removed section 508.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Designated responsibility for policy implementation to the Secretariat IT Accessibility Officer (SIAO).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Designated responsibility for policy compliance to the respective agency or office CIO.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Consolidated policy requirements in the Digital Accessibility Requirements section. (Links to supporting documents will be added.)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Added an Exception Request procedure.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Removed requirement that Accessibility Statement include list of known accessibility issues.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Added potential consequences for non-adherence to the policy.</a:t>
            </a:r>
          </a:p>
        </p:txBody>
      </p:sp>
    </p:spTree>
    <p:extLst>
      <p:ext uri="{BB962C8B-B14F-4D97-AF65-F5344CB8AC3E}">
        <p14:creationId xmlns:p14="http://schemas.microsoft.com/office/powerpoint/2010/main" val="369755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Accessibility Statement Review and Feedback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8525</TotalTime>
  <Words>751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</vt:lpstr>
      <vt:lpstr>Meeting Agenda</vt:lpstr>
      <vt:lpstr>Welcome and Roll Call</vt:lpstr>
      <vt:lpstr>Board Member Roll Call</vt:lpstr>
      <vt:lpstr>Board Member Roll Call Continued</vt:lpstr>
      <vt:lpstr>Board Member Roll Call Continued</vt:lpstr>
      <vt:lpstr>Enterprise Digital Accessibility Policy Review and Feedback </vt:lpstr>
      <vt:lpstr>Digital Accessibility Policy Updates</vt:lpstr>
      <vt:lpstr>Accessibility Statement Review and Feedback </vt:lpstr>
      <vt:lpstr>Accessibility Statement Updates</vt:lpstr>
      <vt:lpstr>Vendor Digital Accessibility  Contract Language  Review and Feedback </vt:lpstr>
      <vt:lpstr>Vendor Digital Accessibility Contract Language Updates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32</cp:revision>
  <dcterms:created xsi:type="dcterms:W3CDTF">2024-03-08T14:56:14Z</dcterms:created>
  <dcterms:modified xsi:type="dcterms:W3CDTF">2025-06-02T19:57:27Z</dcterms:modified>
</cp:coreProperties>
</file>