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6" r:id="rId2"/>
    <p:sldId id="282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3" autoAdjust="0"/>
    <p:restoredTop sz="94660"/>
  </p:normalViewPr>
  <p:slideViewPr>
    <p:cSldViewPr snapToGrid="0">
      <p:cViewPr varScale="1">
        <p:scale>
          <a:sx n="63" d="100"/>
          <a:sy n="63" d="100"/>
        </p:scale>
        <p:origin x="656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AF7DB4-7E89-4672-9CA2-443BEC3C2A40}" type="datetimeFigureOut">
              <a:rPr lang="en-US" smtClean="0"/>
              <a:t>4/27/2023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DE3D88-72EF-4B59-8F73-89029D89A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34629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D1A6E6-075E-4828-AF88-09BD0A7425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F3800DB-487B-4E23-AC0B-90C9ED4E10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4DF5B1-3694-42A9-866E-9F1FF6CF0C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4/27/2023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718E67-8162-4BE0-9B01-22B89A120A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568B9D-A8C9-40C5-85B0-14F435F39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7383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6536FE-B6CA-4D45-A719-6B51F3FF6D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FB9388C-63B0-4DA8-97D0-BEEDCF401C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D9BDB0-2A2B-43AC-965A-A9E7E7F741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4/27/2023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7DA7C3-2A5B-4BED-A540-9136486CC5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5888E8-31D6-4E51-9228-0D6066FED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1606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3D010CA-6776-433E-8E25-97899E0828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6391E6E-3CF5-4535-B37E-E30058EA28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6ADEE3-AAA7-4846-8EC6-84B1537C1D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4/27/2023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1DABD6-6E60-4895-89B1-3604A484D2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A4D314-6D1C-4A42-A445-B77646B2B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5267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34D5D7-9AEB-44F2-8A04-0694BE1520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CE933F-693D-4770-8DC4-A5A086AC8A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A7849A-1CE6-4F5C-95D7-EA8DA5EE55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4/27/2023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FE1FD0-B95E-4CF6-9A27-0F91F96DA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6123BE-5891-49D6-A758-867A98F38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722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A85FC7-1BEA-438E-A0A7-88FF55112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D5F5C0-417B-4A28-8AE9-A79AC74A62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BC6257-C490-4059-9E97-16E46673C6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4/27/2023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4051CD-74EC-43C1-9F21-D33BD297F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C95141-29DC-41BA-BE25-E899055F31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5323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34FC21-AE04-4050-80E6-D9DCA4B50C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885F7E-EF45-48F7-9E54-C6806D0E963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24501F-6ED5-4112-B037-D3E9F8CF2C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61E48C-176E-4E60-8CB3-5425169963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4/27/2023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52202B-C929-4B39-AF47-D17C38F868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EEEBF3-930A-4A23-810D-C1880E7A6D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384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448E08-A828-430D-B8A6-7302E570AD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FF5402-465C-4E68-BF7E-BFE1177B55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9B917D-5EC9-44FC-B8A7-9ADF4ADC4F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3DCF5D4-E55C-42FF-A7E5-2466DE35B8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7579A7F-77F4-4169-8D51-21234419984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A735923-3BB5-4F33-8E76-56665E95B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4/27/2023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A43FC79-7089-4373-88DC-12501E782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4E0BEB1-B009-47B7-B159-DE05E615E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726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65FFCC-78CC-4E9D-A277-8230F2733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44CEFE7-D923-48C1-B2FE-8110829C69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4/27/2023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68F91C9-7841-4F7B-8F24-B5FF45B5B3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896739-CF17-4867-A5ED-317AD19F5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1143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8942B-5ECF-4556-91C2-496E4C52EF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4/27/2023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E1589EF-E9AD-45F7-BFBE-6F8AD3570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18E0FA-5424-403C-8462-1B7C301C65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240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B27A56-C315-441C-9002-DFD599AED2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F57D9A-8037-4B31-951B-4675ADA69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63141B-5121-4179-B3F6-5295691222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60C32E-3427-4696-A55A-56886EA24A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4/27/2023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DFE526-7D20-4EC0-9624-E77981295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AA82D7-E462-4060-85D6-85CF555401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305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5E919B-BF68-4590-8CA9-A51BAC0F75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04BC1AA-5C68-47DC-BBF0-1E309865E5A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81A636-7F9C-43EC-B2F2-6FB3323CB7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19410E-A050-4AA2-BC89-EF52EB1C34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4/27/2023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C23AB0-18A5-4589-926D-C00F68CFEA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54EE52-EECA-4C6E-83E9-6382044D3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688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C3F6010-77C4-45FE-968C-712199A585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9B1B2C-5D5F-46D9-92F5-ECDF2816A1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334894-C6F5-46F1-BAA2-AFEA88E681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4/27/2023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5B1C84-4663-4022-BBEA-7667FEBCF3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2820DA-1F3A-421F-A770-A6347089E3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852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tableau.dmh.state.ma.us/#/site/Community/workbooks/2063/views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1">
            <a:extLst>
              <a:ext uri="{FF2B5EF4-FFF2-40B4-BE49-F238E27FC236}">
                <a16:creationId xmlns:a16="http://schemas.microsoft.com/office/drawing/2014/main" id="{386F18A8-05AD-4D13-B605-8E4FF3E0C28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EPIA - June 2022</a:t>
            </a:r>
            <a:br>
              <a:rPr lang="en-us" dirty="0">
                <a:hlinkClick r:id="rId2"/>
              </a:rPr>
            </a:br>
            <a:r>
              <a:rPr lang="en-US" dirty="0">
                <a:hlinkClick r:id="rId2"/>
              </a:rPr>
              <a:t>All Ages</a:t>
            </a:r>
            <a:endParaRPr lang="en-us" dirty="0">
              <a:hlinkClick r:id="rId2"/>
            </a:endParaRPr>
          </a:p>
        </p:txBody>
      </p:sp>
      <p:sp>
        <p:nvSpPr>
          <p:cNvPr id="3" name="slide1">
            <a:extLst>
              <a:ext uri="{FF2B5EF4-FFF2-40B4-BE49-F238E27FC236}">
                <a16:creationId xmlns:a16="http://schemas.microsoft.com/office/drawing/2014/main" id="{0F969CD5-EF72-465C-A98F-C965264DF63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Number of Referrals: 561</a:t>
            </a:r>
            <a:endParaRPr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CDC9C9-008B-4BF9-B0DF-3B043D2A95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4/27/2023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DECAC80-F7DC-4D12-9F7D-2E2F43700E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lide9" descr="Referrals by Race">
            <a:extLst>
              <a:ext uri="{FF2B5EF4-FFF2-40B4-BE49-F238E27FC236}">
                <a16:creationId xmlns:a16="http://schemas.microsoft.com/office/drawing/2014/main" id="{4041A7F4-A7E9-4A74-89FE-E729B39C68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" y="95250"/>
            <a:ext cx="9525000" cy="66675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2E18865-C5B3-45C2-9DCE-BC123FC9DF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4/27/2023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876278B-CD4F-4B2C-9EE7-D471735062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slide10" descr="Referrals by Ethnicity">
            <a:extLst>
              <a:ext uri="{FF2B5EF4-FFF2-40B4-BE49-F238E27FC236}">
                <a16:creationId xmlns:a16="http://schemas.microsoft.com/office/drawing/2014/main" id="{0A65F83E-49C8-46C6-A4F5-D1698B4BD4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" y="95250"/>
            <a:ext cx="9525000" cy="66675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609DF28-AEED-4A96-8BA5-101080BE87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4/27/2023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37BC74D-4B82-41D9-A155-7159EB7F45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lide11" descr="Primary Barriers to Placement">
            <a:extLst>
              <a:ext uri="{FF2B5EF4-FFF2-40B4-BE49-F238E27FC236}">
                <a16:creationId xmlns:a16="http://schemas.microsoft.com/office/drawing/2014/main" id="{D7496E5F-FE0D-4677-BE6C-7C6F08FE20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4727" y="0"/>
            <a:ext cx="7302546" cy="6857999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E1F9AD1-2366-4C26-8B3E-183FB35839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4/27/2023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98514C9-F06B-4DDF-8D53-48D882B45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slide12" descr="Primary Diagnosis">
            <a:extLst>
              <a:ext uri="{FF2B5EF4-FFF2-40B4-BE49-F238E27FC236}">
                <a16:creationId xmlns:a16="http://schemas.microsoft.com/office/drawing/2014/main" id="{A07B8945-DB85-4510-AE69-74598AA59F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5268" y="0"/>
            <a:ext cx="7421462" cy="6857999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903D175-C76E-46D7-A89F-085016AAB1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4/27/2023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9C0B7FA-370B-4525-BEF5-B58D4FF772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slide13" descr="Top 20 Boarding / Placement Hospitals">
            <a:extLst>
              <a:ext uri="{FF2B5EF4-FFF2-40B4-BE49-F238E27FC236}">
                <a16:creationId xmlns:a16="http://schemas.microsoft.com/office/drawing/2014/main" id="{DF6EEB3B-E8E2-4492-AE2C-5ED2A3B67F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B0AA1AB-8B36-4953-A552-CDBFB1B3BB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4/27/2023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8D3356D-44B4-465E-9B09-AE379F479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slide14" descr="Boarding Facilities where  &amp;quot;Level of Care Changed&amp;quot;">
            <a:extLst>
              <a:ext uri="{FF2B5EF4-FFF2-40B4-BE49-F238E27FC236}">
                <a16:creationId xmlns:a16="http://schemas.microsoft.com/office/drawing/2014/main" id="{745433F1-94D1-4B55-927E-8494DCE63A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5692" y="0"/>
            <a:ext cx="8440616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9AD0292-6A9C-4F02-9AEA-CCBEA2C4AF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4/27/2023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22E8A05-1754-4EBB-9632-80CA10458B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slide15" descr="Referrals for Uninsured by Boarding / Placement Hospital">
            <a:extLst>
              <a:ext uri="{FF2B5EF4-FFF2-40B4-BE49-F238E27FC236}">
                <a16:creationId xmlns:a16="http://schemas.microsoft.com/office/drawing/2014/main" id="{8B34E6CF-EC7A-4340-99AC-33AC6CF22F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A84DF0C-31C4-4298-92AB-C529BDD5A0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4/27/2023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CF487E5-9D82-4E03-8EF9-42E078628A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slide16" descr="Last 12 Months Accumulated Data (White page)">
            <a:extLst>
              <a:ext uri="{FF2B5EF4-FFF2-40B4-BE49-F238E27FC236}">
                <a16:creationId xmlns:a16="http://schemas.microsoft.com/office/drawing/2014/main" id="{68449569-25A7-4C35-811F-99A74509C5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98DAC57-9598-4CD8-B22A-52AF4E1F46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4/27/2023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C6C2585-691A-4737-AD82-1A36261EA7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slide17" descr="Number of Referrals - 12 months">
            <a:extLst>
              <a:ext uri="{FF2B5EF4-FFF2-40B4-BE49-F238E27FC236}">
                <a16:creationId xmlns:a16="http://schemas.microsoft.com/office/drawing/2014/main" id="{7C22E132-462D-4193-AACE-28747E3E0E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36D2840-3931-480D-8502-DE3DE3B893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4/27/2023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CFDF7BF-0597-4566-A177-0DA8263BEB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slide18" descr="Number of Referrals by Age Group - 12 months (Line)">
            <a:extLst>
              <a:ext uri="{FF2B5EF4-FFF2-40B4-BE49-F238E27FC236}">
                <a16:creationId xmlns:a16="http://schemas.microsoft.com/office/drawing/2014/main" id="{57379399-86ED-409B-A9F4-8A385C2C1A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7612" y="0"/>
            <a:ext cx="8056776" cy="6857999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3FE4E8-0EFA-4AC8-AE9B-F54A7C413B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4/27/2023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B2C7996-748A-443D-B3B0-039CDDB856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9441BD-73F0-4762-ABDB-A61FB8A6D4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4/27/2023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892BDEE-D744-4397-A7D7-5E0D1C3955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</a:t>
            </a:fld>
            <a:endParaRPr lang="en-US"/>
          </a:p>
        </p:txBody>
      </p:sp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E799C46D-B755-4822-A800-2379CDEE338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97992783"/>
              </p:ext>
            </p:extLst>
          </p:nvPr>
        </p:nvGraphicFramePr>
        <p:xfrm>
          <a:off x="108274" y="129682"/>
          <a:ext cx="11951645" cy="60901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" name="Worksheet" r:id="rId3" imgW="10953861" imgH="5581781" progId="Excel.Sheet.12">
                  <p:embed/>
                </p:oleObj>
              </mc:Choice>
              <mc:Fallback>
                <p:oleObj name="Worksheet" r:id="rId3" imgW="10953861" imgH="5581781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8274" y="129682"/>
                        <a:ext cx="11951645" cy="609014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BE85C0F3-A13E-49F1-B21A-CF666B0FB2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9004" y="6382385"/>
            <a:ext cx="9507416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897186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slide19" descr="Number of Referrals with State Agency Involvement - 12 months (Line)">
            <a:extLst>
              <a:ext uri="{FF2B5EF4-FFF2-40B4-BE49-F238E27FC236}">
                <a16:creationId xmlns:a16="http://schemas.microsoft.com/office/drawing/2014/main" id="{6495D491-5954-460B-8D3C-798DAACF01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7683" y="0"/>
            <a:ext cx="8196633" cy="6857999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74F3AEA-76FF-43AF-9D32-F92F2F662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4/27/2023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113EDFC-9945-441A-B1E9-AE8DA64BBB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slide20" descr="Average Time (Days) to Placement after Referral by Referral Date - 12 months">
            <a:extLst>
              <a:ext uri="{FF2B5EF4-FFF2-40B4-BE49-F238E27FC236}">
                <a16:creationId xmlns:a16="http://schemas.microsoft.com/office/drawing/2014/main" id="{C8FBC244-A437-4165-BDC8-3238E7D74A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3157" y="0"/>
            <a:ext cx="9125685" cy="6857999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63681F6-7B22-4060-B350-C1A5FEFE89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4/27/2023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203B832-51EF-4EB7-95C6-A8A3350CF1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slide21" descr="Top 15 Primary Barriers to Placement - 12 months">
            <a:extLst>
              <a:ext uri="{FF2B5EF4-FFF2-40B4-BE49-F238E27FC236}">
                <a16:creationId xmlns:a16="http://schemas.microsoft.com/office/drawing/2014/main" id="{F1CF0FCA-A8A4-4480-9013-53F700E205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4727" y="0"/>
            <a:ext cx="7302546" cy="6857999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520B1F5-FD9C-4F11-820C-BC9ADCD0E6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4/27/2023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75C49B6-A7C5-404F-B8C9-399449B7D8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slide22" descr="Top 5 Barriers to Placement by Month - 12 months (Line graph)">
            <a:extLst>
              <a:ext uri="{FF2B5EF4-FFF2-40B4-BE49-F238E27FC236}">
                <a16:creationId xmlns:a16="http://schemas.microsoft.com/office/drawing/2014/main" id="{8D6C6DAA-AD24-4B9B-8504-985CB20C11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4A5BEAC-B086-43B9-8874-83A28ADACD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4/27/2023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D70C695-F7D7-40CD-AE06-D3633DCD4D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slide23" descr="Top 5 Barriers to Placement by Month - 12 months (Table)">
            <a:extLst>
              <a:ext uri="{FF2B5EF4-FFF2-40B4-BE49-F238E27FC236}">
                <a16:creationId xmlns:a16="http://schemas.microsoft.com/office/drawing/2014/main" id="{FCEEABBF-835A-4D54-875E-6DD4F7E77A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FBDFD35-D18C-40E4-94DE-D391AD091A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4/27/2023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FFD0E48-2B87-41FD-BAC3-198B9B8BF4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slide24" descr="Top 20 Boarding / Placement Hospitals - 12 months">
            <a:extLst>
              <a:ext uri="{FF2B5EF4-FFF2-40B4-BE49-F238E27FC236}">
                <a16:creationId xmlns:a16="http://schemas.microsoft.com/office/drawing/2014/main" id="{1EE089D6-E53C-47AB-BF3C-08723C3B42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A74CB3-0045-4737-919D-C51366CB60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4/27/2023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59FC9F9-A7B2-48A0-A514-A821F3680F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slide25" descr="Repeat EPIA Referrals">
            <a:extLst>
              <a:ext uri="{FF2B5EF4-FFF2-40B4-BE49-F238E27FC236}">
                <a16:creationId xmlns:a16="http://schemas.microsoft.com/office/drawing/2014/main" id="{8AA508AA-4B25-4EA7-862F-6E31DAA490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DA86CC5-1CD9-4BE9-91FB-1D27E17991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4/27/2023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908A624-CA35-4A36-A26E-5D948D90F8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slide26" descr="RePeat Boarding Risk">
            <a:extLst>
              <a:ext uri="{FF2B5EF4-FFF2-40B4-BE49-F238E27FC236}">
                <a16:creationId xmlns:a16="http://schemas.microsoft.com/office/drawing/2014/main" id="{1C8DE316-1E05-4C79-9AEF-BA063B2804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06F018-6515-4193-96C0-F50CDCEBFF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4/27/2023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A07E8F7-BEB5-4286-9CCC-550719C029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2" descr="Referrals by Insurance Plan Type Commercial split">
            <a:extLst>
              <a:ext uri="{FF2B5EF4-FFF2-40B4-BE49-F238E27FC236}">
                <a16:creationId xmlns:a16="http://schemas.microsoft.com/office/drawing/2014/main" id="{D73F004C-4B5F-4C14-A32C-6E9963D1F8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1444CFF-B81B-4E7A-ACA8-6E831057D2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4/27/2023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4486FE-27FB-46F8-A49A-EAA188BFEE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de3" descr="Type of Referral">
            <a:extLst>
              <a:ext uri="{FF2B5EF4-FFF2-40B4-BE49-F238E27FC236}">
                <a16:creationId xmlns:a16="http://schemas.microsoft.com/office/drawing/2014/main" id="{6A14D555-1E15-470B-B527-E567578AC0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1B68BB1-0003-417D-879F-F025B433D5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4/27/2023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816E80-F811-4F4C-B754-12BDA224D4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de4" descr="Time to Referral (Days) from Initial Evaluation">
            <a:extLst>
              <a:ext uri="{FF2B5EF4-FFF2-40B4-BE49-F238E27FC236}">
                <a16:creationId xmlns:a16="http://schemas.microsoft.com/office/drawing/2014/main" id="{58543DAF-8BBF-4E98-AAF5-091AC6A1C0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2296" y="0"/>
            <a:ext cx="8447407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C0285D8-5D22-4D93-A404-C1C8D2EC33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4/27/2023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A2F0DD5-96C5-4548-A773-B8D6EB3894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de5" descr="Time to Referral (Days) from Initial Evaluation by outcome">
            <a:extLst>
              <a:ext uri="{FF2B5EF4-FFF2-40B4-BE49-F238E27FC236}">
                <a16:creationId xmlns:a16="http://schemas.microsoft.com/office/drawing/2014/main" id="{182338A9-55EF-444B-8469-9DFA4CF4DF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4580" y="0"/>
            <a:ext cx="8562840" cy="6857999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200C8F8-AED9-4B1E-B9F3-CB5C127F15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4/27/2023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5EF8518-74D9-404E-A428-68F6D8F89A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lide6" descr="Time to Placement from Referral">
            <a:extLst>
              <a:ext uri="{FF2B5EF4-FFF2-40B4-BE49-F238E27FC236}">
                <a16:creationId xmlns:a16="http://schemas.microsoft.com/office/drawing/2014/main" id="{77001940-B472-4C98-B29A-6571A07BA8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2296" y="0"/>
            <a:ext cx="8447407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2792A85-BCE9-4155-8843-07583F95CB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4/27/2023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005CEFE-AB11-4DE9-A466-1D32866431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lide7" descr="Referrals by Age Group">
            <a:extLst>
              <a:ext uri="{FF2B5EF4-FFF2-40B4-BE49-F238E27FC236}">
                <a16:creationId xmlns:a16="http://schemas.microsoft.com/office/drawing/2014/main" id="{0442684D-2C36-4E9C-B8C3-7063F3A326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" y="95250"/>
            <a:ext cx="9525000" cy="66675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A5C00FE-2BC9-4A1D-B2FA-699BF097B2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4/27/2023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C101BBA-21C5-4276-9B89-37F59909F6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lide8" descr="Referrals by Gender">
            <a:extLst>
              <a:ext uri="{FF2B5EF4-FFF2-40B4-BE49-F238E27FC236}">
                <a16:creationId xmlns:a16="http://schemas.microsoft.com/office/drawing/2014/main" id="{21B9F0AF-0542-4230-98DD-6B93619632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" y="95250"/>
            <a:ext cx="9525000" cy="66675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F6F1045-8FFF-4E7B-9E0E-9255A45402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4/27/2023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210FE43-55DE-4344-88AD-871D249681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66</Words>
  <Application>Microsoft Office PowerPoint</Application>
  <PresentationFormat>Widescreen</PresentationFormat>
  <Paragraphs>56</Paragraphs>
  <Slides>27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2" baseType="lpstr">
      <vt:lpstr>Arial</vt:lpstr>
      <vt:lpstr>Calibri</vt:lpstr>
      <vt:lpstr>Calibri Light</vt:lpstr>
      <vt:lpstr>Office Theme</vt:lpstr>
      <vt:lpstr>Microsoft Excel Worksheet</vt:lpstr>
      <vt:lpstr>EPIA - June 2022 All Ages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EPIA - June 2022</dc:title>
  <dc:creator>MacLeod, Jill (DMH)</dc:creator>
  <cp:lastModifiedBy>MacLeod, Jill (DMH)</cp:lastModifiedBy>
  <cp:revision>3</cp:revision>
  <dcterms:created xsi:type="dcterms:W3CDTF">2023-04-27T14:56:52Z</dcterms:created>
  <dcterms:modified xsi:type="dcterms:W3CDTF">2023-04-27T15:04:09Z</dcterms:modified>
</cp:coreProperties>
</file>