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93" r:id="rId5"/>
    <p:sldMasterId id="2147483701" r:id="rId6"/>
    <p:sldMasterId id="2147483714" r:id="rId7"/>
  </p:sldMasterIdLst>
  <p:notesMasterIdLst>
    <p:notesMasterId r:id="rId28"/>
  </p:notesMasterIdLst>
  <p:sldIdLst>
    <p:sldId id="256" r:id="rId8"/>
    <p:sldId id="2145705583" r:id="rId9"/>
    <p:sldId id="2145705641" r:id="rId10"/>
    <p:sldId id="2146847992" r:id="rId11"/>
    <p:sldId id="2146848063" r:id="rId12"/>
    <p:sldId id="2146848060" r:id="rId13"/>
    <p:sldId id="2146848057" r:id="rId14"/>
    <p:sldId id="2146848089" r:id="rId15"/>
    <p:sldId id="2145705702" r:id="rId16"/>
    <p:sldId id="2145705740" r:id="rId17"/>
    <p:sldId id="2146848069" r:id="rId18"/>
    <p:sldId id="2146848070" r:id="rId19"/>
    <p:sldId id="2146848074" r:id="rId20"/>
    <p:sldId id="2146848071" r:id="rId21"/>
    <p:sldId id="2146848073" r:id="rId22"/>
    <p:sldId id="2146848081" r:id="rId23"/>
    <p:sldId id="2146848083" r:id="rId24"/>
    <p:sldId id="2146848084" r:id="rId25"/>
    <p:sldId id="2146848076" r:id="rId26"/>
    <p:sldId id="2146848077"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0F560030-612C-8125-DAE7-D4DDF11834FF}" name="Cuddy, Joshua (EOHLC)" initials="CJ" userId="S::joshua.cuddy@mass.gov::fe00c576-5af3-4d2a-ade8-c0f212999735"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C752CCA5-7AF5-D364-3402-6DA15FFE710B}" name="Cuddy, Joshua (EOHLC)" initials="JC" userId="S::Joshua.Cuddy@mass.gov::fe00c576-5af3-4d2a-ade8-c0f212999735"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08D39AE3-2E1A-88DB-8ACD-0938F12EC3B9}" name="Reardon, Timothy (EOHLC)" initials="RT" userId="S::timothy.reardon2@mass.gov::31339d56-df5e-429b-974c-d8934eead266"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2D5"/>
    <a:srgbClr val="14558F"/>
    <a:srgbClr val="E97132"/>
    <a:srgbClr val="D9F2D0"/>
    <a:srgbClr val="F2CEED"/>
    <a:srgbClr val="CAEDFB"/>
    <a:srgbClr val="4EA72E"/>
    <a:srgbClr val="A02B93"/>
    <a:srgbClr val="0F9ED5"/>
    <a:srgbClr val="388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49669-A776-7647-B5A5-104D473A72B2}" v="3585" dt="2025-06-20T11:56:32.256"/>
    <p1510:client id="{A53D9062-BC9A-4AD4-C346-EE97987C5E20}" v="96" dt="2025-06-20T14:02:20.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guide orient="horz" pos="1080"/>
        <p:guide pos="2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sh, Matthew (EOHLC)" userId="S::matthew.walsh@mass.gov::6b9d2727-13b7-4fba-bda7-e67533322e9c" providerId="AD" clId="Web-{A53D9062-BC9A-4AD4-C346-EE97987C5E20}"/>
    <pc:docChg chg="modSld">
      <pc:chgData name="Walsh, Matthew (EOHLC)" userId="S::matthew.walsh@mass.gov::6b9d2727-13b7-4fba-bda7-e67533322e9c" providerId="AD" clId="Web-{A53D9062-BC9A-4AD4-C346-EE97987C5E20}" dt="2025-06-20T14:02:17.633" v="79" actId="20577"/>
      <pc:docMkLst>
        <pc:docMk/>
      </pc:docMkLst>
      <pc:sldChg chg="modSp modNotes">
        <pc:chgData name="Walsh, Matthew (EOHLC)" userId="S::matthew.walsh@mass.gov::6b9d2727-13b7-4fba-bda7-e67533322e9c" providerId="AD" clId="Web-{A53D9062-BC9A-4AD4-C346-EE97987C5E20}" dt="2025-06-20T14:02:17.633" v="79" actId="20577"/>
        <pc:sldMkLst>
          <pc:docMk/>
          <pc:sldMk cId="847511936" sldId="256"/>
        </pc:sldMkLst>
        <pc:spChg chg="mod">
          <ac:chgData name="Walsh, Matthew (EOHLC)" userId="S::matthew.walsh@mass.gov::6b9d2727-13b7-4fba-bda7-e67533322e9c" providerId="AD" clId="Web-{A53D9062-BC9A-4AD4-C346-EE97987C5E20}" dt="2025-06-20T14:02:17.633" v="79" actId="20577"/>
          <ac:spMkLst>
            <pc:docMk/>
            <pc:sldMk cId="847511936" sldId="256"/>
            <ac:spMk id="4" creationId="{F9D1A61C-8CFC-7695-51FC-A864F0CF7918}"/>
          </ac:spMkLst>
        </pc:spChg>
      </pc:sldChg>
      <pc:sldChg chg="modNotes">
        <pc:chgData name="Walsh, Matthew (EOHLC)" userId="S::matthew.walsh@mass.gov::6b9d2727-13b7-4fba-bda7-e67533322e9c" providerId="AD" clId="Web-{A53D9062-BC9A-4AD4-C346-EE97987C5E20}" dt="2025-06-20T13:47:21.354" v="1"/>
        <pc:sldMkLst>
          <pc:docMk/>
          <pc:sldMk cId="2718007075" sldId="2145705583"/>
        </pc:sldMkLst>
      </pc:sldChg>
      <pc:sldChg chg="modNotes">
        <pc:chgData name="Walsh, Matthew (EOHLC)" userId="S::matthew.walsh@mass.gov::6b9d2727-13b7-4fba-bda7-e67533322e9c" providerId="AD" clId="Web-{A53D9062-BC9A-4AD4-C346-EE97987C5E20}" dt="2025-06-20T13:47:23.714" v="2"/>
        <pc:sldMkLst>
          <pc:docMk/>
          <pc:sldMk cId="3936441335" sldId="2145705641"/>
        </pc:sldMkLst>
      </pc:sldChg>
      <pc:sldChg chg="modNotes">
        <pc:chgData name="Walsh, Matthew (EOHLC)" userId="S::matthew.walsh@mass.gov::6b9d2727-13b7-4fba-bda7-e67533322e9c" providerId="AD" clId="Web-{A53D9062-BC9A-4AD4-C346-EE97987C5E20}" dt="2025-06-20T13:47:42.010" v="6"/>
        <pc:sldMkLst>
          <pc:docMk/>
          <pc:sldMk cId="2091034526" sldId="2145705702"/>
        </pc:sldMkLst>
      </pc:sldChg>
      <pc:sldChg chg="modNotes">
        <pc:chgData name="Walsh, Matthew (EOHLC)" userId="S::matthew.walsh@mass.gov::6b9d2727-13b7-4fba-bda7-e67533322e9c" providerId="AD" clId="Web-{A53D9062-BC9A-4AD4-C346-EE97987C5E20}" dt="2025-06-20T13:47:44.838" v="7"/>
        <pc:sldMkLst>
          <pc:docMk/>
          <pc:sldMk cId="1123645404" sldId="2145705740"/>
        </pc:sldMkLst>
      </pc:sldChg>
      <pc:sldChg chg="modNotes">
        <pc:chgData name="Walsh, Matthew (EOHLC)" userId="S::matthew.walsh@mass.gov::6b9d2727-13b7-4fba-bda7-e67533322e9c" providerId="AD" clId="Web-{A53D9062-BC9A-4AD4-C346-EE97987C5E20}" dt="2025-06-20T13:47:33.354" v="4"/>
        <pc:sldMkLst>
          <pc:docMk/>
          <pc:sldMk cId="3165621533" sldId="2146848057"/>
        </pc:sldMkLst>
      </pc:sldChg>
      <pc:sldChg chg="modNotes">
        <pc:chgData name="Walsh, Matthew (EOHLC)" userId="S::matthew.walsh@mass.gov::6b9d2727-13b7-4fba-bda7-e67533322e9c" providerId="AD" clId="Web-{A53D9062-BC9A-4AD4-C346-EE97987C5E20}" dt="2025-06-20T13:47:28.401" v="3"/>
        <pc:sldMkLst>
          <pc:docMk/>
          <pc:sldMk cId="1410394325" sldId="2146848063"/>
        </pc:sldMkLst>
      </pc:sldChg>
      <pc:sldChg chg="addSp delSp modSp">
        <pc:chgData name="Walsh, Matthew (EOHLC)" userId="S::matthew.walsh@mass.gov::6b9d2727-13b7-4fba-bda7-e67533322e9c" providerId="AD" clId="Web-{A53D9062-BC9A-4AD4-C346-EE97987C5E20}" dt="2025-06-20T13:49:57.494" v="70"/>
        <pc:sldMkLst>
          <pc:docMk/>
          <pc:sldMk cId="2378603437" sldId="2146848076"/>
        </pc:sldMkLst>
        <pc:spChg chg="add del mod">
          <ac:chgData name="Walsh, Matthew (EOHLC)" userId="S::matthew.walsh@mass.gov::6b9d2727-13b7-4fba-bda7-e67533322e9c" providerId="AD" clId="Web-{A53D9062-BC9A-4AD4-C346-EE97987C5E20}" dt="2025-06-20T13:49:57.494" v="70"/>
          <ac:spMkLst>
            <pc:docMk/>
            <pc:sldMk cId="2378603437" sldId="2146848076"/>
            <ac:spMk id="6" creationId="{5D9A61FE-73DF-E95D-3E64-AC29E99564EF}"/>
          </ac:spMkLst>
        </pc:spChg>
        <pc:graphicFrameChg chg="mod modGraphic">
          <ac:chgData name="Walsh, Matthew (EOHLC)" userId="S::matthew.walsh@mass.gov::6b9d2727-13b7-4fba-bda7-e67533322e9c" providerId="AD" clId="Web-{A53D9062-BC9A-4AD4-C346-EE97987C5E20}" dt="2025-06-20T13:49:52.682" v="68"/>
          <ac:graphicFrameMkLst>
            <pc:docMk/>
            <pc:sldMk cId="2378603437" sldId="2146848076"/>
            <ac:graphicFrameMk id="4" creationId="{1E4FC036-84FB-3DD7-A9F8-819CEA75C39F}"/>
          </ac:graphicFrameMkLst>
        </pc:graphicFrameChg>
      </pc:sldChg>
      <pc:sldChg chg="addSp delSp modSp">
        <pc:chgData name="Walsh, Matthew (EOHLC)" userId="S::matthew.walsh@mass.gov::6b9d2727-13b7-4fba-bda7-e67533322e9c" providerId="AD" clId="Web-{A53D9062-BC9A-4AD4-C346-EE97987C5E20}" dt="2025-06-20T13:50:07.338" v="76"/>
        <pc:sldMkLst>
          <pc:docMk/>
          <pc:sldMk cId="3394770737" sldId="2146848077"/>
        </pc:sldMkLst>
        <pc:spChg chg="add">
          <ac:chgData name="Walsh, Matthew (EOHLC)" userId="S::matthew.walsh@mass.gov::6b9d2727-13b7-4fba-bda7-e67533322e9c" providerId="AD" clId="Web-{A53D9062-BC9A-4AD4-C346-EE97987C5E20}" dt="2025-06-20T13:50:04.494" v="72"/>
          <ac:spMkLst>
            <pc:docMk/>
            <pc:sldMk cId="3394770737" sldId="2146848077"/>
            <ac:spMk id="2" creationId="{5D9A61FE-73DF-E95D-3E64-AC29E99564EF}"/>
          </ac:spMkLst>
        </pc:spChg>
        <pc:spChg chg="del">
          <ac:chgData name="Walsh, Matthew (EOHLC)" userId="S::matthew.walsh@mass.gov::6b9d2727-13b7-4fba-bda7-e67533322e9c" providerId="AD" clId="Web-{A53D9062-BC9A-4AD4-C346-EE97987C5E20}" dt="2025-06-20T13:50:03.447" v="71"/>
          <ac:spMkLst>
            <pc:docMk/>
            <pc:sldMk cId="3394770737" sldId="2146848077"/>
            <ac:spMk id="6" creationId="{A9EB27D9-C3AE-12BB-35F9-6406FC8AB6DF}"/>
          </ac:spMkLst>
        </pc:spChg>
        <pc:graphicFrameChg chg="mod modGraphic">
          <ac:chgData name="Walsh, Matthew (EOHLC)" userId="S::matthew.walsh@mass.gov::6b9d2727-13b7-4fba-bda7-e67533322e9c" providerId="AD" clId="Web-{A53D9062-BC9A-4AD4-C346-EE97987C5E20}" dt="2025-06-20T13:50:07.338" v="76"/>
          <ac:graphicFrameMkLst>
            <pc:docMk/>
            <pc:sldMk cId="3394770737" sldId="2146848077"/>
            <ac:graphicFrameMk id="4" creationId="{CFE9204D-208C-B75A-6E70-42469419AB7D}"/>
          </ac:graphicFrameMkLst>
        </pc:graphicFrameChg>
      </pc:sldChg>
      <pc:sldChg chg="modSp">
        <pc:chgData name="Walsh, Matthew (EOHLC)" userId="S::matthew.walsh@mass.gov::6b9d2727-13b7-4fba-bda7-e67533322e9c" providerId="AD" clId="Web-{A53D9062-BC9A-4AD4-C346-EE97987C5E20}" dt="2025-06-20T14:01:44.680" v="78" actId="20577"/>
        <pc:sldMkLst>
          <pc:docMk/>
          <pc:sldMk cId="1800784143" sldId="2146848084"/>
        </pc:sldMkLst>
        <pc:spChg chg="mod">
          <ac:chgData name="Walsh, Matthew (EOHLC)" userId="S::matthew.walsh@mass.gov::6b9d2727-13b7-4fba-bda7-e67533322e9c" providerId="AD" clId="Web-{A53D9062-BC9A-4AD4-C346-EE97987C5E20}" dt="2025-06-20T14:01:44.680" v="78" actId="20577"/>
          <ac:spMkLst>
            <pc:docMk/>
            <pc:sldMk cId="1800784143" sldId="2146848084"/>
            <ac:spMk id="3" creationId="{5780C70D-5455-37D5-0E5B-41170BF9A07D}"/>
          </ac:spMkLst>
        </pc:spChg>
      </pc:sldChg>
      <pc:sldChg chg="modNotes">
        <pc:chgData name="Walsh, Matthew (EOHLC)" userId="S::matthew.walsh@mass.gov::6b9d2727-13b7-4fba-bda7-e67533322e9c" providerId="AD" clId="Web-{A53D9062-BC9A-4AD4-C346-EE97987C5E20}" dt="2025-06-20T13:47:38.182" v="5"/>
        <pc:sldMkLst>
          <pc:docMk/>
          <pc:sldMk cId="3632378299" sldId="21468480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6/20/2025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fld id="{DA14EB8E-230F-42FB-9C39-F1454E1689F2}" type="slidenum">
              <a:rPr lang="en-US" smtClean="0"/>
              <a:t>10</a:t>
            </a:fld>
            <a:endParaRPr lang="en-US"/>
          </a:p>
        </p:txBody>
      </p:sp>
    </p:spTree>
    <p:extLst>
      <p:ext uri="{BB962C8B-B14F-4D97-AF65-F5344CB8AC3E}">
        <p14:creationId xmlns:p14="http://schemas.microsoft.com/office/powerpoint/2010/main" val="16784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08592-0209-553A-57C1-59FEA4291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C95DB-69DB-1CFA-DFBD-D7B1CC2B0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C9C16-7532-1A63-91BD-5173174BC245}"/>
              </a:ext>
            </a:extLst>
          </p:cNvPr>
          <p:cNvSpPr>
            <a:spLocks noGrp="1"/>
          </p:cNvSpPr>
          <p:nvPr>
            <p:ph type="body" idx="1"/>
          </p:nvPr>
        </p:nvSpPr>
        <p:spPr/>
        <p:txBody>
          <a:bodyPr/>
          <a:lstStyle/>
          <a:p>
            <a:endParaRPr lang="en-US" b="1" u="sng">
              <a:ea typeface="Calibri"/>
              <a:cs typeface="Calibri"/>
            </a:endParaRPr>
          </a:p>
          <a:p>
            <a:pPr marL="171450" indent="-17145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3B46C15A-417C-3D77-0677-AADBD0F57136}"/>
              </a:ext>
            </a:extLst>
          </p:cNvPr>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411259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A16F7-66B6-FBC2-76EF-EE4212E6D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BED83-CA93-3636-94FA-B64E62E73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432D6-6A83-D42C-7B5B-7FECC2F3BA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9B8B57-3D20-3DC8-964F-F1493DB8AA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415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EAF01-6D2A-7442-48BC-461BBDC46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45F3A-4FAB-0A95-4FA9-DF5D5299B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6C63E-BFEA-EBBB-DA62-D6460018D2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8FC8C1-E894-8CAC-2717-39A517F4D0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0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5F0C1-27D5-D34D-95D8-78B6B9DAC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0F4DE-5488-F980-38F3-9106D1532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E96254-E7FA-1DE7-1CB6-0EF848DA9C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A4AD96-9FFA-6E53-4E1A-989D803B28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00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E1E69-401E-5F06-0EF1-8F78415BA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30688-DD97-25E4-F1DF-C51DF04ED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0D635-C659-31BB-0733-B1F4AF317B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E92CFB-0464-63AA-50B1-F5EC4E36D3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200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D6B34-4811-8663-5676-760500D94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2C9C1-738B-94AA-051C-580DD6205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8B5BA-41F9-3C34-4F83-559C36EFC7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7A2466-04D9-DD3C-0736-BA14438C65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05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3D477-5D21-0F84-C82F-093094C0E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E2737-DAE5-B6BC-F5E5-F6D039B80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F0FC1-958C-A06D-BB4C-54D221A135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F22553-EC8D-9193-03E0-C2E47B3C1B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755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BA3D-C633-8FDF-EBF3-B52F9C162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0B75A-A2EF-5F14-B2C0-F981034EA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F21B5-9A51-1792-F8F1-1AD2261616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76644D-0EA5-9AFC-40C2-8E91EDFFEC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69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A48BE-867A-68E3-8D0C-54BEA31D4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5C446-F5EC-6375-5D2B-133091148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BF563-4B0B-5318-FBBA-DD2700F8F2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1180B7-3CFD-539D-41C5-74838FC089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80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B84FA-2E16-091E-7C52-52A9DD16A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B2C86-4FCA-954B-DFFC-5CEFA730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52709-A81E-A4AA-A9D9-34D50DD4D7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1298D9-75F5-8CB6-317A-46714FF9D5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50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0EC73-F42A-946F-7A80-16D51C3F5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328A0-09D0-0D99-BAD3-483C1AA48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84768-6678-5163-B0E3-E436949A2B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0E5EEF-1E30-E585-796D-FE806E06B0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1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5E68-174C-7CC3-5D1F-F6A308394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547E2-05DC-2362-3667-FFEDE656F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779A0-B72A-CD4D-F46D-9F692819BC2F}"/>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00C789F5-1272-0248-DA74-3917C017CBB4}"/>
              </a:ext>
            </a:extLst>
          </p:cNvPr>
          <p:cNvSpPr>
            <a:spLocks noGrp="1"/>
          </p:cNvSpPr>
          <p:nvPr>
            <p:ph type="sldNum" sz="quarter" idx="5"/>
          </p:nvPr>
        </p:nvSpPr>
        <p:spPr/>
        <p:txBody>
          <a:bodyPr/>
          <a:lstStyle/>
          <a:p>
            <a:fld id="{DA14EB8E-230F-42FB-9C39-F1454E1689F2}" type="slidenum">
              <a:rPr lang="en-US" smtClean="0"/>
              <a:t>5</a:t>
            </a:fld>
            <a:endParaRPr lang="en-US"/>
          </a:p>
        </p:txBody>
      </p:sp>
    </p:spTree>
    <p:extLst>
      <p:ext uri="{BB962C8B-B14F-4D97-AF65-F5344CB8AC3E}">
        <p14:creationId xmlns:p14="http://schemas.microsoft.com/office/powerpoint/2010/main" val="185688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9B604-5966-579C-1F53-A13660399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665C0-71BD-D15C-3E3D-A46F0E3D0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50BA1-521D-31E2-2974-68724F558F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334871-30E6-53FD-89B1-DBACC9B3F5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54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BD047-CBAD-AFFF-7DBA-9E2369687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B6858-6D68-129F-98CE-33854C4B6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97292-2B5A-93E2-F0DF-8156C5132420}"/>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9CDB96EE-0068-1918-06A2-F98A25798256}"/>
              </a:ext>
            </a:extLst>
          </p:cNvPr>
          <p:cNvSpPr>
            <a:spLocks noGrp="1"/>
          </p:cNvSpPr>
          <p:nvPr>
            <p:ph type="sldNum" sz="quarter" idx="5"/>
          </p:nvPr>
        </p:nvSpPr>
        <p:spPr/>
        <p:txBody>
          <a:bodyPr/>
          <a:lstStyle/>
          <a:p>
            <a:fld id="{DA14EB8E-230F-42FB-9C39-F1454E1689F2}" type="slidenum">
              <a:rPr lang="en-US" smtClean="0"/>
              <a:t>7</a:t>
            </a:fld>
            <a:endParaRPr lang="en-US"/>
          </a:p>
        </p:txBody>
      </p:sp>
    </p:spTree>
    <p:extLst>
      <p:ext uri="{BB962C8B-B14F-4D97-AF65-F5344CB8AC3E}">
        <p14:creationId xmlns:p14="http://schemas.microsoft.com/office/powerpoint/2010/main" val="331034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8</a:t>
            </a:fld>
            <a:endParaRPr lang="en-US"/>
          </a:p>
        </p:txBody>
      </p:sp>
    </p:spTree>
    <p:extLst>
      <p:ext uri="{BB962C8B-B14F-4D97-AF65-F5344CB8AC3E}">
        <p14:creationId xmlns:p14="http://schemas.microsoft.com/office/powerpoint/2010/main" val="36646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24086576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5.xml"/><Relationship Id="rId7" Type="http://schemas.openxmlformats.org/officeDocument/2006/relationships/oleObject" Target="../embeddings/oleObject2.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8.xml"/><Relationship Id="rId7" Type="http://schemas.openxmlformats.org/officeDocument/2006/relationships/oleObject" Target="../embeddings/oleObject2.bin"/><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3.xml"/><Relationship Id="rId5" Type="http://schemas.openxmlformats.org/officeDocument/2006/relationships/tags" Target="../tags/tag120.xml"/><Relationship Id="rId10" Type="http://schemas.openxmlformats.org/officeDocument/2006/relationships/image" Target="../media/image5.png"/><Relationship Id="rId4" Type="http://schemas.openxmlformats.org/officeDocument/2006/relationships/tags" Target="../tags/tag119.xml"/><Relationship Id="rId9"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3.xml"/><Relationship Id="rId7" Type="http://schemas.openxmlformats.org/officeDocument/2006/relationships/oleObject" Target="../embeddings/oleObject2.bin"/><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3.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2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1.emf"/><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emf"/><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4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5.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6.xml"/><Relationship Id="rId7" Type="http://schemas.openxmlformats.org/officeDocument/2006/relationships/oleObject" Target="../embeddings/oleObject2.bin"/><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Master" Target="../slideMasters/slideMaster4.xml"/><Relationship Id="rId5" Type="http://schemas.openxmlformats.org/officeDocument/2006/relationships/tags" Target="../tags/tag168.xml"/><Relationship Id="rId10" Type="http://schemas.openxmlformats.org/officeDocument/2006/relationships/image" Target="../media/image5.png"/><Relationship Id="rId4" Type="http://schemas.openxmlformats.org/officeDocument/2006/relationships/tags" Target="../tags/tag167.xm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71.xml"/><Relationship Id="rId7" Type="http://schemas.openxmlformats.org/officeDocument/2006/relationships/oleObject" Target="../embeddings/oleObject2.bin"/><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Master" Target="../slideMasters/slideMaster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1.emf"/><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77.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1.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5.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0.xml"/><Relationship Id="rId7" Type="http://schemas.openxmlformats.org/officeDocument/2006/relationships/oleObject" Target="../embeddings/oleObject2.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10" Type="http://schemas.openxmlformats.org/officeDocument/2006/relationships/image" Target="../media/image5.png"/><Relationship Id="rId4" Type="http://schemas.openxmlformats.org/officeDocument/2006/relationships/tags" Target="../tags/tag7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186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899489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688737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1019198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52346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877446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8712808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6431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2556197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9033253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2851828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7120694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1288693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247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9268581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slideLayout" Target="../slideLayouts/slideLayout11.xml"/><Relationship Id="rId21" Type="http://schemas.openxmlformats.org/officeDocument/2006/relationships/tags" Target="../tags/tag61.xml"/><Relationship Id="rId7" Type="http://schemas.openxmlformats.org/officeDocument/2006/relationships/slideLayout" Target="../slideLayouts/slideLayout15.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slideLayout" Target="../slideLayouts/slideLayout10.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slideLayout" Target="../slideLayouts/slideLayout13.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1.bin"/><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slideLayout" Target="../slideLayouts/slideLayout12.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 Type="http://schemas.openxmlformats.org/officeDocument/2006/relationships/slideLayout" Target="../slideLayouts/slideLayout18.xml"/><Relationship Id="rId21" Type="http://schemas.openxmlformats.org/officeDocument/2006/relationships/tags" Target="../tags/tag109.xml"/><Relationship Id="rId7" Type="http://schemas.openxmlformats.org/officeDocument/2006/relationships/slideLayout" Target="../slideLayouts/slideLayout22.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2" Type="http://schemas.openxmlformats.org/officeDocument/2006/relationships/slideLayout" Target="../slideLayouts/slideLayout17.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99.xml"/><Relationship Id="rId24" Type="http://schemas.openxmlformats.org/officeDocument/2006/relationships/tags" Target="../tags/tag112.xml"/><Relationship Id="rId5" Type="http://schemas.openxmlformats.org/officeDocument/2006/relationships/slideLayout" Target="../slideLayouts/slideLayout20.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oleObject" Target="../embeddings/oleObject1.bin"/><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slideLayout" Target="../slideLayouts/slideLayout19.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 Type="http://schemas.openxmlformats.org/officeDocument/2006/relationships/slideLayout" Target="../slideLayouts/slideLayout25.xml"/><Relationship Id="rId21" Type="http://schemas.openxmlformats.org/officeDocument/2006/relationships/tags" Target="../tags/tag157.xml"/><Relationship Id="rId7" Type="http://schemas.openxmlformats.org/officeDocument/2006/relationships/slideLayout" Target="../slideLayouts/slideLayout2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2" Type="http://schemas.openxmlformats.org/officeDocument/2006/relationships/slideLayout" Target="../slideLayouts/slideLayout24.xml"/><Relationship Id="rId16" Type="http://schemas.openxmlformats.org/officeDocument/2006/relationships/tags" Target="../tags/tag152.xml"/><Relationship Id="rId20" Type="http://schemas.openxmlformats.org/officeDocument/2006/relationships/tags" Target="../tags/tag156.xml"/><Relationship Id="rId29"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147.xml"/><Relationship Id="rId24" Type="http://schemas.openxmlformats.org/officeDocument/2006/relationships/tags" Target="../tags/tag160.xml"/><Relationship Id="rId5" Type="http://schemas.openxmlformats.org/officeDocument/2006/relationships/slideLayout" Target="../slideLayouts/slideLayout27.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oleObject" Target="../embeddings/oleObject1.bin"/><Relationship Id="rId10" Type="http://schemas.openxmlformats.org/officeDocument/2006/relationships/tags" Target="../tags/tag146.xml"/><Relationship Id="rId19" Type="http://schemas.openxmlformats.org/officeDocument/2006/relationships/tags" Target="../tags/tag155.xml"/><Relationship Id="rId4" Type="http://schemas.openxmlformats.org/officeDocument/2006/relationships/slideLayout" Target="../slideLayouts/slideLayout26.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 id="2147483709" r:id="rId8"/>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1118358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9832068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June 24, 2025</a:t>
            </a:r>
            <a:endParaRPr lang="en-US"/>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6356" y="2626120"/>
            <a:ext cx="5688792" cy="2677656"/>
          </a:xfrm>
        </p:spPr>
        <p:txBody>
          <a:bodyPr/>
          <a:lstStyle/>
          <a:p>
            <a:pPr>
              <a:spcBef>
                <a:spcPts val="0"/>
              </a:spcBef>
              <a:spcAft>
                <a:spcPts val="1400"/>
              </a:spcAft>
            </a:pPr>
            <a:r>
              <a:rPr lang="en-US" sz="3800" dirty="0"/>
              <a:t>Extremely </a:t>
            </a:r>
            <a:r>
              <a:rPr lang="en-US" sz="3800"/>
              <a:t>Low- </a:t>
            </a:r>
            <a:r>
              <a:rPr lang="en-US" sz="3800" dirty="0"/>
              <a:t>Income Housing </a:t>
            </a:r>
            <a:br>
              <a:rPr lang="en-US" sz="3800" dirty="0"/>
            </a:br>
            <a:r>
              <a:rPr lang="en-US" sz="3800" dirty="0"/>
              <a:t>Commission:</a:t>
            </a:r>
            <a:br>
              <a:rPr lang="en-US" sz="3600" dirty="0"/>
            </a:br>
            <a:r>
              <a:rPr lang="en-US" sz="3000" dirty="0">
                <a:cs typeface="Arial"/>
              </a:rPr>
              <a:t>Sections, Challenges &amp; Solutions</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3839394911"/>
              </p:ext>
            </p:extLst>
          </p:nvPr>
        </p:nvGraphicFramePr>
        <p:xfrm>
          <a:off x="448235" y="1243852"/>
          <a:ext cx="11172551" cy="4537314"/>
        </p:xfrm>
        <a:graphic>
          <a:graphicData uri="http://schemas.openxmlformats.org/drawingml/2006/table">
            <a:tbl>
              <a:tblPr firstRow="1" bandRow="1">
                <a:tableStyleId>{5C22544A-7EE6-4342-B048-85BDC9FD1C3A}</a:tableStyleId>
              </a:tblPr>
              <a:tblGrid>
                <a:gridCol w="11172551">
                  <a:extLst>
                    <a:ext uri="{9D8B030D-6E8A-4147-A177-3AD203B41FA5}">
                      <a16:colId xmlns:a16="http://schemas.microsoft.com/office/drawing/2014/main" val="3478081800"/>
                    </a:ext>
                  </a:extLst>
                </a:gridCol>
              </a:tblGrid>
              <a:tr h="1018077">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rial"/>
                        </a:rPr>
                        <a:t>June: Section Working Groups Meet </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17589"/>
                  </a:ext>
                </a:extLst>
              </a:tr>
              <a:tr h="1018078">
                <a:tc>
                  <a:txBody>
                    <a:bodyPr/>
                    <a:lstStyle/>
                    <a:p>
                      <a:pPr marL="229870" marR="0" lvl="0" indent="0" algn="l" rtl="0">
                        <a:lnSpc>
                          <a:spcPct val="100000"/>
                        </a:lnSpc>
                        <a:spcBef>
                          <a:spcPts val="0"/>
                        </a:spcBef>
                        <a:spcAft>
                          <a:spcPts val="0"/>
                        </a:spcAft>
                        <a:buClrTx/>
                        <a:buSzTx/>
                        <a:buFontTx/>
                        <a:buNone/>
                      </a:pPr>
                      <a:endParaRPr lang="en-US" sz="600" b="1" u="none" strike="noStrike">
                        <a:solidFill>
                          <a:schemeClr val="tx1"/>
                        </a:solidFill>
                      </a:endParaRPr>
                    </a:p>
                    <a:p>
                      <a:pPr marL="229870" marR="0" lvl="0" indent="0" algn="l">
                        <a:lnSpc>
                          <a:spcPct val="100000"/>
                        </a:lnSpc>
                        <a:spcBef>
                          <a:spcPts val="1000"/>
                        </a:spcBef>
                        <a:spcAft>
                          <a:spcPts val="2000"/>
                        </a:spcAft>
                        <a:buClrTx/>
                        <a:buSzTx/>
                        <a:buFontTx/>
                        <a:buNone/>
                      </a:pPr>
                      <a:r>
                        <a:rPr lang="en-US" sz="2400" b="1" u="none" strike="noStrike">
                          <a:solidFill>
                            <a:schemeClr val="tx1"/>
                          </a:solidFill>
                        </a:rPr>
                        <a:t>July Meeting Options</a:t>
                      </a:r>
                      <a:r>
                        <a:rPr lang="en-US" sz="2400" b="1" i="0" u="none" strike="noStrike" noProof="0">
                          <a:solidFill>
                            <a:schemeClr val="tx1"/>
                          </a:solidFill>
                          <a:latin typeface="Arial"/>
                        </a:rPr>
                        <a:t>: </a:t>
                      </a:r>
                      <a:endParaRPr lang="en-US" sz="2400" b="1"/>
                    </a:p>
                    <a:p>
                      <a:pPr marL="687070" marR="0" lvl="0" indent="-457200" algn="l">
                        <a:lnSpc>
                          <a:spcPct val="100000"/>
                        </a:lnSpc>
                        <a:spcBef>
                          <a:spcPts val="0"/>
                        </a:spcBef>
                        <a:spcAft>
                          <a:spcPts val="2000"/>
                        </a:spcAft>
                        <a:buClrTx/>
                        <a:buSzTx/>
                        <a:buFontTx/>
                        <a:buAutoNum type="arabicParenR"/>
                      </a:pPr>
                      <a:r>
                        <a:rPr lang="en-US" sz="2200" b="1" i="0" u="none" strike="noStrike" noProof="0">
                          <a:solidFill>
                            <a:schemeClr val="tx1"/>
                          </a:solidFill>
                          <a:latin typeface="Arial"/>
                        </a:rPr>
                        <a:t>NO July meeting </a:t>
                      </a:r>
                      <a:r>
                        <a:rPr lang="en-US" sz="2200" b="0" i="0" u="none" strike="noStrike" noProof="0">
                          <a:solidFill>
                            <a:schemeClr val="tx1"/>
                          </a:solidFill>
                          <a:latin typeface="Arial"/>
                        </a:rPr>
                        <a:t>- use July as an opportunity for work in smaller groups, with full Commission meetings recommencing in August with small group report backs; OR</a:t>
                      </a:r>
                    </a:p>
                    <a:p>
                      <a:pPr marL="687070" marR="0" lvl="0" indent="-457200" algn="l">
                        <a:lnSpc>
                          <a:spcPct val="100000"/>
                        </a:lnSpc>
                        <a:spcBef>
                          <a:spcPts val="0"/>
                        </a:spcBef>
                        <a:spcAft>
                          <a:spcPts val="2000"/>
                        </a:spcAft>
                        <a:buClrTx/>
                        <a:buSzTx/>
                        <a:buFontTx/>
                        <a:buAutoNum type="arabicParenR"/>
                      </a:pPr>
                      <a:r>
                        <a:rPr lang="en-US" sz="2200" b="1" i="0" u="none" strike="noStrike" noProof="0">
                          <a:solidFill>
                            <a:schemeClr val="tx1"/>
                          </a:solidFill>
                          <a:latin typeface="Arial"/>
                        </a:rPr>
                        <a:t>LATE July meeting </a:t>
                      </a:r>
                      <a:r>
                        <a:rPr lang="en-US" sz="2200" b="0" i="0" u="none" strike="noStrike" noProof="0">
                          <a:solidFill>
                            <a:schemeClr val="tx1"/>
                          </a:solidFill>
                          <a:latin typeface="Arial"/>
                        </a:rPr>
                        <a:t>- hold a regular meeting in late July to allow more time for independent work</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0948537"/>
                  </a:ext>
                </a:extLst>
              </a:tr>
              <a:tr h="1018077">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rial"/>
                        </a:rPr>
                        <a:t>Fall: Public Engagement Opportunities (TBD)</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741586"/>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7ABA4-0028-CA91-8636-DA3961F788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F45E5F-B867-1B0C-7EBB-0E9698F38D7F}"/>
              </a:ext>
            </a:extLst>
          </p:cNvPr>
          <p:cNvSpPr>
            <a:spLocks noGrp="1"/>
          </p:cNvSpPr>
          <p:nvPr>
            <p:ph type="title"/>
          </p:nvPr>
        </p:nvSpPr>
        <p:spPr>
          <a:xfrm>
            <a:off x="2874391" y="2604941"/>
            <a:ext cx="8181508" cy="1107996"/>
          </a:xfrm>
        </p:spPr>
        <p:txBody>
          <a:bodyPr/>
          <a:lstStyle/>
          <a:p>
            <a:pPr algn="l"/>
            <a:r>
              <a:rPr lang="en-US" sz="3600"/>
              <a:t>Appendix </a:t>
            </a:r>
            <a:br>
              <a:rPr lang="en-US" sz="3600">
                <a:cs typeface="Arial"/>
              </a:rPr>
            </a:br>
            <a:r>
              <a:rPr lang="en-US" sz="3600"/>
              <a:t>(Full Survey Response Summary)</a:t>
            </a:r>
            <a:endParaRPr lang="en-US"/>
          </a:p>
        </p:txBody>
      </p:sp>
      <p:sp>
        <p:nvSpPr>
          <p:cNvPr id="5" name="TextBox 4">
            <a:extLst>
              <a:ext uri="{FF2B5EF4-FFF2-40B4-BE49-F238E27FC236}">
                <a16:creationId xmlns:a16="http://schemas.microsoft.com/office/drawing/2014/main" id="{712128B7-C094-004C-C8A9-1CD25F4602DC}"/>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in housing for ELI households.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17106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4A1CB-0B55-1FDD-EEC5-6404181AEA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0A4AFF-B52D-53D7-93BC-EA0E94F6413F}"/>
              </a:ext>
            </a:extLst>
          </p:cNvPr>
          <p:cNvSpPr txBox="1"/>
          <p:nvPr/>
        </p:nvSpPr>
        <p:spPr>
          <a:xfrm>
            <a:off x="-1023" y="1664410"/>
            <a:ext cx="12009835" cy="485517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r>
              <a:rPr lang="en-US" sz="2600" b="1" u="sng" dirty="0">
                <a:solidFill>
                  <a:srgbClr val="14558F"/>
                </a:solidFill>
                <a:latin typeface="Aptos"/>
                <a:ea typeface="+mn-lt"/>
                <a:cs typeface="+mn-lt"/>
              </a:rPr>
              <a:t>Challenge 1:</a:t>
            </a:r>
            <a:r>
              <a:rPr lang="en-US" sz="2600" dirty="0">
                <a:solidFill>
                  <a:srgbClr val="14558F"/>
                </a:solidFill>
                <a:latin typeface="Aptos"/>
                <a:ea typeface="+mn-lt"/>
                <a:cs typeface="+mn-lt"/>
              </a:rPr>
              <a:t> Insufficient soft debt and equity result in slower project timelines which often spur increased costs, further exacerbating the initial challenge.</a:t>
            </a:r>
            <a:endParaRPr lang="en-US" sz="2600">
              <a:latin typeface="Aptos"/>
            </a:endParaRPr>
          </a:p>
          <a:p>
            <a:pPr lvl="2"/>
            <a:r>
              <a:rPr lang="en-US" sz="2600" b="1" u="sng" dirty="0">
                <a:solidFill>
                  <a:srgbClr val="14558F"/>
                </a:solidFill>
                <a:latin typeface="Aptos"/>
                <a:ea typeface="+mn-lt"/>
                <a:cs typeface="+mn-lt"/>
              </a:rPr>
              <a:t>Solution 1.1:</a:t>
            </a:r>
            <a:r>
              <a:rPr lang="en-US" sz="2600" dirty="0">
                <a:solidFill>
                  <a:srgbClr val="14558F"/>
                </a:solidFill>
                <a:latin typeface="Aptos"/>
                <a:ea typeface="+mn-lt"/>
                <a:cs typeface="+mn-lt"/>
              </a:rPr>
              <a:t> Continue increased support for the state low-income housing tax credit, as was recently made possible through the Affordable Homes Act</a:t>
            </a:r>
            <a:endParaRPr lang="en-US" sz="2600">
              <a:latin typeface="Aptos"/>
              <a:cs typeface="Arial" panose="020B0604020202020204"/>
            </a:endParaRPr>
          </a:p>
          <a:p>
            <a:pPr lvl="2"/>
            <a:endParaRPr lang="en-US" sz="2600" dirty="0">
              <a:solidFill>
                <a:srgbClr val="14558F"/>
              </a:solidFill>
              <a:latin typeface="Aptos"/>
              <a:ea typeface="Calibri"/>
              <a:cs typeface="Calibri"/>
            </a:endParaRPr>
          </a:p>
          <a:p>
            <a:pPr lvl="1"/>
            <a:r>
              <a:rPr lang="en-US" sz="2600" b="1" u="sng" dirty="0">
                <a:solidFill>
                  <a:srgbClr val="14558F"/>
                </a:solidFill>
                <a:latin typeface="Aptos"/>
                <a:ea typeface="+mn-lt"/>
                <a:cs typeface="+mn-lt"/>
              </a:rPr>
              <a:t>Challenge 2: </a:t>
            </a:r>
            <a:r>
              <a:rPr lang="en-US" sz="2600" dirty="0">
                <a:solidFill>
                  <a:srgbClr val="14558F"/>
                </a:solidFill>
                <a:latin typeface="Aptos"/>
                <a:ea typeface="+mn-lt"/>
                <a:cs typeface="+mn-lt"/>
              </a:rPr>
              <a:t>Most severely cost-burdened and cost-burdened households have extremely low incomes.</a:t>
            </a:r>
            <a:endParaRPr lang="en-US" sz="2600">
              <a:latin typeface="Aptos"/>
            </a:endParaRPr>
          </a:p>
          <a:p>
            <a:pPr lvl="2"/>
            <a:r>
              <a:rPr lang="en-US" sz="2600" b="1" u="sng" dirty="0">
                <a:solidFill>
                  <a:srgbClr val="14558F"/>
                </a:solidFill>
                <a:latin typeface="Aptos"/>
                <a:ea typeface="+mn-lt"/>
                <a:cs typeface="+mn-lt"/>
              </a:rPr>
              <a:t>Solution 2.1: </a:t>
            </a:r>
            <a:r>
              <a:rPr lang="en-US" sz="2600" dirty="0">
                <a:solidFill>
                  <a:srgbClr val="14558F"/>
                </a:solidFill>
                <a:latin typeface="Aptos"/>
                <a:ea typeface="+mn-lt"/>
                <a:cs typeface="+mn-lt"/>
              </a:rPr>
              <a:t>Ensure that public subsidies for new development are proportionately directed at supporting units affordable at income levels with the highest rates of cost burden and severe cost burden</a:t>
            </a:r>
            <a:endParaRPr lang="en-US" sz="2600" dirty="0">
              <a:latin typeface="Aptos"/>
            </a:endParaRPr>
          </a:p>
          <a:p>
            <a:pPr>
              <a:spcBef>
                <a:spcPts val="300"/>
              </a:spcBef>
              <a:spcAft>
                <a:spcPts val="300"/>
              </a:spcAft>
            </a:pPr>
            <a:endParaRPr lang="en-US" sz="2400" b="1">
              <a:solidFill>
                <a:srgbClr val="14558F"/>
              </a:solidFill>
              <a:latin typeface="Aptos"/>
              <a:ea typeface="Calibri"/>
              <a:cs typeface="Arial"/>
            </a:endParaRPr>
          </a:p>
          <a:p>
            <a:pPr>
              <a:spcBef>
                <a:spcPts val="300"/>
              </a:spcBef>
              <a:spcAft>
                <a:spcPts val="300"/>
              </a:spcAft>
            </a:pPr>
            <a:endParaRPr lang="en-US" sz="2400">
              <a:solidFill>
                <a:srgbClr val="14558F"/>
              </a:solidFill>
              <a:latin typeface="Arial" panose="020B0604020202020204"/>
              <a:ea typeface="Calibri"/>
              <a:cs typeface="Arial"/>
            </a:endParaRPr>
          </a:p>
        </p:txBody>
      </p:sp>
      <p:graphicFrame>
        <p:nvGraphicFramePr>
          <p:cNvPr id="4" name="Table 3">
            <a:extLst>
              <a:ext uri="{FF2B5EF4-FFF2-40B4-BE49-F238E27FC236}">
                <a16:creationId xmlns:a16="http://schemas.microsoft.com/office/drawing/2014/main" id="{6ABEA642-4AE9-BB78-FD4D-8E30EF857DAE}"/>
              </a:ext>
            </a:extLst>
          </p:cNvPr>
          <p:cNvGraphicFramePr>
            <a:graphicFrameLocks noGrp="1"/>
          </p:cNvGraphicFramePr>
          <p:nvPr>
            <p:extLst>
              <p:ext uri="{D42A27DB-BD31-4B8C-83A1-F6EECF244321}">
                <p14:modId xmlns:p14="http://schemas.microsoft.com/office/powerpoint/2010/main" val="2938280103"/>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ct val="100000"/>
                        </a:lnSpc>
                        <a:spcBef>
                          <a:spcPts val="0"/>
                        </a:spcBef>
                        <a:spcAft>
                          <a:spcPts val="0"/>
                        </a:spcAft>
                        <a:buNone/>
                      </a:pPr>
                      <a:r>
                        <a:rPr lang="en-US" sz="2200" b="1" i="0" u="none" strike="noStrike" noProof="0" dirty="0">
                          <a:solidFill>
                            <a:schemeClr val="bg1"/>
                          </a:solidFill>
                          <a:effectLst/>
                          <a:latin typeface="Aptos"/>
                        </a:rPr>
                        <a:t>Development Finance &amp; Market Dynamics</a:t>
                      </a: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48603071"/>
                  </a:ext>
                </a:extLst>
              </a:tr>
            </a:tbl>
          </a:graphicData>
        </a:graphic>
      </p:graphicFrame>
      <p:sp>
        <p:nvSpPr>
          <p:cNvPr id="10" name="Title 1">
            <a:extLst>
              <a:ext uri="{FF2B5EF4-FFF2-40B4-BE49-F238E27FC236}">
                <a16:creationId xmlns:a16="http://schemas.microsoft.com/office/drawing/2014/main" id="{88D15037-1249-DAD8-1B91-92D58F7A3DFC}"/>
              </a:ext>
            </a:extLst>
          </p:cNvPr>
          <p:cNvSpPr txBox="1">
            <a:spLocks/>
          </p:cNvSpPr>
          <p:nvPr/>
        </p:nvSpPr>
        <p:spPr>
          <a:xfrm>
            <a:off x="391282" y="164914"/>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a:solidFill>
                <a:srgbClr val="F2F2F2"/>
              </a:solidFill>
              <a:latin typeface="Arial" panose="020B0604020202020204"/>
            </a:endParaRPr>
          </a:p>
        </p:txBody>
      </p:sp>
      <p:sp>
        <p:nvSpPr>
          <p:cNvPr id="6" name="TextBox 5">
            <a:extLst>
              <a:ext uri="{FF2B5EF4-FFF2-40B4-BE49-F238E27FC236}">
                <a16:creationId xmlns:a16="http://schemas.microsoft.com/office/drawing/2014/main" id="{FBA4F4C6-D325-6E6F-96F3-24A7FF1EC223}"/>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in housing for ELI households.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6698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460CE-0689-F01E-AB32-2EBDB7307E8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59282F-E808-049A-C765-A78851D97263}"/>
              </a:ext>
            </a:extLst>
          </p:cNvPr>
          <p:cNvSpPr txBox="1"/>
          <p:nvPr/>
        </p:nvSpPr>
        <p:spPr>
          <a:xfrm>
            <a:off x="-1023" y="1483180"/>
            <a:ext cx="11808552" cy="552715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514350" indent="-514350">
              <a:spcAft>
                <a:spcPts val="800"/>
              </a:spcAft>
              <a:buAutoNum type="arabicPeriod"/>
            </a:pPr>
            <a:endParaRPr lang="en-US" sz="1600" b="1">
              <a:solidFill>
                <a:srgbClr val="14558F"/>
              </a:solidFill>
              <a:latin typeface="Aptos"/>
              <a:ea typeface="Calibri"/>
              <a:cs typeface="Calibri"/>
            </a:endParaRPr>
          </a:p>
          <a:p>
            <a:pPr lvl="1"/>
            <a:r>
              <a:rPr lang="en-US" sz="1900" b="1" u="sng" dirty="0">
                <a:solidFill>
                  <a:srgbClr val="14558F"/>
                </a:solidFill>
                <a:latin typeface="Aptos"/>
                <a:ea typeface="+mn-lt"/>
                <a:cs typeface="+mn-lt"/>
              </a:rPr>
              <a:t>Challenge 3:</a:t>
            </a:r>
            <a:r>
              <a:rPr lang="en-US" sz="1900" b="1" dirty="0">
                <a:solidFill>
                  <a:srgbClr val="14558F"/>
                </a:solidFill>
                <a:latin typeface="Aptos"/>
                <a:ea typeface="+mn-lt"/>
                <a:cs typeface="+mn-lt"/>
              </a:rPr>
              <a:t> Extremely low-income housing is both costly to develop and costly to sustain through operating subsidies, making it more difficult to develop than housing at any other income level.</a:t>
            </a:r>
            <a:endParaRPr lang="en-US" sz="1900" b="1">
              <a:latin typeface="Aptos"/>
              <a:ea typeface="+mn-lt"/>
              <a:cs typeface="+mn-lt"/>
            </a:endParaRPr>
          </a:p>
          <a:p>
            <a:pPr lvl="2"/>
            <a:r>
              <a:rPr lang="en-US" sz="1700" b="1" u="sng" dirty="0">
                <a:solidFill>
                  <a:srgbClr val="14558F"/>
                </a:solidFill>
                <a:latin typeface="Aptos"/>
                <a:ea typeface="+mn-lt"/>
                <a:cs typeface="+mn-lt"/>
              </a:rPr>
              <a:t>Solution 3.1:</a:t>
            </a:r>
            <a:r>
              <a:rPr lang="en-US" sz="1700" dirty="0">
                <a:solidFill>
                  <a:srgbClr val="14558F"/>
                </a:solidFill>
                <a:latin typeface="Aptos"/>
                <a:ea typeface="+mn-lt"/>
                <a:cs typeface="+mn-lt"/>
              </a:rPr>
              <a:t> Defray costs by disposing of state surplus land for the development of housing affordable to extremely low-income households</a:t>
            </a:r>
            <a:endParaRPr lang="en-US" sz="1700">
              <a:latin typeface="Aptos"/>
              <a:cs typeface="Arial" panose="020B0604020202020204"/>
            </a:endParaRPr>
          </a:p>
          <a:p>
            <a:pPr lvl="2"/>
            <a:r>
              <a:rPr lang="en-US" sz="1700" b="1" u="sng" dirty="0">
                <a:solidFill>
                  <a:srgbClr val="14558F"/>
                </a:solidFill>
                <a:latin typeface="Aptos"/>
                <a:ea typeface="+mn-lt"/>
                <a:cs typeface="+mn-lt"/>
              </a:rPr>
              <a:t>Solution 3.2:</a:t>
            </a:r>
            <a:r>
              <a:rPr lang="en-US" sz="1700" dirty="0">
                <a:solidFill>
                  <a:srgbClr val="14558F"/>
                </a:solidFill>
                <a:latin typeface="Aptos"/>
                <a:ea typeface="+mn-lt"/>
                <a:cs typeface="+mn-lt"/>
              </a:rPr>
              <a:t> Incentivize or require municipalities to take and dispose of tax title properties for the development of housing development affordable to extremely low-income households</a:t>
            </a:r>
            <a:endParaRPr lang="en-US" sz="1700">
              <a:latin typeface="Aptos"/>
              <a:cs typeface="Arial" panose="020B0604020202020204"/>
            </a:endParaRPr>
          </a:p>
          <a:p>
            <a:pPr lvl="2"/>
            <a:r>
              <a:rPr lang="en-US" sz="1700" b="1" u="sng" dirty="0">
                <a:solidFill>
                  <a:srgbClr val="14558F"/>
                </a:solidFill>
                <a:latin typeface="Aptos"/>
                <a:ea typeface="+mn-lt"/>
                <a:cs typeface="+mn-lt"/>
              </a:rPr>
              <a:t>Solution 3.3:</a:t>
            </a:r>
            <a:r>
              <a:rPr lang="en-US" sz="1700" dirty="0">
                <a:solidFill>
                  <a:srgbClr val="14558F"/>
                </a:solidFill>
                <a:latin typeface="Aptos"/>
                <a:ea typeface="+mn-lt"/>
                <a:cs typeface="+mn-lt"/>
              </a:rPr>
              <a:t> Steadily increase bond funding available for the production and preservation of units affordable to extremely low-income households</a:t>
            </a:r>
            <a:endParaRPr lang="en-US" sz="1700">
              <a:latin typeface="Aptos"/>
              <a:cs typeface="Arial" panose="020B0604020202020204"/>
            </a:endParaRPr>
          </a:p>
          <a:p>
            <a:pPr lvl="2"/>
            <a:r>
              <a:rPr lang="en-US" sz="1700" b="1" u="sng" dirty="0">
                <a:solidFill>
                  <a:srgbClr val="14558F"/>
                </a:solidFill>
                <a:latin typeface="Aptos"/>
                <a:ea typeface="+mn-lt"/>
                <a:cs typeface="+mn-lt"/>
              </a:rPr>
              <a:t>Solution 3.4:</a:t>
            </a:r>
            <a:r>
              <a:rPr lang="en-US" sz="1700" dirty="0">
                <a:solidFill>
                  <a:srgbClr val="14558F"/>
                </a:solidFill>
                <a:latin typeface="Aptos"/>
                <a:ea typeface="+mn-lt"/>
                <a:cs typeface="+mn-lt"/>
              </a:rPr>
              <a:t> Make available the state donation tax credit for sellers who sell properties for below market value to purchasers guaranteeing long-term affordability in the property </a:t>
            </a:r>
            <a:endParaRPr lang="en-US" sz="1700">
              <a:latin typeface="Aptos"/>
              <a:cs typeface="Arial" panose="020B0604020202020204"/>
            </a:endParaRPr>
          </a:p>
          <a:p>
            <a:pPr lvl="2"/>
            <a:r>
              <a:rPr lang="en-US" sz="1700" b="1" u="sng" dirty="0">
                <a:solidFill>
                  <a:srgbClr val="14558F"/>
                </a:solidFill>
                <a:latin typeface="Aptos"/>
                <a:ea typeface="+mn-lt"/>
                <a:cs typeface="+mn-lt"/>
              </a:rPr>
              <a:t>Solution 3.5: </a:t>
            </a:r>
            <a:r>
              <a:rPr lang="en-US" sz="1700" dirty="0">
                <a:solidFill>
                  <a:srgbClr val="14558F"/>
                </a:solidFill>
                <a:latin typeface="Aptos"/>
                <a:ea typeface="+mn-lt"/>
                <a:cs typeface="+mn-lt"/>
              </a:rPr>
              <a:t>Incentivize municipalities to establish local vouchers and rental assistance programs as feasible</a:t>
            </a:r>
            <a:endParaRPr lang="en-US" sz="1700">
              <a:latin typeface="Aptos"/>
              <a:cs typeface="Arial" panose="020B0604020202020204"/>
            </a:endParaRPr>
          </a:p>
          <a:p>
            <a:pPr lvl="2"/>
            <a:r>
              <a:rPr lang="en-US" sz="1700" b="1" u="sng" dirty="0">
                <a:solidFill>
                  <a:srgbClr val="14558F"/>
                </a:solidFill>
                <a:latin typeface="Aptos"/>
                <a:ea typeface="+mn-lt"/>
                <a:cs typeface="+mn-lt"/>
              </a:rPr>
              <a:t>Solution 3.6: </a:t>
            </a:r>
            <a:r>
              <a:rPr lang="en-US" sz="1700" dirty="0">
                <a:solidFill>
                  <a:srgbClr val="14558F"/>
                </a:solidFill>
                <a:latin typeface="Aptos"/>
                <a:ea typeface="+mn-lt"/>
                <a:cs typeface="+mn-lt"/>
              </a:rPr>
              <a:t>Create and/or expand revenue sources for housing through policies like the local option real estate transfer fee to fund affordable housing</a:t>
            </a:r>
            <a:endParaRPr lang="en-US" sz="1700">
              <a:latin typeface="Aptos"/>
              <a:cs typeface="Arial" panose="020B0604020202020204"/>
            </a:endParaRPr>
          </a:p>
          <a:p>
            <a:pPr lvl="2"/>
            <a:r>
              <a:rPr lang="en-US" sz="1700" b="1" u="sng" dirty="0">
                <a:solidFill>
                  <a:srgbClr val="14558F"/>
                </a:solidFill>
                <a:latin typeface="Aptos"/>
                <a:ea typeface="+mn-lt"/>
                <a:cs typeface="+mn-lt"/>
              </a:rPr>
              <a:t>Solution 3.7:</a:t>
            </a:r>
            <a:r>
              <a:rPr lang="en-US" sz="1700" dirty="0">
                <a:solidFill>
                  <a:srgbClr val="14558F"/>
                </a:solidFill>
                <a:latin typeface="Aptos"/>
                <a:ea typeface="+mn-lt"/>
                <a:cs typeface="+mn-lt"/>
              </a:rPr>
              <a:t> Enable inclusionary zoning to be implemented by a simple majority vote</a:t>
            </a:r>
            <a:endParaRPr lang="en-US" sz="1700">
              <a:latin typeface="Aptos"/>
              <a:cs typeface="Arial" panose="020B0604020202020204"/>
            </a:endParaRPr>
          </a:p>
          <a:p>
            <a:pPr lvl="2"/>
            <a:r>
              <a:rPr lang="en-US" sz="1700" b="1" u="sng" dirty="0">
                <a:solidFill>
                  <a:srgbClr val="14558F"/>
                </a:solidFill>
                <a:latin typeface="Aptos"/>
                <a:ea typeface="+mn-lt"/>
                <a:cs typeface="+mn-lt"/>
              </a:rPr>
              <a:t>Solution 3.8:</a:t>
            </a:r>
            <a:r>
              <a:rPr lang="en-US" sz="1700" dirty="0">
                <a:solidFill>
                  <a:srgbClr val="14558F"/>
                </a:solidFill>
                <a:latin typeface="Aptos"/>
                <a:ea typeface="+mn-lt"/>
                <a:cs typeface="+mn-lt"/>
              </a:rPr>
              <a:t> Expand use of the average income test in LIHTC properties to provide cross-subsidy for units affordable to people with extremely low incomes</a:t>
            </a:r>
            <a:endParaRPr lang="en-US" sz="1700">
              <a:latin typeface="Aptos"/>
              <a:cs typeface="Arial" panose="020B0604020202020204"/>
            </a:endParaRPr>
          </a:p>
          <a:p>
            <a:pPr lvl="1"/>
            <a:endParaRPr lang="en-US" sz="1700" dirty="0">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0BF39F4D-9CD5-E867-B48F-717082B73A54}"/>
              </a:ext>
            </a:extLst>
          </p:cNvPr>
          <p:cNvGraphicFramePr>
            <a:graphicFrameLocks noGrp="1"/>
          </p:cNvGraphicFramePr>
          <p:nvPr>
            <p:extLst>
              <p:ext uri="{D42A27DB-BD31-4B8C-83A1-F6EECF244321}">
                <p14:modId xmlns:p14="http://schemas.microsoft.com/office/powerpoint/2010/main" val="3493453661"/>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Financing &amp; General Development</a:t>
                      </a:r>
                      <a:endParaRPr lang="en-US" sz="2200">
                        <a:latin typeface="Aptos"/>
                      </a:endParaRP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48603071"/>
                  </a:ext>
                </a:extLst>
              </a:tr>
            </a:tbl>
          </a:graphicData>
        </a:graphic>
      </p:graphicFrame>
      <p:sp>
        <p:nvSpPr>
          <p:cNvPr id="10" name="Title 1">
            <a:extLst>
              <a:ext uri="{FF2B5EF4-FFF2-40B4-BE49-F238E27FC236}">
                <a16:creationId xmlns:a16="http://schemas.microsoft.com/office/drawing/2014/main" id="{A0E4B735-685E-61F6-9559-256EE717CD3E}"/>
              </a:ext>
            </a:extLst>
          </p:cNvPr>
          <p:cNvSpPr txBox="1">
            <a:spLocks/>
          </p:cNvSpPr>
          <p:nvPr/>
        </p:nvSpPr>
        <p:spPr>
          <a:xfrm>
            <a:off x="391282" y="164914"/>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b="0">
              <a:solidFill>
                <a:srgbClr val="000000"/>
              </a:solidFill>
              <a:latin typeface="Arial" panose="020B0604020202020204"/>
              <a:cs typeface="Arial"/>
            </a:endParaRPr>
          </a:p>
        </p:txBody>
      </p:sp>
      <p:sp>
        <p:nvSpPr>
          <p:cNvPr id="6" name="TextBox 5">
            <a:extLst>
              <a:ext uri="{FF2B5EF4-FFF2-40B4-BE49-F238E27FC236}">
                <a16:creationId xmlns:a16="http://schemas.microsoft.com/office/drawing/2014/main" id="{D8E333B9-8EB5-7245-98BF-326F59D7850E}"/>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in housing for ELI households.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5505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EA677-6BD3-5FE2-8E7D-58638671965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8DECB2B-817D-34FB-DB27-694EB43536D7}"/>
              </a:ext>
            </a:extLst>
          </p:cNvPr>
          <p:cNvSpPr txBox="1">
            <a:spLocks/>
          </p:cNvSpPr>
          <p:nvPr/>
        </p:nvSpPr>
        <p:spPr>
          <a:xfrm>
            <a:off x="391282" y="164914"/>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a:solidFill>
                <a:srgbClr val="F2F2F2"/>
              </a:solidFill>
              <a:latin typeface="Arial" panose="020B0604020202020204"/>
            </a:endParaRPr>
          </a:p>
        </p:txBody>
      </p:sp>
      <p:sp>
        <p:nvSpPr>
          <p:cNvPr id="3" name="TextBox 2">
            <a:extLst>
              <a:ext uri="{FF2B5EF4-FFF2-40B4-BE49-F238E27FC236}">
                <a16:creationId xmlns:a16="http://schemas.microsoft.com/office/drawing/2014/main" id="{BFF13A47-990E-83FB-99A3-623830E37CA4}"/>
              </a:ext>
            </a:extLst>
          </p:cNvPr>
          <p:cNvSpPr txBox="1"/>
          <p:nvPr/>
        </p:nvSpPr>
        <p:spPr>
          <a:xfrm>
            <a:off x="-1023" y="1483557"/>
            <a:ext cx="11808552" cy="649665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200" b="1">
              <a:solidFill>
                <a:srgbClr val="14558F"/>
              </a:solidFill>
              <a:latin typeface="Aptos"/>
              <a:ea typeface="Calibri"/>
              <a:cs typeface="Calibri"/>
            </a:endParaRPr>
          </a:p>
          <a:p>
            <a:pPr lvl="1"/>
            <a:r>
              <a:rPr lang="en-US" sz="2200" b="1" u="sng" dirty="0">
                <a:solidFill>
                  <a:srgbClr val="14558F"/>
                </a:solidFill>
                <a:ea typeface="+mn-lt"/>
                <a:cs typeface="+mn-lt"/>
              </a:rPr>
              <a:t>Challenge 4:</a:t>
            </a:r>
            <a:r>
              <a:rPr lang="en-US" sz="2200" dirty="0">
                <a:solidFill>
                  <a:srgbClr val="14558F"/>
                </a:solidFill>
                <a:ea typeface="+mn-lt"/>
                <a:cs typeface="+mn-lt"/>
              </a:rPr>
              <a:t> Misinformation about multi-family housing development can result in community opposition which slows or stops development, particularly larger developments and developments in which a significant portion of units are (or would be) affordable to extremely low-income households </a:t>
            </a:r>
            <a:endParaRPr lang="en-US" dirty="0"/>
          </a:p>
          <a:p>
            <a:pPr lvl="2"/>
            <a:r>
              <a:rPr lang="en-US" sz="2200" u="sng" dirty="0">
                <a:solidFill>
                  <a:srgbClr val="14558F"/>
                </a:solidFill>
                <a:ea typeface="+mn-lt"/>
                <a:cs typeface="+mn-lt"/>
              </a:rPr>
              <a:t>Solution 4.1:</a:t>
            </a:r>
            <a:r>
              <a:rPr lang="en-US" sz="2200" dirty="0">
                <a:solidFill>
                  <a:srgbClr val="14558F"/>
                </a:solidFill>
                <a:ea typeface="+mn-lt"/>
                <a:cs typeface="+mn-lt"/>
              </a:rPr>
              <a:t> Normalize and diffuse the presence of units affordable to households with extremely low incomes by requiring their inclusion in a broader swath of affordable and mixed-income housing developments</a:t>
            </a:r>
            <a:endParaRPr lang="en-US" dirty="0">
              <a:cs typeface="Arial" panose="020B0604020202020204"/>
            </a:endParaRPr>
          </a:p>
          <a:p>
            <a:pPr lvl="2"/>
            <a:r>
              <a:rPr lang="en-US" sz="2200" u="sng" dirty="0">
                <a:solidFill>
                  <a:srgbClr val="14558F"/>
                </a:solidFill>
                <a:ea typeface="+mn-lt"/>
                <a:cs typeface="+mn-lt"/>
              </a:rPr>
              <a:t>Solution 4.2:</a:t>
            </a:r>
            <a:r>
              <a:rPr lang="en-US" sz="2200" dirty="0">
                <a:solidFill>
                  <a:srgbClr val="14558F"/>
                </a:solidFill>
                <a:ea typeface="+mn-lt"/>
                <a:cs typeface="+mn-lt"/>
              </a:rPr>
              <a:t> Support innovative approaches to smaller scale, cost-efficient affordable housing development such as tiny homes, manufactured homes, single room occupancy units, rooming houses, and prefabricated modular housing</a:t>
            </a:r>
            <a:endParaRPr lang="en-US" dirty="0">
              <a:cs typeface="Arial" panose="020B0604020202020204"/>
            </a:endParaRPr>
          </a:p>
          <a:p>
            <a:pPr lvl="1"/>
            <a:endParaRPr lang="en-US" sz="2200" dirty="0">
              <a:solidFill>
                <a:srgbClr val="14558F"/>
              </a:solidFill>
              <a:latin typeface="Aptos"/>
              <a:ea typeface="Calibri"/>
              <a:cs typeface="Calibri"/>
            </a:endParaRPr>
          </a:p>
          <a:p>
            <a:pPr marL="514350" indent="-514350">
              <a:spcAft>
                <a:spcPts val="800"/>
              </a:spcAft>
              <a:buFontTx/>
              <a:buAutoNum type="arabicPeriod"/>
            </a:pPr>
            <a:endParaRPr lang="en-US" sz="3600" b="1">
              <a:solidFill>
                <a:srgbClr val="14558F"/>
              </a:solidFill>
              <a:latin typeface="Aptos"/>
              <a:ea typeface="Calibri"/>
              <a:cs typeface="Calibri"/>
            </a:endParaRPr>
          </a:p>
          <a:p>
            <a:pPr marL="1200150" lvl="2" indent="-285750">
              <a:buFont typeface="Arial"/>
              <a:buChar char="•"/>
            </a:pPr>
            <a:endParaRPr lang="en-US" sz="4000">
              <a:solidFill>
                <a:srgbClr val="14558F"/>
              </a:solidFill>
              <a:latin typeface="Calibri"/>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E07A17BD-C3CE-256C-6DCD-4D84ECFFBFD4}"/>
              </a:ext>
            </a:extLst>
          </p:cNvPr>
          <p:cNvGraphicFramePr>
            <a:graphicFrameLocks noGrp="1"/>
          </p:cNvGraphicFramePr>
          <p:nvPr>
            <p:extLst>
              <p:ext uri="{D42A27DB-BD31-4B8C-83A1-F6EECF244321}">
                <p14:modId xmlns:p14="http://schemas.microsoft.com/office/powerpoint/2010/main" val="4275211764"/>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Financing &amp; General Development</a:t>
                      </a:r>
                      <a:endParaRPr lang="en-US" sz="2200">
                        <a:latin typeface="Aptos"/>
                      </a:endParaRP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48603071"/>
                  </a:ext>
                </a:extLst>
              </a:tr>
            </a:tbl>
          </a:graphicData>
        </a:graphic>
      </p:graphicFrame>
      <p:sp>
        <p:nvSpPr>
          <p:cNvPr id="9" name="TextBox 8">
            <a:extLst>
              <a:ext uri="{FF2B5EF4-FFF2-40B4-BE49-F238E27FC236}">
                <a16:creationId xmlns:a16="http://schemas.microsoft.com/office/drawing/2014/main" id="{1A545E65-DF5A-C51A-2721-676CA05C6AFF}"/>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in housing for ELI households.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412337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CF83-4E75-7622-2A4E-8F15DB07730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F4353DD-643B-9989-6B94-2AA35109319C}"/>
              </a:ext>
            </a:extLst>
          </p:cNvPr>
          <p:cNvSpPr txBox="1">
            <a:spLocks/>
          </p:cNvSpPr>
          <p:nvPr/>
        </p:nvSpPr>
        <p:spPr>
          <a:xfrm>
            <a:off x="381513" y="47130"/>
            <a:ext cx="10621956" cy="897595"/>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a:cs typeface="Arial"/>
            </a:endParaRPr>
          </a:p>
        </p:txBody>
      </p:sp>
      <p:sp>
        <p:nvSpPr>
          <p:cNvPr id="3" name="TextBox 2">
            <a:extLst>
              <a:ext uri="{FF2B5EF4-FFF2-40B4-BE49-F238E27FC236}">
                <a16:creationId xmlns:a16="http://schemas.microsoft.com/office/drawing/2014/main" id="{D5F611AA-93FA-3B3C-84C8-39F9580C4DE2}"/>
              </a:ext>
            </a:extLst>
          </p:cNvPr>
          <p:cNvSpPr txBox="1"/>
          <p:nvPr/>
        </p:nvSpPr>
        <p:spPr>
          <a:xfrm>
            <a:off x="-1023" y="1483557"/>
            <a:ext cx="11923570" cy="637354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b="1" u="sng" dirty="0">
              <a:solidFill>
                <a:srgbClr val="14558F"/>
              </a:solidFill>
              <a:latin typeface="Aptos"/>
              <a:ea typeface="Calibri"/>
              <a:cs typeface="Calibri"/>
            </a:endParaRPr>
          </a:p>
          <a:p>
            <a:pPr lvl="1"/>
            <a:r>
              <a:rPr lang="en-US" sz="2000" b="1" u="sng">
                <a:solidFill>
                  <a:srgbClr val="14558F"/>
                </a:solidFill>
                <a:latin typeface="Aptos"/>
                <a:ea typeface="+mn-lt"/>
                <a:cs typeface="+mn-lt"/>
              </a:rPr>
              <a:t>Challenge 1: </a:t>
            </a:r>
            <a:r>
              <a:rPr lang="en-US" sz="2000">
                <a:solidFill>
                  <a:srgbClr val="14558F"/>
                </a:solidFill>
                <a:latin typeface="Aptos"/>
                <a:ea typeface="+mn-lt"/>
                <a:cs typeface="+mn-lt"/>
              </a:rPr>
              <a:t>Despite producing new housing affordable to people with extremely low incomes, the shortage of units affordable to these households continues to grow as developments are sold and rents increase faster than incomes.</a:t>
            </a:r>
            <a:endParaRPr lang="en-US" sz="2000">
              <a:latin typeface="Aptos"/>
              <a:ea typeface="+mn-lt"/>
              <a:cs typeface="+mn-lt"/>
            </a:endParaRPr>
          </a:p>
          <a:p>
            <a:pPr lvl="2"/>
            <a:r>
              <a:rPr lang="en-US" sz="2000" b="1" u="sng">
                <a:solidFill>
                  <a:srgbClr val="14558F"/>
                </a:solidFill>
                <a:latin typeface="Aptos"/>
                <a:ea typeface="+mn-lt"/>
                <a:cs typeface="+mn-lt"/>
              </a:rPr>
              <a:t>Solution 1.1:</a:t>
            </a:r>
            <a:r>
              <a:rPr lang="en-US" sz="2000">
                <a:solidFill>
                  <a:srgbClr val="14558F"/>
                </a:solidFill>
                <a:latin typeface="Aptos"/>
                <a:ea typeface="+mn-lt"/>
                <a:cs typeface="+mn-lt"/>
              </a:rPr>
              <a:t> Prioritize preserving and providing long-term affordability in existing units affordable to extremely low-income households</a:t>
            </a:r>
            <a:endParaRPr lang="en-US" sz="2000">
              <a:latin typeface="Aptos"/>
              <a:cs typeface="Arial"/>
            </a:endParaRPr>
          </a:p>
          <a:p>
            <a:pPr lvl="2"/>
            <a:r>
              <a:rPr lang="en-US" sz="2000" b="1" u="sng" dirty="0">
                <a:solidFill>
                  <a:srgbClr val="14558F"/>
                </a:solidFill>
                <a:latin typeface="Aptos"/>
                <a:ea typeface="+mn-lt"/>
                <a:cs typeface="+mn-lt"/>
              </a:rPr>
              <a:t>Solution 1.2:</a:t>
            </a:r>
            <a:r>
              <a:rPr lang="en-US" sz="2000" dirty="0">
                <a:solidFill>
                  <a:srgbClr val="14558F"/>
                </a:solidFill>
                <a:latin typeface="Aptos"/>
                <a:ea typeface="+mn-lt"/>
                <a:cs typeface="+mn-lt"/>
              </a:rPr>
              <a:t> Incentivize property owners to maintain rents affordable to extremely low-income households by providing more direct subsidies, tax benefits, and rehabilitation financing conditioned on affordability restrictions</a:t>
            </a:r>
            <a:endParaRPr lang="en-US" sz="2000">
              <a:latin typeface="Aptos"/>
              <a:cs typeface="Arial"/>
            </a:endParaRPr>
          </a:p>
          <a:p>
            <a:pPr lvl="2"/>
            <a:r>
              <a:rPr lang="en-US" sz="2000" b="1" u="sng" dirty="0">
                <a:solidFill>
                  <a:srgbClr val="14558F"/>
                </a:solidFill>
                <a:latin typeface="Aptos"/>
                <a:ea typeface="+mn-lt"/>
                <a:cs typeface="+mn-lt"/>
              </a:rPr>
              <a:t>Solution 1.3: </a:t>
            </a:r>
            <a:r>
              <a:rPr lang="en-US" sz="2000" dirty="0">
                <a:solidFill>
                  <a:srgbClr val="14558F"/>
                </a:solidFill>
                <a:latin typeface="Aptos"/>
                <a:ea typeface="+mn-lt"/>
                <a:cs typeface="+mn-lt"/>
              </a:rPr>
              <a:t>Prioritize preservation of single room occupancy units and rooming houses</a:t>
            </a:r>
            <a:endParaRPr lang="en-US" sz="2000">
              <a:latin typeface="Aptos"/>
              <a:cs typeface="Arial"/>
            </a:endParaRPr>
          </a:p>
          <a:p>
            <a:pPr lvl="1"/>
            <a:endParaRPr lang="en-US" sz="2000" dirty="0">
              <a:solidFill>
                <a:srgbClr val="14558F"/>
              </a:solidFill>
              <a:latin typeface="Aptos"/>
              <a:ea typeface="Calibri"/>
              <a:cs typeface="Calibri"/>
            </a:endParaRPr>
          </a:p>
          <a:p>
            <a:pPr lvl="1"/>
            <a:r>
              <a:rPr lang="en-US" sz="2000" b="1" u="sng">
                <a:solidFill>
                  <a:srgbClr val="14558F"/>
                </a:solidFill>
                <a:latin typeface="Aptos"/>
                <a:ea typeface="Calibri"/>
                <a:cs typeface="Calibri"/>
              </a:rPr>
              <a:t>Challenge 2: </a:t>
            </a:r>
            <a:r>
              <a:rPr lang="en-US" sz="2000">
                <a:solidFill>
                  <a:srgbClr val="14558F"/>
                </a:solidFill>
                <a:latin typeface="Aptos"/>
                <a:ea typeface="+mn-lt"/>
                <a:cs typeface="+mn-lt"/>
              </a:rPr>
              <a:t>Speculation by large, for-profit investors both increases property values, and tends to increase rents for tenants in purchased properties </a:t>
            </a:r>
            <a:endParaRPr lang="en-US" sz="2000" dirty="0">
              <a:solidFill>
                <a:srgbClr val="14558F"/>
              </a:solidFill>
              <a:latin typeface="Aptos"/>
              <a:ea typeface="+mn-lt"/>
              <a:cs typeface="+mn-lt"/>
            </a:endParaRPr>
          </a:p>
          <a:p>
            <a:pPr lvl="2"/>
            <a:r>
              <a:rPr lang="en-US" sz="2000" b="1" u="sng">
                <a:solidFill>
                  <a:srgbClr val="14558F"/>
                </a:solidFill>
                <a:latin typeface="Aptos"/>
                <a:ea typeface="+mn-lt"/>
                <a:cs typeface="+mn-lt"/>
              </a:rPr>
              <a:t>Solution 2.1: </a:t>
            </a:r>
            <a:r>
              <a:rPr lang="en-US" sz="2000">
                <a:solidFill>
                  <a:srgbClr val="14558F"/>
                </a:solidFill>
                <a:latin typeface="Aptos"/>
                <a:ea typeface="+mn-lt"/>
                <a:cs typeface="+mn-lt"/>
              </a:rPr>
              <a:t>Enable municipalities to implement a right of first refusal to preserve naturally occurring affordable units </a:t>
            </a:r>
            <a:endParaRPr lang="en-US" sz="2000">
              <a:latin typeface="Aptos"/>
            </a:endParaRPr>
          </a:p>
          <a:p>
            <a:pPr lvl="1"/>
            <a:endParaRPr lang="en-US" b="1" u="sng" dirty="0">
              <a:solidFill>
                <a:srgbClr val="14558F"/>
              </a:solidFill>
              <a:latin typeface="Aptos"/>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AF002BCD-6CAE-948A-1DEA-B17A438C77F3}"/>
              </a:ext>
            </a:extLst>
          </p:cNvPr>
          <p:cNvGraphicFramePr>
            <a:graphicFrameLocks noGrp="1"/>
          </p:cNvGraphicFramePr>
          <p:nvPr>
            <p:extLst>
              <p:ext uri="{D42A27DB-BD31-4B8C-83A1-F6EECF244321}">
                <p14:modId xmlns:p14="http://schemas.microsoft.com/office/powerpoint/2010/main" val="1115432479"/>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dirty="0">
                          <a:solidFill>
                            <a:srgbClr val="FFFFFF"/>
                          </a:solidFill>
                          <a:effectLst/>
                          <a:latin typeface="Aptos"/>
                        </a:rPr>
                        <a:t>Preservation</a:t>
                      </a:r>
                      <a:endParaRPr lang="en-US" dirty="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A02B93"/>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A3B7E2FC-F0A4-D536-3E27-37C9A791B1E1}"/>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in housing for ELI households.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94050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182AC-DC92-009C-EF7B-FCAF76CC02D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1ACD5F1-7AA4-D9E1-437D-8821D9A96B79}"/>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p>
        </p:txBody>
      </p:sp>
      <p:sp>
        <p:nvSpPr>
          <p:cNvPr id="3" name="TextBox 2">
            <a:extLst>
              <a:ext uri="{FF2B5EF4-FFF2-40B4-BE49-F238E27FC236}">
                <a16:creationId xmlns:a16="http://schemas.microsoft.com/office/drawing/2014/main" id="{B8DEB280-6517-234F-5526-E32D27600F40}"/>
              </a:ext>
            </a:extLst>
          </p:cNvPr>
          <p:cNvSpPr txBox="1"/>
          <p:nvPr/>
        </p:nvSpPr>
        <p:spPr>
          <a:xfrm>
            <a:off x="-1024" y="1483557"/>
            <a:ext cx="11923571" cy="669670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1900" b="1" u="sng" dirty="0">
              <a:solidFill>
                <a:srgbClr val="14558F"/>
              </a:solidFill>
              <a:latin typeface="Aptos"/>
              <a:ea typeface="Calibri"/>
              <a:cs typeface="Calibri"/>
            </a:endParaRPr>
          </a:p>
          <a:p>
            <a:pPr lvl="1"/>
            <a:r>
              <a:rPr lang="en-US" sz="1900" b="1" u="sng" dirty="0">
                <a:solidFill>
                  <a:srgbClr val="14558F"/>
                </a:solidFill>
                <a:latin typeface="Aptos"/>
                <a:ea typeface="+mn-lt"/>
                <a:cs typeface="+mn-lt"/>
              </a:rPr>
              <a:t>Challenge 1:</a:t>
            </a:r>
            <a:r>
              <a:rPr lang="en-US" sz="1900" dirty="0">
                <a:solidFill>
                  <a:srgbClr val="14558F"/>
                </a:solidFill>
                <a:latin typeface="Aptos"/>
                <a:ea typeface="+mn-lt"/>
                <a:cs typeface="+mn-lt"/>
              </a:rPr>
              <a:t> It is difficult to obtain sufficient rental vouchers to meet demand (mobile) and fund projects (project based).</a:t>
            </a:r>
            <a:endParaRPr lang="en-US" sz="1900">
              <a:latin typeface="Aptos"/>
              <a:cs typeface="Arial"/>
            </a:endParaRPr>
          </a:p>
          <a:p>
            <a:pPr lvl="2"/>
            <a:r>
              <a:rPr lang="en-US" sz="1900" b="1" u="sng" dirty="0">
                <a:solidFill>
                  <a:srgbClr val="14558F"/>
                </a:solidFill>
                <a:latin typeface="Aptos"/>
                <a:ea typeface="+mn-lt"/>
                <a:cs typeface="+mn-lt"/>
              </a:rPr>
              <a:t>Solution 1.1: </a:t>
            </a:r>
            <a:r>
              <a:rPr lang="en-US" sz="1900" dirty="0">
                <a:solidFill>
                  <a:srgbClr val="14558F"/>
                </a:solidFill>
                <a:latin typeface="Aptos"/>
                <a:ea typeface="+mn-lt"/>
                <a:cs typeface="+mn-lt"/>
              </a:rPr>
              <a:t>Maximize use of vouchers made available through the Section 8 program</a:t>
            </a:r>
            <a:endParaRPr lang="en-US" sz="1900">
              <a:latin typeface="Aptos"/>
              <a:cs typeface="Arial" panose="020B0604020202020204"/>
            </a:endParaRPr>
          </a:p>
          <a:p>
            <a:pPr lvl="2"/>
            <a:r>
              <a:rPr lang="en-US" sz="1900" b="1" u="sng" dirty="0">
                <a:solidFill>
                  <a:srgbClr val="14558F"/>
                </a:solidFill>
                <a:latin typeface="Aptos"/>
                <a:ea typeface="+mn-lt"/>
                <a:cs typeface="+mn-lt"/>
              </a:rPr>
              <a:t>Solution 1.2:</a:t>
            </a:r>
            <a:r>
              <a:rPr lang="en-US" sz="1900" dirty="0">
                <a:solidFill>
                  <a:srgbClr val="14558F"/>
                </a:solidFill>
                <a:latin typeface="Aptos"/>
                <a:ea typeface="+mn-lt"/>
                <a:cs typeface="+mn-lt"/>
              </a:rPr>
              <a:t> Bolster and expand access to the Massachusetts Rental Voucher Program (MRVP)</a:t>
            </a:r>
            <a:endParaRPr lang="en-US" sz="1900">
              <a:latin typeface="Aptos"/>
              <a:ea typeface="+mn-lt"/>
              <a:cs typeface="+mn-lt"/>
            </a:endParaRPr>
          </a:p>
          <a:p>
            <a:pPr lvl="1"/>
            <a:endParaRPr lang="en-US" sz="1900" dirty="0">
              <a:solidFill>
                <a:srgbClr val="14558F"/>
              </a:solidFill>
              <a:latin typeface="Aptos"/>
              <a:ea typeface="Calibri"/>
              <a:cs typeface="Calibri"/>
            </a:endParaRPr>
          </a:p>
          <a:p>
            <a:pPr lvl="1"/>
            <a:r>
              <a:rPr lang="en-US" sz="1900" b="1" u="sng" dirty="0">
                <a:solidFill>
                  <a:srgbClr val="14558F"/>
                </a:solidFill>
                <a:latin typeface="Aptos"/>
                <a:ea typeface="+mn-lt"/>
                <a:cs typeface="+mn-lt"/>
              </a:rPr>
              <a:t>Challenge 2:</a:t>
            </a:r>
            <a:r>
              <a:rPr lang="en-US" sz="1900" u="sng" dirty="0">
                <a:solidFill>
                  <a:srgbClr val="14558F"/>
                </a:solidFill>
                <a:latin typeface="Aptos"/>
                <a:ea typeface="+mn-lt"/>
                <a:cs typeface="+mn-lt"/>
              </a:rPr>
              <a:t> </a:t>
            </a:r>
            <a:r>
              <a:rPr lang="en-US" sz="1900" dirty="0">
                <a:solidFill>
                  <a:srgbClr val="14558F"/>
                </a:solidFill>
                <a:latin typeface="Aptos"/>
                <a:ea typeface="+mn-lt"/>
                <a:cs typeface="+mn-lt"/>
              </a:rPr>
              <a:t>Available housing affordable to households with extremely low incomes often lacks the physical attributes and services that prospective tenants need, such as accessibility features (particularly limited by the prevalence of steps), family-sized units (i.e. 3+ bedrooms), and supportive services. This is particularly challenging given the significant overlap between households where at least one member has a disability and households earning extremely low incomes</a:t>
            </a:r>
            <a:endParaRPr lang="en-US" sz="1900">
              <a:latin typeface="Aptos"/>
              <a:cs typeface="Arial"/>
            </a:endParaRPr>
          </a:p>
          <a:p>
            <a:pPr lvl="2"/>
            <a:r>
              <a:rPr lang="en-US" sz="1900" b="1" u="sng" dirty="0">
                <a:solidFill>
                  <a:srgbClr val="14558F"/>
                </a:solidFill>
                <a:latin typeface="Aptos"/>
                <a:ea typeface="+mn-lt"/>
                <a:cs typeface="+mn-lt"/>
              </a:rPr>
              <a:t>Solution 2.1:</a:t>
            </a:r>
            <a:r>
              <a:rPr lang="en-US" sz="1900" dirty="0">
                <a:solidFill>
                  <a:srgbClr val="14558F"/>
                </a:solidFill>
                <a:latin typeface="Aptos"/>
                <a:ea typeface="+mn-lt"/>
                <a:cs typeface="+mn-lt"/>
              </a:rPr>
              <a:t> Award additional points in funding applications for new construction with 3+ bedrooms, fully accessible units in excess of legal requirements, and first floor units or other units with non-stair access</a:t>
            </a:r>
            <a:endParaRPr lang="en-US" sz="1900">
              <a:latin typeface="Aptos"/>
              <a:cs typeface="Arial"/>
            </a:endParaRPr>
          </a:p>
          <a:p>
            <a:pPr lvl="2"/>
            <a:r>
              <a:rPr lang="en-US" sz="1900" b="1" u="sng" dirty="0">
                <a:solidFill>
                  <a:srgbClr val="14558F"/>
                </a:solidFill>
                <a:latin typeface="Aptos"/>
                <a:ea typeface="+mn-lt"/>
                <a:cs typeface="+mn-lt"/>
              </a:rPr>
              <a:t>Solution 2.2:</a:t>
            </a:r>
            <a:r>
              <a:rPr lang="en-US" sz="1900" dirty="0">
                <a:solidFill>
                  <a:srgbClr val="14558F"/>
                </a:solidFill>
                <a:latin typeface="Aptos"/>
                <a:ea typeface="+mn-lt"/>
                <a:cs typeface="+mn-lt"/>
              </a:rPr>
              <a:t> Increase funding for the Home Modification Loan Program</a:t>
            </a:r>
            <a:endParaRPr lang="en-US" sz="1900">
              <a:latin typeface="Aptos"/>
              <a:cs typeface="Arial"/>
            </a:endParaRPr>
          </a:p>
          <a:p>
            <a:pPr lvl="2"/>
            <a:r>
              <a:rPr lang="en-US" sz="1900" b="1" u="sng" dirty="0">
                <a:solidFill>
                  <a:srgbClr val="14558F"/>
                </a:solidFill>
                <a:latin typeface="Aptos"/>
                <a:ea typeface="+mn-lt"/>
                <a:cs typeface="+mn-lt"/>
              </a:rPr>
              <a:t>Solution 2.3: </a:t>
            </a:r>
            <a:r>
              <a:rPr lang="en-US" sz="1900" dirty="0">
                <a:solidFill>
                  <a:srgbClr val="14558F"/>
                </a:solidFill>
                <a:latin typeface="Aptos"/>
                <a:ea typeface="+mn-lt"/>
                <a:cs typeface="+mn-lt"/>
              </a:rPr>
              <a:t>Provide significant new capitalization for the Supportive Housing Pool Fund</a:t>
            </a:r>
            <a:endParaRPr lang="en-US" sz="1900" dirty="0">
              <a:latin typeface="Aptos"/>
              <a:cs typeface="Arial"/>
            </a:endParaRPr>
          </a:p>
          <a:p>
            <a:pPr lvl="1"/>
            <a:endParaRPr lang="en-US" sz="2400" b="1" u="sng" dirty="0">
              <a:solidFill>
                <a:srgbClr val="14558F"/>
              </a:solidFill>
              <a:latin typeface="Calibri"/>
              <a:ea typeface="Calibri"/>
              <a:cs typeface="Calibri"/>
            </a:endParaRPr>
          </a:p>
          <a:p>
            <a:pPr lvl="1"/>
            <a:endParaRPr lang="en-US" sz="28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latin typeface="Arial" panose="020B0604020202020204"/>
              <a:ea typeface="Calibri"/>
              <a:cs typeface="Arial"/>
            </a:endParaRPr>
          </a:p>
        </p:txBody>
      </p:sp>
      <p:graphicFrame>
        <p:nvGraphicFramePr>
          <p:cNvPr id="4" name="Table 3">
            <a:extLst>
              <a:ext uri="{FF2B5EF4-FFF2-40B4-BE49-F238E27FC236}">
                <a16:creationId xmlns:a16="http://schemas.microsoft.com/office/drawing/2014/main" id="{72B4D73E-C18B-06FD-9177-D6C43814293A}"/>
              </a:ext>
            </a:extLst>
          </p:cNvPr>
          <p:cNvGraphicFramePr>
            <a:graphicFrameLocks noGrp="1"/>
          </p:cNvGraphicFramePr>
          <p:nvPr>
            <p:extLst>
              <p:ext uri="{D42A27DB-BD31-4B8C-83A1-F6EECF244321}">
                <p14:modId xmlns:p14="http://schemas.microsoft.com/office/powerpoint/2010/main" val="1406458997"/>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dirty="0">
                          <a:solidFill>
                            <a:srgbClr val="FFFFFF"/>
                          </a:solidFill>
                          <a:effectLst/>
                          <a:latin typeface="Aptos"/>
                        </a:rPr>
                        <a:t>Supporting Households &amp; Affordable Property Owners</a:t>
                      </a:r>
                      <a:endParaRPr lang="en-US" dirty="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648603071"/>
                  </a:ext>
                </a:extLst>
              </a:tr>
            </a:tbl>
          </a:graphicData>
        </a:graphic>
      </p:graphicFrame>
      <p:sp>
        <p:nvSpPr>
          <p:cNvPr id="6" name="TextBox 5">
            <a:extLst>
              <a:ext uri="{FF2B5EF4-FFF2-40B4-BE49-F238E27FC236}">
                <a16:creationId xmlns:a16="http://schemas.microsoft.com/office/drawing/2014/main" id="{DC1E0C62-3F40-54F8-5540-15CA3091018A}"/>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in housing for ELI households.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37941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1339E-5835-A7F6-FCCF-D6982DC9DE7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1F87B5A-DF5B-393C-249B-AFBDBFD1F1ED}"/>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cs typeface="Arial"/>
            </a:endParaRPr>
          </a:p>
        </p:txBody>
      </p:sp>
      <p:sp>
        <p:nvSpPr>
          <p:cNvPr id="3" name="TextBox 2">
            <a:extLst>
              <a:ext uri="{FF2B5EF4-FFF2-40B4-BE49-F238E27FC236}">
                <a16:creationId xmlns:a16="http://schemas.microsoft.com/office/drawing/2014/main" id="{AE3FE753-A897-1B89-88D7-E21E20F29F6C}"/>
              </a:ext>
            </a:extLst>
          </p:cNvPr>
          <p:cNvSpPr txBox="1"/>
          <p:nvPr/>
        </p:nvSpPr>
        <p:spPr>
          <a:xfrm>
            <a:off x="-1024" y="1483557"/>
            <a:ext cx="11923571" cy="822019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800" b="1" u="sng">
              <a:solidFill>
                <a:srgbClr val="14558F"/>
              </a:solidFill>
              <a:latin typeface="Aptos"/>
              <a:ea typeface="Calibri"/>
              <a:cs typeface="Calibri"/>
            </a:endParaRPr>
          </a:p>
          <a:p>
            <a:pPr lvl="1"/>
            <a:r>
              <a:rPr lang="en-US" sz="2000" b="1" u="sng" dirty="0">
                <a:solidFill>
                  <a:srgbClr val="14558F"/>
                </a:solidFill>
                <a:ea typeface="+mn-lt"/>
                <a:cs typeface="+mn-lt"/>
              </a:rPr>
              <a:t>Challenge 3:</a:t>
            </a:r>
            <a:r>
              <a:rPr lang="en-US" sz="2000" b="1" dirty="0">
                <a:solidFill>
                  <a:srgbClr val="14558F"/>
                </a:solidFill>
                <a:ea typeface="+mn-lt"/>
                <a:cs typeface="+mn-lt"/>
              </a:rPr>
              <a:t> </a:t>
            </a:r>
            <a:r>
              <a:rPr lang="en-US" sz="2000" dirty="0">
                <a:solidFill>
                  <a:srgbClr val="14558F"/>
                </a:solidFill>
                <a:ea typeface="+mn-lt"/>
                <a:cs typeface="+mn-lt"/>
              </a:rPr>
              <a:t>Mobile voucher holders often struggled to find vacant units affordable and available to them.</a:t>
            </a:r>
            <a:endParaRPr lang="en-US" dirty="0"/>
          </a:p>
          <a:p>
            <a:pPr lvl="2"/>
            <a:r>
              <a:rPr lang="en-US" sz="2000" b="1" u="sng" dirty="0">
                <a:solidFill>
                  <a:srgbClr val="14558F"/>
                </a:solidFill>
                <a:ea typeface="+mn-lt"/>
                <a:cs typeface="+mn-lt"/>
              </a:rPr>
              <a:t>Solution 3.1:</a:t>
            </a:r>
            <a:r>
              <a:rPr lang="en-US" sz="2000" dirty="0">
                <a:solidFill>
                  <a:srgbClr val="14558F"/>
                </a:solidFill>
                <a:ea typeface="+mn-lt"/>
                <a:cs typeface="+mn-lt"/>
              </a:rPr>
              <a:t> Require colleges and universities in which a significant number of students live off-campus to build more student housing or contribute to a fund aimed at supporting development of housing affordable to extremely low-income renters in the surrounding community and other supports for these households</a:t>
            </a:r>
            <a:endParaRPr lang="en-US" dirty="0">
              <a:cs typeface="Arial" panose="020B0604020202020204"/>
            </a:endParaRPr>
          </a:p>
          <a:p>
            <a:pPr lvl="2"/>
            <a:r>
              <a:rPr lang="en-US" sz="2000" b="1" u="sng" dirty="0">
                <a:solidFill>
                  <a:srgbClr val="14558F"/>
                </a:solidFill>
                <a:ea typeface="+mn-lt"/>
                <a:cs typeface="+mn-lt"/>
              </a:rPr>
              <a:t>Solution 3.2:</a:t>
            </a:r>
            <a:r>
              <a:rPr lang="en-US" sz="2000" dirty="0">
                <a:solidFill>
                  <a:srgbClr val="14558F"/>
                </a:solidFill>
                <a:ea typeface="+mn-lt"/>
                <a:cs typeface="+mn-lt"/>
              </a:rPr>
              <a:t> Convert scattered site developments and shelter units in affordable housing developments into transitional, supportive and permanent housing</a:t>
            </a:r>
            <a:endParaRPr lang="en-US" dirty="0">
              <a:cs typeface="Arial" panose="020B0604020202020204"/>
            </a:endParaRPr>
          </a:p>
          <a:p>
            <a:pPr lvl="2"/>
            <a:r>
              <a:rPr lang="en-US" sz="2000" b="1" u="sng" dirty="0">
                <a:solidFill>
                  <a:srgbClr val="14558F"/>
                </a:solidFill>
                <a:ea typeface="+mn-lt"/>
                <a:cs typeface="+mn-lt"/>
              </a:rPr>
              <a:t>Solution 3.3:</a:t>
            </a:r>
            <a:r>
              <a:rPr lang="en-US" sz="2000" dirty="0">
                <a:solidFill>
                  <a:srgbClr val="14558F"/>
                </a:solidFill>
                <a:ea typeface="+mn-lt"/>
                <a:cs typeface="+mn-lt"/>
              </a:rPr>
              <a:t> Empower extremely low-income households to save, increase their incomes, and transition into housing with shallower subsidies or no subsidy through supports like the Family Self Sufficiency (FSS) program, freeing up both extremely low-income units and subsidy funding over time</a:t>
            </a:r>
            <a:endParaRPr lang="en-US" dirty="0">
              <a:cs typeface="Arial" panose="020B0604020202020204"/>
            </a:endParaRPr>
          </a:p>
          <a:p>
            <a:pPr lvl="2"/>
            <a:r>
              <a:rPr lang="en-US" sz="2000" b="1" u="sng" dirty="0">
                <a:solidFill>
                  <a:srgbClr val="14558F"/>
                </a:solidFill>
                <a:ea typeface="+mn-lt"/>
                <a:cs typeface="+mn-lt"/>
              </a:rPr>
              <a:t>Solution 3.4:</a:t>
            </a:r>
            <a:r>
              <a:rPr lang="en-US" sz="2000" dirty="0">
                <a:solidFill>
                  <a:srgbClr val="14558F"/>
                </a:solidFill>
                <a:ea typeface="+mn-lt"/>
                <a:cs typeface="+mn-lt"/>
              </a:rPr>
              <a:t> Encourage the exploration of guaranteed basic income programs to boost tenants’ income and assist with housing and other costs, while being careful not to trigger benefits eligibility cliffs</a:t>
            </a:r>
            <a:endParaRPr lang="en-US" dirty="0">
              <a:cs typeface="Arial" panose="020B0604020202020204"/>
            </a:endParaRPr>
          </a:p>
          <a:p>
            <a:pPr lvl="1"/>
            <a:endParaRPr lang="en-US" sz="2000" dirty="0">
              <a:solidFill>
                <a:srgbClr val="14558F"/>
              </a:solidFill>
              <a:latin typeface="Aptos"/>
              <a:ea typeface="Calibri"/>
              <a:cs typeface="Calibri"/>
            </a:endParaRPr>
          </a:p>
          <a:p>
            <a:pPr lvl="1"/>
            <a:endParaRPr lang="en-US" sz="1600" b="1" u="sng">
              <a:solidFill>
                <a:srgbClr val="14558F"/>
              </a:solidFill>
              <a:latin typeface="Calibri"/>
              <a:ea typeface="Calibri"/>
              <a:cs typeface="Calibri"/>
            </a:endParaRPr>
          </a:p>
          <a:p>
            <a:pPr lvl="2"/>
            <a:endParaRPr lang="en-US" sz="1600">
              <a:solidFill>
                <a:srgbClr val="14558F"/>
              </a:solidFill>
              <a:latin typeface="Calibri"/>
              <a:ea typeface="Calibri"/>
              <a:cs typeface="Calibri"/>
            </a:endParaRPr>
          </a:p>
          <a:p>
            <a:pPr lvl="1"/>
            <a:endParaRPr lang="en-US" sz="2400" b="1" u="sng">
              <a:solidFill>
                <a:srgbClr val="14558F"/>
              </a:solidFill>
              <a:latin typeface="Calibri"/>
              <a:ea typeface="Calibri"/>
              <a:cs typeface="Calibri"/>
            </a:endParaRPr>
          </a:p>
          <a:p>
            <a:pPr marL="1200150" lvl="2" indent="-285750">
              <a:buFont typeface="Arial"/>
              <a:buChar char="•"/>
            </a:pPr>
            <a:endParaRPr lang="en-US" sz="2400">
              <a:solidFill>
                <a:srgbClr val="14558F"/>
              </a:solidFill>
              <a:latin typeface="Calibri"/>
              <a:ea typeface="Calibri"/>
              <a:cs typeface="Calibri"/>
            </a:endParaRPr>
          </a:p>
          <a:p>
            <a:pPr lvl="1"/>
            <a:endParaRPr lang="en-US" sz="28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FFAC4B9F-88D6-F939-CAFA-06967FF272E9}"/>
              </a:ext>
            </a:extLst>
          </p:cNvPr>
          <p:cNvGraphicFramePr>
            <a:graphicFrameLocks noGrp="1"/>
          </p:cNvGraphicFramePr>
          <p:nvPr>
            <p:extLst>
              <p:ext uri="{D42A27DB-BD31-4B8C-83A1-F6EECF244321}">
                <p14:modId xmlns:p14="http://schemas.microsoft.com/office/powerpoint/2010/main" val="1119411204"/>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ct val="100000"/>
                        </a:lnSpc>
                        <a:spcBef>
                          <a:spcPts val="0"/>
                        </a:spcBef>
                        <a:spcAft>
                          <a:spcPts val="0"/>
                        </a:spcAft>
                        <a:buNone/>
                      </a:pPr>
                      <a:r>
                        <a:rPr lang="en-US" sz="2200" b="1" i="0" u="none" strike="noStrike" noProof="0" dirty="0">
                          <a:solidFill>
                            <a:srgbClr val="FFFFFF"/>
                          </a:solidFill>
                          <a:effectLst/>
                          <a:latin typeface="Aptos"/>
                        </a:rPr>
                        <a:t>Supporting Households &amp; Affordable Property Owners</a:t>
                      </a:r>
                      <a:endParaRPr lang="en-US" sz="2200" b="0" i="0" u="none" strike="noStrike" noProof="0" dirty="0">
                        <a:solidFill>
                          <a:srgbClr val="000000"/>
                        </a:solidFill>
                        <a:effectLst/>
                        <a:latin typeface="Aptos"/>
                      </a:endParaRP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648603071"/>
                  </a:ext>
                </a:extLst>
              </a:tr>
            </a:tbl>
          </a:graphicData>
        </a:graphic>
      </p:graphicFrame>
      <p:sp>
        <p:nvSpPr>
          <p:cNvPr id="6" name="TextBox 5">
            <a:extLst>
              <a:ext uri="{FF2B5EF4-FFF2-40B4-BE49-F238E27FC236}">
                <a16:creationId xmlns:a16="http://schemas.microsoft.com/office/drawing/2014/main" id="{EE8946CB-E769-C0A4-AFD5-DDA9FFB113AC}"/>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in housing for ELI households.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8560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2B08B-3AE4-3E35-D922-1A37BDB727C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FDE86F8-DA42-6762-10ED-E4926A6742E7}"/>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p>
        </p:txBody>
      </p:sp>
      <p:sp>
        <p:nvSpPr>
          <p:cNvPr id="3" name="TextBox 2">
            <a:extLst>
              <a:ext uri="{FF2B5EF4-FFF2-40B4-BE49-F238E27FC236}">
                <a16:creationId xmlns:a16="http://schemas.microsoft.com/office/drawing/2014/main" id="{5780C70D-5455-37D5-0E5B-41170BF9A07D}"/>
              </a:ext>
            </a:extLst>
          </p:cNvPr>
          <p:cNvSpPr txBox="1"/>
          <p:nvPr/>
        </p:nvSpPr>
        <p:spPr>
          <a:xfrm>
            <a:off x="-1024" y="1483557"/>
            <a:ext cx="11923571" cy="766620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800" b="1" u="sng">
              <a:solidFill>
                <a:srgbClr val="14558F"/>
              </a:solidFill>
              <a:latin typeface="Calibri"/>
              <a:ea typeface="Calibri"/>
              <a:cs typeface="Calibri"/>
            </a:endParaRPr>
          </a:p>
          <a:p>
            <a:pPr lvl="1"/>
            <a:r>
              <a:rPr lang="en-US" sz="2400" b="1" u="sng" dirty="0">
                <a:solidFill>
                  <a:srgbClr val="14558F"/>
                </a:solidFill>
                <a:ea typeface="+mn-lt"/>
                <a:cs typeface="+mn-lt"/>
              </a:rPr>
              <a:t>Challenge 4:</a:t>
            </a:r>
            <a:r>
              <a:rPr lang="en-US" sz="2400" dirty="0">
                <a:solidFill>
                  <a:srgbClr val="14558F"/>
                </a:solidFill>
                <a:ea typeface="+mn-lt"/>
                <a:cs typeface="+mn-lt"/>
              </a:rPr>
              <a:t> The administrative process required of landlords who could house voucher holders is onerous and often results in even landlords who would like to provide housing for voucher holders walking away because of the potential for delays and lost revenue throughout the process.</a:t>
            </a:r>
            <a:endParaRPr lang="en-US" sz="2400" dirty="0">
              <a:cs typeface="Arial"/>
            </a:endParaRPr>
          </a:p>
          <a:p>
            <a:pPr lvl="2"/>
            <a:r>
              <a:rPr lang="en-US" sz="2400" b="1" u="sng" dirty="0">
                <a:solidFill>
                  <a:srgbClr val="14558F"/>
                </a:solidFill>
                <a:ea typeface="+mn-lt"/>
                <a:cs typeface="+mn-lt"/>
              </a:rPr>
              <a:t>Solution 4.1:</a:t>
            </a:r>
            <a:r>
              <a:rPr lang="en-US" sz="2400" dirty="0">
                <a:solidFill>
                  <a:srgbClr val="14558F"/>
                </a:solidFill>
                <a:ea typeface="+mn-lt"/>
                <a:cs typeface="+mn-lt"/>
              </a:rPr>
              <a:t> Improve efficiency of screening voucher applications, in part by developing standard forms across Regional Administrating Agencies (RAAs) and better training housing search staff</a:t>
            </a:r>
            <a:endParaRPr lang="en-US" sz="2400" dirty="0">
              <a:cs typeface="Arial"/>
            </a:endParaRPr>
          </a:p>
          <a:p>
            <a:pPr lvl="2"/>
            <a:r>
              <a:rPr lang="en-US" sz="2400" b="1" u="sng" dirty="0">
                <a:solidFill>
                  <a:srgbClr val="14558F"/>
                </a:solidFill>
                <a:ea typeface="+mn-lt"/>
                <a:cs typeface="+mn-lt"/>
              </a:rPr>
              <a:t>Solution 4.2:</a:t>
            </a:r>
            <a:r>
              <a:rPr lang="en-US" sz="2400" b="1" dirty="0">
                <a:solidFill>
                  <a:srgbClr val="14558F"/>
                </a:solidFill>
                <a:ea typeface="+mn-lt"/>
                <a:cs typeface="+mn-lt"/>
              </a:rPr>
              <a:t> </a:t>
            </a:r>
            <a:r>
              <a:rPr lang="en-US" sz="2400" dirty="0">
                <a:solidFill>
                  <a:srgbClr val="14558F"/>
                </a:solidFill>
                <a:ea typeface="+mn-lt"/>
                <a:cs typeface="+mn-lt"/>
              </a:rPr>
              <a:t>Provide clear, publicly available information for property owners about rental caps and rent reasonableness </a:t>
            </a:r>
            <a:endParaRPr lang="en-US" sz="2400" dirty="0">
              <a:cs typeface="Arial" panose="020B0604020202020204"/>
            </a:endParaRPr>
          </a:p>
          <a:p>
            <a:pPr lvl="1"/>
            <a:endParaRPr lang="en-US" sz="2800" dirty="0">
              <a:solidFill>
                <a:srgbClr val="14558F"/>
              </a:solidFill>
              <a:latin typeface="Aptos"/>
              <a:ea typeface="Calibri"/>
              <a:cs typeface="Calibri"/>
            </a:endParaRPr>
          </a:p>
          <a:p>
            <a:pPr lvl="2"/>
            <a:endParaRPr lang="en-US" sz="2000">
              <a:solidFill>
                <a:srgbClr val="14558F"/>
              </a:solidFill>
              <a:latin typeface="Calibri"/>
              <a:ea typeface="Calibri"/>
              <a:cs typeface="Calibri"/>
            </a:endParaRPr>
          </a:p>
          <a:p>
            <a:pPr lvl="1"/>
            <a:endParaRPr lang="en-US" sz="1600" b="1" u="sng">
              <a:solidFill>
                <a:srgbClr val="14558F"/>
              </a:solidFill>
              <a:latin typeface="Calibri"/>
              <a:ea typeface="Calibri"/>
              <a:cs typeface="Calibri"/>
            </a:endParaRPr>
          </a:p>
          <a:p>
            <a:pPr lvl="2"/>
            <a:endParaRPr lang="en-US" sz="1600">
              <a:solidFill>
                <a:srgbClr val="14558F"/>
              </a:solidFill>
              <a:latin typeface="Calibri"/>
              <a:ea typeface="Calibri"/>
              <a:cs typeface="Calibri"/>
            </a:endParaRPr>
          </a:p>
          <a:p>
            <a:pPr lvl="1"/>
            <a:endParaRPr lang="en-US" sz="2400" b="1" u="sng">
              <a:solidFill>
                <a:srgbClr val="14558F"/>
              </a:solidFill>
              <a:latin typeface="Calibri"/>
              <a:ea typeface="Calibri"/>
              <a:cs typeface="Calibri"/>
            </a:endParaRPr>
          </a:p>
          <a:p>
            <a:pPr marL="1200150" lvl="2" indent="-285750">
              <a:buFont typeface="Arial"/>
              <a:buChar char="•"/>
            </a:pPr>
            <a:endParaRPr lang="en-US" sz="2400">
              <a:solidFill>
                <a:srgbClr val="14558F"/>
              </a:solidFill>
              <a:latin typeface="Calibri"/>
              <a:ea typeface="Calibri"/>
              <a:cs typeface="Calibri"/>
            </a:endParaRPr>
          </a:p>
          <a:p>
            <a:pPr lvl="1"/>
            <a:endParaRPr lang="en-US" sz="28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latin typeface="Arial" panose="020B0604020202020204"/>
              <a:ea typeface="Calibri"/>
              <a:cs typeface="Arial"/>
            </a:endParaRPr>
          </a:p>
        </p:txBody>
      </p:sp>
      <p:graphicFrame>
        <p:nvGraphicFramePr>
          <p:cNvPr id="4" name="Table 3">
            <a:extLst>
              <a:ext uri="{FF2B5EF4-FFF2-40B4-BE49-F238E27FC236}">
                <a16:creationId xmlns:a16="http://schemas.microsoft.com/office/drawing/2014/main" id="{DA89C8B3-62F3-7A8B-A6C3-4DE7B2A02C7F}"/>
              </a:ext>
            </a:extLst>
          </p:cNvPr>
          <p:cNvGraphicFramePr>
            <a:graphicFrameLocks noGrp="1"/>
          </p:cNvGraphicFramePr>
          <p:nvPr>
            <p:extLst>
              <p:ext uri="{D42A27DB-BD31-4B8C-83A1-F6EECF244321}">
                <p14:modId xmlns:p14="http://schemas.microsoft.com/office/powerpoint/2010/main" val="693461133"/>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ct val="100000"/>
                        </a:lnSpc>
                        <a:spcBef>
                          <a:spcPts val="0"/>
                        </a:spcBef>
                        <a:spcAft>
                          <a:spcPts val="0"/>
                        </a:spcAft>
                        <a:buNone/>
                      </a:pPr>
                      <a:r>
                        <a:rPr lang="en-US" sz="2200" b="1" i="0" u="none" strike="noStrike" noProof="0" dirty="0">
                          <a:solidFill>
                            <a:srgbClr val="FFFFFF"/>
                          </a:solidFill>
                          <a:effectLst/>
                          <a:latin typeface="Aptos"/>
                        </a:rPr>
                        <a:t>Supporting Households &amp; Affordable Property Owners</a:t>
                      </a:r>
                      <a:endParaRPr lang="en-US" sz="2200" b="0" i="0" u="none" strike="noStrike" noProof="0" dirty="0">
                        <a:solidFill>
                          <a:srgbClr val="000000"/>
                        </a:solidFill>
                        <a:effectLst/>
                        <a:latin typeface="Aptos"/>
                      </a:endParaRP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648603071"/>
                  </a:ext>
                </a:extLst>
              </a:tr>
            </a:tbl>
          </a:graphicData>
        </a:graphic>
      </p:graphicFrame>
      <p:sp>
        <p:nvSpPr>
          <p:cNvPr id="6" name="TextBox 5">
            <a:extLst>
              <a:ext uri="{FF2B5EF4-FFF2-40B4-BE49-F238E27FC236}">
                <a16:creationId xmlns:a16="http://schemas.microsoft.com/office/drawing/2014/main" id="{D8DA848F-ECA4-262D-807F-05BE471220DB}"/>
              </a:ext>
            </a:extLst>
          </p:cNvPr>
          <p:cNvSpPr txBox="1"/>
          <p:nvPr/>
        </p:nvSpPr>
        <p:spPr>
          <a:xfrm>
            <a:off x="102780" y="6304905"/>
            <a:ext cx="12086141"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in housing for ELI households.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180078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E5599-720B-5E78-B1F4-EF50C0C4A8E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8A8843D-3436-CC56-6A27-AC2928E918FA}"/>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p>
        </p:txBody>
      </p:sp>
      <p:sp>
        <p:nvSpPr>
          <p:cNvPr id="3" name="TextBox 2">
            <a:extLst>
              <a:ext uri="{FF2B5EF4-FFF2-40B4-BE49-F238E27FC236}">
                <a16:creationId xmlns:a16="http://schemas.microsoft.com/office/drawing/2014/main" id="{50130272-CB09-3148-A6B8-1A201B469B0A}"/>
              </a:ext>
            </a:extLst>
          </p:cNvPr>
          <p:cNvSpPr txBox="1"/>
          <p:nvPr/>
        </p:nvSpPr>
        <p:spPr>
          <a:xfrm>
            <a:off x="-1024" y="1641708"/>
            <a:ext cx="11420364" cy="711220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r>
              <a:rPr lang="en-US" sz="2800" b="1" dirty="0">
                <a:solidFill>
                  <a:srgbClr val="14558F"/>
                </a:solidFill>
                <a:ea typeface="+mn-lt"/>
                <a:cs typeface="+mn-lt"/>
              </a:rPr>
              <a:t>Challenge 1:</a:t>
            </a:r>
            <a:r>
              <a:rPr lang="en-US" sz="2800" dirty="0">
                <a:solidFill>
                  <a:srgbClr val="14558F"/>
                </a:solidFill>
                <a:ea typeface="+mn-lt"/>
                <a:cs typeface="+mn-lt"/>
              </a:rPr>
              <a:t> Local zoning and permitting processes, particularly when influenced by anti-housing groups, can slow and drastically escalate the costs of development.</a:t>
            </a:r>
            <a:endParaRPr lang="en-US" dirty="0">
              <a:ea typeface="+mn-lt"/>
              <a:cs typeface="+mn-lt"/>
            </a:endParaRPr>
          </a:p>
          <a:p>
            <a:pPr lvl="1"/>
            <a:r>
              <a:rPr lang="en-US" sz="2800" b="1" u="sng" dirty="0">
                <a:solidFill>
                  <a:srgbClr val="14558F"/>
                </a:solidFill>
                <a:ea typeface="+mn-lt"/>
                <a:cs typeface="+mn-lt"/>
              </a:rPr>
              <a:t>Challenge 1A: </a:t>
            </a:r>
            <a:r>
              <a:rPr lang="en-US" sz="2800" dirty="0">
                <a:solidFill>
                  <a:srgbClr val="14558F"/>
                </a:solidFill>
                <a:ea typeface="+mn-lt"/>
                <a:cs typeface="+mn-lt"/>
              </a:rPr>
              <a:t>Local development review processes are often biased against the larger scale projects which not only provide more needed units, but are also more efficient uses of funds in most contexts</a:t>
            </a:r>
            <a:endParaRPr lang="en-US" dirty="0"/>
          </a:p>
          <a:p>
            <a:pPr lvl="1"/>
            <a:endParaRPr lang="en-US" sz="2800" dirty="0">
              <a:solidFill>
                <a:srgbClr val="14558F"/>
              </a:solidFill>
              <a:ea typeface="+mn-lt"/>
              <a:cs typeface="+mn-lt"/>
            </a:endParaRPr>
          </a:p>
          <a:p>
            <a:pPr lvl="2"/>
            <a:r>
              <a:rPr lang="en-US" sz="2800" b="1" u="sng" dirty="0">
                <a:solidFill>
                  <a:srgbClr val="14558F"/>
                </a:solidFill>
                <a:ea typeface="+mn-lt"/>
                <a:cs typeface="+mn-lt"/>
              </a:rPr>
              <a:t>Solution 1.1:</a:t>
            </a:r>
            <a:r>
              <a:rPr lang="en-US" sz="2800" dirty="0">
                <a:solidFill>
                  <a:srgbClr val="14558F"/>
                </a:solidFill>
                <a:ea typeface="+mn-lt"/>
                <a:cs typeface="+mn-lt"/>
              </a:rPr>
              <a:t> Expand multi-family zoning with density incentives or requirements, as was made possible by the MBTA Communities Law</a:t>
            </a:r>
            <a:endParaRPr lang="en-US" dirty="0">
              <a:cs typeface="Arial" panose="020B0604020202020204"/>
            </a:endParaRPr>
          </a:p>
          <a:p>
            <a:pPr lvl="1"/>
            <a:endParaRPr lang="en-US" sz="2800" b="1" u="sng" dirty="0">
              <a:solidFill>
                <a:srgbClr val="14558F"/>
              </a:solidFill>
              <a:latin typeface="Calibri"/>
              <a:ea typeface="Calibri"/>
              <a:cs typeface="Calibri"/>
            </a:endParaRPr>
          </a:p>
          <a:p>
            <a:pPr lvl="2"/>
            <a:endParaRPr lang="en-US" sz="2800" dirty="0">
              <a:solidFill>
                <a:srgbClr val="14558F"/>
              </a:solidFill>
              <a:latin typeface="Aptos"/>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1E4FC036-84FB-3DD7-A9F8-819CEA75C39F}"/>
              </a:ext>
            </a:extLst>
          </p:cNvPr>
          <p:cNvGraphicFramePr>
            <a:graphicFrameLocks noGrp="1"/>
          </p:cNvGraphicFramePr>
          <p:nvPr>
            <p:extLst>
              <p:ext uri="{D42A27DB-BD31-4B8C-83A1-F6EECF244321}">
                <p14:modId xmlns:p14="http://schemas.microsoft.com/office/powerpoint/2010/main" val="2553651333"/>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dirty="0">
                          <a:solidFill>
                            <a:srgbClr val="FFFFFF"/>
                          </a:solidFill>
                          <a:effectLst/>
                          <a:latin typeface="Aptos"/>
                        </a:rPr>
                        <a:t>UHPC Related Recommendations**</a:t>
                      </a:r>
                      <a:endParaRPr lang="en-US" dirty="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3648603071"/>
                  </a:ext>
                </a:extLst>
              </a:tr>
            </a:tbl>
          </a:graphicData>
        </a:graphic>
      </p:graphicFrame>
      <p:sp>
        <p:nvSpPr>
          <p:cNvPr id="6" name="TextBox 5">
            <a:extLst>
              <a:ext uri="{FF2B5EF4-FFF2-40B4-BE49-F238E27FC236}">
                <a16:creationId xmlns:a16="http://schemas.microsoft.com/office/drawing/2014/main" id="{5D9A61FE-73DF-E95D-3E64-AC29E99564EF}"/>
              </a:ext>
            </a:extLst>
          </p:cNvPr>
          <p:cNvSpPr txBox="1"/>
          <p:nvPr/>
        </p:nvSpPr>
        <p:spPr>
          <a:xfrm>
            <a:off x="102780" y="6068792"/>
            <a:ext cx="12086141" cy="84638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100" b="1" dirty="0">
                <a:solidFill>
                  <a:srgbClr val="FF0000"/>
                </a:solidFill>
                <a:latin typeface="Aptos"/>
                <a:cs typeface="Arial"/>
              </a:rPr>
              <a:t>Note 1:</a:t>
            </a:r>
            <a:r>
              <a:rPr lang="en-US" sz="1100" dirty="0">
                <a:solidFill>
                  <a:srgbClr val="FF0000"/>
                </a:solidFill>
                <a:latin typeface="Aptos"/>
                <a:cs typeface="Arial"/>
              </a:rPr>
              <a:t> This section presents a summary of Commissioners' responses to a survey distributed by EOHLC asking that they identify pressing challenges and corresponding solutions in housing for ELI households. These responses are not exhaustive, and represent neither the Commission's final recommendations, nor the official position of EOHLC. </a:t>
            </a:r>
          </a:p>
          <a:p>
            <a:pPr>
              <a:spcBef>
                <a:spcPts val="300"/>
              </a:spcBef>
              <a:spcAft>
                <a:spcPts val="300"/>
              </a:spcAft>
            </a:pPr>
            <a:r>
              <a:rPr lang="en-US" sz="1100" b="1" dirty="0">
                <a:solidFill>
                  <a:srgbClr val="FF0000"/>
                </a:solidFill>
                <a:latin typeface="Aptos"/>
                <a:cs typeface="Arial"/>
              </a:rPr>
              <a:t>**Note 2: </a:t>
            </a:r>
            <a:r>
              <a:rPr lang="en-US" sz="1100" dirty="0">
                <a:solidFill>
                  <a:srgbClr val="FF0000"/>
                </a:solidFill>
                <a:latin typeface="Aptos"/>
                <a:cs typeface="Arial"/>
              </a:rPr>
              <a:t>EOHLC recommends that members review the UHPC report and endorse some or all its recommendations, rather than convening for discussions on these topics.</a:t>
            </a:r>
            <a:endParaRPr lang="en-US" sz="1100">
              <a:solidFill>
                <a:srgbClr val="000000"/>
              </a:solidFill>
              <a:latin typeface="Aptos"/>
              <a:cs typeface="Arial"/>
            </a:endParaRPr>
          </a:p>
          <a:p>
            <a:pPr>
              <a:spcBef>
                <a:spcPts val="300"/>
              </a:spcBef>
              <a:spcAft>
                <a:spcPts val="300"/>
              </a:spcAft>
            </a:pPr>
            <a:endParaRPr lang="en-US" sz="1200" dirty="0">
              <a:solidFill>
                <a:schemeClr val="accent4"/>
              </a:solidFill>
              <a:cs typeface="Arial"/>
            </a:endParaRPr>
          </a:p>
        </p:txBody>
      </p:sp>
    </p:spTree>
    <p:extLst>
      <p:ext uri="{BB962C8B-B14F-4D97-AF65-F5344CB8AC3E}">
        <p14:creationId xmlns:p14="http://schemas.microsoft.com/office/powerpoint/2010/main" val="237860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2826013238"/>
              </p:ext>
            </p:extLst>
          </p:nvPr>
        </p:nvGraphicFramePr>
        <p:xfrm>
          <a:off x="616856" y="1360714"/>
          <a:ext cx="10975979" cy="4321187"/>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720198">
                <a:tc>
                  <a:txBody>
                    <a:bodyPr/>
                    <a:lstStyle/>
                    <a:p>
                      <a:pPr lvl="0">
                        <a:buNone/>
                      </a:pPr>
                      <a:r>
                        <a:rPr lang="en-US" sz="2000" b="1" strike="noStrike" dirty="0">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720198">
                <a:tc>
                  <a:txBody>
                    <a:bodyPr/>
                    <a:lstStyle/>
                    <a:p>
                      <a:pPr marL="457200" lvl="0" indent="-457200">
                        <a:buAutoNum type="arabicPeriod"/>
                      </a:pPr>
                      <a:r>
                        <a:rPr lang="en-US" sz="2000" b="1" strike="noStrike" dirty="0">
                          <a:solidFill>
                            <a:schemeClr val="tx1"/>
                          </a:solidFill>
                        </a:rPr>
                        <a:t>Prior Meeting Reflection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3 – 4 </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720198">
                <a:tc>
                  <a:txBody>
                    <a:bodyPr/>
                    <a:lstStyle/>
                    <a:p>
                      <a:pPr lvl="0">
                        <a:buNone/>
                      </a:pPr>
                      <a:r>
                        <a:rPr lang="en-US" sz="2000" b="1" strike="noStrike" dirty="0">
                          <a:solidFill>
                            <a:schemeClr val="tx1"/>
                          </a:solidFill>
                        </a:rPr>
                        <a:t>2.    Process Overview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2000" b="0" i="0" u="none" strike="noStrike" kern="1200" cap="none" spc="0" normalizeH="0" baseline="0" noProof="0" dirty="0">
                          <a:ln>
                            <a:noFill/>
                          </a:ln>
                          <a:solidFill>
                            <a:srgbClr val="000000"/>
                          </a:solidFill>
                          <a:effectLst/>
                          <a:uLnTx/>
                          <a:uFillTx/>
                          <a:latin typeface="Arial"/>
                          <a:ea typeface="+mn-ea"/>
                          <a:cs typeface="+mn-cs"/>
                        </a:rPr>
                        <a:t>5 – 6 </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193198"/>
                  </a:ext>
                </a:extLst>
              </a:tr>
              <a:tr h="720198">
                <a:tc>
                  <a:txBody>
                    <a:bodyPr/>
                    <a:lstStyle/>
                    <a:p>
                      <a:pPr marL="0" lvl="0" indent="0">
                        <a:buNone/>
                      </a:pPr>
                      <a:r>
                        <a:rPr lang="en-US" sz="2000" b="1" strike="noStrike" dirty="0">
                          <a:solidFill>
                            <a:schemeClr val="tx1"/>
                          </a:solidFill>
                        </a:rPr>
                        <a:t>3.    Identified Challenges &amp; Solutions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2000" b="0" i="0" u="none" strike="noStrike" kern="1200" cap="none" spc="0" normalizeH="0" baseline="0" noProof="0" dirty="0">
                          <a:ln>
                            <a:noFill/>
                          </a:ln>
                          <a:solidFill>
                            <a:srgbClr val="000000"/>
                          </a:solidFill>
                          <a:effectLst/>
                          <a:uLnTx/>
                          <a:uFillTx/>
                          <a:latin typeface="Arial"/>
                          <a:ea typeface="+mn-ea"/>
                          <a:cs typeface="+mn-cs"/>
                        </a:rPr>
                        <a:t>7 – 8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1358866"/>
                  </a:ext>
                </a:extLst>
              </a:tr>
              <a:tr h="720198">
                <a:tc>
                  <a:txBody>
                    <a:bodyPr/>
                    <a:lstStyle/>
                    <a:p>
                      <a:r>
                        <a:rPr lang="en-US" sz="2000" b="1" strike="noStrike" dirty="0">
                          <a:solidFill>
                            <a:schemeClr val="tx1"/>
                          </a:solidFill>
                        </a:rPr>
                        <a:t>5.    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9 – 10</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r h="720197">
                <a:tc>
                  <a:txBody>
                    <a:bodyPr/>
                    <a:lstStyle/>
                    <a:p>
                      <a:pPr lvl="0">
                        <a:buNone/>
                      </a:pPr>
                      <a:r>
                        <a:rPr lang="en-US" sz="2000" b="1" strike="noStrike" dirty="0">
                          <a:solidFill>
                            <a:schemeClr val="tx1"/>
                          </a:solidFill>
                        </a:rPr>
                        <a:t>Appendix (Survey Response Summary)</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2000" b="0" i="0" u="none" strike="noStrike" kern="1200" cap="none" spc="0" normalizeH="0" baseline="0" noProof="0" dirty="0">
                          <a:ln>
                            <a:noFill/>
                          </a:ln>
                          <a:solidFill>
                            <a:srgbClr val="000000"/>
                          </a:solidFill>
                          <a:effectLst/>
                          <a:uLnTx/>
                          <a:uFillTx/>
                          <a:latin typeface="Arial"/>
                          <a:ea typeface="+mn-ea"/>
                          <a:cs typeface="+mn-cs"/>
                        </a:rPr>
                        <a:t>11 – 20</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5272936"/>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1A89C-3C92-2046-AE82-A1146B4C8E5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5D89C24-B5A5-5795-3C35-F1486C9BDAFE}"/>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solidFill>
                <a:srgbClr val="F2F2F2"/>
              </a:solidFill>
              <a:latin typeface="Arial" panose="020B0604020202020204"/>
              <a:cs typeface="Arial"/>
            </a:endParaRPr>
          </a:p>
        </p:txBody>
      </p:sp>
      <p:sp>
        <p:nvSpPr>
          <p:cNvPr id="3" name="TextBox 2">
            <a:extLst>
              <a:ext uri="{FF2B5EF4-FFF2-40B4-BE49-F238E27FC236}">
                <a16:creationId xmlns:a16="http://schemas.microsoft.com/office/drawing/2014/main" id="{C38B574B-8F92-045B-935B-792E9B5D7EEC}"/>
              </a:ext>
            </a:extLst>
          </p:cNvPr>
          <p:cNvSpPr txBox="1"/>
          <p:nvPr/>
        </p:nvSpPr>
        <p:spPr>
          <a:xfrm>
            <a:off x="-1024" y="1483557"/>
            <a:ext cx="11871548" cy="674287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2400" b="1" u="sng">
              <a:solidFill>
                <a:srgbClr val="14558F"/>
              </a:solidFill>
              <a:latin typeface="Aptos"/>
              <a:ea typeface="Calibri"/>
              <a:cs typeface="Calibri"/>
            </a:endParaRPr>
          </a:p>
          <a:p>
            <a:pPr lvl="1"/>
            <a:r>
              <a:rPr lang="en-US" sz="2400" b="1" u="sng" dirty="0">
                <a:solidFill>
                  <a:srgbClr val="14558F"/>
                </a:solidFill>
                <a:ea typeface="+mn-lt"/>
                <a:cs typeface="+mn-lt"/>
              </a:rPr>
              <a:t>Challenge 2:</a:t>
            </a:r>
            <a:r>
              <a:rPr lang="en-US" sz="2400" dirty="0">
                <a:solidFill>
                  <a:srgbClr val="14558F"/>
                </a:solidFill>
                <a:ea typeface="+mn-lt"/>
                <a:cs typeface="+mn-lt"/>
              </a:rPr>
              <a:t> Onerous lawsuits from abutters and others who oppose housing development can slow projects and increase costs</a:t>
            </a:r>
            <a:endParaRPr lang="en-US" dirty="0"/>
          </a:p>
          <a:p>
            <a:pPr lvl="2"/>
            <a:r>
              <a:rPr lang="en-US" sz="2400" b="1" u="sng" dirty="0">
                <a:solidFill>
                  <a:srgbClr val="14558F"/>
                </a:solidFill>
                <a:ea typeface="+mn-lt"/>
                <a:cs typeface="+mn-lt"/>
              </a:rPr>
              <a:t>Solution 2.1: </a:t>
            </a:r>
            <a:r>
              <a:rPr lang="en-US" sz="2400" dirty="0">
                <a:solidFill>
                  <a:srgbClr val="14558F"/>
                </a:solidFill>
                <a:ea typeface="+mn-lt"/>
                <a:cs typeface="+mn-lt"/>
              </a:rPr>
              <a:t>Monitor the effectiveness of recent abutter appeals reforms and consider further heightening requirements to initiate an abutter appeal if needed</a:t>
            </a:r>
            <a:endParaRPr lang="en-US" dirty="0">
              <a:cs typeface="Arial" panose="020B0604020202020204"/>
            </a:endParaRPr>
          </a:p>
          <a:p>
            <a:pPr lvl="2"/>
            <a:endParaRPr lang="en-US" sz="2400" dirty="0">
              <a:solidFill>
                <a:srgbClr val="14558F"/>
              </a:solidFill>
              <a:ea typeface="+mn-lt"/>
              <a:cs typeface="+mn-lt"/>
            </a:endParaRPr>
          </a:p>
          <a:p>
            <a:pPr lvl="1"/>
            <a:r>
              <a:rPr lang="en-US" sz="2400" b="1" u="sng" dirty="0">
                <a:solidFill>
                  <a:srgbClr val="14558F"/>
                </a:solidFill>
                <a:ea typeface="+mn-lt"/>
                <a:cs typeface="+mn-lt"/>
              </a:rPr>
              <a:t>Challenge 3:</a:t>
            </a:r>
            <a:r>
              <a:rPr lang="en-US" sz="2400" dirty="0">
                <a:solidFill>
                  <a:srgbClr val="14558F"/>
                </a:solidFill>
                <a:ea typeface="+mn-lt"/>
                <a:cs typeface="+mn-lt"/>
              </a:rPr>
              <a:t> Public infrastructure (water, sewer, electric, </a:t>
            </a:r>
            <a:r>
              <a:rPr lang="en-US" sz="2400" err="1">
                <a:solidFill>
                  <a:srgbClr val="14558F"/>
                </a:solidFill>
                <a:ea typeface="+mn-lt"/>
                <a:cs typeface="+mn-lt"/>
              </a:rPr>
              <a:t>etc</a:t>
            </a:r>
            <a:r>
              <a:rPr lang="en-US" sz="2400" dirty="0">
                <a:solidFill>
                  <a:srgbClr val="14558F"/>
                </a:solidFill>
                <a:ea typeface="+mn-lt"/>
                <a:cs typeface="+mn-lt"/>
              </a:rPr>
              <a:t>) availability severely limits development outside of urban areas, while delays in connecting new developments to existing infrastructure unnecessarily increase project costs.</a:t>
            </a:r>
            <a:endParaRPr lang="en-US">
              <a:cs typeface="Arial" panose="020B0604020202020204"/>
            </a:endParaRPr>
          </a:p>
          <a:p>
            <a:pPr lvl="2"/>
            <a:r>
              <a:rPr lang="en-US" sz="2400" b="1" u="sng" dirty="0">
                <a:solidFill>
                  <a:srgbClr val="14558F"/>
                </a:solidFill>
                <a:ea typeface="+mn-lt"/>
                <a:cs typeface="+mn-lt"/>
              </a:rPr>
              <a:t>Solution 3.1:</a:t>
            </a:r>
            <a:r>
              <a:rPr lang="en-US" sz="2400" dirty="0">
                <a:solidFill>
                  <a:srgbClr val="14558F"/>
                </a:solidFill>
                <a:ea typeface="+mn-lt"/>
                <a:cs typeface="+mn-lt"/>
              </a:rPr>
              <a:t> Fund on-site drainage and treatment systems</a:t>
            </a:r>
            <a:endParaRPr lang="en-US" dirty="0">
              <a:cs typeface="Arial" panose="020B0604020202020204"/>
            </a:endParaRPr>
          </a:p>
          <a:p>
            <a:pPr lvl="2"/>
            <a:r>
              <a:rPr lang="en-US" sz="2400" b="1" u="sng" dirty="0">
                <a:solidFill>
                  <a:srgbClr val="14558F"/>
                </a:solidFill>
                <a:ea typeface="+mn-lt"/>
                <a:cs typeface="+mn-lt"/>
              </a:rPr>
              <a:t>Solution 3.2:</a:t>
            </a:r>
            <a:r>
              <a:rPr lang="en-US" sz="2400" dirty="0">
                <a:solidFill>
                  <a:srgbClr val="14558F"/>
                </a:solidFill>
                <a:ea typeface="+mn-lt"/>
                <a:cs typeface="+mn-lt"/>
              </a:rPr>
              <a:t> Require more rapid electric utility connections for new developments</a:t>
            </a:r>
            <a:endParaRPr lang="en-US" dirty="0">
              <a:cs typeface="Arial" panose="020B0604020202020204"/>
            </a:endParaRPr>
          </a:p>
          <a:p>
            <a:pPr lvl="1"/>
            <a:endParaRPr lang="en-US" sz="2400" dirty="0">
              <a:solidFill>
                <a:srgbClr val="14558F"/>
              </a:solidFill>
              <a:latin typeface="Aptos"/>
              <a:ea typeface="Calibri"/>
              <a:cs typeface="Calibri"/>
            </a:endParaRPr>
          </a:p>
          <a:p>
            <a:pPr lvl="1"/>
            <a:endParaRPr lang="en-US" sz="28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CFE9204D-208C-B75A-6E70-42469419AB7D}"/>
              </a:ext>
            </a:extLst>
          </p:cNvPr>
          <p:cNvGraphicFramePr>
            <a:graphicFrameLocks noGrp="1"/>
          </p:cNvGraphicFramePr>
          <p:nvPr>
            <p:extLst>
              <p:ext uri="{D42A27DB-BD31-4B8C-83A1-F6EECF244321}">
                <p14:modId xmlns:p14="http://schemas.microsoft.com/office/powerpoint/2010/main" val="2271237832"/>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dirty="0">
                          <a:solidFill>
                            <a:srgbClr val="FFFFFF"/>
                          </a:solidFill>
                          <a:effectLst/>
                          <a:latin typeface="Aptos"/>
                        </a:rPr>
                        <a:t>UHPC Related Recommendations**</a:t>
                      </a:r>
                      <a:endParaRPr lang="en-US" dirty="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3648603071"/>
                  </a:ext>
                </a:extLst>
              </a:tr>
            </a:tbl>
          </a:graphicData>
        </a:graphic>
      </p:graphicFrame>
      <p:sp>
        <p:nvSpPr>
          <p:cNvPr id="2" name="TextBox 5">
            <a:extLst>
              <a:ext uri="{FF2B5EF4-FFF2-40B4-BE49-F238E27FC236}">
                <a16:creationId xmlns:a16="http://schemas.microsoft.com/office/drawing/2014/main" id="{5D9A61FE-73DF-E95D-3E64-AC29E99564EF}"/>
              </a:ext>
            </a:extLst>
          </p:cNvPr>
          <p:cNvSpPr txBox="1"/>
          <p:nvPr/>
        </p:nvSpPr>
        <p:spPr>
          <a:xfrm>
            <a:off x="102780" y="6068792"/>
            <a:ext cx="12086141" cy="84638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100" b="1" dirty="0">
                <a:solidFill>
                  <a:srgbClr val="FF0000"/>
                </a:solidFill>
                <a:latin typeface="Aptos"/>
                <a:cs typeface="Arial"/>
              </a:rPr>
              <a:t>Note 1:</a:t>
            </a:r>
            <a:r>
              <a:rPr lang="en-US" sz="1100" dirty="0">
                <a:solidFill>
                  <a:srgbClr val="FF0000"/>
                </a:solidFill>
                <a:latin typeface="Aptos"/>
                <a:cs typeface="Arial"/>
              </a:rPr>
              <a:t> This section presents a summary of Commissioners' responses to a survey distributed by EOHLC asking that they identify pressing challenges and corresponding solutions in housing for ELI households. These responses are not exhaustive, and represent neither the Commission's final recommendations, nor the official position of </a:t>
            </a:r>
            <a:r>
              <a:rPr lang="en-US" sz="1100">
                <a:solidFill>
                  <a:srgbClr val="FF0000"/>
                </a:solidFill>
                <a:latin typeface="Aptos"/>
                <a:cs typeface="Arial"/>
              </a:rPr>
              <a:t>EOHLC.</a:t>
            </a:r>
            <a:r>
              <a:rPr lang="en-US" sz="1100" dirty="0">
                <a:solidFill>
                  <a:srgbClr val="FF0000"/>
                </a:solidFill>
                <a:latin typeface="Aptos"/>
                <a:cs typeface="Arial"/>
              </a:rPr>
              <a:t> </a:t>
            </a:r>
          </a:p>
          <a:p>
            <a:pPr>
              <a:spcBef>
                <a:spcPts val="300"/>
              </a:spcBef>
              <a:spcAft>
                <a:spcPts val="300"/>
              </a:spcAft>
            </a:pPr>
            <a:r>
              <a:rPr lang="en-US" sz="1100" b="1" dirty="0">
                <a:solidFill>
                  <a:srgbClr val="FF0000"/>
                </a:solidFill>
                <a:latin typeface="Aptos"/>
                <a:cs typeface="Arial"/>
              </a:rPr>
              <a:t>**Note 2: </a:t>
            </a:r>
            <a:r>
              <a:rPr lang="en-US" sz="1100" dirty="0">
                <a:solidFill>
                  <a:srgbClr val="FF0000"/>
                </a:solidFill>
                <a:latin typeface="Aptos"/>
                <a:cs typeface="Arial"/>
              </a:rPr>
              <a:t>EOHLC recommends that members review the UHPC report and endorse some or all its recommendations, rather than convening for discussions on these topics.</a:t>
            </a:r>
            <a:endParaRPr lang="en-US" sz="1100">
              <a:solidFill>
                <a:srgbClr val="000000"/>
              </a:solidFill>
              <a:latin typeface="Aptos"/>
              <a:cs typeface="Arial"/>
            </a:endParaRPr>
          </a:p>
          <a:p>
            <a:pPr>
              <a:spcBef>
                <a:spcPts val="300"/>
              </a:spcBef>
              <a:spcAft>
                <a:spcPts val="300"/>
              </a:spcAft>
            </a:pPr>
            <a:endParaRPr lang="en-US" sz="1200" dirty="0">
              <a:solidFill>
                <a:schemeClr val="accent4"/>
              </a:solidFill>
              <a:cs typeface="Arial"/>
            </a:endParaRPr>
          </a:p>
        </p:txBody>
      </p:sp>
    </p:spTree>
    <p:extLst>
      <p:ext uri="{BB962C8B-B14F-4D97-AF65-F5344CB8AC3E}">
        <p14:creationId xmlns:p14="http://schemas.microsoft.com/office/powerpoint/2010/main" val="339477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21671" y="2875482"/>
            <a:ext cx="8181508" cy="553998"/>
          </a:xfrm>
        </p:spPr>
        <p:txBody>
          <a:bodyPr/>
          <a:lstStyle/>
          <a:p>
            <a:pPr algn="l"/>
            <a:r>
              <a:rPr lang="en-US" sz="3600">
                <a:cs typeface="Arial"/>
              </a:rPr>
              <a:t>Prior Meeting Reflection</a:t>
            </a:r>
            <a:endParaRPr lang="en-US"/>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BD18-4BD7-5F29-4C4A-D0CBF7F91BC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31B89F4-08C4-E012-DF20-09A2683B6DA8}"/>
              </a:ext>
            </a:extLst>
          </p:cNvPr>
          <p:cNvSpPr txBox="1">
            <a:spLocks/>
          </p:cNvSpPr>
          <p:nvPr/>
        </p:nvSpPr>
        <p:spPr>
          <a:xfrm>
            <a:off x="391282" y="-5218"/>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514350" indent="-514350">
              <a:buAutoNum type="arabicParenR"/>
              <a:defRPr/>
            </a:pPr>
            <a:r>
              <a:rPr lang="en-US" sz="2800">
                <a:solidFill>
                  <a:srgbClr val="F2F2F2"/>
                </a:solidFill>
                <a:latin typeface="Arial" panose="020B0604020202020204"/>
              </a:rPr>
              <a:t>Prior Meeting Reflection </a:t>
            </a:r>
            <a:endParaRPr lang="en-US">
              <a:cs typeface="Arial" panose="020B0604020202020204"/>
            </a:endParaRPr>
          </a:p>
        </p:txBody>
      </p:sp>
      <p:sp>
        <p:nvSpPr>
          <p:cNvPr id="3" name="TextBox 2">
            <a:extLst>
              <a:ext uri="{FF2B5EF4-FFF2-40B4-BE49-F238E27FC236}">
                <a16:creationId xmlns:a16="http://schemas.microsoft.com/office/drawing/2014/main" id="{D53D4B77-47F1-07ED-D520-FC8626B6BDF4}"/>
              </a:ext>
            </a:extLst>
          </p:cNvPr>
          <p:cNvSpPr txBox="1"/>
          <p:nvPr/>
        </p:nvSpPr>
        <p:spPr>
          <a:xfrm>
            <a:off x="593021" y="1375363"/>
            <a:ext cx="11303134" cy="411651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514350" indent="-514350">
              <a:buAutoNum type="arabicPeriod"/>
            </a:pPr>
            <a:r>
              <a:rPr lang="en-US" sz="2800" b="1">
                <a:solidFill>
                  <a:srgbClr val="14558F"/>
                </a:solidFill>
                <a:latin typeface="Aptos"/>
                <a:ea typeface="Calibri"/>
                <a:cs typeface="Calibri"/>
              </a:rPr>
              <a:t>What were your most important takeaways from the Joint Commission meetings?</a:t>
            </a:r>
            <a:endParaRPr lang="en-US" sz="2800">
              <a:cs typeface="Arial"/>
            </a:endParaRPr>
          </a:p>
          <a:p>
            <a:pPr marL="514350" indent="-514350">
              <a:buAutoNum type="arabicPeriod"/>
            </a:pPr>
            <a:endParaRPr lang="en-US" sz="2800" b="1">
              <a:solidFill>
                <a:srgbClr val="14558F"/>
              </a:solidFill>
              <a:latin typeface="Aptos"/>
              <a:ea typeface="Calibri"/>
              <a:cs typeface="Calibri"/>
            </a:endParaRPr>
          </a:p>
          <a:p>
            <a:pPr marL="514350" indent="-514350">
              <a:buAutoNum type="arabicPeriod"/>
            </a:pPr>
            <a:r>
              <a:rPr lang="en-US" sz="2800" b="1">
                <a:solidFill>
                  <a:srgbClr val="14558F"/>
                </a:solidFill>
                <a:latin typeface="Aptos"/>
                <a:ea typeface="Calibri"/>
                <a:cs typeface="Calibri"/>
              </a:rPr>
              <a:t>What elements of presentations did you find most helpful?</a:t>
            </a:r>
          </a:p>
          <a:p>
            <a:pPr marL="514350" indent="-514350">
              <a:buAutoNum type="arabicPeriod"/>
            </a:pPr>
            <a:endParaRPr lang="en-US" sz="2800" b="1">
              <a:solidFill>
                <a:srgbClr val="14558F"/>
              </a:solidFill>
              <a:latin typeface="Aptos"/>
              <a:ea typeface="Calibri"/>
              <a:cs typeface="Calibri"/>
            </a:endParaRPr>
          </a:p>
          <a:p>
            <a:pPr marL="514350" indent="-514350">
              <a:buAutoNum type="arabicPeriod"/>
            </a:pPr>
            <a:r>
              <a:rPr lang="en-US" sz="2800" b="1">
                <a:solidFill>
                  <a:srgbClr val="14558F"/>
                </a:solidFill>
                <a:latin typeface="Aptos"/>
                <a:ea typeface="Calibri"/>
                <a:cs typeface="Calibri"/>
              </a:rPr>
              <a:t>What was missing from these presentations?</a:t>
            </a:r>
          </a:p>
          <a:p>
            <a:pPr marL="514350" indent="-514350">
              <a:buAutoNum type="arabicPeriod"/>
            </a:pPr>
            <a:endParaRPr lang="en-US" sz="2800" b="1">
              <a:solidFill>
                <a:srgbClr val="14558F"/>
              </a:solidFill>
              <a:latin typeface="Aptos"/>
              <a:ea typeface="Calibri"/>
              <a:cs typeface="Calibri"/>
            </a:endParaRPr>
          </a:p>
          <a:p>
            <a:pPr marL="514350" indent="-514350">
              <a:buAutoNum type="arabicPeriod"/>
            </a:pPr>
            <a:r>
              <a:rPr lang="en-US" sz="2800" b="1">
                <a:solidFill>
                  <a:srgbClr val="14558F"/>
                </a:solidFill>
                <a:latin typeface="Aptos"/>
                <a:ea typeface="Calibri"/>
                <a:cs typeface="Calibri"/>
              </a:rPr>
              <a:t>Did anything in these presentations surprise you?</a:t>
            </a: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spTree>
    <p:extLst>
      <p:ext uri="{BB962C8B-B14F-4D97-AF65-F5344CB8AC3E}">
        <p14:creationId xmlns:p14="http://schemas.microsoft.com/office/powerpoint/2010/main" val="170115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8138-E53D-799F-9377-690A2186A6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FA89CF-0DA9-8C11-41BE-1CECDE37E528}"/>
              </a:ext>
            </a:extLst>
          </p:cNvPr>
          <p:cNvSpPr>
            <a:spLocks noGrp="1"/>
          </p:cNvSpPr>
          <p:nvPr>
            <p:ph type="title"/>
          </p:nvPr>
        </p:nvSpPr>
        <p:spPr>
          <a:xfrm>
            <a:off x="2821671" y="2875482"/>
            <a:ext cx="8181508" cy="553998"/>
          </a:xfrm>
        </p:spPr>
        <p:txBody>
          <a:bodyPr/>
          <a:lstStyle/>
          <a:p>
            <a:pPr algn="l"/>
            <a:r>
              <a:rPr lang="en-US" sz="3600">
                <a:cs typeface="Arial"/>
              </a:rPr>
              <a:t>Process Overview</a:t>
            </a:r>
            <a:endParaRPr lang="en-US"/>
          </a:p>
        </p:txBody>
      </p:sp>
    </p:spTree>
    <p:extLst>
      <p:ext uri="{BB962C8B-B14F-4D97-AF65-F5344CB8AC3E}">
        <p14:creationId xmlns:p14="http://schemas.microsoft.com/office/powerpoint/2010/main" val="141039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A0CED-E15C-CDF2-EA4B-F0188A9475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D00D57-B4BC-D269-030E-7DBB25EE5799}"/>
              </a:ext>
            </a:extLst>
          </p:cNvPr>
          <p:cNvSpPr txBox="1"/>
          <p:nvPr/>
        </p:nvSpPr>
        <p:spPr>
          <a:xfrm>
            <a:off x="498678" y="1140416"/>
            <a:ext cx="11488748" cy="773288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514350" indent="-514350">
              <a:spcAft>
                <a:spcPts val="1600"/>
              </a:spcAft>
              <a:buAutoNum type="arabicPeriod"/>
            </a:pPr>
            <a:r>
              <a:rPr lang="en-US" sz="1900" b="1">
                <a:solidFill>
                  <a:srgbClr val="14558F"/>
                </a:solidFill>
                <a:latin typeface="Aptos"/>
                <a:ea typeface="Calibri"/>
                <a:cs typeface="Calibri"/>
              </a:rPr>
              <a:t>Challenges &amp; Solutions: </a:t>
            </a:r>
            <a:r>
              <a:rPr lang="en-US" sz="1900">
                <a:solidFill>
                  <a:srgbClr val="14558F"/>
                </a:solidFill>
                <a:latin typeface="Aptos"/>
                <a:ea typeface="Calibri"/>
                <a:cs typeface="Calibri"/>
              </a:rPr>
              <a:t>HLC has summarized Commissioners' survey responses (full summary in appendix). Today, Commissioners will add to or amend these challenges and solutions in discussion.</a:t>
            </a:r>
          </a:p>
          <a:p>
            <a:pPr marL="514350" indent="-514350">
              <a:spcAft>
                <a:spcPts val="1600"/>
              </a:spcAft>
              <a:buAutoNum type="arabicPeriod"/>
            </a:pPr>
            <a:r>
              <a:rPr lang="en-US" sz="1900" b="1">
                <a:solidFill>
                  <a:srgbClr val="14558F"/>
                </a:solidFill>
                <a:latin typeface="Aptos"/>
                <a:ea typeface="Calibri"/>
                <a:cs typeface="Calibri"/>
              </a:rPr>
              <a:t>Sections:</a:t>
            </a:r>
            <a:r>
              <a:rPr lang="en-US" sz="1900">
                <a:solidFill>
                  <a:srgbClr val="14558F"/>
                </a:solidFill>
                <a:latin typeface="Aptos"/>
                <a:ea typeface="Calibri"/>
                <a:cs typeface="Calibri"/>
              </a:rPr>
              <a:t> HLC hopes to use topic area sections to structure more focused, small group discussions on recommendation development in each section. Today, Commissioners will review proposed sections based on commissioner survey feedback and edit as needed to establish work streams to develop recommendations. </a:t>
            </a:r>
            <a:endParaRPr lang="en-US" sz="1900" b="1">
              <a:solidFill>
                <a:srgbClr val="14558F"/>
              </a:solidFill>
              <a:latin typeface="Aptos"/>
              <a:ea typeface="Calibri"/>
              <a:cs typeface="Calibri"/>
            </a:endParaRPr>
          </a:p>
          <a:p>
            <a:pPr marL="514350" indent="-514350">
              <a:spcAft>
                <a:spcPts val="1600"/>
              </a:spcAft>
              <a:buAutoNum type="arabicPeriod"/>
            </a:pPr>
            <a:r>
              <a:rPr lang="en-US" sz="1900" b="1">
                <a:solidFill>
                  <a:srgbClr val="14558F"/>
                </a:solidFill>
                <a:latin typeface="Aptos"/>
                <a:ea typeface="Calibri"/>
                <a:cs typeface="Calibri"/>
              </a:rPr>
              <a:t>Section Leads: </a:t>
            </a:r>
            <a:r>
              <a:rPr lang="en-US" sz="1900">
                <a:solidFill>
                  <a:srgbClr val="14558F"/>
                </a:solidFill>
                <a:latin typeface="Aptos"/>
                <a:ea typeface="Calibri"/>
                <a:cs typeface="Calibri"/>
              </a:rPr>
              <a:t>HLC will ask for volunteers to a) lead small group discussions focusing on each established section and b) further develop  topical recommendations alongside participants. HLC will also ask for volunteers to participate in each of these small group discussions</a:t>
            </a:r>
            <a:endParaRPr lang="en-US" sz="1900">
              <a:cs typeface="Arial" panose="020B0604020202020204"/>
            </a:endParaRPr>
          </a:p>
          <a:p>
            <a:pPr marL="514350" indent="-514350">
              <a:spcAft>
                <a:spcPts val="1600"/>
              </a:spcAft>
              <a:buAutoNum type="arabicPeriod"/>
            </a:pPr>
            <a:r>
              <a:rPr lang="en-US" sz="1900" b="1">
                <a:solidFill>
                  <a:srgbClr val="14558F"/>
                </a:solidFill>
                <a:latin typeface="Aptos"/>
                <a:ea typeface="Calibri"/>
                <a:cs typeface="Calibri"/>
              </a:rPr>
              <a:t>Section Discussions:</a:t>
            </a:r>
            <a:r>
              <a:rPr lang="en-US" sz="1900">
                <a:solidFill>
                  <a:srgbClr val="14558F"/>
                </a:solidFill>
                <a:latin typeface="Aptos"/>
                <a:ea typeface="Calibri"/>
                <a:cs typeface="Calibri"/>
              </a:rPr>
              <a:t> Section leads convene participants to further develop recommendations</a:t>
            </a:r>
          </a:p>
          <a:p>
            <a:pPr marL="514350" indent="-514350">
              <a:spcAft>
                <a:spcPts val="1600"/>
              </a:spcAft>
              <a:buAutoNum type="arabicPeriod"/>
            </a:pPr>
            <a:r>
              <a:rPr lang="en-US" sz="1900" b="1">
                <a:solidFill>
                  <a:srgbClr val="14558F"/>
                </a:solidFill>
                <a:latin typeface="Aptos"/>
                <a:ea typeface="Calibri"/>
                <a:cs typeface="Calibri"/>
              </a:rPr>
              <a:t>Next Meetings:</a:t>
            </a:r>
            <a:r>
              <a:rPr lang="en-US" sz="1900">
                <a:solidFill>
                  <a:srgbClr val="14558F"/>
                </a:solidFill>
                <a:latin typeface="Aptos"/>
                <a:ea typeface="Calibri"/>
                <a:cs typeface="Calibri"/>
              </a:rPr>
              <a:t> Section leads and participants present on development of further recommendations</a:t>
            </a:r>
          </a:p>
          <a:p>
            <a:pPr marL="514350" indent="-514350">
              <a:spcAft>
                <a:spcPts val="1600"/>
              </a:spcAft>
              <a:buAutoNum type="arabicPeriod"/>
            </a:pPr>
            <a:r>
              <a:rPr lang="en-US" sz="1900" b="1">
                <a:solidFill>
                  <a:srgbClr val="14558F"/>
                </a:solidFill>
                <a:latin typeface="Aptos"/>
                <a:ea typeface="Calibri"/>
                <a:cs typeface="Calibri"/>
              </a:rPr>
              <a:t>Before Finalizing:</a:t>
            </a:r>
            <a:r>
              <a:rPr lang="en-US" sz="1900">
                <a:solidFill>
                  <a:srgbClr val="14558F"/>
                </a:solidFill>
                <a:latin typeface="Aptos"/>
                <a:ea typeface="Calibri"/>
                <a:cs typeface="Calibri"/>
              </a:rPr>
              <a:t> Meet to discuss any proposals not yet included in recommendations as presented by small groups</a:t>
            </a:r>
          </a:p>
          <a:p>
            <a:pPr marL="514350" indent="-514350">
              <a:spcAft>
                <a:spcPts val="800"/>
              </a:spcAft>
              <a:buAutoNum type="arabicPeriod"/>
            </a:pPr>
            <a:endParaRPr lang="en-US" sz="2400">
              <a:solidFill>
                <a:srgbClr val="14558F"/>
              </a:solidFill>
              <a:latin typeface="Aptos"/>
              <a:ea typeface="Calibri"/>
              <a:cs typeface="Calibri"/>
            </a:endParaRPr>
          </a:p>
          <a:p>
            <a:pPr marL="514350" indent="-514350">
              <a:spcAft>
                <a:spcPts val="800"/>
              </a:spcAft>
              <a:buAutoNum type="arabicPeriod"/>
            </a:pPr>
            <a:endParaRPr lang="en-US" sz="2800">
              <a:solidFill>
                <a:srgbClr val="14558F"/>
              </a:solidFill>
              <a:latin typeface="Aptos"/>
              <a:ea typeface="Calibri"/>
              <a:cs typeface="Calibri"/>
            </a:endParaRPr>
          </a:p>
          <a:p>
            <a:pPr>
              <a:spcAft>
                <a:spcPts val="800"/>
              </a:spcAft>
            </a:pPr>
            <a:endParaRPr lang="en-US" sz="28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latin typeface="Arial" panose="020B0604020202020204"/>
              <a:ea typeface="Calibri"/>
              <a:cs typeface="Arial"/>
            </a:endParaRPr>
          </a:p>
        </p:txBody>
      </p:sp>
      <p:sp>
        <p:nvSpPr>
          <p:cNvPr id="7" name="Title 1">
            <a:extLst>
              <a:ext uri="{FF2B5EF4-FFF2-40B4-BE49-F238E27FC236}">
                <a16:creationId xmlns:a16="http://schemas.microsoft.com/office/drawing/2014/main" id="{01B90E91-9CB1-B2E2-49AF-219268252DED}"/>
              </a:ext>
            </a:extLst>
          </p:cNvPr>
          <p:cNvSpPr txBox="1">
            <a:spLocks/>
          </p:cNvSpPr>
          <p:nvPr/>
        </p:nvSpPr>
        <p:spPr>
          <a:xfrm>
            <a:off x="498744" y="4551"/>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2) Process Overview</a:t>
            </a:r>
            <a:endParaRPr lang="en-US"/>
          </a:p>
        </p:txBody>
      </p:sp>
    </p:spTree>
    <p:extLst>
      <p:ext uri="{BB962C8B-B14F-4D97-AF65-F5344CB8AC3E}">
        <p14:creationId xmlns:p14="http://schemas.microsoft.com/office/powerpoint/2010/main" val="422914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FBEC-A338-2DE0-1D83-D1A82B4E4F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54FD25-F91F-838F-27AB-54E8D0234D79}"/>
              </a:ext>
            </a:extLst>
          </p:cNvPr>
          <p:cNvSpPr>
            <a:spLocks noGrp="1"/>
          </p:cNvSpPr>
          <p:nvPr>
            <p:ph type="title"/>
          </p:nvPr>
        </p:nvSpPr>
        <p:spPr>
          <a:xfrm>
            <a:off x="2821671" y="2932991"/>
            <a:ext cx="8181508" cy="553998"/>
          </a:xfrm>
        </p:spPr>
        <p:txBody>
          <a:bodyPr/>
          <a:lstStyle/>
          <a:p>
            <a:pPr algn="l"/>
            <a:r>
              <a:rPr lang="en-US" sz="3600">
                <a:cs typeface="Arial"/>
              </a:rPr>
              <a:t>Identified Challenges &amp; Solutions</a:t>
            </a:r>
            <a:endParaRPr lang="en-US"/>
          </a:p>
        </p:txBody>
      </p:sp>
    </p:spTree>
    <p:extLst>
      <p:ext uri="{BB962C8B-B14F-4D97-AF65-F5344CB8AC3E}">
        <p14:creationId xmlns:p14="http://schemas.microsoft.com/office/powerpoint/2010/main" val="316562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D4711-1AD3-2468-9544-18A441805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4CC12-7B61-972B-176D-7BEAD3D1E49E}"/>
              </a:ext>
            </a:extLst>
          </p:cNvPr>
          <p:cNvSpPr>
            <a:spLocks noGrp="1"/>
          </p:cNvSpPr>
          <p:nvPr>
            <p:ph type="title"/>
          </p:nvPr>
        </p:nvSpPr>
        <p:spPr>
          <a:xfrm>
            <a:off x="509940" y="-4349"/>
            <a:ext cx="10602418" cy="731520"/>
          </a:xfrm>
        </p:spPr>
        <p:txBody>
          <a:bodyPr/>
          <a:lstStyle/>
          <a:p>
            <a:r>
              <a:rPr lang="en-US" sz="2800">
                <a:cs typeface="Arial"/>
              </a:rPr>
              <a:t>3) Identified Challenges &amp; Solutions</a:t>
            </a:r>
            <a:endParaRPr lang="en-US"/>
          </a:p>
        </p:txBody>
      </p:sp>
      <p:graphicFrame>
        <p:nvGraphicFramePr>
          <p:cNvPr id="4" name="Table 3">
            <a:extLst>
              <a:ext uri="{FF2B5EF4-FFF2-40B4-BE49-F238E27FC236}">
                <a16:creationId xmlns:a16="http://schemas.microsoft.com/office/drawing/2014/main" id="{6492DD4B-B1D9-BACC-2D45-24AA17201A9F}"/>
              </a:ext>
            </a:extLst>
          </p:cNvPr>
          <p:cNvGraphicFramePr>
            <a:graphicFrameLocks noGrp="1"/>
          </p:cNvGraphicFramePr>
          <p:nvPr>
            <p:extLst>
              <p:ext uri="{D42A27DB-BD31-4B8C-83A1-F6EECF244321}">
                <p14:modId xmlns:p14="http://schemas.microsoft.com/office/powerpoint/2010/main" val="3614160413"/>
              </p:ext>
            </p:extLst>
          </p:nvPr>
        </p:nvGraphicFramePr>
        <p:xfrm>
          <a:off x="316301" y="1078301"/>
          <a:ext cx="11641300" cy="5142197"/>
        </p:xfrm>
        <a:graphic>
          <a:graphicData uri="http://schemas.openxmlformats.org/drawingml/2006/table">
            <a:tbl>
              <a:tblPr firstRow="1" firstCol="1" bandRow="1"/>
              <a:tblGrid>
                <a:gridCol w="2473048">
                  <a:extLst>
                    <a:ext uri="{9D8B030D-6E8A-4147-A177-3AD203B41FA5}">
                      <a16:colId xmlns:a16="http://schemas.microsoft.com/office/drawing/2014/main" val="2329089500"/>
                    </a:ext>
                  </a:extLst>
                </a:gridCol>
                <a:gridCol w="2924481">
                  <a:extLst>
                    <a:ext uri="{9D8B030D-6E8A-4147-A177-3AD203B41FA5}">
                      <a16:colId xmlns:a16="http://schemas.microsoft.com/office/drawing/2014/main" val="1496072710"/>
                    </a:ext>
                  </a:extLst>
                </a:gridCol>
                <a:gridCol w="3083764">
                  <a:extLst>
                    <a:ext uri="{9D8B030D-6E8A-4147-A177-3AD203B41FA5}">
                      <a16:colId xmlns:a16="http://schemas.microsoft.com/office/drawing/2014/main" val="2141464057"/>
                    </a:ext>
                  </a:extLst>
                </a:gridCol>
                <a:gridCol w="3160007">
                  <a:extLst>
                    <a:ext uri="{9D8B030D-6E8A-4147-A177-3AD203B41FA5}">
                      <a16:colId xmlns:a16="http://schemas.microsoft.com/office/drawing/2014/main" val="2092993387"/>
                    </a:ext>
                  </a:extLst>
                </a:gridCol>
              </a:tblGrid>
              <a:tr h="731130">
                <a:tc>
                  <a:txBody>
                    <a:bodyPr/>
                    <a:lstStyle/>
                    <a:p>
                      <a:pPr marL="0" marR="0" lvl="0" algn="ctr">
                        <a:buNone/>
                      </a:pPr>
                      <a:r>
                        <a:rPr lang="en-US" sz="1600" b="1" kern="100" dirty="0">
                          <a:solidFill>
                            <a:srgbClr val="FFFFFF"/>
                          </a:solidFill>
                          <a:effectLst/>
                          <a:latin typeface="Aptos"/>
                          <a:cs typeface="Arial"/>
                        </a:rPr>
                        <a:t>Development Finance &amp; Market Dynamics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9ED5"/>
                    </a:solidFill>
                  </a:tcPr>
                </a:tc>
                <a:tc>
                  <a:txBody>
                    <a:bodyPr/>
                    <a:lstStyle/>
                    <a:p>
                      <a:pPr marL="0" marR="0" lvl="0" algn="ctr">
                        <a:buNone/>
                      </a:pPr>
                      <a:r>
                        <a:rPr lang="en-US" sz="1600" b="1" kern="100" dirty="0">
                          <a:solidFill>
                            <a:srgbClr val="FFFFFF"/>
                          </a:solidFill>
                          <a:effectLst/>
                          <a:latin typeface="Aptos"/>
                          <a:ea typeface="Aptos" panose="020B0004020202020204" pitchFamily="34" charset="0"/>
                          <a:cs typeface="Arial"/>
                        </a:rPr>
                        <a:t>Preservation</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2B93"/>
                    </a:solidFill>
                  </a:tcPr>
                </a:tc>
                <a:tc>
                  <a:txBody>
                    <a:bodyPr/>
                    <a:lstStyle/>
                    <a:p>
                      <a:pPr marL="0" marR="0" lvl="0" algn="ctr">
                        <a:buNone/>
                      </a:pPr>
                      <a:r>
                        <a:rPr lang="en-US" sz="1600" b="1" kern="100" dirty="0">
                          <a:solidFill>
                            <a:srgbClr val="FFFFFF"/>
                          </a:solidFill>
                          <a:effectLst/>
                          <a:latin typeface="Aptos"/>
                          <a:cs typeface="Arial"/>
                        </a:rPr>
                        <a:t>Supporting Households and Affordable Property Owners</a:t>
                      </a:r>
                      <a:endParaRPr lang="en-US" dirty="0"/>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A72E"/>
                    </a:solidFill>
                  </a:tcPr>
                </a:tc>
                <a:tc>
                  <a:txBody>
                    <a:bodyPr/>
                    <a:lstStyle/>
                    <a:p>
                      <a:pPr marL="0" marR="0" lvl="0" algn="ctr">
                        <a:buNone/>
                      </a:pPr>
                      <a:r>
                        <a:rPr lang="en-US" sz="1600" b="1" kern="100" dirty="0">
                          <a:solidFill>
                            <a:srgbClr val="FFFFFF"/>
                          </a:solidFill>
                          <a:effectLst/>
                          <a:latin typeface="Aptos"/>
                          <a:cs typeface="Arial"/>
                        </a:rPr>
                        <a:t>UHPC Related Challenges &amp; Solutions</a:t>
                      </a:r>
                      <a:endParaRPr lang="en-US" dirty="0"/>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1572949820"/>
                  </a:ext>
                </a:extLst>
              </a:tr>
              <a:tr h="641969">
                <a:tc>
                  <a:txBody>
                    <a:bodyPr/>
                    <a:lstStyle/>
                    <a:p>
                      <a:pPr marL="0" marR="0" algn="ctr"/>
                      <a:r>
                        <a:rPr lang="en-US" sz="1300" kern="100" dirty="0">
                          <a:solidFill>
                            <a:srgbClr val="000000"/>
                          </a:solidFill>
                          <a:effectLst/>
                          <a:latin typeface="Aptos"/>
                          <a:ea typeface="Aptos" panose="020B0004020202020204" pitchFamily="34" charset="0"/>
                          <a:cs typeface="Arial"/>
                        </a:rPr>
                        <a:t>Increase support for the state low-income housing tax credit (LIHTC)</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dirty="0">
                          <a:solidFill>
                            <a:srgbClr val="000000"/>
                          </a:solidFill>
                          <a:effectLst/>
                          <a:latin typeface="Aptos"/>
                          <a:ea typeface="Aptos" panose="020B0004020202020204" pitchFamily="34" charset="0"/>
                          <a:cs typeface="Arial"/>
                        </a:rPr>
                        <a:t>Prioritize preservation of existing units of ELI housing</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kern="100" dirty="0">
                          <a:effectLst/>
                          <a:latin typeface="Aptos"/>
                          <a:ea typeface="Aptos" panose="020B0004020202020204" pitchFamily="34" charset="0"/>
                          <a:cs typeface="Arial"/>
                        </a:rPr>
                        <a:t>Bolster and expand access to MRVP</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dirty="0">
                          <a:effectLst/>
                          <a:latin typeface="Aptos"/>
                          <a:ea typeface="Aptos" panose="020B0004020202020204" pitchFamily="34" charset="0"/>
                          <a:cs typeface="Arial"/>
                        </a:rPr>
                        <a:t>Expand multi-family zoning</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438920830"/>
                  </a:ext>
                </a:extLst>
              </a:tr>
              <a:tr h="641969">
                <a:tc>
                  <a:txBody>
                    <a:bodyPr/>
                    <a:lstStyle/>
                    <a:p>
                      <a:pPr marL="0" marR="0" algn="ctr"/>
                      <a:r>
                        <a:rPr lang="en-US" sz="1300" kern="100" dirty="0">
                          <a:effectLst/>
                          <a:latin typeface="Aptos"/>
                          <a:ea typeface="Aptos" panose="020B0004020202020204" pitchFamily="34" charset="0"/>
                          <a:cs typeface="Arial"/>
                        </a:rPr>
                        <a:t>Dispose of state surplus land for ELI housing </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dirty="0">
                          <a:effectLst/>
                          <a:latin typeface="Aptos"/>
                          <a:ea typeface="Aptos" panose="020B0004020202020204" pitchFamily="34" charset="0"/>
                          <a:cs typeface="Arial"/>
                        </a:rPr>
                        <a:t>Expand incentives for property owners renting to ELI tenants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kern="100" dirty="0">
                          <a:effectLst/>
                          <a:latin typeface="Aptos"/>
                          <a:cs typeface="Arial"/>
                        </a:rPr>
                        <a:t>Encourage the exploration of guaranteed basic income programs </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dirty="0">
                          <a:effectLst/>
                          <a:latin typeface="Aptos"/>
                          <a:ea typeface="Aptos" panose="020B0004020202020204" pitchFamily="34" charset="0"/>
                          <a:cs typeface="Arial"/>
                        </a:rPr>
                        <a:t>Fund on-site drainage and treatment systems in new developments</a:t>
                      </a:r>
                      <a:endParaRPr lang="en-US" sz="1300" kern="100" dirty="0" err="1">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1247012756"/>
                  </a:ext>
                </a:extLst>
              </a:tr>
              <a:tr h="784628">
                <a:tc>
                  <a:txBody>
                    <a:bodyPr/>
                    <a:lstStyle/>
                    <a:p>
                      <a:pPr marL="0" marR="0" algn="ctr"/>
                      <a:r>
                        <a:rPr lang="en-US" sz="1300" kern="100" dirty="0">
                          <a:effectLst/>
                          <a:latin typeface="Aptos"/>
                          <a:ea typeface="Aptos" panose="020B0004020202020204" pitchFamily="34" charset="0"/>
                          <a:cs typeface="Arial"/>
                        </a:rPr>
                        <a:t>Incentivize/require municipalities to take and dispose of tax title properties for ELI housing</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dirty="0">
                          <a:effectLst/>
                          <a:latin typeface="Aptos"/>
                          <a:ea typeface="Aptos" panose="020B0004020202020204" pitchFamily="34" charset="0"/>
                          <a:cs typeface="Arial"/>
                        </a:rPr>
                        <a:t>Prioritize preservation of SROs and rooming houses available to ELI tenants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dirty="0">
                          <a:solidFill>
                            <a:srgbClr val="000000"/>
                          </a:solidFill>
                          <a:effectLst/>
                          <a:latin typeface="Aptos"/>
                        </a:rPr>
                        <a:t>Increase funding for the Home Modification Loan Program</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dirty="0">
                          <a:effectLst/>
                          <a:latin typeface="Aptos"/>
                          <a:ea typeface="Aptos" panose="020B0004020202020204" pitchFamily="34" charset="0"/>
                          <a:cs typeface="Arial"/>
                        </a:rPr>
                        <a:t>Require more rapid electric utility connections in new developments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656593467"/>
                  </a:ext>
                </a:extLst>
              </a:tr>
              <a:tr h="898071">
                <a:tc>
                  <a:txBody>
                    <a:bodyPr/>
                    <a:lstStyle/>
                    <a:p>
                      <a:pPr lvl="0" algn="ctr">
                        <a:lnSpc>
                          <a:spcPct val="100000"/>
                        </a:lnSpc>
                        <a:spcBef>
                          <a:spcPts val="0"/>
                        </a:spcBef>
                        <a:spcAft>
                          <a:spcPts val="0"/>
                        </a:spcAft>
                        <a:buNone/>
                      </a:pPr>
                      <a:endParaRPr lang="en-US" sz="1300" b="0" i="0" u="none" strike="noStrike" kern="100" noProof="0" dirty="0">
                        <a:solidFill>
                          <a:srgbClr val="000000"/>
                        </a:solidFill>
                        <a:effectLst/>
                        <a:latin typeface="Aptos"/>
                      </a:endParaRPr>
                    </a:p>
                    <a:p>
                      <a:pPr lvl="0" algn="ctr">
                        <a:lnSpc>
                          <a:spcPct val="100000"/>
                        </a:lnSpc>
                        <a:spcBef>
                          <a:spcPts val="0"/>
                        </a:spcBef>
                        <a:spcAft>
                          <a:spcPts val="0"/>
                        </a:spcAft>
                        <a:buNone/>
                      </a:pPr>
                      <a:r>
                        <a:rPr lang="en-US" sz="1300" b="0" i="0" u="none" strike="noStrike" kern="100" noProof="0" dirty="0">
                          <a:solidFill>
                            <a:srgbClr val="000000"/>
                          </a:solidFill>
                          <a:effectLst/>
                          <a:latin typeface="Aptos"/>
                        </a:rPr>
                        <a:t>Enable a local option transfer fee to fund affordable housing</a:t>
                      </a:r>
                    </a:p>
                    <a:p>
                      <a:pPr lvl="0" algn="ctr">
                        <a:lnSpc>
                          <a:spcPct val="100000"/>
                        </a:lnSpc>
                        <a:spcBef>
                          <a:spcPts val="0"/>
                        </a:spcBef>
                        <a:spcAft>
                          <a:spcPts val="0"/>
                        </a:spcAft>
                        <a:buNone/>
                      </a:pPr>
                      <a:endParaRPr lang="en-US" sz="1300" b="0" i="0" u="none" strike="noStrike" kern="100" noProof="0" dirty="0">
                        <a:solidFill>
                          <a:srgbClr val="000000"/>
                        </a:solidFill>
                        <a:effectLst/>
                        <a:latin typeface="Aptos"/>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lvl="0" algn="ctr">
                        <a:buNone/>
                      </a:pPr>
                      <a:r>
                        <a:rPr lang="en-US" sz="1300" kern="100" dirty="0">
                          <a:effectLst/>
                          <a:latin typeface="Aptos"/>
                          <a:ea typeface="Aptos" panose="020B0004020202020204" pitchFamily="34" charset="0"/>
                          <a:cs typeface="Arial"/>
                        </a:rPr>
                        <a:t>Enable municipalities to implement a right of first refusal to preserve naturally occurring affordable housing</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lvl="0" algn="ctr">
                        <a:buNone/>
                      </a:pPr>
                      <a:r>
                        <a:rPr lang="en-US" sz="1300" b="0" i="0" u="none" strike="noStrike" kern="100" noProof="0" dirty="0">
                          <a:solidFill>
                            <a:srgbClr val="000000"/>
                          </a:solidFill>
                          <a:effectLst/>
                          <a:latin typeface="Aptos"/>
                        </a:rPr>
                        <a:t>Develop standardized forms across Regional Administering Agencies (RAAs)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lvl="0" algn="ctr">
                        <a:buNone/>
                      </a:pPr>
                      <a:r>
                        <a:rPr lang="en-US" sz="1300" b="1" kern="100" dirty="0">
                          <a:solidFill>
                            <a:srgbClr val="FF0000"/>
                          </a:solidFill>
                          <a:effectLst/>
                          <a:latin typeface="Aptos"/>
                          <a:ea typeface="Aptos" panose="020B0004020202020204" pitchFamily="34" charset="0"/>
                          <a:cs typeface="Arial"/>
                        </a:rPr>
                        <a:t>Note: </a:t>
                      </a:r>
                      <a:r>
                        <a:rPr lang="en-US" sz="1300" b="0" kern="100" dirty="0">
                          <a:solidFill>
                            <a:srgbClr val="FF0000"/>
                          </a:solidFill>
                          <a:effectLst/>
                          <a:latin typeface="Aptos"/>
                          <a:ea typeface="Aptos" panose="020B0004020202020204" pitchFamily="34" charset="0"/>
                          <a:cs typeface="Arial"/>
                        </a:rPr>
                        <a:t>EOHLC recommends that members review the UHPC report and endorse some or all its recommendations, rather than convening for discussions on these topics.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26101424"/>
                  </a:ext>
                </a:extLst>
              </a:tr>
              <a:tr h="802461">
                <a:tc>
                  <a:txBody>
                    <a:bodyPr/>
                    <a:lstStyle/>
                    <a:p>
                      <a:pPr marL="0" marR="0" algn="ctr"/>
                      <a:r>
                        <a:rPr lang="en-US" sz="1300" kern="100" dirty="0">
                          <a:effectLst/>
                          <a:latin typeface="Aptos"/>
                          <a:ea typeface="Aptos" panose="020B0004020202020204" pitchFamily="34" charset="0"/>
                          <a:cs typeface="Arial"/>
                        </a:rPr>
                        <a:t>Innovative approaches to small scale development like SROs, modular homes, tiny homes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lvl="0" indent="0" algn="ctr" rtl="0" eaLnBrk="1" fontAlgn="auto" latinLnBrk="0" hangingPunct="1">
                        <a:lnSpc>
                          <a:spcPct val="100000"/>
                        </a:lnSpc>
                        <a:spcBef>
                          <a:spcPts val="0"/>
                        </a:spcBef>
                        <a:spcAft>
                          <a:spcPts val="0"/>
                        </a:spcAft>
                        <a:buClrTx/>
                        <a:buSzTx/>
                        <a:buFontTx/>
                        <a:buNone/>
                      </a:pPr>
                      <a:endParaRPr kumimoji="0" lang="en-US" sz="1300" b="0" i="0" u="none" strike="noStrike" kern="100" cap="none" spc="0" normalizeH="0" baseline="0" noProof="0" dirty="0">
                        <a:ln>
                          <a:noFill/>
                        </a:ln>
                        <a:solidFill>
                          <a:srgbClr val="000000"/>
                        </a:solidFill>
                        <a:effectLst/>
                        <a:uLnTx/>
                        <a:uFillTx/>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dirty="0">
                          <a:solidFill>
                            <a:srgbClr val="000000"/>
                          </a:solidFill>
                          <a:effectLst/>
                          <a:latin typeface="Aptos"/>
                        </a:rPr>
                        <a:t>Provide clear, publicly available information for property owners </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endParaRPr lang="en-US" sz="1300" kern="100" dirty="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942837628"/>
                  </a:ext>
                </a:extLst>
              </a:tr>
              <a:tr h="641969">
                <a:tc>
                  <a:txBody>
                    <a:bodyPr/>
                    <a:lstStyle/>
                    <a:p>
                      <a:pPr marL="0" marR="0" algn="ctr"/>
                      <a:r>
                        <a:rPr lang="en-US" sz="1300" kern="100" dirty="0">
                          <a:effectLst/>
                          <a:latin typeface="Aptos"/>
                          <a:ea typeface="Aptos" panose="020B0004020202020204" pitchFamily="34" charset="0"/>
                          <a:cs typeface="Arial"/>
                        </a:rPr>
                        <a:t>Inclusionary zoning by simple majority</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00" cap="none" spc="0" normalizeH="0" baseline="0" noProof="0">
                        <a:ln>
                          <a:noFill/>
                        </a:ln>
                        <a:solidFill>
                          <a:srgbClr val="000000"/>
                        </a:solidFill>
                        <a:effectLst/>
                        <a:uLnTx/>
                        <a:uFillTx/>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dirty="0">
                          <a:solidFill>
                            <a:srgbClr val="000000"/>
                          </a:solidFill>
                          <a:effectLst/>
                          <a:latin typeface="Aptos"/>
                        </a:rPr>
                        <a:t>Streamline the voucher application and screening processes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lvl="0" algn="ctr">
                        <a:buNone/>
                      </a:pPr>
                      <a:endParaRPr lang="en-US" sz="1300" b="0" i="0" u="none" strike="noStrike" kern="100" noProof="0" dirty="0">
                        <a:solidFill>
                          <a:srgbClr val="000000"/>
                        </a:solidFill>
                        <a:effectLst/>
                        <a:latin typeface="Aptos"/>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687560893"/>
                  </a:ext>
                </a:extLst>
              </a:tr>
            </a:tbl>
          </a:graphicData>
        </a:graphic>
      </p:graphicFrame>
      <p:sp>
        <p:nvSpPr>
          <p:cNvPr id="3" name="TextBox 2">
            <a:extLst>
              <a:ext uri="{FF2B5EF4-FFF2-40B4-BE49-F238E27FC236}">
                <a16:creationId xmlns:a16="http://schemas.microsoft.com/office/drawing/2014/main" id="{1F29A962-30F2-F726-E098-96300F708273}"/>
              </a:ext>
            </a:extLst>
          </p:cNvPr>
          <p:cNvSpPr txBox="1"/>
          <p:nvPr/>
        </p:nvSpPr>
        <p:spPr>
          <a:xfrm>
            <a:off x="687167" y="6287849"/>
            <a:ext cx="10855712"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Both the sections and solutions identified above are based on Commissioners' survey responses. These summaries are not exhaustive, and do not reflect the final sections or recommendations of the Commission's report. A more holistic, but still not exhaustive, summary of responses can be found in the appendix.</a:t>
            </a:r>
          </a:p>
        </p:txBody>
      </p:sp>
    </p:spTree>
    <p:extLst>
      <p:ext uri="{BB962C8B-B14F-4D97-AF65-F5344CB8AC3E}">
        <p14:creationId xmlns:p14="http://schemas.microsoft.com/office/powerpoint/2010/main" val="363237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973324"/>
            <a:ext cx="8181508" cy="553998"/>
          </a:xfrm>
        </p:spPr>
        <p:txBody>
          <a:bodyPr/>
          <a:lstStyle/>
          <a:p>
            <a:pPr algn="l"/>
            <a:r>
              <a:rPr lang="en-US" sz="3600"/>
              <a:t>Next Steps</a:t>
            </a:r>
          </a:p>
        </p:txBody>
      </p:sp>
    </p:spTree>
    <p:extLst>
      <p:ext uri="{BB962C8B-B14F-4D97-AF65-F5344CB8AC3E}">
        <p14:creationId xmlns:p14="http://schemas.microsoft.com/office/powerpoint/2010/main" val="2091034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ACET"/>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ANGLE" val="5"/>
</p:tagLst>
</file>

<file path=ppt/tags/tag107.xml><?xml version="1.0" encoding="utf-8"?>
<p:tagLst xmlns:a="http://schemas.openxmlformats.org/drawingml/2006/main" xmlns:r="http://schemas.openxmlformats.org/officeDocument/2006/relationships" xmlns:p="http://schemas.openxmlformats.org/presentationml/2006/main">
  <p:tag name="ANGLE" val="5"/>
</p:tagLst>
</file>

<file path=ppt/tags/tag108.xml><?xml version="1.0" encoding="utf-8"?>
<p:tagLst xmlns:a="http://schemas.openxmlformats.org/drawingml/2006/main" xmlns:r="http://schemas.openxmlformats.org/officeDocument/2006/relationships" xmlns:p="http://schemas.openxmlformats.org/presentationml/2006/main">
  <p:tag name="ANGLE" val="4"/>
</p:tagLst>
</file>

<file path=ppt/tags/tag109.xml><?xml version="1.0" encoding="utf-8"?>
<p:tagLst xmlns:a="http://schemas.openxmlformats.org/drawingml/2006/main" xmlns:r="http://schemas.openxmlformats.org/officeDocument/2006/relationships" xmlns:p="http://schemas.openxmlformats.org/presentationml/2006/main">
  <p:tag name="ANGLE" val="4"/>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ANGLE" val="3"/>
</p:tagLst>
</file>

<file path=ppt/tags/tag111.xml><?xml version="1.0" encoding="utf-8"?>
<p:tagLst xmlns:a="http://schemas.openxmlformats.org/drawingml/2006/main" xmlns:r="http://schemas.openxmlformats.org/officeDocument/2006/relationships" xmlns:p="http://schemas.openxmlformats.org/presentationml/2006/main">
  <p:tag name="ANGLE" val="3"/>
</p:tagLst>
</file>

<file path=ppt/tags/tag112.xml><?xml version="1.0" encoding="utf-8"?>
<p:tagLst xmlns:a="http://schemas.openxmlformats.org/drawingml/2006/main" xmlns:r="http://schemas.openxmlformats.org/officeDocument/2006/relationships" xmlns:p="http://schemas.openxmlformats.org/presentationml/2006/main">
  <p:tag name="ANGLE" val="2"/>
</p:tagLst>
</file>

<file path=ppt/tags/tag113.xml><?xml version="1.0" encoding="utf-8"?>
<p:tagLst xmlns:a="http://schemas.openxmlformats.org/drawingml/2006/main" xmlns:r="http://schemas.openxmlformats.org/officeDocument/2006/relationships" xmlns:p="http://schemas.openxmlformats.org/presentationml/2006/main">
  <p:tag name="ANGLE" val="2"/>
</p:tagLst>
</file>

<file path=ppt/tags/tag114.xml><?xml version="1.0" encoding="utf-8"?>
<p:tagLst xmlns:a="http://schemas.openxmlformats.org/drawingml/2006/main" xmlns:r="http://schemas.openxmlformats.org/officeDocument/2006/relationships" xmlns:p="http://schemas.openxmlformats.org/presentationml/2006/main">
  <p:tag name="ANGLE" val="1"/>
</p:tagLst>
</file>

<file path=ppt/tags/tag115.xml><?xml version="1.0" encoding="utf-8"?>
<p:tagLst xmlns:a="http://schemas.openxmlformats.org/drawingml/2006/main" xmlns:r="http://schemas.openxmlformats.org/officeDocument/2006/relationships" xmlns:p="http://schemas.openxmlformats.org/presentationml/2006/main">
  <p:tag name="ANGLE" val="1"/>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9.xml><?xml version="1.0" encoding="utf-8"?>
<p:tagLst xmlns:a="http://schemas.openxmlformats.org/drawingml/2006/main" xmlns:r="http://schemas.openxmlformats.org/officeDocument/2006/relationships" xmlns:p="http://schemas.openxmlformats.org/presentationml/2006/main">
  <p:tag name="SHAPENAME" val="Subtitle"/>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20.xml><?xml version="1.0" encoding="utf-8"?>
<p:tagLst xmlns:a="http://schemas.openxmlformats.org/drawingml/2006/main" xmlns:r="http://schemas.openxmlformats.org/officeDocument/2006/relationships" xmlns:p="http://schemas.openxmlformats.org/presentationml/2006/main">
  <p:tag name="SHAPENAME" val="Titl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23.xml><?xml version="1.0" encoding="utf-8"?>
<p:tagLst xmlns:a="http://schemas.openxmlformats.org/drawingml/2006/main" xmlns:r="http://schemas.openxmlformats.org/officeDocument/2006/relationships" xmlns:p="http://schemas.openxmlformats.org/presentationml/2006/main">
  <p:tag name="SHAPENAME" val="Subtitle"/>
</p:tagLst>
</file>

<file path=ppt/tags/tag124.xml><?xml version="1.0" encoding="utf-8"?>
<p:tagLst xmlns:a="http://schemas.openxmlformats.org/drawingml/2006/main" xmlns:r="http://schemas.openxmlformats.org/officeDocument/2006/relationships" xmlns:p="http://schemas.openxmlformats.org/presentationml/2006/main">
  <p:tag name="SHAPENAME" val="Title"/>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2.xml><?xml version="1.0" encoding="utf-8"?>
<p:tagLst xmlns:a="http://schemas.openxmlformats.org/drawingml/2006/main" xmlns:r="http://schemas.openxmlformats.org/officeDocument/2006/relationships" xmlns:p="http://schemas.openxmlformats.org/presentationml/2006/main">
  <p:tag name="SHAPENAME" val="5. Sourc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SHAPENAME" val="5. Sourc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NAME" val="ACET"/>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ANGLE" val="5"/>
</p:tagLst>
</file>

<file path=ppt/tags/tag155.xml><?xml version="1.0" encoding="utf-8"?>
<p:tagLst xmlns:a="http://schemas.openxmlformats.org/drawingml/2006/main" xmlns:r="http://schemas.openxmlformats.org/officeDocument/2006/relationships" xmlns:p="http://schemas.openxmlformats.org/presentationml/2006/main">
  <p:tag name="ANGLE" val="5"/>
</p:tagLst>
</file>

<file path=ppt/tags/tag156.xml><?xml version="1.0" encoding="utf-8"?>
<p:tagLst xmlns:a="http://schemas.openxmlformats.org/drawingml/2006/main" xmlns:r="http://schemas.openxmlformats.org/officeDocument/2006/relationships" xmlns:p="http://schemas.openxmlformats.org/presentationml/2006/main">
  <p:tag name="ANGLE" val="4"/>
</p:tagLst>
</file>

<file path=ppt/tags/tag157.xml><?xml version="1.0" encoding="utf-8"?>
<p:tagLst xmlns:a="http://schemas.openxmlformats.org/drawingml/2006/main" xmlns:r="http://schemas.openxmlformats.org/officeDocument/2006/relationships" xmlns:p="http://schemas.openxmlformats.org/presentationml/2006/main">
  <p:tag name="ANGLE" val="4"/>
</p:tagLst>
</file>

<file path=ppt/tags/tag158.xml><?xml version="1.0" encoding="utf-8"?>
<p:tagLst xmlns:a="http://schemas.openxmlformats.org/drawingml/2006/main" xmlns:r="http://schemas.openxmlformats.org/officeDocument/2006/relationships" xmlns:p="http://schemas.openxmlformats.org/presentationml/2006/main">
  <p:tag name="ANGLE" val="3"/>
</p:tagLst>
</file>

<file path=ppt/tags/tag159.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60.xml><?xml version="1.0" encoding="utf-8"?>
<p:tagLst xmlns:a="http://schemas.openxmlformats.org/drawingml/2006/main" xmlns:r="http://schemas.openxmlformats.org/officeDocument/2006/relationships" xmlns:p="http://schemas.openxmlformats.org/presentationml/2006/main">
  <p:tag name="ANGLE" val="2"/>
</p:tagLst>
</file>

<file path=ppt/tags/tag161.xml><?xml version="1.0" encoding="utf-8"?>
<p:tagLst xmlns:a="http://schemas.openxmlformats.org/drawingml/2006/main" xmlns:r="http://schemas.openxmlformats.org/officeDocument/2006/relationships" xmlns:p="http://schemas.openxmlformats.org/presentationml/2006/main">
  <p:tag name="ANGLE" val="2"/>
</p:tagLst>
</file>

<file path=ppt/tags/tag162.xml><?xml version="1.0" encoding="utf-8"?>
<p:tagLst xmlns:a="http://schemas.openxmlformats.org/drawingml/2006/main" xmlns:r="http://schemas.openxmlformats.org/officeDocument/2006/relationships" xmlns:p="http://schemas.openxmlformats.org/presentationml/2006/main">
  <p:tag name="ANGLE" val="1"/>
</p:tagLst>
</file>

<file path=ppt/tags/tag163.xml><?xml version="1.0" encoding="utf-8"?>
<p:tagLst xmlns:a="http://schemas.openxmlformats.org/drawingml/2006/main" xmlns:r="http://schemas.openxmlformats.org/officeDocument/2006/relationships" xmlns:p="http://schemas.openxmlformats.org/presentationml/2006/main">
  <p:tag name="ANGLE" val="1"/>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7.xml><?xml version="1.0" encoding="utf-8"?>
<p:tagLst xmlns:a="http://schemas.openxmlformats.org/drawingml/2006/main" xmlns:r="http://schemas.openxmlformats.org/officeDocument/2006/relationships" xmlns:p="http://schemas.openxmlformats.org/presentationml/2006/main">
  <p:tag name="SHAPENAME" val="Subtitle"/>
</p:tagLst>
</file>

<file path=ppt/tags/tag168.xml><?xml version="1.0" encoding="utf-8"?>
<p:tagLst xmlns:a="http://schemas.openxmlformats.org/drawingml/2006/main" xmlns:r="http://schemas.openxmlformats.org/officeDocument/2006/relationships" xmlns:p="http://schemas.openxmlformats.org/presentationml/2006/main">
  <p:tag name="SHAPENAME" val="Titl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71.xml><?xml version="1.0" encoding="utf-8"?>
<p:tagLst xmlns:a="http://schemas.openxmlformats.org/drawingml/2006/main" xmlns:r="http://schemas.openxmlformats.org/officeDocument/2006/relationships" xmlns:p="http://schemas.openxmlformats.org/presentationml/2006/main">
  <p:tag name="SHAPENAME" val="Subtitle"/>
</p:tagLst>
</file>

<file path=ppt/tags/tag172.xml><?xml version="1.0" encoding="utf-8"?>
<p:tagLst xmlns:a="http://schemas.openxmlformats.org/drawingml/2006/main" xmlns:r="http://schemas.openxmlformats.org/officeDocument/2006/relationships" xmlns:p="http://schemas.openxmlformats.org/presentationml/2006/main">
  <p:tag name="SHAPENAME" val="Title"/>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2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4.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111BB3-6091-45DD-8E22-425CEAE2FC56}">
  <ds:schemaRefs>
    <ds:schemaRef ds:uri="dc119905-464d-4721-bcb1-84ed6b26f144"/>
    <ds:schemaRef ds:uri="http://purl.org/dc/dcmitype/"/>
    <ds:schemaRef ds:uri="http://purl.org/dc/terms/"/>
    <ds:schemaRef ds:uri="http://schemas.openxmlformats.org/package/2006/metadata/core-properties"/>
    <ds:schemaRef ds:uri="http://schemas.microsoft.com/office/infopath/2007/PartnerControls"/>
    <ds:schemaRef ds:uri="00f635cb-58c7-4c7c-a2be-5f3d12299da6"/>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69879CA0-DAEF-4A32-952C-8A46A48293FE}">
  <ds:schemaRefs>
    <ds:schemaRef ds:uri="http://schemas.microsoft.com/sharepoint/v3/contenttype/forms"/>
  </ds:schemaRefs>
</ds:datastoreItem>
</file>

<file path=customXml/itemProps3.xml><?xml version="1.0" encoding="utf-8"?>
<ds:datastoreItem xmlns:ds="http://schemas.openxmlformats.org/officeDocument/2006/customXml" ds:itemID="{B23C8FED-CEB0-4D0B-AD68-8E940203FB53}">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0</TotalTime>
  <Words>3065</Words>
  <Application>Microsoft Office PowerPoint</Application>
  <PresentationFormat>Widescreen</PresentationFormat>
  <Paragraphs>268</Paragraphs>
  <Slides>20</Slides>
  <Notes>20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White</vt:lpstr>
      <vt:lpstr>1_White</vt:lpstr>
      <vt:lpstr>2_White</vt:lpstr>
      <vt:lpstr>White</vt:lpstr>
      <vt:lpstr>Extremely Low- Income Housing  Commission: Sections, Challenges &amp; Solutions</vt:lpstr>
      <vt:lpstr>Agenda</vt:lpstr>
      <vt:lpstr>Prior Meeting Reflection</vt:lpstr>
      <vt:lpstr>PowerPoint Presentation</vt:lpstr>
      <vt:lpstr>Process Overview</vt:lpstr>
      <vt:lpstr>PowerPoint Presentation</vt:lpstr>
      <vt:lpstr>Identified Challenges &amp; Solutions</vt:lpstr>
      <vt:lpstr>3) Identified Challenges &amp; Solutions</vt:lpstr>
      <vt:lpstr>Next Steps</vt:lpstr>
      <vt:lpstr>5) Next Steps</vt:lpstr>
      <vt:lpstr>Appendix  (Full Survey Response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lastModifiedBy>Shupin, Eric (EOHLC)</cp:lastModifiedBy>
  <cp:revision>325</cp:revision>
  <cp:lastPrinted>2024-09-05T14:07:08Z</cp:lastPrinted>
  <dcterms:created xsi:type="dcterms:W3CDTF">2021-09-26T22:27:24Z</dcterms:created>
  <dcterms:modified xsi:type="dcterms:W3CDTF">2025-06-20T14:02:28Z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