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26"/>
  </p:notesMasterIdLst>
  <p:sldIdLst>
    <p:sldId id="256" r:id="rId8"/>
    <p:sldId id="2145705583" r:id="rId9"/>
    <p:sldId id="2145705641" r:id="rId10"/>
    <p:sldId id="2146847992" r:id="rId11"/>
    <p:sldId id="2146848063" r:id="rId12"/>
    <p:sldId id="2146848060" r:id="rId13"/>
    <p:sldId id="2146848057" r:id="rId14"/>
    <p:sldId id="2146848089" r:id="rId15"/>
    <p:sldId id="2145705702" r:id="rId16"/>
    <p:sldId id="2145705740" r:id="rId17"/>
    <p:sldId id="2146848069" r:id="rId18"/>
    <p:sldId id="2146848070" r:id="rId19"/>
    <p:sldId id="2146848074" r:id="rId20"/>
    <p:sldId id="2146848073" r:id="rId21"/>
    <p:sldId id="2146848090" r:id="rId22"/>
    <p:sldId id="2146848084" r:id="rId23"/>
    <p:sldId id="2146848081" r:id="rId24"/>
    <p:sldId id="21468480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D5"/>
    <a:srgbClr val="14558F"/>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C18DD-1825-AA36-9442-A30BCE33D95B}" v="319" dt="2025-06-20T13:16:57.341"/>
    <p1510:client id="{79649669-A776-7647-B5A5-104D473A72B2}" v="3585" dt="2025-06-20T11:56:32.256"/>
    <p1510:client id="{CCADF9B4-EC10-71F7-9587-D495F2CBCCEF}" v="7" dt="2025-06-20T11:56:49.511"/>
    <p1510:client id="{F17258FA-F31E-849B-59CA-1FCAF245C644}" v="3876" dt="2025-06-20T12:43:10.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80"/>
        <p:guide pos="218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6/20/2025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08592-0209-553A-57C1-59FEA429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C95DB-69DB-1CFA-DFBD-D7B1CC2B0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DC9C16-7532-1A63-91BD-5173174BC245}"/>
              </a:ext>
            </a:extLst>
          </p:cNvPr>
          <p:cNvSpPr>
            <a:spLocks noGrp="1"/>
          </p:cNvSpPr>
          <p:nvPr>
            <p:ph type="body" idx="1"/>
          </p:nvPr>
        </p:nvSpPr>
        <p:spPr/>
        <p:txBody>
          <a:bodyPr/>
          <a:lstStyle/>
          <a:p>
            <a:endParaRPr lang="en-US" b="1" u="sng">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3B46C15A-417C-3D77-0677-AADBD0F57136}"/>
              </a:ext>
            </a:extLst>
          </p:cNvPr>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411259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A16F7-66B6-FBC2-76EF-EE4212E6D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BED83-CA93-3636-94FA-B64E62E73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32D6-6A83-D42C-7B5B-7FECC2F3BA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9B8B57-3D20-3DC8-964F-F1493DB8AA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41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AF01-6D2A-7442-48BC-461BBDC46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45F3A-4FAB-0A95-4FA9-DF5D5299B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6C63E-BFEA-EBBB-DA62-D6460018D2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8FC8C1-E894-8CAC-2717-39A517F4D0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70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E1E69-401E-5F06-0EF1-8F78415BA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30688-DD97-25E4-F1DF-C51DF04ED5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0D635-C659-31BB-0733-B1F4AF317B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E92CFB-0464-63AA-50B1-F5EC4E36D3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20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C1040-FF16-7BEB-7630-3651725A5F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277E5-B506-B2F1-791A-D548A7C35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07DB4-56EA-B94E-90F6-9E92A8C337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7395A8-D76D-3086-51F5-56DA427AD8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04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BA3D-C633-8FDF-EBF3-B52F9C16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0B75A-A2EF-5F14-B2C0-F981034EA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F21B5-9A51-1792-F8F1-1AD2261616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6644D-0EA5-9AFC-40C2-8E91EDFFEC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692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6B34-4811-8663-5676-760500D945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2C9C1-738B-94AA-051C-580DD6205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8B5BA-41F9-3C34-4F83-559C36EFC7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7A2466-04D9-DD3C-0736-BA14438C65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05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48BE-867A-68E3-8D0C-54BEA31D4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5C446-F5EC-6375-5D2B-133091148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2BF563-4B0B-5318-FBBA-DD2700F8F2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1180B7-3CFD-539D-41C5-74838FC089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80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5E68-174C-7CC3-5D1F-F6A308394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547E2-05DC-2362-3667-FFEDE656F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779A0-B72A-CD4D-F46D-9F692819BC2F}"/>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00C789F5-1272-0248-DA74-3917C017CBB4}"/>
              </a:ext>
            </a:extLst>
          </p:cNvPr>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185688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B604-5966-579C-1F53-A13660399E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665C0-71BD-D15C-3E3D-A46F0E3D0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50BA1-521D-31E2-2974-68724F558F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334871-30E6-53FD-89B1-DBACC9B3F5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54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BD047-CBAD-AFFF-7DBA-9E2369687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6858-6D68-129F-98CE-33854C4B6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97292-2B5A-93E2-F0DF-8156C5132420}"/>
              </a:ext>
            </a:extLst>
          </p:cNvPr>
          <p:cNvSpPr>
            <a:spLocks noGrp="1"/>
          </p:cNvSpPr>
          <p:nvPr>
            <p:ph type="body" idx="1"/>
          </p:nvPr>
        </p:nvSpPr>
        <p:spPr/>
        <p:txBody>
          <a:bodyPr/>
          <a:lstStyle/>
          <a:p>
            <a:endParaRPr lang="en-US" b="1" u="sng" dirty="0">
              <a:ea typeface="Calibri"/>
              <a:cs typeface="Calibri"/>
            </a:endParaRPr>
          </a:p>
          <a:p>
            <a:endParaRPr lang="en-US">
              <a:ea typeface="Calibri"/>
              <a:cs typeface="Calibri"/>
            </a:endParaRPr>
          </a:p>
          <a:p>
            <a:pPr marL="171450" indent="-171450">
              <a:buFont typeface="Arial"/>
              <a:buChar char="•"/>
            </a:pPr>
            <a:endParaRPr lang="en-US">
              <a:ea typeface="Calibri"/>
              <a:cs typeface="Calibri"/>
            </a:endParaRPr>
          </a:p>
        </p:txBody>
      </p:sp>
      <p:sp>
        <p:nvSpPr>
          <p:cNvPr id="4" name="Slide Number Placeholder 3">
            <a:extLst>
              <a:ext uri="{FF2B5EF4-FFF2-40B4-BE49-F238E27FC236}">
                <a16:creationId xmlns:a16="http://schemas.microsoft.com/office/drawing/2014/main" id="{9CDB96EE-0068-1918-06A2-F98A25798256}"/>
              </a:ext>
            </a:extLst>
          </p:cNvPr>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331034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36646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24086576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utismhousingpathways.org/wp-content/uploads/2022/02/Autism-design-techniques.pdf"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arlesrivercenter.org/charles-river-heights/#toggle-id-6"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June 25,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6356" y="3210895"/>
            <a:ext cx="5688792" cy="2092881"/>
          </a:xfrm>
        </p:spPr>
        <p:txBody>
          <a:bodyPr/>
          <a:lstStyle/>
          <a:p>
            <a:pPr>
              <a:spcBef>
                <a:spcPts val="0"/>
              </a:spcBef>
              <a:spcAft>
                <a:spcPts val="1400"/>
              </a:spcAft>
            </a:pPr>
            <a:r>
              <a:rPr lang="en-US" sz="3800"/>
              <a:t>Accessible Housing </a:t>
            </a:r>
            <a:br>
              <a:rPr lang="en-US" sz="3800"/>
            </a:br>
            <a:r>
              <a:rPr lang="en-US" sz="3800"/>
              <a:t>Commission:</a:t>
            </a:r>
            <a:br>
              <a:rPr lang="en-US" sz="3600"/>
            </a:br>
            <a:r>
              <a:rPr lang="en-US" sz="3000">
                <a:cs typeface="Arial"/>
              </a:rPr>
              <a:t>Sections, Challenges &amp; Solutions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3839394911"/>
              </p:ext>
            </p:extLst>
          </p:nvPr>
        </p:nvGraphicFramePr>
        <p:xfrm>
          <a:off x="448235" y="1243852"/>
          <a:ext cx="11172551" cy="4537314"/>
        </p:xfrm>
        <a:graphic>
          <a:graphicData uri="http://schemas.openxmlformats.org/drawingml/2006/table">
            <a:tbl>
              <a:tblPr firstRow="1" bandRow="1">
                <a:tableStyleId>{5C22544A-7EE6-4342-B048-85BDC9FD1C3A}</a:tableStyleId>
              </a:tblPr>
              <a:tblGrid>
                <a:gridCol w="11172551">
                  <a:extLst>
                    <a:ext uri="{9D8B030D-6E8A-4147-A177-3AD203B41FA5}">
                      <a16:colId xmlns:a16="http://schemas.microsoft.com/office/drawing/2014/main" val="3478081800"/>
                    </a:ext>
                  </a:extLst>
                </a:gridCol>
              </a:tblGrid>
              <a:tr h="1018077">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rial"/>
                        </a:rPr>
                        <a:t>June: Section Working Groups Meet </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17589"/>
                  </a:ext>
                </a:extLst>
              </a:tr>
              <a:tr h="1018078">
                <a:tc>
                  <a:txBody>
                    <a:bodyPr/>
                    <a:lstStyle/>
                    <a:p>
                      <a:pPr marL="229870" marR="0" lvl="0" indent="0" algn="l" rtl="0">
                        <a:lnSpc>
                          <a:spcPct val="100000"/>
                        </a:lnSpc>
                        <a:spcBef>
                          <a:spcPts val="0"/>
                        </a:spcBef>
                        <a:spcAft>
                          <a:spcPts val="0"/>
                        </a:spcAft>
                        <a:buClrTx/>
                        <a:buSzTx/>
                        <a:buFontTx/>
                        <a:buNone/>
                      </a:pPr>
                      <a:endParaRPr lang="en-US" sz="600" b="1" u="none" strike="noStrike">
                        <a:solidFill>
                          <a:schemeClr val="tx1"/>
                        </a:solidFill>
                      </a:endParaRPr>
                    </a:p>
                    <a:p>
                      <a:pPr marL="229870" marR="0" lvl="0" indent="0" algn="l">
                        <a:lnSpc>
                          <a:spcPct val="100000"/>
                        </a:lnSpc>
                        <a:spcBef>
                          <a:spcPts val="1000"/>
                        </a:spcBef>
                        <a:spcAft>
                          <a:spcPts val="2000"/>
                        </a:spcAft>
                        <a:buClrTx/>
                        <a:buSzTx/>
                        <a:buFontTx/>
                        <a:buNone/>
                      </a:pPr>
                      <a:r>
                        <a:rPr lang="en-US" sz="2400" b="1" u="none" strike="noStrike">
                          <a:solidFill>
                            <a:schemeClr val="tx1"/>
                          </a:solidFill>
                        </a:rPr>
                        <a:t>July Meeting Options</a:t>
                      </a:r>
                      <a:r>
                        <a:rPr lang="en-US" sz="2400" b="1" i="0" u="none" strike="noStrike" noProof="0">
                          <a:solidFill>
                            <a:schemeClr val="tx1"/>
                          </a:solidFill>
                          <a:latin typeface="Arial"/>
                        </a:rPr>
                        <a:t>: </a:t>
                      </a:r>
                      <a:endParaRPr lang="en-US" sz="2400" b="1"/>
                    </a:p>
                    <a:p>
                      <a:pPr marL="687070" marR="0" lvl="0" indent="-457200" algn="l">
                        <a:lnSpc>
                          <a:spcPct val="100000"/>
                        </a:lnSpc>
                        <a:spcBef>
                          <a:spcPts val="0"/>
                        </a:spcBef>
                        <a:spcAft>
                          <a:spcPts val="2000"/>
                        </a:spcAft>
                        <a:buClrTx/>
                        <a:buSzTx/>
                        <a:buFontTx/>
                        <a:buAutoNum type="arabicParenR"/>
                      </a:pPr>
                      <a:r>
                        <a:rPr lang="en-US" sz="2200" b="1" i="0" u="none" strike="noStrike" noProof="0">
                          <a:solidFill>
                            <a:schemeClr val="tx1"/>
                          </a:solidFill>
                          <a:latin typeface="Arial"/>
                        </a:rPr>
                        <a:t>NO July meeting </a:t>
                      </a:r>
                      <a:r>
                        <a:rPr lang="en-US" sz="2200" b="0" i="0" u="none" strike="noStrike" noProof="0">
                          <a:solidFill>
                            <a:schemeClr val="tx1"/>
                          </a:solidFill>
                          <a:latin typeface="Arial"/>
                        </a:rPr>
                        <a:t>- use July as an opportunity for work in smaller groups, with full Commission meetings recommencing in August with small group report backs; OR</a:t>
                      </a:r>
                    </a:p>
                    <a:p>
                      <a:pPr marL="687070" marR="0" lvl="0" indent="-457200" algn="l">
                        <a:lnSpc>
                          <a:spcPct val="100000"/>
                        </a:lnSpc>
                        <a:spcBef>
                          <a:spcPts val="0"/>
                        </a:spcBef>
                        <a:spcAft>
                          <a:spcPts val="2000"/>
                        </a:spcAft>
                        <a:buClrTx/>
                        <a:buSzTx/>
                        <a:buFontTx/>
                        <a:buAutoNum type="arabicParenR"/>
                      </a:pPr>
                      <a:r>
                        <a:rPr lang="en-US" sz="2200" b="1" i="0" u="none" strike="noStrike" noProof="0">
                          <a:solidFill>
                            <a:schemeClr val="tx1"/>
                          </a:solidFill>
                          <a:latin typeface="Arial"/>
                        </a:rPr>
                        <a:t>LATE July meeting </a:t>
                      </a:r>
                      <a:r>
                        <a:rPr lang="en-US" sz="2200" b="0" i="0" u="none" strike="noStrike" noProof="0">
                          <a:solidFill>
                            <a:schemeClr val="tx1"/>
                          </a:solidFill>
                          <a:latin typeface="Arial"/>
                        </a:rPr>
                        <a:t>- hold a regular meeting in late July to allow more time for independent work</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0948537"/>
                  </a:ext>
                </a:extLst>
              </a:tr>
              <a:tr h="1018077">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rial"/>
                        </a:rPr>
                        <a:t>Fall: Public Engagement Opportunities (TBD)</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7ABA4-0028-CA91-8636-DA3961F788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F45E5F-B867-1B0C-7EBB-0E9698F38D7F}"/>
              </a:ext>
            </a:extLst>
          </p:cNvPr>
          <p:cNvSpPr>
            <a:spLocks noGrp="1"/>
          </p:cNvSpPr>
          <p:nvPr>
            <p:ph type="title"/>
          </p:nvPr>
        </p:nvSpPr>
        <p:spPr>
          <a:xfrm>
            <a:off x="2874391" y="2604941"/>
            <a:ext cx="8181508" cy="1107996"/>
          </a:xfrm>
        </p:spPr>
        <p:txBody>
          <a:bodyPr/>
          <a:lstStyle/>
          <a:p>
            <a:pPr algn="l"/>
            <a:r>
              <a:rPr lang="en-US" sz="3600"/>
              <a:t>Appendix </a:t>
            </a:r>
            <a:br>
              <a:rPr lang="en-US" sz="3600">
                <a:cs typeface="Arial"/>
              </a:rPr>
            </a:br>
            <a:r>
              <a:rPr lang="en-US" sz="3600"/>
              <a:t>(Full Survey Response Summary)</a:t>
            </a:r>
            <a:endParaRPr lang="en-US"/>
          </a:p>
        </p:txBody>
      </p:sp>
      <p:sp>
        <p:nvSpPr>
          <p:cNvPr id="5" name="TextBox 4">
            <a:extLst>
              <a:ext uri="{FF2B5EF4-FFF2-40B4-BE49-F238E27FC236}">
                <a16:creationId xmlns:a16="http://schemas.microsoft.com/office/drawing/2014/main" id="{712128B7-C094-004C-C8A9-1CD25F4602DC}"/>
              </a:ext>
            </a:extLst>
          </p:cNvPr>
          <p:cNvSpPr txBox="1"/>
          <p:nvPr/>
        </p:nvSpPr>
        <p:spPr>
          <a:xfrm>
            <a:off x="102780" y="6077442"/>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17106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A1CB-0B55-1FDD-EEC5-6404181AEA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30A4AFF-B52D-53D7-93BC-EA0E94F6413F}"/>
              </a:ext>
            </a:extLst>
          </p:cNvPr>
          <p:cNvSpPr txBox="1"/>
          <p:nvPr/>
        </p:nvSpPr>
        <p:spPr>
          <a:xfrm>
            <a:off x="-1023" y="1664410"/>
            <a:ext cx="12009835" cy="496289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r>
              <a:rPr lang="en-US" b="1" u="sng" dirty="0">
                <a:solidFill>
                  <a:srgbClr val="14558F"/>
                </a:solidFill>
                <a:latin typeface="Aptos"/>
                <a:ea typeface="+mn-lt"/>
                <a:cs typeface="+mn-lt"/>
              </a:rPr>
              <a:t>Challenge 1:</a:t>
            </a:r>
            <a:r>
              <a:rPr lang="en-US" dirty="0">
                <a:solidFill>
                  <a:srgbClr val="14558F"/>
                </a:solidFill>
                <a:latin typeface="Aptos"/>
                <a:ea typeface="+mn-lt"/>
                <a:cs typeface="+mn-lt"/>
              </a:rPr>
              <a:t> Accessible units require additional/different buildings components (e.g. larger bathrooms, different fixtures) which can complicate the design phase of projects, and in some cases, marginally increase costs. As a result, developers rarely if ever exceed the number of accessible units legally required in a development.</a:t>
            </a:r>
            <a:endParaRPr lang="en-US" dirty="0">
              <a:solidFill>
                <a:srgbClr val="14558F"/>
              </a:solidFill>
              <a:latin typeface="Aptos"/>
            </a:endParaRPr>
          </a:p>
          <a:p>
            <a:pPr lvl="1"/>
            <a:endParaRPr lang="en-US" dirty="0">
              <a:solidFill>
                <a:srgbClr val="14558F"/>
              </a:solidFill>
              <a:latin typeface="Aptos"/>
              <a:ea typeface="+mn-lt"/>
              <a:cs typeface="+mn-lt"/>
            </a:endParaRPr>
          </a:p>
          <a:p>
            <a:pPr lvl="2"/>
            <a:r>
              <a:rPr lang="en-US" b="1" u="sng" dirty="0">
                <a:solidFill>
                  <a:srgbClr val="14558F"/>
                </a:solidFill>
                <a:latin typeface="Aptos"/>
                <a:ea typeface="+mn-lt"/>
                <a:cs typeface="+mn-lt"/>
              </a:rPr>
              <a:t>Solution 1.1:</a:t>
            </a:r>
            <a:r>
              <a:rPr lang="en-US" dirty="0">
                <a:solidFill>
                  <a:srgbClr val="14558F"/>
                </a:solidFill>
                <a:latin typeface="Aptos"/>
                <a:ea typeface="+mn-lt"/>
                <a:cs typeface="+mn-lt"/>
              </a:rPr>
              <a:t> Provide tax or funding incentives which sufficiently offset the actual or perceived cost increases of accessibility and encourage developers to exceed the minimum number of accessible units required by law </a:t>
            </a:r>
            <a:endParaRPr lang="en-US" dirty="0">
              <a:solidFill>
                <a:srgbClr val="14558F"/>
              </a:solidFill>
              <a:latin typeface="Aptos"/>
            </a:endParaRPr>
          </a:p>
          <a:p>
            <a:pPr lvl="2"/>
            <a:r>
              <a:rPr lang="en-US" b="1" u="sng" dirty="0">
                <a:solidFill>
                  <a:srgbClr val="14558F"/>
                </a:solidFill>
                <a:latin typeface="Aptos"/>
                <a:ea typeface="+mn-lt"/>
                <a:cs typeface="+mn-lt"/>
              </a:rPr>
              <a:t>Solution 1.2:</a:t>
            </a:r>
            <a:r>
              <a:rPr lang="en-US" dirty="0">
                <a:solidFill>
                  <a:srgbClr val="14558F"/>
                </a:solidFill>
                <a:latin typeface="Aptos"/>
                <a:ea typeface="+mn-lt"/>
                <a:cs typeface="+mn-lt"/>
              </a:rPr>
              <a:t> Further prioritize the development of units with enhanced accessibility features through the qualified allocation plan (QAP) process, and consider enhanced minimum accessibility requirements through the QAP</a:t>
            </a:r>
            <a:endParaRPr lang="en-US" sz="1400" dirty="0">
              <a:solidFill>
                <a:srgbClr val="14558F"/>
              </a:solidFill>
              <a:latin typeface="Aptos"/>
            </a:endParaRPr>
          </a:p>
          <a:p>
            <a:pPr lvl="2"/>
            <a:endParaRPr lang="en-US" dirty="0">
              <a:solidFill>
                <a:srgbClr val="14558F"/>
              </a:solidFill>
              <a:latin typeface="Aptos"/>
              <a:ea typeface="Calibri"/>
              <a:cs typeface="Arial"/>
            </a:endParaRPr>
          </a:p>
          <a:p>
            <a:pPr lvl="1"/>
            <a:r>
              <a:rPr lang="en-US" b="1" u="sng" dirty="0">
                <a:solidFill>
                  <a:srgbClr val="14558F"/>
                </a:solidFill>
                <a:latin typeface="Aptos"/>
                <a:ea typeface="Calibri"/>
                <a:cs typeface="Arial"/>
              </a:rPr>
              <a:t>Challenge 2:</a:t>
            </a:r>
            <a:r>
              <a:rPr lang="en-US" b="1" dirty="0">
                <a:solidFill>
                  <a:srgbClr val="14558F"/>
                </a:solidFill>
                <a:latin typeface="Aptos"/>
                <a:ea typeface="Calibri"/>
                <a:cs typeface="Arial"/>
              </a:rPr>
              <a:t> </a:t>
            </a:r>
            <a:r>
              <a:rPr lang="en-US" dirty="0">
                <a:solidFill>
                  <a:srgbClr val="14558F"/>
                </a:solidFill>
                <a:latin typeface="Aptos"/>
                <a:ea typeface="Calibri"/>
                <a:cs typeface="Arial"/>
              </a:rPr>
              <a:t>Most housing does not meet the durability standards which people with autism need, often resulting in eviction and/or other negative repercussions </a:t>
            </a:r>
          </a:p>
          <a:p>
            <a:pPr lvl="1"/>
            <a:endParaRPr lang="en-US" dirty="0">
              <a:solidFill>
                <a:srgbClr val="14558F"/>
              </a:solidFill>
              <a:latin typeface="Aptos"/>
              <a:ea typeface="Calibri"/>
              <a:cs typeface="Arial"/>
            </a:endParaRPr>
          </a:p>
          <a:p>
            <a:pPr lvl="2"/>
            <a:r>
              <a:rPr lang="en-US" b="1" u="sng" dirty="0">
                <a:solidFill>
                  <a:srgbClr val="14558F"/>
                </a:solidFill>
                <a:latin typeface="Aptos"/>
                <a:ea typeface="Calibri"/>
                <a:cs typeface="Arial"/>
              </a:rPr>
              <a:t>Solution 2.1:</a:t>
            </a:r>
            <a:r>
              <a:rPr lang="en-US" dirty="0">
                <a:solidFill>
                  <a:srgbClr val="14558F"/>
                </a:solidFill>
                <a:latin typeface="Aptos"/>
                <a:ea typeface="Calibri"/>
                <a:cs typeface="Arial"/>
              </a:rPr>
              <a:t> Incentivize new developments to use design standards which meet the needs of people with autism, such as those outlined in </a:t>
            </a:r>
            <a:r>
              <a:rPr lang="en-US" u="sng" dirty="0">
                <a:solidFill>
                  <a:srgbClr val="14558F"/>
                </a:solidFill>
                <a:latin typeface="Aptos"/>
                <a:ea typeface="Calibri"/>
                <a:cs typeface="Arial"/>
                <a:hlinkClick r:id="rId3"/>
              </a:rPr>
              <a:t>Autism Housing Pathways’ Design Technique Cheat Sheet</a:t>
            </a:r>
            <a:endParaRPr lang="en-US" dirty="0">
              <a:solidFill>
                <a:srgbClr val="14558F"/>
              </a:solidFill>
              <a:latin typeface="Aptos"/>
              <a:ea typeface="Calibri"/>
              <a:cs typeface="Arial"/>
            </a:endParaRPr>
          </a:p>
          <a:p>
            <a:pPr lvl="1"/>
            <a:endParaRPr lang="en-US" sz="2600" dirty="0">
              <a:solidFill>
                <a:srgbClr val="14558F"/>
              </a:solidFill>
              <a:latin typeface="Aptos"/>
              <a:ea typeface="Calibri"/>
              <a:cs typeface="Arial"/>
            </a:endParaRPr>
          </a:p>
          <a:p>
            <a:pPr>
              <a:spcBef>
                <a:spcPts val="300"/>
              </a:spcBef>
              <a:spcAft>
                <a:spcPts val="300"/>
              </a:spcAft>
            </a:pPr>
            <a:endParaRPr lang="en-US" sz="2400">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6ABEA642-4AE9-BB78-FD4D-8E30EF857DAE}"/>
              </a:ext>
            </a:extLst>
          </p:cNvPr>
          <p:cNvGraphicFramePr>
            <a:graphicFrameLocks noGrp="1"/>
          </p:cNvGraphicFramePr>
          <p:nvPr>
            <p:extLst>
              <p:ext uri="{D42A27DB-BD31-4B8C-83A1-F6EECF244321}">
                <p14:modId xmlns:p14="http://schemas.microsoft.com/office/powerpoint/2010/main" val="2938280103"/>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ct val="100000"/>
                        </a:lnSpc>
                        <a:spcBef>
                          <a:spcPts val="0"/>
                        </a:spcBef>
                        <a:spcAft>
                          <a:spcPts val="0"/>
                        </a:spcAft>
                        <a:buNone/>
                      </a:pPr>
                      <a:r>
                        <a:rPr lang="en-US" sz="2200" b="1" i="0" u="none" strike="noStrike" noProof="0">
                          <a:solidFill>
                            <a:schemeClr val="bg1"/>
                          </a:solidFill>
                          <a:effectLst/>
                          <a:latin typeface="Aptos"/>
                        </a:rPr>
                        <a:t>Development Finance &amp; Market Dynamics</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10" name="Title 1">
            <a:extLst>
              <a:ext uri="{FF2B5EF4-FFF2-40B4-BE49-F238E27FC236}">
                <a16:creationId xmlns:a16="http://schemas.microsoft.com/office/drawing/2014/main" id="{88D15037-1249-DAD8-1B91-92D58F7A3DFC}"/>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solidFill>
                <a:srgbClr val="F2F2F2"/>
              </a:solidFill>
              <a:latin typeface="Arial" panose="020B0604020202020204"/>
            </a:endParaRPr>
          </a:p>
        </p:txBody>
      </p:sp>
      <p:sp>
        <p:nvSpPr>
          <p:cNvPr id="6" name="TextBox 5">
            <a:extLst>
              <a:ext uri="{FF2B5EF4-FFF2-40B4-BE49-F238E27FC236}">
                <a16:creationId xmlns:a16="http://schemas.microsoft.com/office/drawing/2014/main" id="{FBA4F4C6-D325-6E6F-96F3-24A7FF1EC223}"/>
              </a:ext>
            </a:extLst>
          </p:cNvPr>
          <p:cNvSpPr txBox="1"/>
          <p:nvPr/>
        </p:nvSpPr>
        <p:spPr>
          <a:xfrm>
            <a:off x="102780" y="6077442"/>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6698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460CE-0689-F01E-AB32-2EBDB7307E8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59282F-E808-049A-C765-A78851D97263}"/>
              </a:ext>
            </a:extLst>
          </p:cNvPr>
          <p:cNvSpPr txBox="1"/>
          <p:nvPr/>
        </p:nvSpPr>
        <p:spPr>
          <a:xfrm>
            <a:off x="-1023" y="1346702"/>
            <a:ext cx="11808552" cy="575798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800"/>
              </a:spcAft>
              <a:buAutoNum type="arabicPeriod"/>
            </a:pPr>
            <a:endParaRPr lang="en-US" sz="2800" b="1" dirty="0">
              <a:solidFill>
                <a:srgbClr val="14558F"/>
              </a:solidFill>
              <a:latin typeface="Aptos"/>
              <a:ea typeface="Calibri"/>
              <a:cs typeface="Calibri"/>
            </a:endParaRPr>
          </a:p>
          <a:p>
            <a:pPr lvl="1"/>
            <a:r>
              <a:rPr lang="en-US" sz="2000" b="1" u="sng" dirty="0">
                <a:solidFill>
                  <a:srgbClr val="14558F"/>
                </a:solidFill>
                <a:latin typeface="Aptos"/>
                <a:ea typeface="+mn-lt"/>
                <a:cs typeface="+mn-lt"/>
              </a:rPr>
              <a:t>Challenge 3:</a:t>
            </a:r>
            <a:r>
              <a:rPr lang="en-US" sz="2000" dirty="0">
                <a:solidFill>
                  <a:srgbClr val="14558F"/>
                </a:solidFill>
                <a:latin typeface="Aptos"/>
                <a:ea typeface="+mn-lt"/>
                <a:cs typeface="+mn-lt"/>
              </a:rPr>
              <a:t> People with disabilities are disproportionately impacted by shortfalls in affordable housing stock because they are also disproportionately likely to have lower incomes. </a:t>
            </a:r>
          </a:p>
          <a:p>
            <a:pPr lvl="1"/>
            <a:endParaRPr lang="en-US" sz="2000" dirty="0">
              <a:solidFill>
                <a:srgbClr val="14558F"/>
              </a:solidFill>
              <a:latin typeface="Aptos"/>
              <a:ea typeface="+mn-lt"/>
              <a:cs typeface="+mn-lt"/>
            </a:endParaRPr>
          </a:p>
          <a:p>
            <a:pPr lvl="2"/>
            <a:r>
              <a:rPr lang="en-US" sz="2000" b="1" u="sng" dirty="0">
                <a:solidFill>
                  <a:srgbClr val="14558F"/>
                </a:solidFill>
                <a:latin typeface="Aptos"/>
                <a:ea typeface="+mn-lt"/>
                <a:cs typeface="+mn-lt"/>
              </a:rPr>
              <a:t>Solution 3.1:</a:t>
            </a:r>
            <a:r>
              <a:rPr lang="en-US" sz="2000" dirty="0">
                <a:solidFill>
                  <a:srgbClr val="14558F"/>
                </a:solidFill>
                <a:latin typeface="Aptos"/>
                <a:ea typeface="+mn-lt"/>
                <a:cs typeface="+mn-lt"/>
              </a:rPr>
              <a:t> Provide enhanced funding to incentivize the development of housing affordable to households with low- and moderate-incomes, including both rental and homeownership opportunities</a:t>
            </a:r>
            <a:endParaRPr lang="en-US" sz="2000" dirty="0">
              <a:solidFill>
                <a:srgbClr val="14558F"/>
              </a:solidFill>
              <a:latin typeface="Aptos"/>
              <a:cs typeface="Arial" panose="020B0604020202020204"/>
            </a:endParaRPr>
          </a:p>
          <a:p>
            <a:pPr lvl="2"/>
            <a:r>
              <a:rPr lang="en-US" sz="2000" b="1" u="sng" dirty="0">
                <a:solidFill>
                  <a:srgbClr val="14558F"/>
                </a:solidFill>
                <a:latin typeface="Aptos"/>
                <a:ea typeface="+mn-lt"/>
                <a:cs typeface="+mn-lt"/>
              </a:rPr>
              <a:t>Solution 3.2:</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Disincentivize non-transitional vacancies to ensure maximum utilization of existing housing stock</a:t>
            </a:r>
            <a:endParaRPr lang="en-US" sz="2000" dirty="0">
              <a:solidFill>
                <a:srgbClr val="14558F"/>
              </a:solidFill>
              <a:latin typeface="Aptos"/>
              <a:cs typeface="Arial" panose="020B0604020202020204"/>
            </a:endParaRPr>
          </a:p>
          <a:p>
            <a:pPr lvl="2"/>
            <a:r>
              <a:rPr lang="en-US" sz="2000" b="1" u="sng" dirty="0">
                <a:solidFill>
                  <a:srgbClr val="14558F"/>
                </a:solidFill>
                <a:latin typeface="Aptos"/>
                <a:ea typeface="+mn-lt"/>
                <a:cs typeface="+mn-lt"/>
              </a:rPr>
              <a:t>Solution 3.3:</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Disincentivize short-term rentals of properties which could otherwise serve as housing for residents</a:t>
            </a:r>
            <a:endParaRPr lang="en-US" sz="2000" dirty="0">
              <a:solidFill>
                <a:srgbClr val="14558F"/>
              </a:solidFill>
              <a:latin typeface="Aptos"/>
              <a:cs typeface="Arial" panose="020B0604020202020204"/>
            </a:endParaRPr>
          </a:p>
          <a:p>
            <a:pPr lvl="2"/>
            <a:r>
              <a:rPr lang="en-US" sz="2000" b="1" u="sng" dirty="0">
                <a:solidFill>
                  <a:srgbClr val="14558F"/>
                </a:solidFill>
                <a:latin typeface="Aptos"/>
                <a:ea typeface="+mn-lt"/>
                <a:cs typeface="+mn-lt"/>
              </a:rPr>
              <a:t>Solution 3.4:</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Allow municipalities to create broader affordability and accessibility requirements</a:t>
            </a:r>
            <a:endParaRPr lang="en-US" sz="2000" dirty="0">
              <a:solidFill>
                <a:srgbClr val="14558F"/>
              </a:solidFill>
              <a:latin typeface="Aptos"/>
              <a:cs typeface="Arial" panose="020B0604020202020204"/>
            </a:endParaRPr>
          </a:p>
          <a:p>
            <a:pPr lvl="2"/>
            <a:r>
              <a:rPr lang="en-US" sz="2000" b="1" u="sng" dirty="0">
                <a:solidFill>
                  <a:srgbClr val="14558F"/>
                </a:solidFill>
                <a:latin typeface="Aptos"/>
                <a:ea typeface="+mn-lt"/>
                <a:cs typeface="+mn-lt"/>
              </a:rPr>
              <a:t>Solution 3.5:</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Provide increased support for development types which enable multigenerational living, such as attached or detached ADUs </a:t>
            </a:r>
            <a:endParaRPr lang="en-US" sz="2000" dirty="0">
              <a:solidFill>
                <a:srgbClr val="14558F"/>
              </a:solidFill>
              <a:latin typeface="Aptos"/>
              <a:cs typeface="Arial" panose="020B0604020202020204"/>
            </a:endParaRPr>
          </a:p>
          <a:p>
            <a:pPr lvl="1"/>
            <a:endParaRPr lang="en-US" sz="1900" b="1" dirty="0">
              <a:solidFill>
                <a:srgbClr val="14558F"/>
              </a:solidFill>
              <a:latin typeface="Aptos"/>
              <a:cs typeface="Arial" panose="020B0604020202020204"/>
            </a:endParaRPr>
          </a:p>
          <a:p>
            <a:pPr lvl="1"/>
            <a:endParaRPr lang="en-US" sz="1700">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0BF39F4D-9CD5-E867-B48F-717082B73A54}"/>
              </a:ext>
            </a:extLst>
          </p:cNvPr>
          <p:cNvGraphicFramePr>
            <a:graphicFrameLocks noGrp="1"/>
          </p:cNvGraphicFramePr>
          <p:nvPr>
            <p:extLst>
              <p:ext uri="{D42A27DB-BD31-4B8C-83A1-F6EECF244321}">
                <p14:modId xmlns:p14="http://schemas.microsoft.com/office/powerpoint/2010/main" val="3493453661"/>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a:solidFill>
                            <a:srgbClr val="FFFFFF"/>
                          </a:solidFill>
                          <a:effectLst/>
                          <a:latin typeface="Aptos"/>
                        </a:rPr>
                        <a:t>Financing &amp; General Development</a:t>
                      </a:r>
                      <a:endParaRPr lang="en-US" sz="2200">
                        <a:latin typeface="Aptos"/>
                      </a:endParaRP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48603071"/>
                  </a:ext>
                </a:extLst>
              </a:tr>
            </a:tbl>
          </a:graphicData>
        </a:graphic>
      </p:graphicFrame>
      <p:sp>
        <p:nvSpPr>
          <p:cNvPr id="10" name="Title 1">
            <a:extLst>
              <a:ext uri="{FF2B5EF4-FFF2-40B4-BE49-F238E27FC236}">
                <a16:creationId xmlns:a16="http://schemas.microsoft.com/office/drawing/2014/main" id="{A0E4B735-685E-61F6-9559-256EE717CD3E}"/>
              </a:ext>
            </a:extLst>
          </p:cNvPr>
          <p:cNvSpPr txBox="1">
            <a:spLocks/>
          </p:cNvSpPr>
          <p:nvPr/>
        </p:nvSpPr>
        <p:spPr>
          <a:xfrm>
            <a:off x="391282" y="164914"/>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b="0">
              <a:solidFill>
                <a:srgbClr val="000000"/>
              </a:solidFill>
              <a:latin typeface="Arial" panose="020B0604020202020204"/>
              <a:cs typeface="Arial"/>
            </a:endParaRPr>
          </a:p>
        </p:txBody>
      </p:sp>
      <p:sp>
        <p:nvSpPr>
          <p:cNvPr id="6" name="TextBox 5">
            <a:extLst>
              <a:ext uri="{FF2B5EF4-FFF2-40B4-BE49-F238E27FC236}">
                <a16:creationId xmlns:a16="http://schemas.microsoft.com/office/drawing/2014/main" id="{D8E333B9-8EB5-7245-98BF-326F59D7850E}"/>
              </a:ext>
            </a:extLst>
          </p:cNvPr>
          <p:cNvSpPr txBox="1"/>
          <p:nvPr/>
        </p:nvSpPr>
        <p:spPr>
          <a:xfrm>
            <a:off x="102780" y="6077442"/>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5505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CF83-4E75-7622-2A4E-8F15DB07730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F4353DD-643B-9989-6B94-2AA35109319C}"/>
              </a:ext>
            </a:extLst>
          </p:cNvPr>
          <p:cNvSpPr txBox="1">
            <a:spLocks/>
          </p:cNvSpPr>
          <p:nvPr/>
        </p:nvSpPr>
        <p:spPr>
          <a:xfrm>
            <a:off x="381513" y="47130"/>
            <a:ext cx="10621956" cy="897595"/>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cs typeface="Arial"/>
            </a:endParaRPr>
          </a:p>
        </p:txBody>
      </p:sp>
      <p:sp>
        <p:nvSpPr>
          <p:cNvPr id="3" name="TextBox 2">
            <a:extLst>
              <a:ext uri="{FF2B5EF4-FFF2-40B4-BE49-F238E27FC236}">
                <a16:creationId xmlns:a16="http://schemas.microsoft.com/office/drawing/2014/main" id="{D5F611AA-93FA-3B3C-84C8-39F9580C4DE2}"/>
              </a:ext>
            </a:extLst>
          </p:cNvPr>
          <p:cNvSpPr txBox="1"/>
          <p:nvPr/>
        </p:nvSpPr>
        <p:spPr>
          <a:xfrm>
            <a:off x="-1023" y="1244721"/>
            <a:ext cx="11923570" cy="6896760"/>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3200" b="1" u="sng" dirty="0">
              <a:solidFill>
                <a:srgbClr val="14558F"/>
              </a:solidFill>
              <a:latin typeface="Aptos"/>
              <a:ea typeface="Calibri"/>
              <a:cs typeface="Calibri"/>
            </a:endParaRPr>
          </a:p>
          <a:p>
            <a:pPr lvl="1"/>
            <a:r>
              <a:rPr lang="en-US" sz="2000" b="1" u="sng" dirty="0">
                <a:solidFill>
                  <a:srgbClr val="14558F"/>
                </a:solidFill>
                <a:latin typeface="Aptos"/>
                <a:ea typeface="+mn-lt"/>
                <a:cs typeface="+mn-lt"/>
              </a:rPr>
              <a:t>Challenge 1:</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Developers’ and landlords’ perception that reasonable accommodations are a financial drain disincentivizes renting to people with disabilities (also see Discrimination: Challenge 1 &amp; 1A)</a:t>
            </a:r>
          </a:p>
          <a:p>
            <a:pPr lvl="1"/>
            <a:endParaRPr lang="en-US" sz="2000" dirty="0">
              <a:solidFill>
                <a:srgbClr val="14558F"/>
              </a:solidFill>
              <a:latin typeface="Aptos"/>
              <a:ea typeface="+mn-lt"/>
              <a:cs typeface="+mn-lt"/>
            </a:endParaRPr>
          </a:p>
          <a:p>
            <a:pPr lvl="2"/>
            <a:r>
              <a:rPr lang="en-US" sz="2000" b="1" u="sng" dirty="0">
                <a:solidFill>
                  <a:srgbClr val="14558F"/>
                </a:solidFill>
                <a:latin typeface="Aptos"/>
                <a:ea typeface="+mn-lt"/>
                <a:cs typeface="+mn-lt"/>
              </a:rPr>
              <a:t>Solution 1.1:</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Provide increased funding for property owners to make reasonable accommodations for tenants to remove the perceived economic disincentives of renting to people with disabilities</a:t>
            </a:r>
            <a:endParaRPr lang="en-US" sz="2000" dirty="0">
              <a:solidFill>
                <a:srgbClr val="14558F"/>
              </a:solidFill>
              <a:latin typeface="Aptos"/>
              <a:ea typeface="Calibri"/>
              <a:cs typeface="Calibri"/>
            </a:endParaRPr>
          </a:p>
          <a:p>
            <a:pPr lvl="2"/>
            <a:endParaRPr lang="en-US" sz="2000" dirty="0">
              <a:solidFill>
                <a:srgbClr val="14558F"/>
              </a:solidFill>
              <a:latin typeface="Aptos"/>
              <a:ea typeface="Calibri"/>
              <a:cs typeface="Arial"/>
            </a:endParaRPr>
          </a:p>
          <a:p>
            <a:pPr lvl="1"/>
            <a:r>
              <a:rPr lang="en-US" sz="2000" b="1" u="sng" dirty="0">
                <a:solidFill>
                  <a:srgbClr val="14558F"/>
                </a:solidFill>
                <a:latin typeface="Aptos"/>
                <a:ea typeface="Calibri"/>
                <a:cs typeface="Calibri"/>
              </a:rPr>
              <a:t>Challenge 2:</a:t>
            </a:r>
            <a:r>
              <a:rPr lang="en-US" sz="2000" b="1" dirty="0">
                <a:solidFill>
                  <a:srgbClr val="14558F"/>
                </a:solidFill>
                <a:latin typeface="Aptos"/>
                <a:ea typeface="Calibri"/>
                <a:cs typeface="Calibri"/>
              </a:rPr>
              <a:t> </a:t>
            </a:r>
            <a:r>
              <a:rPr lang="en-US" sz="2000" dirty="0">
                <a:solidFill>
                  <a:srgbClr val="14558F"/>
                </a:solidFill>
                <a:latin typeface="Aptos"/>
                <a:ea typeface="Calibri"/>
                <a:cs typeface="Calibri"/>
              </a:rPr>
              <a:t>Aging state public housing units considered as accessible do not always meet current accessibility standards</a:t>
            </a:r>
          </a:p>
          <a:p>
            <a:pPr lvl="1"/>
            <a:endParaRPr lang="en-US" sz="2000" dirty="0">
              <a:solidFill>
                <a:srgbClr val="14558F"/>
              </a:solidFill>
              <a:latin typeface="Aptos"/>
              <a:ea typeface="Calibri"/>
              <a:cs typeface="Calibri"/>
            </a:endParaRPr>
          </a:p>
          <a:p>
            <a:pPr lvl="2"/>
            <a:r>
              <a:rPr lang="en-US" sz="2000" b="1" u="sng" dirty="0">
                <a:solidFill>
                  <a:srgbClr val="14558F"/>
                </a:solidFill>
                <a:latin typeface="Aptos"/>
                <a:ea typeface="Calibri"/>
                <a:cs typeface="Calibri"/>
              </a:rPr>
              <a:t>Solution 2.1:</a:t>
            </a:r>
            <a:r>
              <a:rPr lang="en-US" sz="2000" b="1" dirty="0">
                <a:solidFill>
                  <a:srgbClr val="14558F"/>
                </a:solidFill>
                <a:latin typeface="Aptos"/>
                <a:ea typeface="Calibri"/>
                <a:cs typeface="Calibri"/>
              </a:rPr>
              <a:t> </a:t>
            </a:r>
            <a:r>
              <a:rPr lang="en-US" sz="2000" dirty="0">
                <a:solidFill>
                  <a:srgbClr val="14558F"/>
                </a:solidFill>
                <a:latin typeface="Aptos"/>
                <a:ea typeface="Calibri"/>
                <a:cs typeface="Calibri"/>
              </a:rPr>
              <a:t>Continue strong funding for public housing modernization</a:t>
            </a:r>
            <a:r>
              <a:rPr lang="en-US" sz="2000" dirty="0">
                <a:solidFill>
                  <a:srgbClr val="14558F"/>
                </a:solidFill>
                <a:latin typeface="Aptos"/>
                <a:ea typeface="+mn-lt"/>
                <a:cs typeface="+mn-lt"/>
              </a:rPr>
              <a:t>, particularly for accessibility upgrades</a:t>
            </a:r>
          </a:p>
          <a:p>
            <a:pPr lvl="2"/>
            <a:r>
              <a:rPr lang="en-US" sz="2000" b="1" u="sng" dirty="0">
                <a:solidFill>
                  <a:srgbClr val="14558F"/>
                </a:solidFill>
                <a:latin typeface="Aptos"/>
                <a:ea typeface="+mn-lt"/>
                <a:cs typeface="+mn-lt"/>
              </a:rPr>
              <a:t>Solution 2.2:</a:t>
            </a:r>
            <a:r>
              <a:rPr lang="en-US" sz="2000" b="1" dirty="0">
                <a:solidFill>
                  <a:srgbClr val="14558F"/>
                </a:solidFill>
                <a:latin typeface="Aptos"/>
                <a:ea typeface="+mn-lt"/>
                <a:cs typeface="+mn-lt"/>
              </a:rPr>
              <a:t> </a:t>
            </a:r>
            <a:r>
              <a:rPr lang="en-US" sz="2000" dirty="0">
                <a:solidFill>
                  <a:srgbClr val="14558F"/>
                </a:solidFill>
                <a:latin typeface="Aptos"/>
                <a:ea typeface="+mn-lt"/>
                <a:cs typeface="+mn-lt"/>
              </a:rPr>
              <a:t>Expand programmatic infrastructure supporting housing authority redevelopment projects which unlock private capital, such as HUD’s Rental Assistance Demonstration (RAD) program</a:t>
            </a:r>
          </a:p>
          <a:p>
            <a:pPr lvl="1"/>
            <a:endParaRPr lang="en-US" sz="2000" dirty="0">
              <a:solidFill>
                <a:srgbClr val="14558F"/>
              </a:solidFill>
              <a:latin typeface="Aptos"/>
              <a:cs typeface="Arial"/>
            </a:endParaRPr>
          </a:p>
          <a:p>
            <a:pPr lvl="1"/>
            <a:endParaRPr lang="en-US" b="1" u="sng">
              <a:solidFill>
                <a:srgbClr val="14558F"/>
              </a:solidFill>
              <a:latin typeface="Aptos"/>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graphicFrame>
        <p:nvGraphicFramePr>
          <p:cNvPr id="4" name="Table 3">
            <a:extLst>
              <a:ext uri="{FF2B5EF4-FFF2-40B4-BE49-F238E27FC236}">
                <a16:creationId xmlns:a16="http://schemas.microsoft.com/office/drawing/2014/main" id="{AF002BCD-6CAE-948A-1DEA-B17A438C77F3}"/>
              </a:ext>
            </a:extLst>
          </p:cNvPr>
          <p:cNvGraphicFramePr>
            <a:graphicFrameLocks noGrp="1"/>
          </p:cNvGraphicFramePr>
          <p:nvPr>
            <p:extLst>
              <p:ext uri="{D42A27DB-BD31-4B8C-83A1-F6EECF244321}">
                <p14:modId xmlns:p14="http://schemas.microsoft.com/office/powerpoint/2010/main" val="2913245768"/>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Improvement &amp; Supports in Existing Buildings</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A02B93"/>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A3B7E2FC-F0A4-D536-3E27-37C9A791B1E1}"/>
              </a:ext>
            </a:extLst>
          </p:cNvPr>
          <p:cNvSpPr txBox="1"/>
          <p:nvPr/>
        </p:nvSpPr>
        <p:spPr>
          <a:xfrm>
            <a:off x="102780" y="6100189"/>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9405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38C8D-95B7-6B38-88F7-B6AD7FB0BE0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48F71CD-A7CE-0DA6-3FE5-A0D25D38C488}"/>
              </a:ext>
            </a:extLst>
          </p:cNvPr>
          <p:cNvSpPr txBox="1">
            <a:spLocks/>
          </p:cNvSpPr>
          <p:nvPr/>
        </p:nvSpPr>
        <p:spPr>
          <a:xfrm>
            <a:off x="381513" y="47130"/>
            <a:ext cx="10621956" cy="897595"/>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a:cs typeface="Arial"/>
            </a:endParaRPr>
          </a:p>
        </p:txBody>
      </p:sp>
      <p:sp>
        <p:nvSpPr>
          <p:cNvPr id="3" name="TextBox 2">
            <a:extLst>
              <a:ext uri="{FF2B5EF4-FFF2-40B4-BE49-F238E27FC236}">
                <a16:creationId xmlns:a16="http://schemas.microsoft.com/office/drawing/2014/main" id="{958D8450-E612-6E9F-23C1-332B839D7C51}"/>
              </a:ext>
            </a:extLst>
          </p:cNvPr>
          <p:cNvSpPr txBox="1"/>
          <p:nvPr/>
        </p:nvSpPr>
        <p:spPr>
          <a:xfrm>
            <a:off x="-1023" y="1244721"/>
            <a:ext cx="11923570" cy="766620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4000" b="1" u="sng" dirty="0">
              <a:solidFill>
                <a:srgbClr val="14558F"/>
              </a:solidFill>
              <a:latin typeface="Aptos"/>
              <a:ea typeface="Calibri"/>
              <a:cs typeface="Calibri"/>
            </a:endParaRPr>
          </a:p>
          <a:p>
            <a:pPr lvl="1"/>
            <a:r>
              <a:rPr lang="en-US" sz="1600" b="1" u="sng" dirty="0">
                <a:solidFill>
                  <a:srgbClr val="14558F"/>
                </a:solidFill>
                <a:latin typeface="Aptos"/>
                <a:ea typeface="+mn-lt"/>
                <a:cs typeface="+mn-lt"/>
              </a:rPr>
              <a:t>Challenge 3:</a:t>
            </a:r>
            <a:r>
              <a:rPr lang="en-US" sz="1600" dirty="0">
                <a:solidFill>
                  <a:srgbClr val="14558F"/>
                </a:solidFill>
                <a:latin typeface="Aptos"/>
                <a:ea typeface="+mn-lt"/>
                <a:cs typeface="+mn-lt"/>
              </a:rPr>
              <a:t> Adults with autism and/or intellectual disabilities often face bullying from neighbors, which can result in psychiatric distress and hospitalization, or in those subject to this bullying fleeing and losing their home.</a:t>
            </a:r>
          </a:p>
          <a:p>
            <a:pPr lvl="1"/>
            <a:endParaRPr lang="en-US" sz="1600" dirty="0">
              <a:solidFill>
                <a:srgbClr val="14558F"/>
              </a:solidFill>
              <a:latin typeface="Aptos"/>
              <a:ea typeface="+mn-lt"/>
              <a:cs typeface="+mn-lt"/>
            </a:endParaRPr>
          </a:p>
          <a:p>
            <a:pPr lvl="2"/>
            <a:r>
              <a:rPr lang="en-US" sz="1600" b="1" u="sng" dirty="0">
                <a:solidFill>
                  <a:srgbClr val="14558F"/>
                </a:solidFill>
                <a:latin typeface="Aptos"/>
                <a:ea typeface="+mn-lt"/>
                <a:cs typeface="+mn-lt"/>
              </a:rPr>
              <a:t>Solution 3.1:</a:t>
            </a:r>
            <a:r>
              <a:rPr lang="en-US" sz="1600" dirty="0">
                <a:solidFill>
                  <a:srgbClr val="14558F"/>
                </a:solidFill>
                <a:latin typeface="Aptos"/>
                <a:ea typeface="+mn-lt"/>
                <a:cs typeface="+mn-lt"/>
              </a:rPr>
              <a:t> Create or enhance on-site support services designed to support a healthy social environment for those with autism and/or intellectual disabilities, minimize friction with other tenants, and improve health outcomes, as can be seen in developments of The Kelsey in CA, Hope House in VA, and Dave Wright Apartments in PA.</a:t>
            </a:r>
            <a:endParaRPr lang="en-US" sz="1600" dirty="0">
              <a:solidFill>
                <a:srgbClr val="14558F"/>
              </a:solidFill>
              <a:latin typeface="Aptos"/>
              <a:ea typeface="Calibri"/>
              <a:cs typeface="Arial"/>
            </a:endParaRPr>
          </a:p>
          <a:p>
            <a:pPr lvl="2"/>
            <a:endParaRPr lang="en-US" sz="1600" dirty="0">
              <a:solidFill>
                <a:srgbClr val="14558F"/>
              </a:solidFill>
              <a:latin typeface="Aptos"/>
              <a:ea typeface="Calibri"/>
              <a:cs typeface="Arial"/>
            </a:endParaRPr>
          </a:p>
          <a:p>
            <a:pPr lvl="1"/>
            <a:r>
              <a:rPr lang="en-US" sz="1600" b="1" u="sng" dirty="0">
                <a:solidFill>
                  <a:srgbClr val="14558F"/>
                </a:solidFill>
                <a:latin typeface="Aptos"/>
                <a:ea typeface="Calibri"/>
                <a:cs typeface="Calibri"/>
              </a:rPr>
              <a:t>Challenge 4:</a:t>
            </a:r>
            <a:r>
              <a:rPr lang="en-US" sz="1600" b="1" dirty="0">
                <a:solidFill>
                  <a:srgbClr val="14558F"/>
                </a:solidFill>
                <a:latin typeface="Aptos"/>
                <a:ea typeface="Calibri"/>
                <a:cs typeface="Calibri"/>
              </a:rPr>
              <a:t> </a:t>
            </a:r>
            <a:r>
              <a:rPr lang="en-US" sz="1600" dirty="0">
                <a:solidFill>
                  <a:srgbClr val="14558F"/>
                </a:solidFill>
                <a:latin typeface="Aptos"/>
                <a:ea typeface="Calibri"/>
                <a:cs typeface="Calibri"/>
              </a:rPr>
              <a:t>Many adults with autism need support initiating skills which they have, but which they may freeze trying to use in difficult moments. These skills include things like cooking or bathing but also extend to evacuating in case of an emergency. Many adults with autism report that challenges with freezing and initiation impact their housing situation.</a:t>
            </a:r>
          </a:p>
          <a:p>
            <a:pPr lvl="1"/>
            <a:endParaRPr lang="en-US" sz="1600" b="1" dirty="0">
              <a:solidFill>
                <a:srgbClr val="14558F"/>
              </a:solidFill>
              <a:latin typeface="Aptos"/>
              <a:ea typeface="Calibri"/>
              <a:cs typeface="Calibri"/>
            </a:endParaRPr>
          </a:p>
          <a:p>
            <a:pPr lvl="2"/>
            <a:r>
              <a:rPr lang="en-US" sz="1600" b="1" u="sng" dirty="0">
                <a:solidFill>
                  <a:srgbClr val="14558F"/>
                </a:solidFill>
                <a:latin typeface="Aptos"/>
                <a:ea typeface="Calibri"/>
                <a:cs typeface="Calibri"/>
              </a:rPr>
              <a:t>Solution 4.1:</a:t>
            </a:r>
            <a:r>
              <a:rPr lang="en-US" sz="1600" dirty="0">
                <a:solidFill>
                  <a:srgbClr val="14558F"/>
                </a:solidFill>
                <a:latin typeface="Aptos"/>
                <a:ea typeface="Calibri"/>
                <a:cs typeface="Calibri"/>
              </a:rPr>
              <a:t> Expand the PCA program to cover drop-in services for cueing and expand availability of supportive cueing technology </a:t>
            </a:r>
            <a:r>
              <a:rPr lang="en-US" sz="1600" dirty="0">
                <a:solidFill>
                  <a:srgbClr val="14558F"/>
                </a:solidFill>
                <a:latin typeface="Aptos"/>
                <a:ea typeface="+mn-lt"/>
                <a:cs typeface="+mn-lt"/>
              </a:rPr>
              <a:t>for people with autism</a:t>
            </a:r>
          </a:p>
          <a:p>
            <a:pPr lvl="2"/>
            <a:r>
              <a:rPr lang="en-US" sz="1600" b="1" u="sng" dirty="0">
                <a:solidFill>
                  <a:srgbClr val="14558F"/>
                </a:solidFill>
                <a:latin typeface="Aptos"/>
                <a:ea typeface="+mn-lt"/>
                <a:cs typeface="+mn-lt"/>
              </a:rPr>
              <a:t>Solution 4.2:</a:t>
            </a:r>
            <a:r>
              <a:rPr lang="en-US" sz="1600" dirty="0">
                <a:solidFill>
                  <a:srgbClr val="14558F"/>
                </a:solidFill>
                <a:latin typeface="Aptos"/>
                <a:ea typeface="+mn-lt"/>
                <a:cs typeface="+mn-lt"/>
              </a:rPr>
              <a:t> Support housing programs with on-site staffing to provide support with cueing and other needs, such as The Kelsey in CA, Hope House in VA, Dave Wright Apartments in PA, and Charles River Center’s in-process partnership with the Planning Office of Urban Affairs (POUA) on </a:t>
            </a:r>
            <a:r>
              <a:rPr lang="en-US" sz="1600" u="sng" dirty="0">
                <a:solidFill>
                  <a:srgbClr val="14558F"/>
                </a:solidFill>
                <a:latin typeface="Aptos"/>
                <a:ea typeface="+mn-lt"/>
                <a:cs typeface="+mn-lt"/>
                <a:hlinkClick r:id="rId3"/>
              </a:rPr>
              <a:t>Charles River Heights</a:t>
            </a:r>
            <a:r>
              <a:rPr lang="en-US" sz="1600" dirty="0">
                <a:solidFill>
                  <a:srgbClr val="14558F"/>
                </a:solidFill>
                <a:latin typeface="Aptos"/>
                <a:ea typeface="+mn-lt"/>
                <a:cs typeface="+mn-lt"/>
              </a:rPr>
              <a:t>.</a:t>
            </a:r>
          </a:p>
          <a:p>
            <a:pPr lvl="1"/>
            <a:endParaRPr lang="en-US" sz="2800" dirty="0">
              <a:solidFill>
                <a:srgbClr val="14558F"/>
              </a:solidFill>
              <a:latin typeface="Aptos"/>
              <a:ea typeface="+mn-lt"/>
              <a:cs typeface="+mn-lt"/>
            </a:endParaRPr>
          </a:p>
          <a:p>
            <a:pPr lvl="1"/>
            <a:endParaRPr lang="en-US" sz="2800" dirty="0">
              <a:solidFill>
                <a:srgbClr val="14558F"/>
              </a:solidFill>
              <a:latin typeface="Aptos"/>
              <a:cs typeface="Arial"/>
            </a:endParaRPr>
          </a:p>
          <a:p>
            <a:pPr lvl="1"/>
            <a:endParaRPr lang="en-US" sz="2400" b="1" u="sng" dirty="0">
              <a:solidFill>
                <a:srgbClr val="14558F"/>
              </a:solidFill>
              <a:latin typeface="Aptos"/>
              <a:ea typeface="Calibri"/>
              <a:cs typeface="Calibri"/>
            </a:endParaRPr>
          </a:p>
          <a:p>
            <a:pPr marL="514350" indent="-514350">
              <a:spcAft>
                <a:spcPts val="800"/>
              </a:spcAft>
              <a:buAutoNum type="arabicPeriod"/>
            </a:pPr>
            <a:endParaRPr lang="en-US" sz="2000" b="1" dirty="0">
              <a:solidFill>
                <a:srgbClr val="14558F"/>
              </a:solidFill>
              <a:latin typeface="Aptos"/>
              <a:ea typeface="Calibri"/>
              <a:cs typeface="Calibri"/>
            </a:endParaRPr>
          </a:p>
          <a:p>
            <a:endParaRPr lang="en-US" sz="4000" b="1" dirty="0">
              <a:solidFill>
                <a:srgbClr val="14558F"/>
              </a:solidFill>
              <a:latin typeface="Aptos"/>
              <a:ea typeface="Calibri"/>
              <a:cs typeface="Calibri"/>
            </a:endParaRPr>
          </a:p>
          <a:p>
            <a:pPr>
              <a:spcBef>
                <a:spcPts val="300"/>
              </a:spcBef>
              <a:spcAft>
                <a:spcPts val="300"/>
              </a:spcAft>
            </a:pPr>
            <a:endParaRPr lang="en-US" sz="2400" b="1" dirty="0">
              <a:solidFill>
                <a:srgbClr val="14558F"/>
              </a:solidFill>
              <a:latin typeface="Aptos"/>
              <a:ea typeface="Calibri"/>
              <a:cs typeface="Arial"/>
            </a:endParaRPr>
          </a:p>
          <a:p>
            <a:pPr>
              <a:spcBef>
                <a:spcPts val="300"/>
              </a:spcBef>
              <a:spcAft>
                <a:spcPts val="300"/>
              </a:spcAft>
            </a:pPr>
            <a:endParaRPr lang="en-US" sz="2400" dirty="0">
              <a:solidFill>
                <a:srgbClr val="14558F"/>
              </a:solidFill>
              <a:cs typeface="Arial"/>
            </a:endParaRPr>
          </a:p>
        </p:txBody>
      </p:sp>
      <p:graphicFrame>
        <p:nvGraphicFramePr>
          <p:cNvPr id="4" name="Table 3">
            <a:extLst>
              <a:ext uri="{FF2B5EF4-FFF2-40B4-BE49-F238E27FC236}">
                <a16:creationId xmlns:a16="http://schemas.microsoft.com/office/drawing/2014/main" id="{BB90680D-FB30-725A-4530-09A13A4A351A}"/>
              </a:ext>
            </a:extLst>
          </p:cNvPr>
          <p:cNvGraphicFramePr>
            <a:graphicFrameLocks noGrp="1"/>
          </p:cNvGraphicFramePr>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Improvement &amp; Supports in Existing Buildings</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A02B93"/>
                    </a:solidFill>
                  </a:tcPr>
                </a:tc>
                <a:extLst>
                  <a:ext uri="{0D108BD9-81ED-4DB2-BD59-A6C34878D82A}">
                    <a16:rowId xmlns:a16="http://schemas.microsoft.com/office/drawing/2014/main" val="3648603071"/>
                  </a:ext>
                </a:extLst>
              </a:tr>
            </a:tbl>
          </a:graphicData>
        </a:graphic>
      </p:graphicFrame>
      <p:sp>
        <p:nvSpPr>
          <p:cNvPr id="5" name="TextBox 4">
            <a:extLst>
              <a:ext uri="{FF2B5EF4-FFF2-40B4-BE49-F238E27FC236}">
                <a16:creationId xmlns:a16="http://schemas.microsoft.com/office/drawing/2014/main" id="{B07554FF-C81E-3248-21B3-3C97D490BBE6}"/>
              </a:ext>
            </a:extLst>
          </p:cNvPr>
          <p:cNvSpPr txBox="1"/>
          <p:nvPr/>
        </p:nvSpPr>
        <p:spPr>
          <a:xfrm>
            <a:off x="102780" y="6066069"/>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3508294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2B08B-3AE4-3E35-D922-1A37BDB727C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FDE86F8-DA42-6762-10ED-E4926A6742E7}"/>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5780C70D-5455-37D5-0E5B-41170BF9A07D}"/>
              </a:ext>
            </a:extLst>
          </p:cNvPr>
          <p:cNvSpPr txBox="1"/>
          <p:nvPr/>
        </p:nvSpPr>
        <p:spPr>
          <a:xfrm>
            <a:off x="-1024" y="1818375"/>
            <a:ext cx="11923571" cy="969752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r>
              <a:rPr lang="en-US" sz="2400" b="1" u="sng" dirty="0">
                <a:solidFill>
                  <a:srgbClr val="14558F"/>
                </a:solidFill>
                <a:latin typeface="Aptos"/>
                <a:ea typeface="+mn-lt"/>
                <a:cs typeface="+mn-lt"/>
              </a:rPr>
              <a:t>Challenge 1:</a:t>
            </a:r>
            <a:r>
              <a:rPr lang="en-US" sz="2400" dirty="0">
                <a:solidFill>
                  <a:srgbClr val="14558F"/>
                </a:solidFill>
                <a:latin typeface="Aptos"/>
                <a:ea typeface="+mn-lt"/>
                <a:cs typeface="+mn-lt"/>
              </a:rPr>
              <a:t> It is difficult to match existing accessible units with tenants who require the features of these units</a:t>
            </a:r>
            <a:endParaRPr lang="en-US" sz="2400">
              <a:solidFill>
                <a:srgbClr val="14558F"/>
              </a:solidFill>
              <a:latin typeface="Aptos"/>
              <a:cs typeface="Arial"/>
            </a:endParaRPr>
          </a:p>
          <a:p>
            <a:pPr lvl="1"/>
            <a:endParaRPr lang="en-US" sz="2400" dirty="0">
              <a:solidFill>
                <a:srgbClr val="14558F"/>
              </a:solidFill>
              <a:latin typeface="Aptos"/>
              <a:ea typeface="+mn-lt"/>
              <a:cs typeface="+mn-lt"/>
            </a:endParaRPr>
          </a:p>
          <a:p>
            <a:pPr lvl="2"/>
            <a:r>
              <a:rPr lang="en-US" sz="2400" b="1" u="sng" dirty="0">
                <a:solidFill>
                  <a:srgbClr val="14558F"/>
                </a:solidFill>
                <a:latin typeface="Aptos"/>
                <a:ea typeface="+mn-lt"/>
                <a:cs typeface="+mn-lt"/>
              </a:rPr>
              <a:t>Solution 1.1:</a:t>
            </a:r>
            <a:r>
              <a:rPr lang="en-US" sz="2400" dirty="0">
                <a:solidFill>
                  <a:srgbClr val="14558F"/>
                </a:solidFill>
                <a:latin typeface="Aptos"/>
                <a:ea typeface="+mn-lt"/>
                <a:cs typeface="+mn-lt"/>
              </a:rPr>
              <a:t> Establish a more detailed accounting of whether accessible units are currently occupied by tenants who need their accessibility features</a:t>
            </a:r>
          </a:p>
          <a:p>
            <a:pPr lvl="2"/>
            <a:r>
              <a:rPr lang="en-US" sz="2400" b="1" u="sng" dirty="0">
                <a:solidFill>
                  <a:srgbClr val="14558F"/>
                </a:solidFill>
                <a:latin typeface="Aptos"/>
                <a:ea typeface="+mn-lt"/>
                <a:cs typeface="+mn-lt"/>
              </a:rPr>
              <a:t>Solution 1.2:</a:t>
            </a:r>
            <a:r>
              <a:rPr lang="en-US" sz="2400" b="1" dirty="0">
                <a:solidFill>
                  <a:srgbClr val="14558F"/>
                </a:solidFill>
                <a:latin typeface="Aptos"/>
                <a:ea typeface="+mn-lt"/>
                <a:cs typeface="+mn-lt"/>
              </a:rPr>
              <a:t> </a:t>
            </a:r>
            <a:r>
              <a:rPr lang="en-US" sz="2400" dirty="0">
                <a:solidFill>
                  <a:srgbClr val="14558F"/>
                </a:solidFill>
                <a:latin typeface="Aptos"/>
                <a:ea typeface="+mn-lt"/>
                <a:cs typeface="+mn-lt"/>
              </a:rPr>
              <a:t>Require property management companies to maintain waiting lists for accessible units in their portfolio</a:t>
            </a:r>
            <a:endParaRPr lang="en-US" sz="2400">
              <a:solidFill>
                <a:srgbClr val="14558F"/>
              </a:solidFill>
              <a:latin typeface="Aptos"/>
              <a:cs typeface="Arial"/>
            </a:endParaRPr>
          </a:p>
          <a:p>
            <a:pPr lvl="2"/>
            <a:r>
              <a:rPr lang="en-US" sz="2400" b="1" u="sng" dirty="0">
                <a:solidFill>
                  <a:srgbClr val="14558F"/>
                </a:solidFill>
                <a:latin typeface="Aptos"/>
                <a:ea typeface="+mn-lt"/>
                <a:cs typeface="+mn-lt"/>
              </a:rPr>
              <a:t>Solution 1.3:</a:t>
            </a:r>
            <a:r>
              <a:rPr lang="en-US" sz="2400" dirty="0">
                <a:solidFill>
                  <a:srgbClr val="14558F"/>
                </a:solidFill>
                <a:latin typeface="Aptos"/>
                <a:ea typeface="+mn-lt"/>
                <a:cs typeface="+mn-lt"/>
              </a:rPr>
              <a:t> Use the existing CHAMP application system to assist people with disabilities in finding and applying for affordable, accessible units, and consider integrating CHAMP and Housing Navigator to allow people with disabilities to apply directly (or join the waiting list) for affordable, accessible units</a:t>
            </a:r>
          </a:p>
          <a:p>
            <a:pPr lvl="1"/>
            <a:endParaRPr lang="en-US" sz="4800" b="1" u="sng" dirty="0">
              <a:solidFill>
                <a:srgbClr val="14558F"/>
              </a:solidFill>
              <a:latin typeface="Calibri"/>
              <a:ea typeface="Calibri"/>
              <a:cs typeface="Calibri"/>
            </a:endParaRPr>
          </a:p>
          <a:p>
            <a:pPr lvl="2"/>
            <a:endParaRPr lang="en-US" sz="4400" dirty="0">
              <a:solidFill>
                <a:srgbClr val="14558F"/>
              </a:solidFill>
              <a:cs typeface="Arial" panose="020B0604020202020204"/>
            </a:endParaRPr>
          </a:p>
          <a:p>
            <a:pPr lvl="1"/>
            <a:endParaRPr lang="en-US" sz="4800" dirty="0">
              <a:solidFill>
                <a:srgbClr val="14558F"/>
              </a:solidFill>
              <a:latin typeface="Aptos"/>
              <a:ea typeface="Calibri"/>
              <a:cs typeface="Calibri"/>
            </a:endParaRPr>
          </a:p>
          <a:p>
            <a:pPr lvl="2"/>
            <a:endParaRPr lang="en-US" sz="2000">
              <a:solidFill>
                <a:srgbClr val="14558F"/>
              </a:solidFill>
              <a:latin typeface="Calibri"/>
              <a:ea typeface="Calibri"/>
              <a:cs typeface="Calibri"/>
            </a:endParaRPr>
          </a:p>
          <a:p>
            <a:pPr lvl="1"/>
            <a:endParaRPr lang="en-US" sz="1600" b="1" u="sng">
              <a:solidFill>
                <a:srgbClr val="14558F"/>
              </a:solidFill>
              <a:latin typeface="Calibri"/>
              <a:ea typeface="Calibri"/>
              <a:cs typeface="Calibri"/>
            </a:endParaRPr>
          </a:p>
          <a:p>
            <a:pPr lvl="2"/>
            <a:endParaRPr lang="en-US" sz="1600">
              <a:solidFill>
                <a:srgbClr val="14558F"/>
              </a:solidFill>
              <a:latin typeface="Calibri"/>
              <a:ea typeface="Calibri"/>
              <a:cs typeface="Calibri"/>
            </a:endParaRPr>
          </a:p>
          <a:p>
            <a:pPr lvl="1"/>
            <a:endParaRPr lang="en-US" sz="2400" b="1" u="sng">
              <a:solidFill>
                <a:srgbClr val="14558F"/>
              </a:solidFill>
              <a:latin typeface="Calibri"/>
              <a:ea typeface="Calibri"/>
              <a:cs typeface="Calibri"/>
            </a:endParaRPr>
          </a:p>
          <a:p>
            <a:pPr marL="1200150" lvl="2" indent="-285750">
              <a:buFont typeface="Arial"/>
              <a:buChar char="•"/>
            </a:pPr>
            <a:endParaRPr lang="en-US" sz="2400">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DA89C8B3-62F3-7A8B-A6C3-4DE7B2A02C7F}"/>
              </a:ext>
            </a:extLst>
          </p:cNvPr>
          <p:cNvGraphicFramePr>
            <a:graphicFrameLocks noGrp="1"/>
          </p:cNvGraphicFramePr>
          <p:nvPr>
            <p:extLst>
              <p:ext uri="{D42A27DB-BD31-4B8C-83A1-F6EECF244321}">
                <p14:modId xmlns:p14="http://schemas.microsoft.com/office/powerpoint/2010/main" val="1525695928"/>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ct val="100000"/>
                        </a:lnSpc>
                        <a:spcBef>
                          <a:spcPts val="0"/>
                        </a:spcBef>
                        <a:spcAft>
                          <a:spcPts val="0"/>
                        </a:spcAft>
                        <a:buNone/>
                      </a:pPr>
                      <a:r>
                        <a:rPr lang="en-US" sz="2200" b="1" i="0" u="none" strike="noStrike" noProof="0">
                          <a:solidFill>
                            <a:srgbClr val="FFFFFF"/>
                          </a:solidFill>
                          <a:effectLst/>
                          <a:latin typeface="Aptos"/>
                        </a:rPr>
                        <a:t>Housing Search &amp; Tenant Selection</a:t>
                      </a:r>
                      <a:endParaRPr lang="en-US"/>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D8DA848F-ECA4-262D-807F-05BE471220DB}"/>
              </a:ext>
            </a:extLst>
          </p:cNvPr>
          <p:cNvSpPr txBox="1"/>
          <p:nvPr/>
        </p:nvSpPr>
        <p:spPr>
          <a:xfrm>
            <a:off x="102780" y="6088815"/>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1800784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182AC-DC92-009C-EF7B-FCAF76CC02D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1ACD5F1-7AA4-D9E1-437D-8821D9A96B79}"/>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B8DEB280-6517-234F-5526-E32D27600F40}"/>
              </a:ext>
            </a:extLst>
          </p:cNvPr>
          <p:cNvSpPr txBox="1"/>
          <p:nvPr/>
        </p:nvSpPr>
        <p:spPr>
          <a:xfrm>
            <a:off x="-1024" y="1483557"/>
            <a:ext cx="11923571" cy="640431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endParaRPr lang="en-US" sz="1900" b="1" u="sng">
              <a:solidFill>
                <a:srgbClr val="14558F"/>
              </a:solidFill>
              <a:latin typeface="Aptos"/>
              <a:ea typeface="Calibri"/>
              <a:cs typeface="Calibri"/>
            </a:endParaRPr>
          </a:p>
          <a:p>
            <a:pPr lvl="1"/>
            <a:r>
              <a:rPr lang="en-US" sz="1900" b="1" u="sng" dirty="0">
                <a:solidFill>
                  <a:srgbClr val="14558F"/>
                </a:solidFill>
                <a:ea typeface="+mn-lt"/>
                <a:cs typeface="+mn-lt"/>
              </a:rPr>
              <a:t>Challenge 2:</a:t>
            </a:r>
            <a:r>
              <a:rPr lang="en-US" sz="1900" dirty="0">
                <a:solidFill>
                  <a:srgbClr val="14558F"/>
                </a:solidFill>
                <a:ea typeface="+mn-lt"/>
                <a:cs typeface="+mn-lt"/>
              </a:rPr>
              <a:t> People with autism and other disabilities which impact executive function face major challenges in completing the necessary forms to access and maintain affordable housing </a:t>
            </a:r>
            <a:endParaRPr lang="en-US" dirty="0"/>
          </a:p>
          <a:p>
            <a:pPr lvl="1"/>
            <a:endParaRPr lang="en-US" sz="1900" dirty="0">
              <a:solidFill>
                <a:srgbClr val="14558F"/>
              </a:solidFill>
              <a:ea typeface="+mn-lt"/>
              <a:cs typeface="+mn-lt"/>
            </a:endParaRPr>
          </a:p>
          <a:p>
            <a:pPr lvl="2"/>
            <a:r>
              <a:rPr lang="en-US" sz="1900" b="1" u="sng" dirty="0">
                <a:solidFill>
                  <a:srgbClr val="14558F"/>
                </a:solidFill>
                <a:ea typeface="+mn-lt"/>
                <a:cs typeface="+mn-lt"/>
              </a:rPr>
              <a:t>Solution 2.1:</a:t>
            </a:r>
            <a:r>
              <a:rPr lang="en-US" sz="1900" dirty="0">
                <a:solidFill>
                  <a:srgbClr val="14558F"/>
                </a:solidFill>
                <a:ea typeface="+mn-lt"/>
                <a:cs typeface="+mn-lt"/>
              </a:rPr>
              <a:t> Increase awareness among people with autism and other disabilities which impact executive function about when they have a right to assistance in completing paperwork as a reasonable accommodation and provide guidance on how to request that reasonable accommodation; conversely, increase awareness of this right and provide resources (funding, training, etc.) to housing authorities and others responsible for providing this accommodation </a:t>
            </a:r>
            <a:endParaRPr lang="en-US" dirty="0">
              <a:cs typeface="Arial" panose="020B0604020202020204"/>
            </a:endParaRPr>
          </a:p>
          <a:p>
            <a:pPr lvl="2"/>
            <a:r>
              <a:rPr lang="en-US" sz="1900" b="1" u="sng" dirty="0">
                <a:solidFill>
                  <a:srgbClr val="14558F"/>
                </a:solidFill>
                <a:ea typeface="+mn-lt"/>
                <a:cs typeface="+mn-lt"/>
              </a:rPr>
              <a:t>Solution 2.2:</a:t>
            </a:r>
            <a:r>
              <a:rPr lang="en-US" sz="1900" dirty="0">
                <a:solidFill>
                  <a:srgbClr val="14558F"/>
                </a:solidFill>
                <a:ea typeface="+mn-lt"/>
                <a:cs typeface="+mn-lt"/>
              </a:rPr>
              <a:t> Provide regular support with the paperwork required to secure and maintain housing through an annual housing check-up, ideally timed to coincide with annual recertification, and other dedicated support at inflection points in the application, wait list, or recertification processes, particularly for those served by the Department of Developmental Services (DDS), Department of Mental Health (DMH), and </a:t>
            </a:r>
            <a:r>
              <a:rPr lang="en-US" sz="1900" err="1">
                <a:solidFill>
                  <a:srgbClr val="14558F"/>
                </a:solidFill>
                <a:ea typeface="+mn-lt"/>
                <a:cs typeface="+mn-lt"/>
              </a:rPr>
              <a:t>MassAbility</a:t>
            </a:r>
            <a:r>
              <a:rPr lang="en-US" sz="1900" dirty="0">
                <a:solidFill>
                  <a:srgbClr val="14558F"/>
                </a:solidFill>
                <a:ea typeface="+mn-lt"/>
                <a:cs typeface="+mn-lt"/>
              </a:rPr>
              <a:t> </a:t>
            </a:r>
            <a:endParaRPr lang="en-US" dirty="0">
              <a:cs typeface="Arial" panose="020B0604020202020204"/>
            </a:endParaRPr>
          </a:p>
          <a:p>
            <a:pPr lvl="1"/>
            <a:endParaRPr lang="en-US" sz="2400" b="1" u="sng">
              <a:solidFill>
                <a:srgbClr val="14558F"/>
              </a:solidFill>
              <a:latin typeface="Calibri"/>
              <a:ea typeface="Calibri"/>
              <a:cs typeface="Calibri"/>
            </a:endParaRPr>
          </a:p>
          <a:p>
            <a:pPr lvl="1"/>
            <a:endParaRPr lang="en-US" sz="2800">
              <a:solidFill>
                <a:srgbClr val="14558F"/>
              </a:solidFill>
              <a:latin typeface="Calibri"/>
              <a:ea typeface="Calibri"/>
              <a:cs typeface="Calibri"/>
            </a:endParaRPr>
          </a:p>
          <a:p>
            <a:pPr marL="514350" indent="-514350">
              <a:spcAft>
                <a:spcPts val="800"/>
              </a:spcAft>
              <a:buAutoNum type="arabicPeriod"/>
            </a:pPr>
            <a:endParaRPr lang="en-US" sz="16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graphicFrame>
        <p:nvGraphicFramePr>
          <p:cNvPr id="4" name="Table 3">
            <a:extLst>
              <a:ext uri="{FF2B5EF4-FFF2-40B4-BE49-F238E27FC236}">
                <a16:creationId xmlns:a16="http://schemas.microsoft.com/office/drawing/2014/main" id="{72B4D73E-C18B-06FD-9177-D6C43814293A}"/>
              </a:ext>
            </a:extLst>
          </p:cNvPr>
          <p:cNvGraphicFramePr>
            <a:graphicFrameLocks noGrp="1"/>
          </p:cNvGraphicFramePr>
          <p:nvPr>
            <p:extLst>
              <p:ext uri="{D42A27DB-BD31-4B8C-83A1-F6EECF244321}">
                <p14:modId xmlns:p14="http://schemas.microsoft.com/office/powerpoint/2010/main" val="3196388796"/>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Housing Search &amp; Tenant Selection</a:t>
                      </a:r>
                      <a:endParaRPr lang="en-US" dirty="0"/>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DC1E0C62-3F40-54F8-5540-15CA3091018A}"/>
              </a:ext>
            </a:extLst>
          </p:cNvPr>
          <p:cNvSpPr txBox="1"/>
          <p:nvPr/>
        </p:nvSpPr>
        <p:spPr>
          <a:xfrm>
            <a:off x="102780" y="6066069"/>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37941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5599-720B-5E78-B1F4-EF50C0C4A8E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A8843D-3436-CC56-6A27-AC2928E918FA}"/>
              </a:ext>
            </a:extLst>
          </p:cNvPr>
          <p:cNvSpPr txBox="1">
            <a:spLocks/>
          </p:cNvSpPr>
          <p:nvPr/>
        </p:nvSpPr>
        <p:spPr>
          <a:xfrm>
            <a:off x="381513" y="92474"/>
            <a:ext cx="10612187" cy="829212"/>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Survey Response Summary</a:t>
            </a:r>
            <a:endParaRPr lang="en-US" sz="2800"/>
          </a:p>
        </p:txBody>
      </p:sp>
      <p:sp>
        <p:nvSpPr>
          <p:cNvPr id="3" name="TextBox 2">
            <a:extLst>
              <a:ext uri="{FF2B5EF4-FFF2-40B4-BE49-F238E27FC236}">
                <a16:creationId xmlns:a16="http://schemas.microsoft.com/office/drawing/2014/main" id="{50130272-CB09-3148-A6B8-1A201B469B0A}"/>
              </a:ext>
            </a:extLst>
          </p:cNvPr>
          <p:cNvSpPr txBox="1"/>
          <p:nvPr/>
        </p:nvSpPr>
        <p:spPr>
          <a:xfrm>
            <a:off x="-1024" y="1641708"/>
            <a:ext cx="11420364" cy="883575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1"/>
            <a:r>
              <a:rPr lang="en-US" sz="2400" b="1" u="sng" dirty="0">
                <a:solidFill>
                  <a:srgbClr val="14558F"/>
                </a:solidFill>
                <a:latin typeface="Aptos"/>
                <a:ea typeface="+mn-lt"/>
                <a:cs typeface="+mn-lt"/>
              </a:rPr>
              <a:t>Challenge 1:</a:t>
            </a:r>
            <a:r>
              <a:rPr lang="en-US" sz="2400" dirty="0">
                <a:solidFill>
                  <a:srgbClr val="14558F"/>
                </a:solidFill>
                <a:latin typeface="Aptos"/>
                <a:ea typeface="+mn-lt"/>
                <a:cs typeface="+mn-lt"/>
              </a:rPr>
              <a:t> The common perception among some developers and landlords of prospective residents’ accessibility needs as an undue burden leads to both conscious and unconscious discrimination against those who require reasonable accommodation.</a:t>
            </a:r>
          </a:p>
          <a:p>
            <a:pPr lvl="1"/>
            <a:r>
              <a:rPr lang="en-US" sz="2400" b="1" u="sng" dirty="0">
                <a:solidFill>
                  <a:srgbClr val="14558F"/>
                </a:solidFill>
                <a:latin typeface="Aptos"/>
                <a:ea typeface="+mn-lt"/>
                <a:cs typeface="+mn-lt"/>
              </a:rPr>
              <a:t>Challenge 1A:</a:t>
            </a:r>
            <a:r>
              <a:rPr lang="en-US" sz="2400" dirty="0">
                <a:solidFill>
                  <a:srgbClr val="14558F"/>
                </a:solidFill>
                <a:latin typeface="Aptos"/>
                <a:ea typeface="+mn-lt"/>
                <a:cs typeface="+mn-lt"/>
              </a:rPr>
              <a:t> People with disabilities are often portrayed as unable to meet their own financial needs, causing both conscious and subconscious discrimination against them in the housing search process.</a:t>
            </a:r>
          </a:p>
          <a:p>
            <a:pPr lvl="1"/>
            <a:endParaRPr lang="en-US" sz="2400" dirty="0">
              <a:solidFill>
                <a:srgbClr val="14558F"/>
              </a:solidFill>
              <a:latin typeface="Aptos"/>
              <a:ea typeface="+mn-lt"/>
              <a:cs typeface="+mn-lt"/>
            </a:endParaRPr>
          </a:p>
          <a:p>
            <a:pPr lvl="2"/>
            <a:r>
              <a:rPr lang="en-US" sz="2400" b="1" u="sng" dirty="0">
                <a:solidFill>
                  <a:srgbClr val="14558F"/>
                </a:solidFill>
                <a:latin typeface="Aptos"/>
                <a:ea typeface="+mn-lt"/>
                <a:cs typeface="+mn-lt"/>
              </a:rPr>
              <a:t>Solution 1.1:</a:t>
            </a:r>
            <a:r>
              <a:rPr lang="en-US" sz="2400" b="1" dirty="0">
                <a:solidFill>
                  <a:srgbClr val="14558F"/>
                </a:solidFill>
                <a:latin typeface="Aptos"/>
                <a:ea typeface="+mn-lt"/>
                <a:cs typeface="+mn-lt"/>
              </a:rPr>
              <a:t> </a:t>
            </a:r>
            <a:r>
              <a:rPr lang="en-US" sz="2400" dirty="0">
                <a:solidFill>
                  <a:srgbClr val="14558F"/>
                </a:solidFill>
                <a:latin typeface="Aptos"/>
                <a:ea typeface="+mn-lt"/>
                <a:cs typeface="+mn-lt"/>
              </a:rPr>
              <a:t>Provide increased funding for the investigation of housing discrimination based on disability and enhance the enforcement capabilities of the Attorney General’s Office and Mass. Commission Against Discrimination in pursuing disability-related violations of Fair Housing Law</a:t>
            </a:r>
          </a:p>
          <a:p>
            <a:pPr lvl="1"/>
            <a:endParaRPr lang="en-US" sz="4400" dirty="0">
              <a:solidFill>
                <a:srgbClr val="14558F"/>
              </a:solidFill>
              <a:cs typeface="Arial" panose="020B0604020202020204"/>
            </a:endParaRPr>
          </a:p>
          <a:p>
            <a:pPr lvl="1"/>
            <a:endParaRPr lang="en-US" sz="4400" b="1" u="sng" dirty="0">
              <a:solidFill>
                <a:srgbClr val="14558F"/>
              </a:solidFill>
              <a:latin typeface="Calibri"/>
              <a:ea typeface="Calibri"/>
              <a:cs typeface="Calibri"/>
            </a:endParaRPr>
          </a:p>
          <a:p>
            <a:pPr lvl="2"/>
            <a:endParaRPr lang="en-US" sz="4400" dirty="0">
              <a:solidFill>
                <a:srgbClr val="14558F"/>
              </a:solidFill>
              <a:latin typeface="Aptos"/>
              <a:ea typeface="Calibri"/>
              <a:cs typeface="Calibri"/>
            </a:endParaRPr>
          </a:p>
          <a:p>
            <a:pPr marL="514350" indent="-514350">
              <a:spcAft>
                <a:spcPts val="800"/>
              </a:spcAft>
              <a:buAutoNum type="arabicPeriod"/>
            </a:pPr>
            <a:endParaRPr lang="en-US" sz="2800" b="1" dirty="0">
              <a:solidFill>
                <a:srgbClr val="14558F"/>
              </a:solidFill>
              <a:latin typeface="Aptos"/>
              <a:ea typeface="Calibri"/>
              <a:cs typeface="Calibri"/>
            </a:endParaRPr>
          </a:p>
          <a:p>
            <a:endParaRPr lang="en-US" sz="4800" b="1" dirty="0">
              <a:solidFill>
                <a:srgbClr val="14558F"/>
              </a:solidFill>
              <a:latin typeface="Aptos"/>
              <a:ea typeface="Calibri"/>
              <a:cs typeface="Calibri"/>
            </a:endParaRPr>
          </a:p>
          <a:p>
            <a:pPr>
              <a:spcBef>
                <a:spcPts val="300"/>
              </a:spcBef>
              <a:spcAft>
                <a:spcPts val="300"/>
              </a:spcAft>
            </a:pPr>
            <a:endParaRPr lang="en-US" sz="3200" b="1" dirty="0">
              <a:solidFill>
                <a:srgbClr val="14558F"/>
              </a:solidFill>
              <a:latin typeface="Aptos"/>
              <a:ea typeface="Calibri"/>
              <a:cs typeface="Arial"/>
            </a:endParaRPr>
          </a:p>
          <a:p>
            <a:pPr>
              <a:spcBef>
                <a:spcPts val="300"/>
              </a:spcBef>
              <a:spcAft>
                <a:spcPts val="300"/>
              </a:spcAft>
            </a:pPr>
            <a:endParaRPr lang="en-US" sz="3200" dirty="0">
              <a:solidFill>
                <a:srgbClr val="14558F"/>
              </a:solidFill>
              <a:cs typeface="Arial"/>
            </a:endParaRPr>
          </a:p>
        </p:txBody>
      </p:sp>
      <p:graphicFrame>
        <p:nvGraphicFramePr>
          <p:cNvPr id="4" name="Table 3">
            <a:extLst>
              <a:ext uri="{FF2B5EF4-FFF2-40B4-BE49-F238E27FC236}">
                <a16:creationId xmlns:a16="http://schemas.microsoft.com/office/drawing/2014/main" id="{1E4FC036-84FB-3DD7-A9F8-819CEA75C39F}"/>
              </a:ext>
            </a:extLst>
          </p:cNvPr>
          <p:cNvGraphicFramePr>
            <a:graphicFrameLocks noGrp="1"/>
          </p:cNvGraphicFramePr>
          <p:nvPr>
            <p:extLst>
              <p:ext uri="{D42A27DB-BD31-4B8C-83A1-F6EECF244321}">
                <p14:modId xmlns:p14="http://schemas.microsoft.com/office/powerpoint/2010/main" val="510919968"/>
              </p:ext>
            </p:extLst>
          </p:nvPr>
        </p:nvGraphicFramePr>
        <p:xfrm>
          <a:off x="0" y="1012902"/>
          <a:ext cx="12193991" cy="468344"/>
        </p:xfrm>
        <a:graphic>
          <a:graphicData uri="http://schemas.openxmlformats.org/drawingml/2006/table">
            <a:tbl>
              <a:tblPr bandRow="1">
                <a:tableStyleId>{5C22544A-7EE6-4342-B048-85BDC9FD1C3A}</a:tableStyleId>
              </a:tblPr>
              <a:tblGrid>
                <a:gridCol w="12193991">
                  <a:extLst>
                    <a:ext uri="{9D8B030D-6E8A-4147-A177-3AD203B41FA5}">
                      <a16:colId xmlns:a16="http://schemas.microsoft.com/office/drawing/2014/main" val="1093870956"/>
                    </a:ext>
                  </a:extLst>
                </a:gridCol>
              </a:tblGrid>
              <a:tr h="468344">
                <a:tc>
                  <a:txBody>
                    <a:bodyPr/>
                    <a:lstStyle/>
                    <a:p>
                      <a:pPr lvl="0" algn="ctr">
                        <a:lnSpc>
                          <a:spcPts val="2175"/>
                        </a:lnSpc>
                        <a:buNone/>
                      </a:pPr>
                      <a:r>
                        <a:rPr lang="en-US" sz="2200" b="1" dirty="0">
                          <a:solidFill>
                            <a:srgbClr val="FFFFFF"/>
                          </a:solidFill>
                          <a:effectLst/>
                          <a:latin typeface="Aptos"/>
                        </a:rPr>
                        <a:t>Discrimination</a:t>
                      </a:r>
                    </a:p>
                  </a:txBody>
                  <a:tcPr marL="34119" marR="34119" anchor="ctr">
                    <a:lnL w="16269" cap="flat" cmpd="sng" algn="ctr">
                      <a:solidFill>
                        <a:srgbClr val="000000"/>
                      </a:solidFill>
                      <a:prstDash val="solid"/>
                      <a:round/>
                      <a:headEnd type="none" w="med" len="med"/>
                      <a:tailEnd type="none" w="med" len="med"/>
                    </a:lnL>
                    <a:lnR w="16269" cap="flat" cmpd="sng" algn="ctr">
                      <a:solidFill>
                        <a:srgbClr val="000000"/>
                      </a:solidFill>
                      <a:prstDash val="solid"/>
                      <a:round/>
                      <a:headEnd type="none" w="med" len="med"/>
                      <a:tailEnd type="none" w="med" len="med"/>
                    </a:lnR>
                    <a:lnT w="16269" cap="flat" cmpd="sng" algn="ctr">
                      <a:solidFill>
                        <a:srgbClr val="000000"/>
                      </a:solidFill>
                      <a:prstDash val="solid"/>
                      <a:round/>
                      <a:headEnd type="none" w="med" len="med"/>
                      <a:tailEnd type="none" w="med" len="med"/>
                    </a:lnT>
                    <a:lnB w="16269"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3648603071"/>
                  </a:ext>
                </a:extLst>
              </a:tr>
            </a:tbl>
          </a:graphicData>
        </a:graphic>
      </p:graphicFrame>
      <p:sp>
        <p:nvSpPr>
          <p:cNvPr id="6" name="TextBox 5">
            <a:extLst>
              <a:ext uri="{FF2B5EF4-FFF2-40B4-BE49-F238E27FC236}">
                <a16:creationId xmlns:a16="http://schemas.microsoft.com/office/drawing/2014/main" id="{5D9A61FE-73DF-E95D-3E64-AC29E99564EF}"/>
              </a:ext>
            </a:extLst>
          </p:cNvPr>
          <p:cNvSpPr txBox="1"/>
          <p:nvPr/>
        </p:nvSpPr>
        <p:spPr>
          <a:xfrm>
            <a:off x="102780" y="6179801"/>
            <a:ext cx="12086141"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dirty="0">
                <a:solidFill>
                  <a:schemeClr val="accent4"/>
                </a:solidFill>
                <a:cs typeface="Arial"/>
              </a:rPr>
              <a:t>Note:</a:t>
            </a:r>
            <a:r>
              <a:rPr lang="en-US" sz="1200" dirty="0">
                <a:solidFill>
                  <a:schemeClr val="accent4"/>
                </a:solidFill>
                <a:cs typeface="Arial"/>
              </a:rPr>
              <a:t> This section presents a summary of Commissioners' responses to a survey distributed by EOHLC asking that they identify pressing challenges and corresponding solutions </a:t>
            </a:r>
            <a:r>
              <a:rPr lang="en-US" sz="1200">
                <a:solidFill>
                  <a:schemeClr val="accent4"/>
                </a:solidFill>
                <a:cs typeface="Arial"/>
              </a:rPr>
              <a:t>in housing for households with accessibility needs. These responses are not exhaustive, and represent neither the Commission's final recommendations, nor the official position of EOHLC.</a:t>
            </a:r>
          </a:p>
        </p:txBody>
      </p:sp>
    </p:spTree>
    <p:extLst>
      <p:ext uri="{BB962C8B-B14F-4D97-AF65-F5344CB8AC3E}">
        <p14:creationId xmlns:p14="http://schemas.microsoft.com/office/powerpoint/2010/main" val="237860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2304357795"/>
              </p:ext>
            </p:extLst>
          </p:nvPr>
        </p:nvGraphicFramePr>
        <p:xfrm>
          <a:off x="616856" y="1360714"/>
          <a:ext cx="10975979" cy="4321187"/>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720198">
                <a:tc>
                  <a:txBody>
                    <a:bodyPr/>
                    <a:lstStyle/>
                    <a:p>
                      <a:pPr lvl="0">
                        <a:buNone/>
                      </a:pPr>
                      <a:r>
                        <a:rPr lang="en-US" sz="2000" b="1" strike="noStrike" dirty="0">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720198">
                <a:tc>
                  <a:txBody>
                    <a:bodyPr/>
                    <a:lstStyle/>
                    <a:p>
                      <a:pPr marL="457200" lvl="0" indent="-457200">
                        <a:buAutoNum type="arabicPeriod"/>
                      </a:pPr>
                      <a:r>
                        <a:rPr lang="en-US" sz="2000" b="1" strike="noStrike" dirty="0">
                          <a:solidFill>
                            <a:schemeClr val="tx1"/>
                          </a:solidFill>
                        </a:rPr>
                        <a:t>Prior Meeting Reflection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3 – 4 </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720198">
                <a:tc>
                  <a:txBody>
                    <a:bodyPr/>
                    <a:lstStyle/>
                    <a:p>
                      <a:pPr lvl="0">
                        <a:buNone/>
                      </a:pPr>
                      <a:r>
                        <a:rPr lang="en-US" sz="2000" b="1" strike="noStrike" dirty="0">
                          <a:solidFill>
                            <a:schemeClr val="tx1"/>
                          </a:solidFill>
                        </a:rPr>
                        <a:t>2.    Process Overview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5 – 6 </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193198"/>
                  </a:ext>
                </a:extLst>
              </a:tr>
              <a:tr h="720198">
                <a:tc>
                  <a:txBody>
                    <a:bodyPr/>
                    <a:lstStyle/>
                    <a:p>
                      <a:pPr marL="0" lvl="0" indent="0">
                        <a:buNone/>
                      </a:pPr>
                      <a:r>
                        <a:rPr lang="en-US" sz="2000" b="1" strike="noStrike" dirty="0">
                          <a:solidFill>
                            <a:schemeClr val="tx1"/>
                          </a:solidFill>
                        </a:rPr>
                        <a:t>3.    Identified Challenges &amp; Solutions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7 – 8 </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1358866"/>
                  </a:ext>
                </a:extLst>
              </a:tr>
              <a:tr h="720198">
                <a:tc>
                  <a:txBody>
                    <a:bodyPr/>
                    <a:lstStyle/>
                    <a:p>
                      <a:r>
                        <a:rPr lang="en-US" sz="2000" b="1" strike="noStrike" dirty="0">
                          <a:solidFill>
                            <a:schemeClr val="tx1"/>
                          </a:solidFill>
                        </a:rPr>
                        <a:t>5.    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9 – 10</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r h="720197">
                <a:tc>
                  <a:txBody>
                    <a:bodyPr/>
                    <a:lstStyle/>
                    <a:p>
                      <a:pPr lvl="0">
                        <a:buNone/>
                      </a:pPr>
                      <a:r>
                        <a:rPr lang="en-US" sz="2000" b="1" strike="noStrike" dirty="0">
                          <a:solidFill>
                            <a:schemeClr val="tx1"/>
                          </a:solidFill>
                        </a:rPr>
                        <a:t>Appendix (Survey Response Summary)</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a:lnSpc>
                          <a:spcPct val="100000"/>
                        </a:lnSpc>
                        <a:spcBef>
                          <a:spcPts val="0"/>
                        </a:spcBef>
                        <a:spcAft>
                          <a:spcPts val="0"/>
                        </a:spcAft>
                        <a:buNone/>
                      </a:pPr>
                      <a:r>
                        <a:rPr lang="en-US" sz="2000" b="0" i="0" u="none" strike="noStrike" kern="1200" cap="none" spc="0" normalizeH="0" baseline="0" noProof="0" dirty="0">
                          <a:ln>
                            <a:noFill/>
                          </a:ln>
                          <a:solidFill>
                            <a:srgbClr val="000000"/>
                          </a:solidFill>
                          <a:effectLst/>
                          <a:uLnTx/>
                          <a:uFillTx/>
                          <a:latin typeface="Arial"/>
                          <a:ea typeface="+mn-ea"/>
                          <a:cs typeface="+mn-cs"/>
                        </a:rPr>
                        <a:t>11 – 18</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5272936"/>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875482"/>
            <a:ext cx="8181508" cy="553998"/>
          </a:xfrm>
        </p:spPr>
        <p:txBody>
          <a:bodyPr/>
          <a:lstStyle/>
          <a:p>
            <a:pPr algn="l"/>
            <a:r>
              <a:rPr lang="en-US" sz="3600">
                <a:cs typeface="Arial"/>
              </a:rPr>
              <a:t>Prior Meeting Reflection</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5218"/>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514350" indent="-514350">
              <a:buAutoNum type="arabicParenR"/>
              <a:defRPr/>
            </a:pPr>
            <a:r>
              <a:rPr lang="en-US" sz="2800">
                <a:solidFill>
                  <a:srgbClr val="F2F2F2"/>
                </a:solidFill>
                <a:latin typeface="Arial" panose="020B0604020202020204"/>
              </a:rPr>
              <a:t>Prior Meeting Reflection </a:t>
            </a:r>
            <a:endParaRPr lang="en-US">
              <a:cs typeface="Arial" panose="020B0604020202020204"/>
            </a:endParaRPr>
          </a:p>
        </p:txBody>
      </p:sp>
      <p:sp>
        <p:nvSpPr>
          <p:cNvPr id="3" name="TextBox 2">
            <a:extLst>
              <a:ext uri="{FF2B5EF4-FFF2-40B4-BE49-F238E27FC236}">
                <a16:creationId xmlns:a16="http://schemas.microsoft.com/office/drawing/2014/main" id="{D53D4B77-47F1-07ED-D520-FC8626B6BDF4}"/>
              </a:ext>
            </a:extLst>
          </p:cNvPr>
          <p:cNvSpPr txBox="1"/>
          <p:nvPr/>
        </p:nvSpPr>
        <p:spPr>
          <a:xfrm>
            <a:off x="593021" y="1375363"/>
            <a:ext cx="11303134" cy="411651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buAutoNum type="arabicPeriod"/>
            </a:pPr>
            <a:r>
              <a:rPr lang="en-US" sz="2800" b="1">
                <a:solidFill>
                  <a:srgbClr val="14558F"/>
                </a:solidFill>
                <a:latin typeface="Aptos"/>
                <a:ea typeface="Calibri"/>
                <a:cs typeface="Calibri"/>
              </a:rPr>
              <a:t>What were your most important takeaways from the Joint Commission meetings?</a:t>
            </a:r>
            <a:endParaRPr lang="en-US" sz="2800">
              <a:cs typeface="Arial"/>
            </a:endParaRP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What elements of presentations did you find most helpful?</a:t>
            </a: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What was missing from these presentations?</a:t>
            </a:r>
          </a:p>
          <a:p>
            <a:pPr marL="514350" indent="-514350">
              <a:buAutoNum type="arabicPeriod"/>
            </a:pPr>
            <a:endParaRPr lang="en-US" sz="2800" b="1">
              <a:solidFill>
                <a:srgbClr val="14558F"/>
              </a:solidFill>
              <a:latin typeface="Aptos"/>
              <a:ea typeface="Calibri"/>
              <a:cs typeface="Calibri"/>
            </a:endParaRPr>
          </a:p>
          <a:p>
            <a:pPr marL="514350" indent="-514350">
              <a:buAutoNum type="arabicPeriod"/>
            </a:pPr>
            <a:r>
              <a:rPr lang="en-US" sz="2800" b="1">
                <a:solidFill>
                  <a:srgbClr val="14558F"/>
                </a:solidFill>
                <a:latin typeface="Aptos"/>
                <a:ea typeface="Calibri"/>
                <a:cs typeface="Calibri"/>
              </a:rPr>
              <a:t>Did anything in these presentations surprise you?</a:t>
            </a: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cs typeface="Arial"/>
            </a:endParaRPr>
          </a:p>
        </p:txBody>
      </p:sp>
    </p:spTree>
    <p:extLst>
      <p:ext uri="{BB962C8B-B14F-4D97-AF65-F5344CB8AC3E}">
        <p14:creationId xmlns:p14="http://schemas.microsoft.com/office/powerpoint/2010/main" val="17011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8138-E53D-799F-9377-690A2186A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FA89CF-0DA9-8C11-41BE-1CECDE37E528}"/>
              </a:ext>
            </a:extLst>
          </p:cNvPr>
          <p:cNvSpPr>
            <a:spLocks noGrp="1"/>
          </p:cNvSpPr>
          <p:nvPr>
            <p:ph type="title"/>
          </p:nvPr>
        </p:nvSpPr>
        <p:spPr>
          <a:xfrm>
            <a:off x="2821671" y="2875482"/>
            <a:ext cx="8181508" cy="553998"/>
          </a:xfrm>
        </p:spPr>
        <p:txBody>
          <a:bodyPr/>
          <a:lstStyle/>
          <a:p>
            <a:pPr algn="l"/>
            <a:r>
              <a:rPr lang="en-US" sz="3600">
                <a:cs typeface="Arial"/>
              </a:rPr>
              <a:t>Process Overview</a:t>
            </a:r>
            <a:endParaRPr lang="en-US"/>
          </a:p>
        </p:txBody>
      </p:sp>
    </p:spTree>
    <p:extLst>
      <p:ext uri="{BB962C8B-B14F-4D97-AF65-F5344CB8AC3E}">
        <p14:creationId xmlns:p14="http://schemas.microsoft.com/office/powerpoint/2010/main" val="1410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A0CED-E15C-CDF2-EA4B-F0188A9475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D00D57-B4BC-D269-030E-7DBB25EE5799}"/>
              </a:ext>
            </a:extLst>
          </p:cNvPr>
          <p:cNvSpPr txBox="1"/>
          <p:nvPr/>
        </p:nvSpPr>
        <p:spPr>
          <a:xfrm>
            <a:off x="498678" y="1140416"/>
            <a:ext cx="11488748" cy="773288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14350" indent="-514350">
              <a:spcAft>
                <a:spcPts val="1600"/>
              </a:spcAft>
              <a:buAutoNum type="arabicPeriod"/>
            </a:pPr>
            <a:r>
              <a:rPr lang="en-US" sz="1900" b="1">
                <a:solidFill>
                  <a:srgbClr val="14558F"/>
                </a:solidFill>
                <a:latin typeface="Aptos"/>
                <a:ea typeface="Calibri"/>
                <a:cs typeface="Calibri"/>
              </a:rPr>
              <a:t>Challenges &amp; Solutions: </a:t>
            </a:r>
            <a:r>
              <a:rPr lang="en-US" sz="1900">
                <a:solidFill>
                  <a:srgbClr val="14558F"/>
                </a:solidFill>
                <a:latin typeface="Aptos"/>
                <a:ea typeface="Calibri"/>
                <a:cs typeface="Calibri"/>
              </a:rPr>
              <a:t>HLC has summarized Commissioners' survey responses (full summary in appendix). Today, Commissioners will add to or amend these challenges and solutions in discussion.</a:t>
            </a:r>
          </a:p>
          <a:p>
            <a:pPr marL="514350" indent="-514350">
              <a:spcAft>
                <a:spcPts val="1600"/>
              </a:spcAft>
              <a:buAutoNum type="arabicPeriod"/>
            </a:pPr>
            <a:r>
              <a:rPr lang="en-US" sz="1900" b="1">
                <a:solidFill>
                  <a:srgbClr val="14558F"/>
                </a:solidFill>
                <a:latin typeface="Aptos"/>
                <a:ea typeface="Calibri"/>
                <a:cs typeface="Calibri"/>
              </a:rPr>
              <a:t>Sections:</a:t>
            </a:r>
            <a:r>
              <a:rPr lang="en-US" sz="1900">
                <a:solidFill>
                  <a:srgbClr val="14558F"/>
                </a:solidFill>
                <a:latin typeface="Aptos"/>
                <a:ea typeface="Calibri"/>
                <a:cs typeface="Calibri"/>
              </a:rPr>
              <a:t> HLC hopes to use topic area sections to structure more focused, small group discussions on recommendation development in each section. Today, Commissioners will review proposed sections based on commissioner survey feedback and edit as needed to establish work streams to develop recommendations. </a:t>
            </a:r>
            <a:endParaRPr lang="en-US" sz="1900" b="1">
              <a:solidFill>
                <a:srgbClr val="14558F"/>
              </a:solidFill>
              <a:latin typeface="Aptos"/>
              <a:ea typeface="Calibri"/>
              <a:cs typeface="Calibri"/>
            </a:endParaRPr>
          </a:p>
          <a:p>
            <a:pPr marL="514350" indent="-514350">
              <a:spcAft>
                <a:spcPts val="1600"/>
              </a:spcAft>
              <a:buAutoNum type="arabicPeriod"/>
            </a:pPr>
            <a:r>
              <a:rPr lang="en-US" sz="1900" b="1">
                <a:solidFill>
                  <a:srgbClr val="14558F"/>
                </a:solidFill>
                <a:latin typeface="Aptos"/>
                <a:ea typeface="Calibri"/>
                <a:cs typeface="Calibri"/>
              </a:rPr>
              <a:t>Section Leads: </a:t>
            </a:r>
            <a:r>
              <a:rPr lang="en-US" sz="1900">
                <a:solidFill>
                  <a:srgbClr val="14558F"/>
                </a:solidFill>
                <a:latin typeface="Aptos"/>
                <a:ea typeface="Calibri"/>
                <a:cs typeface="Calibri"/>
              </a:rPr>
              <a:t>HLC will ask for volunteers to a) lead small group discussions focusing on each established section and b) further develop  topical recommendations alongside participants. HLC will also ask for volunteers to participate in each of these small group discussions</a:t>
            </a:r>
            <a:endParaRPr lang="en-US" sz="1900">
              <a:cs typeface="Arial" panose="020B0604020202020204"/>
            </a:endParaRPr>
          </a:p>
          <a:p>
            <a:pPr marL="514350" indent="-514350">
              <a:spcAft>
                <a:spcPts val="1600"/>
              </a:spcAft>
              <a:buAutoNum type="arabicPeriod"/>
            </a:pPr>
            <a:r>
              <a:rPr lang="en-US" sz="1900" b="1">
                <a:solidFill>
                  <a:srgbClr val="14558F"/>
                </a:solidFill>
                <a:latin typeface="Aptos"/>
                <a:ea typeface="Calibri"/>
                <a:cs typeface="Calibri"/>
              </a:rPr>
              <a:t>Section Discussions:</a:t>
            </a:r>
            <a:r>
              <a:rPr lang="en-US" sz="1900">
                <a:solidFill>
                  <a:srgbClr val="14558F"/>
                </a:solidFill>
                <a:latin typeface="Aptos"/>
                <a:ea typeface="Calibri"/>
                <a:cs typeface="Calibri"/>
              </a:rPr>
              <a:t> Section leads convene participants to further develop recommendations</a:t>
            </a:r>
          </a:p>
          <a:p>
            <a:pPr marL="514350" indent="-514350">
              <a:spcAft>
                <a:spcPts val="1600"/>
              </a:spcAft>
              <a:buAutoNum type="arabicPeriod"/>
            </a:pPr>
            <a:r>
              <a:rPr lang="en-US" sz="1900" b="1">
                <a:solidFill>
                  <a:srgbClr val="14558F"/>
                </a:solidFill>
                <a:latin typeface="Aptos"/>
                <a:ea typeface="Calibri"/>
                <a:cs typeface="Calibri"/>
              </a:rPr>
              <a:t>Next Meetings:</a:t>
            </a:r>
            <a:r>
              <a:rPr lang="en-US" sz="1900">
                <a:solidFill>
                  <a:srgbClr val="14558F"/>
                </a:solidFill>
                <a:latin typeface="Aptos"/>
                <a:ea typeface="Calibri"/>
                <a:cs typeface="Calibri"/>
              </a:rPr>
              <a:t> Section leads and participants present on development of further recommendations</a:t>
            </a:r>
          </a:p>
          <a:p>
            <a:pPr marL="514350" indent="-514350">
              <a:spcAft>
                <a:spcPts val="1600"/>
              </a:spcAft>
              <a:buAutoNum type="arabicPeriod"/>
            </a:pPr>
            <a:r>
              <a:rPr lang="en-US" sz="1900" b="1">
                <a:solidFill>
                  <a:srgbClr val="14558F"/>
                </a:solidFill>
                <a:latin typeface="Aptos"/>
                <a:ea typeface="Calibri"/>
                <a:cs typeface="Calibri"/>
              </a:rPr>
              <a:t>Before Finalizing:</a:t>
            </a:r>
            <a:r>
              <a:rPr lang="en-US" sz="1900">
                <a:solidFill>
                  <a:srgbClr val="14558F"/>
                </a:solidFill>
                <a:latin typeface="Aptos"/>
                <a:ea typeface="Calibri"/>
                <a:cs typeface="Calibri"/>
              </a:rPr>
              <a:t> Meet to discuss any proposals not yet included in recommendations as presented by small groups</a:t>
            </a:r>
          </a:p>
          <a:p>
            <a:pPr marL="514350" indent="-514350">
              <a:spcAft>
                <a:spcPts val="800"/>
              </a:spcAft>
              <a:buAutoNum type="arabicPeriod"/>
            </a:pPr>
            <a:endParaRPr lang="en-US" sz="2400">
              <a:solidFill>
                <a:srgbClr val="14558F"/>
              </a:solidFill>
              <a:latin typeface="Aptos"/>
              <a:ea typeface="Calibri"/>
              <a:cs typeface="Calibri"/>
            </a:endParaRPr>
          </a:p>
          <a:p>
            <a:pPr marL="514350" indent="-514350">
              <a:spcAft>
                <a:spcPts val="800"/>
              </a:spcAft>
              <a:buAutoNum type="arabicPeriod"/>
            </a:pPr>
            <a:endParaRPr lang="en-US" sz="2800">
              <a:solidFill>
                <a:srgbClr val="14558F"/>
              </a:solidFill>
              <a:latin typeface="Aptos"/>
              <a:ea typeface="Calibri"/>
              <a:cs typeface="Calibri"/>
            </a:endParaRPr>
          </a:p>
          <a:p>
            <a:pPr>
              <a:spcAft>
                <a:spcPts val="800"/>
              </a:spcAft>
            </a:pPr>
            <a:endParaRPr lang="en-US" sz="2800" b="1">
              <a:solidFill>
                <a:srgbClr val="14558F"/>
              </a:solidFill>
              <a:latin typeface="Aptos"/>
              <a:ea typeface="Calibri"/>
              <a:cs typeface="Calibri"/>
            </a:endParaRPr>
          </a:p>
          <a:p>
            <a:endParaRPr lang="en-US" sz="3200" b="1">
              <a:solidFill>
                <a:srgbClr val="14558F"/>
              </a:solidFill>
              <a:latin typeface="Aptos"/>
              <a:ea typeface="Calibri"/>
              <a:cs typeface="Calibri"/>
            </a:endParaRPr>
          </a:p>
          <a:p>
            <a:pPr>
              <a:spcBef>
                <a:spcPts val="300"/>
              </a:spcBef>
              <a:spcAft>
                <a:spcPts val="300"/>
              </a:spcAft>
            </a:pPr>
            <a:endParaRPr lang="en-US" b="1">
              <a:solidFill>
                <a:srgbClr val="14558F"/>
              </a:solidFill>
              <a:latin typeface="Aptos"/>
              <a:ea typeface="Calibri"/>
              <a:cs typeface="Arial"/>
            </a:endParaRPr>
          </a:p>
          <a:p>
            <a:pPr>
              <a:spcBef>
                <a:spcPts val="300"/>
              </a:spcBef>
              <a:spcAft>
                <a:spcPts val="300"/>
              </a:spcAft>
            </a:pPr>
            <a:endParaRPr lang="en-US">
              <a:solidFill>
                <a:srgbClr val="14558F"/>
              </a:solidFill>
              <a:latin typeface="Arial" panose="020B0604020202020204"/>
              <a:ea typeface="Calibri"/>
              <a:cs typeface="Arial"/>
            </a:endParaRPr>
          </a:p>
        </p:txBody>
      </p:sp>
      <p:sp>
        <p:nvSpPr>
          <p:cNvPr id="7" name="Title 1">
            <a:extLst>
              <a:ext uri="{FF2B5EF4-FFF2-40B4-BE49-F238E27FC236}">
                <a16:creationId xmlns:a16="http://schemas.microsoft.com/office/drawing/2014/main" id="{01B90E91-9CB1-B2E2-49AF-219268252DED}"/>
              </a:ext>
            </a:extLst>
          </p:cNvPr>
          <p:cNvSpPr txBox="1">
            <a:spLocks/>
          </p:cNvSpPr>
          <p:nvPr/>
        </p:nvSpPr>
        <p:spPr>
          <a:xfrm>
            <a:off x="498744" y="4551"/>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rPr>
              <a:t>2) Process Overview</a:t>
            </a:r>
            <a:endParaRPr lang="en-US"/>
          </a:p>
        </p:txBody>
      </p:sp>
    </p:spTree>
    <p:extLst>
      <p:ext uri="{BB962C8B-B14F-4D97-AF65-F5344CB8AC3E}">
        <p14:creationId xmlns:p14="http://schemas.microsoft.com/office/powerpoint/2010/main" val="422914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FBEC-A338-2DE0-1D83-D1A82B4E4F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54FD25-F91F-838F-27AB-54E8D0234D79}"/>
              </a:ext>
            </a:extLst>
          </p:cNvPr>
          <p:cNvSpPr>
            <a:spLocks noGrp="1"/>
          </p:cNvSpPr>
          <p:nvPr>
            <p:ph type="title"/>
          </p:nvPr>
        </p:nvSpPr>
        <p:spPr>
          <a:xfrm>
            <a:off x="2821671" y="2932991"/>
            <a:ext cx="8181508" cy="553998"/>
          </a:xfrm>
        </p:spPr>
        <p:txBody>
          <a:bodyPr/>
          <a:lstStyle/>
          <a:p>
            <a:pPr algn="l"/>
            <a:r>
              <a:rPr lang="en-US" sz="3600">
                <a:cs typeface="Arial"/>
              </a:rPr>
              <a:t>Identified Challenges &amp; Solutions</a:t>
            </a:r>
            <a:endParaRPr lang="en-US"/>
          </a:p>
        </p:txBody>
      </p:sp>
    </p:spTree>
    <p:extLst>
      <p:ext uri="{BB962C8B-B14F-4D97-AF65-F5344CB8AC3E}">
        <p14:creationId xmlns:p14="http://schemas.microsoft.com/office/powerpoint/2010/main" val="316562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D4711-1AD3-2468-9544-18A441805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4CC12-7B61-972B-176D-7BEAD3D1E49E}"/>
              </a:ext>
            </a:extLst>
          </p:cNvPr>
          <p:cNvSpPr>
            <a:spLocks noGrp="1"/>
          </p:cNvSpPr>
          <p:nvPr>
            <p:ph type="title"/>
          </p:nvPr>
        </p:nvSpPr>
        <p:spPr>
          <a:xfrm>
            <a:off x="509940" y="-4349"/>
            <a:ext cx="10602418" cy="731520"/>
          </a:xfrm>
        </p:spPr>
        <p:txBody>
          <a:bodyPr/>
          <a:lstStyle/>
          <a:p>
            <a:r>
              <a:rPr lang="en-US" sz="2800">
                <a:cs typeface="Arial"/>
              </a:rPr>
              <a:t>3) Identified Challenges &amp; Solutions</a:t>
            </a:r>
            <a:endParaRPr lang="en-US"/>
          </a:p>
        </p:txBody>
      </p:sp>
      <p:graphicFrame>
        <p:nvGraphicFramePr>
          <p:cNvPr id="4" name="Table 3">
            <a:extLst>
              <a:ext uri="{FF2B5EF4-FFF2-40B4-BE49-F238E27FC236}">
                <a16:creationId xmlns:a16="http://schemas.microsoft.com/office/drawing/2014/main" id="{6492DD4B-B1D9-BACC-2D45-24AA17201A9F}"/>
              </a:ext>
            </a:extLst>
          </p:cNvPr>
          <p:cNvGraphicFramePr>
            <a:graphicFrameLocks noGrp="1"/>
          </p:cNvGraphicFramePr>
          <p:nvPr>
            <p:extLst>
              <p:ext uri="{D42A27DB-BD31-4B8C-83A1-F6EECF244321}">
                <p14:modId xmlns:p14="http://schemas.microsoft.com/office/powerpoint/2010/main" val="249776251"/>
              </p:ext>
            </p:extLst>
          </p:nvPr>
        </p:nvGraphicFramePr>
        <p:xfrm>
          <a:off x="290901" y="1281501"/>
          <a:ext cx="11641300" cy="4600609"/>
        </p:xfrm>
        <a:graphic>
          <a:graphicData uri="http://schemas.openxmlformats.org/drawingml/2006/table">
            <a:tbl>
              <a:tblPr firstRow="1" firstCol="1" bandRow="1"/>
              <a:tblGrid>
                <a:gridCol w="2473048">
                  <a:extLst>
                    <a:ext uri="{9D8B030D-6E8A-4147-A177-3AD203B41FA5}">
                      <a16:colId xmlns:a16="http://schemas.microsoft.com/office/drawing/2014/main" val="2329089500"/>
                    </a:ext>
                  </a:extLst>
                </a:gridCol>
                <a:gridCol w="2924481">
                  <a:extLst>
                    <a:ext uri="{9D8B030D-6E8A-4147-A177-3AD203B41FA5}">
                      <a16:colId xmlns:a16="http://schemas.microsoft.com/office/drawing/2014/main" val="1496072710"/>
                    </a:ext>
                  </a:extLst>
                </a:gridCol>
                <a:gridCol w="3083764">
                  <a:extLst>
                    <a:ext uri="{9D8B030D-6E8A-4147-A177-3AD203B41FA5}">
                      <a16:colId xmlns:a16="http://schemas.microsoft.com/office/drawing/2014/main" val="2141464057"/>
                    </a:ext>
                  </a:extLst>
                </a:gridCol>
                <a:gridCol w="3160007">
                  <a:extLst>
                    <a:ext uri="{9D8B030D-6E8A-4147-A177-3AD203B41FA5}">
                      <a16:colId xmlns:a16="http://schemas.microsoft.com/office/drawing/2014/main" val="2092993387"/>
                    </a:ext>
                  </a:extLst>
                </a:gridCol>
              </a:tblGrid>
              <a:tr h="731130">
                <a:tc>
                  <a:txBody>
                    <a:bodyPr/>
                    <a:lstStyle/>
                    <a:p>
                      <a:pPr marL="0" marR="0" lvl="0" algn="ctr">
                        <a:buNone/>
                      </a:pPr>
                      <a:r>
                        <a:rPr lang="en-US" sz="1600" b="1" kern="100" dirty="0">
                          <a:solidFill>
                            <a:srgbClr val="FFFFFF"/>
                          </a:solidFill>
                          <a:effectLst/>
                          <a:latin typeface="Aptos"/>
                          <a:cs typeface="Arial"/>
                        </a:rPr>
                        <a:t>Accessible Development &amp; Market Dynamics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9ED5"/>
                    </a:solidFill>
                  </a:tcPr>
                </a:tc>
                <a:tc>
                  <a:txBody>
                    <a:bodyPr/>
                    <a:lstStyle/>
                    <a:p>
                      <a:pPr marL="0" marR="0" lvl="0" algn="ctr">
                        <a:buNone/>
                      </a:pPr>
                      <a:r>
                        <a:rPr lang="en-US" sz="1600" b="1" kern="100" dirty="0">
                          <a:solidFill>
                            <a:srgbClr val="FFFFFF"/>
                          </a:solidFill>
                          <a:effectLst/>
                          <a:latin typeface="Aptos"/>
                          <a:ea typeface="Aptos" panose="020B0004020202020204" pitchFamily="34" charset="0"/>
                          <a:cs typeface="Arial"/>
                        </a:rPr>
                        <a:t>Improvements &amp; Supports in Existing Buildings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02B93"/>
                    </a:solidFill>
                  </a:tcPr>
                </a:tc>
                <a:tc>
                  <a:txBody>
                    <a:bodyPr/>
                    <a:lstStyle/>
                    <a:p>
                      <a:pPr marL="0" marR="0" lvl="0" algn="ctr">
                        <a:buNone/>
                      </a:pPr>
                      <a:r>
                        <a:rPr lang="en-US" sz="1600" b="1" kern="100" dirty="0">
                          <a:solidFill>
                            <a:srgbClr val="FFFFFF"/>
                          </a:solidFill>
                          <a:effectLst/>
                          <a:latin typeface="Aptos"/>
                          <a:cs typeface="Arial"/>
                        </a:rPr>
                        <a:t>Housing Search &amp; Tenant Selection</a:t>
                      </a:r>
                      <a:endParaRPr lang="en-US" dirty="0"/>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tc>
                  <a:txBody>
                    <a:bodyPr/>
                    <a:lstStyle/>
                    <a:p>
                      <a:pPr marL="0" marR="0" lvl="0" algn="ctr">
                        <a:buNone/>
                      </a:pPr>
                      <a:r>
                        <a:rPr lang="en-US" sz="1600" b="1" kern="100" dirty="0">
                          <a:solidFill>
                            <a:srgbClr val="FFFFFF"/>
                          </a:solidFill>
                          <a:effectLst/>
                          <a:latin typeface="Aptos"/>
                          <a:cs typeface="Arial"/>
                        </a:rPr>
                        <a:t>Discrimination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7132"/>
                    </a:solidFill>
                  </a:tcPr>
                </a:tc>
                <a:extLst>
                  <a:ext uri="{0D108BD9-81ED-4DB2-BD59-A6C34878D82A}">
                    <a16:rowId xmlns:a16="http://schemas.microsoft.com/office/drawing/2014/main" val="1572949820"/>
                  </a:ext>
                </a:extLst>
              </a:tr>
              <a:tr h="641969">
                <a:tc>
                  <a:txBody>
                    <a:bodyPr/>
                    <a:lstStyle/>
                    <a:p>
                      <a:pPr marL="0" marR="0" algn="ctr"/>
                      <a:r>
                        <a:rPr lang="en-US" sz="1300" kern="100" dirty="0">
                          <a:solidFill>
                            <a:srgbClr val="000000"/>
                          </a:solidFill>
                          <a:effectLst/>
                          <a:latin typeface="Aptos"/>
                          <a:ea typeface="Aptos" panose="020B0004020202020204" pitchFamily="34" charset="0"/>
                          <a:cs typeface="Arial"/>
                        </a:rPr>
                        <a:t>Enhance prioritization of projects above the  legal minimum for accessible units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solidFill>
                            <a:srgbClr val="000000"/>
                          </a:solidFill>
                          <a:effectLst/>
                          <a:latin typeface="Aptos"/>
                          <a:ea typeface="Aptos" panose="020B0004020202020204" pitchFamily="34" charset="0"/>
                          <a:cs typeface="Arial"/>
                        </a:rPr>
                        <a:t>Provide increased funding for property owners to make reasonable accommodations for tenants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dirty="0">
                          <a:effectLst/>
                          <a:latin typeface="Aptos"/>
                          <a:ea typeface="Aptos" panose="020B0004020202020204" pitchFamily="34" charset="0"/>
                          <a:cs typeface="Arial"/>
                        </a:rPr>
                        <a:t>Inventory whether tenants need accessibility features in units, better match tenants with needed features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Provide increased funding for investigation and enforcement of housing discrimination against people with disabilities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438920830"/>
                  </a:ext>
                </a:extLst>
              </a:tr>
              <a:tr h="641969">
                <a:tc>
                  <a:txBody>
                    <a:bodyPr/>
                    <a:lstStyle/>
                    <a:p>
                      <a:pPr marL="0" marR="0" algn="ctr"/>
                      <a:r>
                        <a:rPr lang="en-US" sz="1300" kern="100" dirty="0">
                          <a:effectLst/>
                          <a:latin typeface="Aptos"/>
                          <a:ea typeface="Aptos" panose="020B0004020202020204" pitchFamily="34" charset="0"/>
                          <a:cs typeface="Arial"/>
                        </a:rPr>
                        <a:t>Provide enhanced tax or funding incentives for accessible development</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effectLst/>
                          <a:latin typeface="Aptos"/>
                          <a:ea typeface="Aptos" panose="020B0004020202020204" pitchFamily="34" charset="0"/>
                          <a:cs typeface="Arial"/>
                        </a:rPr>
                        <a:t>Continue strong funding for public housing modernization</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kern="100" dirty="0">
                          <a:effectLst/>
                          <a:latin typeface="Aptos"/>
                          <a:cs typeface="Arial"/>
                        </a:rPr>
                        <a:t>Require property management companies to maintain waiting lists for accessible units in their portfolio</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r>
                        <a:rPr lang="en-US" sz="1300" kern="100" dirty="0">
                          <a:effectLst/>
                          <a:latin typeface="Aptos"/>
                          <a:ea typeface="Aptos" panose="020B0004020202020204" pitchFamily="34" charset="0"/>
                          <a:cs typeface="Arial"/>
                        </a:rPr>
                        <a:t>Enhance enforcement capabilities of the AGO and MCAD</a:t>
                      </a:r>
                      <a:endParaRPr lang="en-US" sz="1300" kern="100" dirty="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1247012756"/>
                  </a:ext>
                </a:extLst>
              </a:tr>
              <a:tr h="784628">
                <a:tc>
                  <a:txBody>
                    <a:bodyPr/>
                    <a:lstStyle/>
                    <a:p>
                      <a:pPr marL="0" marR="0" algn="ctr"/>
                      <a:r>
                        <a:rPr lang="en-US" sz="1300" kern="100" dirty="0">
                          <a:effectLst/>
                          <a:latin typeface="Aptos"/>
                          <a:ea typeface="Aptos" panose="020B0004020202020204" pitchFamily="34" charset="0"/>
                          <a:cs typeface="Arial"/>
                        </a:rPr>
                        <a:t>Disincentivize non-transitional vacancies through policies like a vacancy tax</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algn="ctr"/>
                      <a:r>
                        <a:rPr lang="en-US" sz="1300" kern="100" dirty="0">
                          <a:effectLst/>
                          <a:latin typeface="Aptos"/>
                          <a:ea typeface="Aptos" panose="020B0004020202020204" pitchFamily="34" charset="0"/>
                          <a:cs typeface="Arial"/>
                        </a:rPr>
                        <a:t>Expand the redevelopment of housing authority properties, particularly through RAD-like programs which unlock private capital</a:t>
                      </a:r>
                      <a:endParaRPr lang="en-US" sz="1300" kern="100" dirty="0" err="1">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Use CHAMP system to assist people with disabilities in finding and applying for affordable, accessible units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656593467"/>
                  </a:ext>
                </a:extLst>
              </a:tr>
              <a:tr h="898071">
                <a:tc>
                  <a:txBody>
                    <a:bodyPr/>
                    <a:lstStyle/>
                    <a:p>
                      <a:pPr lvl="0" algn="ctr">
                        <a:lnSpc>
                          <a:spcPct val="100000"/>
                        </a:lnSpc>
                        <a:spcBef>
                          <a:spcPts val="0"/>
                        </a:spcBef>
                        <a:spcAft>
                          <a:spcPts val="0"/>
                        </a:spcAft>
                        <a:buNone/>
                      </a:pPr>
                      <a:r>
                        <a:rPr lang="en-US" sz="1300" b="0" i="0" u="none" strike="noStrike" kern="100" noProof="0" dirty="0">
                          <a:solidFill>
                            <a:srgbClr val="000000"/>
                          </a:solidFill>
                          <a:effectLst/>
                          <a:latin typeface="Aptos"/>
                        </a:rPr>
                        <a:t>Provide increased support for development types which enabled multigenerational living, such as ADUs, duplex, and triplexes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lvl="0" algn="ctr">
                        <a:buNone/>
                      </a:pPr>
                      <a:r>
                        <a:rPr lang="en-US" sz="1300" kern="100" dirty="0">
                          <a:effectLst/>
                          <a:latin typeface="Aptos"/>
                          <a:ea typeface="Aptos" panose="020B0004020202020204" pitchFamily="34" charset="0"/>
                          <a:cs typeface="Arial"/>
                        </a:rPr>
                        <a:t>Create or enhance on-site support services, particularly for tenants with autism or intellectual disabilities</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lvl="0" algn="ctr">
                        <a:buNone/>
                      </a:pPr>
                      <a:r>
                        <a:rPr lang="en-US" sz="1300" b="0" i="0" u="none" strike="noStrike" kern="100" noProof="0" dirty="0">
                          <a:solidFill>
                            <a:srgbClr val="000000"/>
                          </a:solidFill>
                          <a:effectLst/>
                          <a:latin typeface="Aptos"/>
                        </a:rPr>
                        <a:t>Increase awareness of reasonable accommodation rights among people with disabilities, particularly those with autism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lvl="0" algn="ctr">
                        <a:buNone/>
                      </a:pPr>
                      <a:endParaRPr lang="en-US" sz="1300" b="0" kern="100">
                        <a:solidFill>
                          <a:srgbClr val="FF0000"/>
                        </a:solidFill>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26101424"/>
                  </a:ext>
                </a:extLst>
              </a:tr>
              <a:tr h="802461">
                <a:tc>
                  <a:txBody>
                    <a:bodyPr/>
                    <a:lstStyle/>
                    <a:p>
                      <a:pPr marL="0" marR="0" algn="ctr"/>
                      <a:r>
                        <a:rPr lang="en-US" sz="1300" kern="100" dirty="0">
                          <a:effectLst/>
                          <a:latin typeface="Aptos"/>
                          <a:ea typeface="Aptos" panose="020B0004020202020204" pitchFamily="34" charset="0"/>
                          <a:cs typeface="Arial"/>
                        </a:rPr>
                        <a:t>Provide additional points in award processes for projects using design standards which suit the needs of people with autism</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00" b="0" i="0" u="none" strike="noStrike" kern="100" cap="none" spc="0" normalizeH="0" baseline="0" noProof="0" dirty="0">
                          <a:ln>
                            <a:noFill/>
                          </a:ln>
                          <a:solidFill>
                            <a:srgbClr val="000000"/>
                          </a:solidFill>
                          <a:effectLst/>
                          <a:uLnTx/>
                          <a:uFillTx/>
                          <a:latin typeface="Aptos"/>
                          <a:ea typeface="Aptos" panose="020B0004020202020204" pitchFamily="34" charset="0"/>
                          <a:cs typeface="Arial"/>
                        </a:rPr>
                        <a:t>Expand the PCA program to cover drop-in services for people with autism</a:t>
                      </a:r>
                      <a:endParaRPr kumimoji="0" lang="en-US" sz="1300" b="0" i="0" u="none" strike="noStrike" kern="100" cap="none" spc="0" normalizeH="0" baseline="0" noProof="0" dirty="0">
                        <a:ln>
                          <a:noFill/>
                        </a:ln>
                        <a:solidFill>
                          <a:srgbClr val="000000"/>
                        </a:solidFill>
                        <a:effectLst/>
                        <a:uLnTx/>
                        <a:uFillTx/>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D"/>
                    </a:solidFill>
                  </a:tcPr>
                </a:tc>
                <a:tc>
                  <a:txBody>
                    <a:bodyPr/>
                    <a:lstStyle/>
                    <a:p>
                      <a:pPr marL="0" marR="0" lvl="0" algn="ctr">
                        <a:buNone/>
                      </a:pPr>
                      <a:r>
                        <a:rPr lang="en-US" sz="1300" b="0" i="0" u="none" strike="noStrike" kern="100" noProof="0" dirty="0">
                          <a:solidFill>
                            <a:srgbClr val="000000"/>
                          </a:solidFill>
                          <a:effectLst/>
                          <a:latin typeface="Aptos"/>
                        </a:rPr>
                        <a:t>Provide those with autism or intellectual disabilities with support in completing the necessary forms to obtain and maintain affordable housing</a:t>
                      </a: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0" marR="0" algn="ctr"/>
                      <a:endParaRPr lang="en-US" sz="1300" kern="100">
                        <a:effectLst/>
                        <a:latin typeface="Aptos"/>
                        <a:ea typeface="Aptos" panose="020B0004020202020204" pitchFamily="34" charset="0"/>
                        <a:cs typeface="Arial"/>
                      </a:endParaRPr>
                    </a:p>
                  </a:txBody>
                  <a:tcPr marL="26636" marR="26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E2D5"/>
                    </a:solidFill>
                  </a:tcPr>
                </a:tc>
                <a:extLst>
                  <a:ext uri="{0D108BD9-81ED-4DB2-BD59-A6C34878D82A}">
                    <a16:rowId xmlns:a16="http://schemas.microsoft.com/office/drawing/2014/main" val="942837628"/>
                  </a:ext>
                </a:extLst>
              </a:tr>
            </a:tbl>
          </a:graphicData>
        </a:graphic>
      </p:graphicFrame>
      <p:sp>
        <p:nvSpPr>
          <p:cNvPr id="3" name="TextBox 2">
            <a:extLst>
              <a:ext uri="{FF2B5EF4-FFF2-40B4-BE49-F238E27FC236}">
                <a16:creationId xmlns:a16="http://schemas.microsoft.com/office/drawing/2014/main" id="{1F29A962-30F2-F726-E098-96300F708273}"/>
              </a:ext>
            </a:extLst>
          </p:cNvPr>
          <p:cNvSpPr txBox="1"/>
          <p:nvPr/>
        </p:nvSpPr>
        <p:spPr>
          <a:xfrm>
            <a:off x="687167" y="6287849"/>
            <a:ext cx="10855712"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Both the sections and solutions identified above are based on Commissioners' survey responses. These summaries are not exhaustive, and do not reflect the final sections or recommendations of the Commission's report. A more holistic, but still not exhaustive, summary of responses can be found in the appendix.</a:t>
            </a:r>
          </a:p>
        </p:txBody>
      </p:sp>
    </p:spTree>
    <p:extLst>
      <p:ext uri="{BB962C8B-B14F-4D97-AF65-F5344CB8AC3E}">
        <p14:creationId xmlns:p14="http://schemas.microsoft.com/office/powerpoint/2010/main" val="36323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11BB3-6091-45DD-8E22-425CEAE2FC56}">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18</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White</vt:lpstr>
      <vt:lpstr>1_White</vt:lpstr>
      <vt:lpstr>2_White</vt:lpstr>
      <vt:lpstr>White</vt:lpstr>
      <vt:lpstr>Accessible Housing  Commission: Sections, Challenges &amp; Solutions</vt:lpstr>
      <vt:lpstr>Agenda</vt:lpstr>
      <vt:lpstr>Prior Meeting Reflection</vt:lpstr>
      <vt:lpstr>PowerPoint Presentation</vt:lpstr>
      <vt:lpstr>Process Overview</vt:lpstr>
      <vt:lpstr>PowerPoint Presentation</vt:lpstr>
      <vt:lpstr>Identified Challenges &amp; Solutions</vt:lpstr>
      <vt:lpstr>3) Identified Challenges &amp; Solutions</vt:lpstr>
      <vt:lpstr>Next Steps</vt:lpstr>
      <vt:lpstr>5) Next Steps</vt:lpstr>
      <vt:lpstr>Appendix  (Full Survey Response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revision>131</cp:revision>
  <cp:lastPrinted>2024-09-05T14:07:08Z</cp:lastPrinted>
  <dcterms:created xsi:type="dcterms:W3CDTF">2021-09-26T22:27:24Z</dcterms:created>
  <dcterms:modified xsi:type="dcterms:W3CDTF">2025-06-20T14:14:22Z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