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062"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86F8A6D5-2E8E-4F9B-BC63-0AD955AEA094}" type="datetimeFigureOut">
              <a:rPr lang="en-US" smtClean="0"/>
              <a:t>6/3/2020</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C9E187A6-D883-48F1-99A9-B57376400284}"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6F8A6D5-2E8E-4F9B-BC63-0AD955AEA094}" type="datetimeFigureOut">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E187A6-D883-48F1-99A9-B5737640028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6F8A6D5-2E8E-4F9B-BC63-0AD955AEA094}" type="datetimeFigureOut">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E187A6-D883-48F1-99A9-B5737640028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6F8A6D5-2E8E-4F9B-BC63-0AD955AEA094}" type="datetimeFigureOut">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E187A6-D883-48F1-99A9-B5737640028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86F8A6D5-2E8E-4F9B-BC63-0AD955AEA094}" type="datetimeFigureOut">
              <a:rPr lang="en-US" smtClean="0"/>
              <a:t>6/3/2020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9E187A6-D883-48F1-99A9-B57376400284}"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6F8A6D5-2E8E-4F9B-BC63-0AD955AEA094}" type="datetimeFigureOut">
              <a:rPr lang="en-US" smtClean="0"/>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E187A6-D883-48F1-99A9-B5737640028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86F8A6D5-2E8E-4F9B-BC63-0AD955AEA094}" type="datetimeFigureOut">
              <a:rPr lang="en-US" smtClean="0"/>
              <a:t>6/3/2020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9E187A6-D883-48F1-99A9-B5737640028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6F8A6D5-2E8E-4F9B-BC63-0AD955AEA094}" type="datetimeFigureOut">
              <a:rPr lang="en-US" smtClean="0"/>
              <a:t>6/3/2020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9E187A6-D883-48F1-99A9-B5737640028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6F8A6D5-2E8E-4F9B-BC63-0AD955AEA094}" type="datetimeFigureOut">
              <a:rPr lang="en-US" smtClean="0"/>
              <a:t>6/3/2020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9E187A6-D883-48F1-99A9-B5737640028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86F8A6D5-2E8E-4F9B-BC63-0AD955AEA094}" type="datetimeFigureOut">
              <a:rPr lang="en-US" smtClean="0"/>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9E187A6-D883-48F1-99A9-B5737640028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86F8A6D5-2E8E-4F9B-BC63-0AD955AEA094}" type="datetimeFigureOut">
              <a:rPr lang="en-US" smtClean="0"/>
              <a:t>6/3/2020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C9E187A6-D883-48F1-99A9-B57376400284}" type="slidenum">
              <a:rPr lang="en-US" smtClean="0"/>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6F8A6D5-2E8E-4F9B-BC63-0AD955AEA094}" type="datetimeFigureOut">
              <a:rPr lang="en-US" smtClean="0"/>
              <a:t>6/3/2020</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9E187A6-D883-48F1-99A9-B57376400284}" type="slidenum">
              <a:rPr lang="en-US" smtClean="0"/>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s://www.mass.gov/info-details/dor-cigarette-tobacco-and-vaping-excise-tax#licensed-cigarette-retailers,-distributors,-and-minimum-retail-price-lists-"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mass.gov/info-details/cigarette-tobacco-and-vaping-excise-taxes-frequently-asked-questions#smoking-bar-permits-"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latin typeface="Book Antiqua" panose="02040602050305030304" pitchFamily="18" charset="0"/>
              </a:rPr>
              <a:t>DOR ENDS Update</a:t>
            </a:r>
            <a:endParaRPr lang="en-US" dirty="0">
              <a:latin typeface="Book Antiqua" panose="02040602050305030304" pitchFamily="18" charset="0"/>
            </a:endParaRPr>
          </a:p>
        </p:txBody>
      </p:sp>
      <p:sp>
        <p:nvSpPr>
          <p:cNvPr id="3" name="Subtitle 2"/>
          <p:cNvSpPr>
            <a:spLocks noGrp="1"/>
          </p:cNvSpPr>
          <p:nvPr>
            <p:ph type="subTitle" idx="1"/>
          </p:nvPr>
        </p:nvSpPr>
        <p:spPr/>
        <p:txBody>
          <a:bodyPr>
            <a:normAutofit fontScale="85000" lnSpcReduction="20000"/>
          </a:bodyPr>
          <a:lstStyle/>
          <a:p>
            <a:endParaRPr lang="en-US" dirty="0" smtClean="0"/>
          </a:p>
          <a:p>
            <a:r>
              <a:rPr lang="en-US" dirty="0" smtClean="0"/>
              <a:t>Evan Garcia</a:t>
            </a:r>
          </a:p>
          <a:p>
            <a:r>
              <a:rPr lang="en-US" dirty="0" smtClean="0"/>
              <a:t>Director, Miscellaneous Excise Unit</a:t>
            </a:r>
          </a:p>
          <a:p>
            <a:r>
              <a:rPr lang="en-US" dirty="0" smtClean="0"/>
              <a:t>June 3, 2020</a:t>
            </a:r>
          </a:p>
          <a:p>
            <a:r>
              <a:rPr lang="en-US" dirty="0" smtClean="0"/>
              <a:t>Illegal Tobacco Task Force</a:t>
            </a:r>
          </a:p>
        </p:txBody>
      </p:sp>
    </p:spTree>
    <p:extLst>
      <p:ext uri="{BB962C8B-B14F-4D97-AF65-F5344CB8AC3E}">
        <p14:creationId xmlns:p14="http://schemas.microsoft.com/office/powerpoint/2010/main" val="12662424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762000"/>
          </a:xfrm>
        </p:spPr>
        <p:txBody>
          <a:bodyPr>
            <a:normAutofit fontScale="90000"/>
          </a:bodyPr>
          <a:lstStyle/>
          <a:p>
            <a:pPr algn="ctr"/>
            <a:r>
              <a:rPr lang="en-US" b="1" dirty="0" smtClean="0">
                <a:latin typeface="Book Antiqua" panose="02040602050305030304" pitchFamily="18" charset="0"/>
              </a:rPr>
              <a:t>Licensed Retailers</a:t>
            </a:r>
            <a:endParaRPr lang="en-US" b="1" dirty="0">
              <a:latin typeface="Book Antiqua" panose="02040602050305030304" pitchFamily="18" charset="0"/>
            </a:endParaRPr>
          </a:p>
        </p:txBody>
      </p:sp>
      <p:sp>
        <p:nvSpPr>
          <p:cNvPr id="3" name="Content Placeholder 2"/>
          <p:cNvSpPr>
            <a:spLocks noGrp="1"/>
          </p:cNvSpPr>
          <p:nvPr>
            <p:ph idx="1"/>
          </p:nvPr>
        </p:nvSpPr>
        <p:spPr>
          <a:xfrm>
            <a:off x="457200" y="1219200"/>
            <a:ext cx="8229600" cy="5257800"/>
          </a:xfrm>
        </p:spPr>
        <p:txBody>
          <a:bodyPr>
            <a:normAutofit lnSpcReduction="10000"/>
          </a:bodyPr>
          <a:lstStyle/>
          <a:p>
            <a:r>
              <a:rPr lang="en-US" dirty="0" smtClean="0">
                <a:latin typeface="Book Antiqua" panose="02040602050305030304" pitchFamily="18" charset="0"/>
              </a:rPr>
              <a:t>Data as of June 2, 2020</a:t>
            </a:r>
          </a:p>
          <a:p>
            <a:r>
              <a:rPr lang="en-US" dirty="0" smtClean="0">
                <a:latin typeface="Book Antiqua" panose="02040602050305030304" pitchFamily="18" charset="0"/>
              </a:rPr>
              <a:t>2,430 </a:t>
            </a:r>
            <a:r>
              <a:rPr lang="en-US" dirty="0" smtClean="0">
                <a:latin typeface="Book Antiqua" panose="02040602050305030304" pitchFamily="18" charset="0"/>
              </a:rPr>
              <a:t>Retailers:	</a:t>
            </a:r>
          </a:p>
          <a:p>
            <a:pPr lvl="1"/>
            <a:r>
              <a:rPr lang="en-US" dirty="0" smtClean="0">
                <a:latin typeface="Book Antiqua" panose="02040602050305030304" pitchFamily="18" charset="0"/>
              </a:rPr>
              <a:t>185 </a:t>
            </a:r>
            <a:r>
              <a:rPr lang="en-US" dirty="0" smtClean="0">
                <a:latin typeface="Book Antiqua" panose="02040602050305030304" pitchFamily="18" charset="0"/>
              </a:rPr>
              <a:t>Age Restricted Store</a:t>
            </a:r>
          </a:p>
          <a:p>
            <a:pPr marL="393192" lvl="1" indent="0">
              <a:buNone/>
            </a:pPr>
            <a:r>
              <a:rPr lang="en-US" sz="2000" u="sng" dirty="0" smtClean="0">
                <a:latin typeface="Book Antiqua" panose="02040602050305030304" pitchFamily="18" charset="0"/>
              </a:rPr>
              <a:t>Smoking Bar, Vape and Smoke Shop</a:t>
            </a:r>
          </a:p>
          <a:p>
            <a:pPr marL="393192" lvl="1" indent="0">
              <a:buNone/>
            </a:pPr>
            <a:r>
              <a:rPr lang="en-US" sz="2000" i="1" dirty="0" smtClean="0">
                <a:latin typeface="Book Antiqua" panose="02040602050305030304" pitchFamily="18" charset="0"/>
              </a:rPr>
              <a:t>Adult Retail Tobacco Stores are retail establishments whose primary purpose is the sale of tobacco, electronic nicotine delivery systems, and paraphernalia, and who restricts the entry for people under the age of 21. These include tobacconists, smoke shops and vape shops.</a:t>
            </a:r>
          </a:p>
          <a:p>
            <a:pPr marL="393192" lvl="1" indent="0">
              <a:buNone/>
            </a:pPr>
            <a:endParaRPr lang="en-US" sz="2000" i="1" dirty="0" smtClean="0">
              <a:latin typeface="Book Antiqua" panose="02040602050305030304" pitchFamily="18" charset="0"/>
            </a:endParaRPr>
          </a:p>
          <a:p>
            <a:pPr lvl="1"/>
            <a:r>
              <a:rPr lang="en-US" dirty="0" smtClean="0">
                <a:latin typeface="Book Antiqua" panose="02040602050305030304" pitchFamily="18" charset="0"/>
              </a:rPr>
              <a:t>2,245</a:t>
            </a:r>
            <a:r>
              <a:rPr lang="en-US" i="1" dirty="0" smtClean="0">
                <a:latin typeface="Book Antiqua" panose="02040602050305030304" pitchFamily="18" charset="0"/>
              </a:rPr>
              <a:t> </a:t>
            </a:r>
            <a:r>
              <a:rPr lang="en-US" dirty="0" smtClean="0">
                <a:latin typeface="Book Antiqua" panose="02040602050305030304" pitchFamily="18" charset="0"/>
              </a:rPr>
              <a:t>Retailers (non-age restricted)</a:t>
            </a:r>
          </a:p>
          <a:p>
            <a:pPr marL="393192" lvl="1" indent="0">
              <a:buNone/>
            </a:pPr>
            <a:r>
              <a:rPr lang="en-US" sz="2000" u="sng" dirty="0" smtClean="0">
                <a:latin typeface="Book Antiqua" panose="02040602050305030304" pitchFamily="18" charset="0"/>
              </a:rPr>
              <a:t>Convenience store, gas station, liquor store, supermarkets…</a:t>
            </a:r>
            <a:r>
              <a:rPr lang="en-US" sz="2000" u="sng" dirty="0" err="1" smtClean="0">
                <a:latin typeface="Book Antiqua" panose="02040602050305030304" pitchFamily="18" charset="0"/>
              </a:rPr>
              <a:t>etc</a:t>
            </a:r>
            <a:endParaRPr lang="en-US" sz="2000" u="sng" dirty="0" smtClean="0">
              <a:latin typeface="Book Antiqua" panose="02040602050305030304" pitchFamily="18" charset="0"/>
            </a:endParaRPr>
          </a:p>
          <a:p>
            <a:pPr lvl="1"/>
            <a:endParaRPr lang="en-US" sz="2000" i="1" dirty="0" smtClean="0"/>
          </a:p>
          <a:p>
            <a:pPr marL="393192" lvl="1" indent="0">
              <a:buNone/>
            </a:pPr>
            <a:r>
              <a:rPr lang="en-US" sz="2000" dirty="0">
                <a:hlinkClick r:id="rId2"/>
              </a:rPr>
              <a:t>https://www.mass.gov/info-details/dor-cigarette-tobacco-and-vaping-excise-tax#licensed-cigarette-retailers,-distributors,-and-minimum-retail-price-lists-</a:t>
            </a:r>
            <a:endParaRPr lang="en-US" sz="2000" i="1" dirty="0"/>
          </a:p>
        </p:txBody>
      </p:sp>
    </p:spTree>
    <p:extLst>
      <p:ext uri="{BB962C8B-B14F-4D97-AF65-F5344CB8AC3E}">
        <p14:creationId xmlns:p14="http://schemas.microsoft.com/office/powerpoint/2010/main" val="409689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lstStyle/>
          <a:p>
            <a:pPr algn="ctr"/>
            <a:r>
              <a:rPr lang="en-US" b="1" dirty="0" smtClean="0">
                <a:latin typeface="Book Antiqua" panose="02040602050305030304" pitchFamily="18" charset="0"/>
              </a:rPr>
              <a:t>Licensed Distributors</a:t>
            </a:r>
            <a:endParaRPr lang="en-US" b="1" dirty="0">
              <a:latin typeface="Book Antiqua" panose="02040602050305030304" pitchFamily="18" charset="0"/>
            </a:endParaRPr>
          </a:p>
        </p:txBody>
      </p:sp>
      <p:sp>
        <p:nvSpPr>
          <p:cNvPr id="3" name="Content Placeholder 2"/>
          <p:cNvSpPr>
            <a:spLocks noGrp="1"/>
          </p:cNvSpPr>
          <p:nvPr>
            <p:ph idx="1"/>
          </p:nvPr>
        </p:nvSpPr>
        <p:spPr>
          <a:xfrm>
            <a:off x="457200" y="1676400"/>
            <a:ext cx="8229600" cy="4389120"/>
          </a:xfrm>
        </p:spPr>
        <p:txBody>
          <a:bodyPr>
            <a:normAutofit fontScale="92500" lnSpcReduction="10000"/>
          </a:bodyPr>
          <a:lstStyle/>
          <a:p>
            <a:r>
              <a:rPr lang="en-US" dirty="0" smtClean="0">
                <a:latin typeface="Book Antiqua" panose="02040602050305030304" pitchFamily="18" charset="0"/>
              </a:rPr>
              <a:t>Data as of June  2, 2020</a:t>
            </a:r>
          </a:p>
          <a:p>
            <a:r>
              <a:rPr lang="en-US" dirty="0" smtClean="0">
                <a:latin typeface="Book Antiqua" panose="02040602050305030304" pitchFamily="18" charset="0"/>
              </a:rPr>
              <a:t>17 Distributors:</a:t>
            </a:r>
          </a:p>
          <a:p>
            <a:pPr lvl="1"/>
            <a:r>
              <a:rPr lang="en-US" dirty="0" smtClean="0">
                <a:latin typeface="Book Antiqua" panose="02040602050305030304" pitchFamily="18" charset="0"/>
              </a:rPr>
              <a:t>11 In State </a:t>
            </a:r>
          </a:p>
          <a:p>
            <a:pPr lvl="1"/>
            <a:r>
              <a:rPr lang="en-US" dirty="0" smtClean="0">
                <a:latin typeface="Book Antiqua" panose="02040602050305030304" pitchFamily="18" charset="0"/>
              </a:rPr>
              <a:t>6 Out of State</a:t>
            </a:r>
          </a:p>
          <a:p>
            <a:r>
              <a:rPr lang="en-US" dirty="0" smtClean="0">
                <a:latin typeface="Book Antiqua" panose="02040602050305030304" pitchFamily="18" charset="0"/>
              </a:rPr>
              <a:t>Distributors can only sell flavored tobacco, flavored vaping products and menthol cigarettes to Smoking Bars. Communication has been sent with the updated list and link to view the permits issued by DOR.</a:t>
            </a:r>
          </a:p>
          <a:p>
            <a:pPr marL="0" indent="0">
              <a:buNone/>
            </a:pPr>
            <a:r>
              <a:rPr lang="en-US" dirty="0">
                <a:hlinkClick r:id="rId2"/>
              </a:rPr>
              <a:t>https://www.mass.gov/info-details/cigarette-tobacco-and-vaping-excise-taxes-frequently-asked-questions#smoking-bar-permits-</a:t>
            </a:r>
            <a:endParaRPr lang="en-US" dirty="0" smtClean="0">
              <a:latin typeface="Book Antiqua" panose="02040602050305030304" pitchFamily="18" charset="0"/>
            </a:endParaRPr>
          </a:p>
          <a:p>
            <a:pPr lvl="1"/>
            <a:endParaRPr lang="en-US" dirty="0">
              <a:latin typeface="Book Antiqua" panose="02040602050305030304" pitchFamily="18" charset="0"/>
            </a:endParaRPr>
          </a:p>
          <a:p>
            <a:pPr lvl="1"/>
            <a:endParaRPr lang="en-US" dirty="0">
              <a:latin typeface="Book Antiqua" panose="02040602050305030304" pitchFamily="18" charset="0"/>
            </a:endParaRPr>
          </a:p>
        </p:txBody>
      </p:sp>
    </p:spTree>
    <p:extLst>
      <p:ext uri="{BB962C8B-B14F-4D97-AF65-F5344CB8AC3E}">
        <p14:creationId xmlns:p14="http://schemas.microsoft.com/office/powerpoint/2010/main" val="112847014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218</TotalTime>
  <Words>87</Words>
  <Application>Microsoft Office PowerPoint</Application>
  <PresentationFormat>On-screen Show (4:3)</PresentationFormat>
  <Paragraphs>24</Paragraphs>
  <Slides>3</Slides>
  <Notes>0</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Flow</vt:lpstr>
      <vt:lpstr>DOR ENDS Update</vt:lpstr>
      <vt:lpstr>Licensed Retailers</vt:lpstr>
      <vt:lpstr>Licensed Distributors</vt:lpstr>
    </vt:vector>
  </TitlesOfParts>
  <Company>Administration and Finance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ANF</dc:creator>
  <cp:lastModifiedBy>ANF</cp:lastModifiedBy>
  <cp:revision>7</cp:revision>
  <dcterms:created xsi:type="dcterms:W3CDTF">2020-06-02T14:28:17Z</dcterms:created>
  <dcterms:modified xsi:type="dcterms:W3CDTF">2020-06-03T13:24:05Z</dcterms:modified>
</cp:coreProperties>
</file>