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26"/>
  </p:notesMasterIdLst>
  <p:sldIdLst>
    <p:sldId id="256" r:id="rId4"/>
    <p:sldId id="257" r:id="rId5"/>
    <p:sldId id="258" r:id="rId6"/>
    <p:sldId id="259" r:id="rId7"/>
    <p:sldId id="332" r:id="rId8"/>
    <p:sldId id="324" r:id="rId9"/>
    <p:sldId id="386" r:id="rId10"/>
    <p:sldId id="403" r:id="rId11"/>
    <p:sldId id="389" r:id="rId12"/>
    <p:sldId id="400" r:id="rId13"/>
    <p:sldId id="401" r:id="rId14"/>
    <p:sldId id="406" r:id="rId15"/>
    <p:sldId id="405" r:id="rId16"/>
    <p:sldId id="409" r:id="rId17"/>
    <p:sldId id="407" r:id="rId18"/>
    <p:sldId id="408" r:id="rId19"/>
    <p:sldId id="351" r:id="rId20"/>
    <p:sldId id="359" r:id="rId21"/>
    <p:sldId id="342" r:id="rId22"/>
    <p:sldId id="267" r:id="rId23"/>
    <p:sldId id="269" r:id="rId24"/>
    <p:sldId id="27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B91A41-E83D-4AEF-8A0C-5093460A4640}" v="1" dt="2026-08-31T19:54:16.6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010" autoAdjust="0"/>
  </p:normalViewPr>
  <p:slideViewPr>
    <p:cSldViewPr snapToGrid="0">
      <p:cViewPr varScale="1">
        <p:scale>
          <a:sx n="61" d="100"/>
          <a:sy n="61" d="100"/>
        </p:scale>
        <p:origin x="90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nett, Yukiko (EOTSS)" userId="1a375f8e-71eb-464a-9d86-65c78107010f" providerId="ADAL" clId="{75645D18-2E61-4DF0-BF38-0D0C0FE103F2}"/>
    <pc:docChg chg="modSld">
      <pc:chgData name="Gannett, Yukiko (EOTSS)" userId="1a375f8e-71eb-464a-9d86-65c78107010f" providerId="ADAL" clId="{75645D18-2E61-4DF0-BF38-0D0C0FE103F2}" dt="2026-08-31T19:54:06.288" v="0" actId="20577"/>
      <pc:docMkLst>
        <pc:docMk/>
      </pc:docMkLst>
      <pc:sldChg chg="modSp mod">
        <pc:chgData name="Gannett, Yukiko (EOTSS)" userId="1a375f8e-71eb-464a-9d86-65c78107010f" providerId="ADAL" clId="{75645D18-2E61-4DF0-BF38-0D0C0FE103F2}" dt="2026-08-31T19:54:06.288" v="0" actId="20577"/>
        <pc:sldMkLst>
          <pc:docMk/>
          <pc:sldMk cId="193191685" sldId="332"/>
        </pc:sldMkLst>
        <pc:spChg chg="mod">
          <ac:chgData name="Gannett, Yukiko (EOTSS)" userId="1a375f8e-71eb-464a-9d86-65c78107010f" providerId="ADAL" clId="{75645D18-2E61-4DF0-BF38-0D0C0FE103F2}" dt="2026-08-31T19:54:06.288" v="0" actId="20577"/>
          <ac:spMkLst>
            <pc:docMk/>
            <pc:sldMk cId="193191685" sldId="332"/>
            <ac:spMk id="3" creationId="{81D5494F-5A5D-A52F-E47A-0CC0583B1BD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59A4-CFB1-4D06-8925-EC3924A511DC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3370E-3DCD-4A56-9665-5CD0A0C5A0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1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402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747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16CD3-E3F8-65FF-D157-8B9D7FCF9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6A5CD-045D-2873-692A-7BA52738F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3DB61-D7FD-F04B-D86C-02E79E7DB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834E9-A8E2-9BD6-4F03-4F109C3B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D6593-6B78-3691-CA63-918F7D68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10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BB31-44E9-9CFF-8654-752C24BC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2D67-B94A-38F0-651C-7CCC2E87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C2729-6239-A731-E746-3CF5D957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7C237-8FF2-7A31-DEAD-40723FBC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34098-D748-40D9-E23C-1589F5CC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3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5F6E-6598-6429-C068-BCF84D8AF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53C6E-C0CF-EDB7-4D50-9C4E6BE29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6935C-9378-8E3E-8E33-BA942178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DEE4-67BF-3A8C-9105-CBAE7024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CCC85-D3D0-57D6-5D23-F638773D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97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77ED-6505-51AA-808C-DD8D7A04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BC13-45A3-9AD7-4FB0-F1B604B2C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E6A47-0777-21F2-0CE2-86BD3D5A9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6B289-D712-EEDF-63B8-A42279079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64FFA-DBE8-A256-1903-1ABCD5D5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70608-DF96-540D-04AA-5E7C02303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30081-C479-1023-2DB5-25EA1911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1CB3D-F768-A9F4-1960-213034D64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774AE-4207-6D44-B471-0AB914588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F353F-295C-D9FD-2ED3-7B73233F7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A6F19C-EFC6-E5D5-1812-FBCA5E4D9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C3060-A6EF-510E-8AB5-0C9D75E90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91ECF-4C69-C510-400C-D91035C6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CC3A4-1AB9-0CC7-EBE7-E32D7724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0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DC9A1-08EB-282A-A916-CFC3E9B3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B006D-8437-1DA1-5B2B-AC78260B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54CDF-E821-BAEF-48A7-098F3164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940F1-7CE4-C7A4-3D99-B0E27D7B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87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4BACEF-2F50-EA22-6C4F-18039AF28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2C514-4569-3945-8ED6-46C9783A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D7AAC-DB7F-B53A-E845-368AD323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2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201D-3C20-08A2-1A00-BB35A2C8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CC649-78C2-440E-288E-AD182EB7F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A293A-BD92-F92A-2FB5-60171094A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53482-A118-DE70-728C-B7881B8B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BCC79B-4F40-5B84-6179-B7B70402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B295F-D339-27FB-B83D-77C8DC7D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0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7AEC-1759-2D55-981E-685B58E3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AB652-DF4D-4B97-498F-D61510548F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4531E-F73B-B054-6FFA-F3178FAA2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0A044-E9EB-8740-E05D-F33FFE73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4EF77-5084-4696-08FD-C3CF2ED4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74D91-A9A4-D327-CC76-423883CD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7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06F8-9682-A0AE-CF43-0BB8DAF6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4DA7CB-C508-2362-B80B-D99171B05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AD474-20A6-3028-12C2-A950110A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40357-D3D4-A5CF-09BF-8D580540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CCCA4-E0E8-D74B-34A7-0289DA34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5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E342D-8F58-5396-C2CA-B9CFC17A8E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CF945-525E-98CE-ADE7-6B5F390B9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A1449-BEEA-2C1F-BA27-64BE6A77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E24E2-82C8-B0A7-EF2F-8A0A1BAB9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CBBF6-EA44-13C4-0918-C500762A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5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py, 1c">
  <p:cSld name="Title, copy, 1c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9" name="Google Shape;69;p11"/>
          <p:cNvSpPr/>
          <p:nvPr/>
        </p:nvSpPr>
        <p:spPr>
          <a:xfrm>
            <a:off x="594367" y="763767"/>
            <a:ext cx="731739" cy="83924"/>
          </a:xfrm>
          <a:custGeom>
            <a:avLst/>
            <a:gdLst/>
            <a:ahLst/>
            <a:cxnLst/>
            <a:rect l="l" t="t" r="r" b="b"/>
            <a:pathLst>
              <a:path w="162729" h="19234" extrusionOk="0">
                <a:moveTo>
                  <a:pt x="305" y="0"/>
                </a:moveTo>
                <a:lnTo>
                  <a:pt x="162729" y="0"/>
                </a:lnTo>
                <a:lnTo>
                  <a:pt x="147464" y="19234"/>
                </a:lnTo>
                <a:lnTo>
                  <a:pt x="0" y="19234"/>
                </a:lnTo>
                <a:close/>
              </a:path>
            </a:pathLst>
          </a:custGeom>
          <a:solidFill>
            <a:srgbClr val="43956F"/>
          </a:solidFill>
          <a:ln>
            <a:noFill/>
          </a:ln>
        </p:spPr>
      </p: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594367" y="847700"/>
            <a:ext cx="109880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/>
          <p:nvPr/>
        </p:nvSpPr>
        <p:spPr>
          <a:xfrm>
            <a:off x="0" y="0"/>
            <a:ext cx="12192000" cy="52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8077025" y="1524000"/>
            <a:ext cx="3505200" cy="45704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609600" y="1524000"/>
            <a:ext cx="7246800" cy="4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0505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FA7B17"/>
          </p15:clr>
        </p15:guide>
        <p15:guide id="2" pos="2048">
          <p15:clr>
            <a:srgbClr val="FA7B17"/>
          </p15:clr>
        </p15:guide>
        <p15:guide id="3" orient="horz" pos="2952">
          <p15:clr>
            <a:srgbClr val="FA7B17"/>
          </p15:clr>
        </p15:guide>
        <p15:guide id="4" orient="horz" pos="361">
          <p15:clr>
            <a:srgbClr val="FA7B17"/>
          </p15:clr>
        </p15:guide>
        <p15:guide id="5" orient="horz" pos="2879">
          <p15:clr>
            <a:srgbClr val="FA7B17"/>
          </p15:clr>
        </p15:guide>
        <p15:guide id="6" orient="horz" pos="648">
          <p15:clr>
            <a:srgbClr val="FA7B17"/>
          </p15:clr>
        </p15:guide>
        <p15:guide id="7" orient="horz" pos="720">
          <p15:clr>
            <a:srgbClr val="FA7B17"/>
          </p15:clr>
        </p15:guide>
        <p15:guide id="8" pos="3712">
          <p15:clr>
            <a:srgbClr val="FA7B17"/>
          </p15:clr>
        </p15:guide>
        <p15:guide id="9" pos="5472">
          <p15:clr>
            <a:srgbClr val="FA7B17"/>
          </p15:clr>
        </p15:guide>
        <p15:guide id="10" pos="288">
          <p15:clr>
            <a:srgbClr val="FA7B17"/>
          </p15:clr>
        </p15:guide>
        <p15:guide id="11" pos="1944">
          <p15:clr>
            <a:srgbClr val="FA7B17"/>
          </p15:clr>
        </p15:guide>
        <p15:guide id="12" pos="3816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52C21-55AD-7802-F193-5BA63E1C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74C75-AEB6-4584-F94E-530AD4C2E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A5DB0-C1BD-DCE8-93AA-39D37CC3C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C0291-F365-C302-7660-17A8604B8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FE432-992F-558C-8D40-3AD218D1A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01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8927A-E7A3-ED63-CCF9-F733A80C6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/>
                </a:solidFill>
              </a:rPr>
              <a:t>Digital Accessibility and Equity Governance Board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F786E-4EF4-B345-0F01-3F2D068BD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2467" y="3890682"/>
            <a:ext cx="9144000" cy="1367118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June 4, 2026</a:t>
            </a:r>
          </a:p>
        </p:txBody>
      </p:sp>
    </p:spTree>
    <p:extLst>
      <p:ext uri="{BB962C8B-B14F-4D97-AF65-F5344CB8AC3E}">
        <p14:creationId xmlns:p14="http://schemas.microsoft.com/office/powerpoint/2010/main" val="427412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63F9F-DF46-6B09-C33E-3F7355B11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C0BF8-ACE0-1642-E7A4-63B54E626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Welcome and Roll Call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Board Public Member Candidate Overview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Vote on Proposed Public Members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Board Next Steps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Board Remarks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Public Remarks</a:t>
            </a:r>
          </a:p>
        </p:txBody>
      </p:sp>
    </p:spTree>
    <p:extLst>
      <p:ext uri="{BB962C8B-B14F-4D97-AF65-F5344CB8AC3E}">
        <p14:creationId xmlns:p14="http://schemas.microsoft.com/office/powerpoint/2010/main" val="90764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Welcome and Roll Call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A65178F-16A7-D9D2-1A6F-346C7012AD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259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Roll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2351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dirty="0"/>
              <a:t>Jason Snyder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Secretary, Executive Office of Technology Services and Security</a:t>
            </a:r>
          </a:p>
          <a:p>
            <a:pPr>
              <a:lnSpc>
                <a:spcPct val="120000"/>
              </a:lnSpc>
            </a:pPr>
            <a:r>
              <a:rPr lang="en-US" b="1" dirty="0"/>
              <a:t>Ashley Bloom</a:t>
            </a:r>
            <a:r>
              <a:rPr lang="en-US" dirty="0"/>
              <a:t>, CIAO, Executive Office of Technology Services and Security</a:t>
            </a:r>
          </a:p>
          <a:p>
            <a:pPr>
              <a:lnSpc>
                <a:spcPct val="120000"/>
              </a:lnSpc>
            </a:pPr>
            <a:r>
              <a:rPr lang="en-US" b="1" dirty="0"/>
              <a:t>Joan Matsumoto</a:t>
            </a:r>
            <a:r>
              <a:rPr lang="en-US" dirty="0"/>
              <a:t>, Assistant Secretary for Administration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Administration and Finance</a:t>
            </a:r>
          </a:p>
          <a:p>
            <a:pPr>
              <a:lnSpc>
                <a:spcPct val="120000"/>
              </a:lnSpc>
            </a:pPr>
            <a:r>
              <a:rPr lang="en-US" b="1" dirty="0"/>
              <a:t>Ken Klau</a:t>
            </a:r>
            <a:r>
              <a:rPr lang="en-US" dirty="0"/>
              <a:t>, Acting SCIO, Executive Office of Education</a:t>
            </a:r>
          </a:p>
          <a:p>
            <a:pPr>
              <a:lnSpc>
                <a:spcPct val="120000"/>
              </a:lnSpc>
            </a:pPr>
            <a:r>
              <a:rPr lang="en-US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Greg Martin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Secretariat CIO, Executive Office of Energy and Environmental Affairs</a:t>
            </a:r>
          </a:p>
          <a:p>
            <a:pPr>
              <a:lnSpc>
                <a:spcPct val="120000"/>
              </a:lnSpc>
            </a:pPr>
            <a:r>
              <a:rPr lang="en-US" b="1" dirty="0"/>
              <a:t>Brian Chase</a:t>
            </a:r>
            <a:r>
              <a:rPr lang="en-US" dirty="0"/>
              <a:t>, Secretariat Accessibility Officer,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Executive Office of Health and Human Services</a:t>
            </a:r>
          </a:p>
          <a:p>
            <a:pPr>
              <a:lnSpc>
                <a:spcPct val="120000"/>
              </a:lnSpc>
            </a:pPr>
            <a:r>
              <a:rPr lang="en-US" b="1" dirty="0"/>
              <a:t>Dan Sionkiewicz</a:t>
            </a:r>
            <a:r>
              <a:rPr lang="en-US" dirty="0"/>
              <a:t>, Secretariat CIO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Housing and Livable Communities 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4604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Roll Call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dirty="0"/>
              <a:t>Paul Franzese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COO, Executive Office of Labor and Workforce Development</a:t>
            </a:r>
          </a:p>
          <a:p>
            <a:pPr>
              <a:lnSpc>
                <a:spcPct val="120000"/>
              </a:lnSpc>
            </a:pPr>
            <a:r>
              <a:rPr lang="en-US" b="1" dirty="0"/>
              <a:t>Maria Michalski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/>
              <a:t>Secretariat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CIO, Executive Office of Public Safety and Security</a:t>
            </a:r>
          </a:p>
          <a:p>
            <a:pPr>
              <a:lnSpc>
                <a:spcPct val="120000"/>
              </a:lnSpc>
            </a:pPr>
            <a:r>
              <a:rPr lang="en-US" b="1" dirty="0"/>
              <a:t>Anu Goutham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Secretariat CIO, Massachusetts Department of Transportation</a:t>
            </a:r>
          </a:p>
          <a:p>
            <a:pPr>
              <a:lnSpc>
                <a:spcPct val="120000"/>
              </a:lnSpc>
            </a:pPr>
            <a:r>
              <a:rPr lang="en-US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Bing Chen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</a:t>
            </a:r>
            <a:r>
              <a:rPr lang="en-US" dirty="0"/>
              <a:t>Secretariat CIO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Veterans Services</a:t>
            </a:r>
          </a:p>
          <a:p>
            <a:pPr>
              <a:lnSpc>
                <a:spcPct val="120000"/>
              </a:lnSpc>
            </a:pPr>
            <a:r>
              <a:rPr lang="en-US" b="1" dirty="0"/>
              <a:t>Dr. Opeoluwa Sotonwa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Commissioner, Massachusetts Commission for the Deaf and Hard of Hearing</a:t>
            </a:r>
          </a:p>
          <a:p>
            <a:pPr>
              <a:lnSpc>
                <a:spcPct val="120000"/>
              </a:lnSpc>
            </a:pPr>
            <a:r>
              <a:rPr lang="en-US" b="1" dirty="0"/>
              <a:t>John Oliveira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Commissioner, Massachusetts Commission for the Blind</a:t>
            </a:r>
          </a:p>
          <a:p>
            <a:pPr>
              <a:lnSpc>
                <a:spcPct val="120000"/>
              </a:lnSpc>
            </a:pPr>
            <a:r>
              <a:rPr lang="en-US" b="1" dirty="0"/>
              <a:t>Allan Motenko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Executive Director, Massachusetts Office on Disability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91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6161C-0C76-62D2-9A51-489513EB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Roll Call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E5712-4B96-A073-7A72-16E715D17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166" y="1825625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/>
              <a:t>Tom Caputo</a:t>
            </a:r>
            <a:r>
              <a:rPr lang="en-US" sz="2400" dirty="0"/>
              <a:t>, Secretariat CIO, Executive Office of Economic Development</a:t>
            </a:r>
          </a:p>
          <a:p>
            <a:pPr>
              <a:lnSpc>
                <a:spcPct val="100000"/>
              </a:lnSpc>
            </a:pPr>
            <a:r>
              <a:rPr lang="en-US" sz="2400" b="1" dirty="0"/>
              <a:t>Eduardo Moreno Mendez</a:t>
            </a:r>
            <a:r>
              <a:rPr lang="en-US" sz="2400" dirty="0"/>
              <a:t>, Senior Director of Community Affairs, Governor's Office </a:t>
            </a:r>
          </a:p>
          <a:p>
            <a:pPr>
              <a:lnSpc>
                <a:spcPct val="100000"/>
              </a:lnSpc>
            </a:pPr>
            <a:r>
              <a:rPr lang="en-US" sz="2400" b="1" dirty="0"/>
              <a:t>Minh Ha</a:t>
            </a:r>
            <a:r>
              <a:rPr lang="en-US" sz="2400" dirty="0"/>
              <a:t>, Public Board Member</a:t>
            </a:r>
          </a:p>
          <a:p>
            <a:pPr>
              <a:lnSpc>
                <a:spcPct val="100000"/>
              </a:lnSpc>
            </a:pPr>
            <a:r>
              <a:rPr lang="en-US" sz="2400" b="1" dirty="0"/>
              <a:t>David Kingsbury</a:t>
            </a:r>
            <a:r>
              <a:rPr lang="en-US" sz="2400" dirty="0"/>
              <a:t>, Public Board Member</a:t>
            </a:r>
          </a:p>
        </p:txBody>
      </p:sp>
    </p:spTree>
    <p:extLst>
      <p:ext uri="{BB962C8B-B14F-4D97-AF65-F5344CB8AC3E}">
        <p14:creationId xmlns:p14="http://schemas.microsoft.com/office/powerpoint/2010/main" val="2333721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87D025C-3BFB-7356-B452-63A3CAE75A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6617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Board Public Member Candidate Overview </a:t>
            </a:r>
            <a:br>
              <a:rPr lang="en-US" dirty="0"/>
            </a:b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736484A-E4EC-40C9-FDA6-61675BB676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054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31D48-BFE7-43B9-387D-A660DBF2D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Overview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E8AD6-02E5-EA1D-8AA2-EA7437D93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All candidates presented to the Board for approval have completed the following requirements identified by the Public Member Selection Committee and the Boards and Commissions Office:</a:t>
            </a:r>
          </a:p>
          <a:p>
            <a:r>
              <a:rPr lang="en-US" dirty="0"/>
              <a:t>Met qualifications for Board membership</a:t>
            </a:r>
          </a:p>
          <a:p>
            <a:r>
              <a:rPr lang="en-US" dirty="0"/>
              <a:t>Completed an interview</a:t>
            </a:r>
          </a:p>
          <a:p>
            <a:r>
              <a:rPr lang="en-US" dirty="0"/>
              <a:t>Passed a background check</a:t>
            </a:r>
          </a:p>
        </p:txBody>
      </p:sp>
    </p:spTree>
    <p:extLst>
      <p:ext uri="{BB962C8B-B14F-4D97-AF65-F5344CB8AC3E}">
        <p14:creationId xmlns:p14="http://schemas.microsoft.com/office/powerpoint/2010/main" val="1353440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115EF-E2DB-EFB4-42BB-3A2DEBD8F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1: Nicolas Cook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BB80D-E3B8-0929-F1BA-98BF20A1B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4553" cy="466725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Broad accessibility expertise:</a:t>
            </a:r>
            <a:r>
              <a:rPr lang="en-US" dirty="0"/>
              <a:t> Hands-on experience with accessibility auditing, remediation, assistive technology research, and accessibility policy implementation, complemented by active involvement with the W3C community group and speaking engagements at CSUN and others. </a:t>
            </a:r>
          </a:p>
          <a:p>
            <a:r>
              <a:rPr lang="en-US" b="1" dirty="0"/>
              <a:t>Lived and personal connection to accessibility:</a:t>
            </a:r>
            <a:r>
              <a:rPr lang="en-US" dirty="0"/>
              <a:t> Early exposure through his blind stepfather brings added perspective and authenticity to his long-standing commitment to accessibility. </a:t>
            </a:r>
          </a:p>
          <a:p>
            <a:r>
              <a:rPr lang="en-US" b="1" dirty="0"/>
              <a:t>Practical understanding of systemic barriers:</a:t>
            </a:r>
            <a:r>
              <a:rPr lang="en-US" dirty="0"/>
              <a:t> Strong awareness of the real-world causes of inaccessibility, including tooling limitations, knowledge gaps, and policy challenges, aligning well with the Board’s advisory role. </a:t>
            </a:r>
          </a:p>
          <a:p>
            <a:r>
              <a:rPr lang="en-US" b="1" dirty="0"/>
              <a:t>Relevant statewide perspective:</a:t>
            </a:r>
            <a:r>
              <a:rPr lang="en-US" dirty="0"/>
              <a:t> Experience with procurement and enterprise accessibility programs positions him well to help shape statewide accessibility standards and policies. </a:t>
            </a:r>
          </a:p>
          <a:p>
            <a:r>
              <a:rPr lang="en-US" b="1" dirty="0"/>
              <a:t>Clear communicator and collaborative thought partner:</a:t>
            </a:r>
            <a:r>
              <a:rPr lang="en-US" dirty="0"/>
              <a:t> Ability to translate complex technical issues into actionable guidance; demonstrated strong communication skills throughout the interview process and was highly ranked by the committee.</a:t>
            </a:r>
          </a:p>
        </p:txBody>
      </p:sp>
    </p:spTree>
    <p:extLst>
      <p:ext uri="{BB962C8B-B14F-4D97-AF65-F5344CB8AC3E}">
        <p14:creationId xmlns:p14="http://schemas.microsoft.com/office/powerpoint/2010/main" val="1226090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684C1-2F3A-F32A-75F7-1FF9B09DC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ACE66-BDC9-F2B9-6BC7-F195905AE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2: Carl Richardson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80827-21D4-771E-D6ED-562CA74EE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Deep understanding of state government:</a:t>
            </a:r>
            <a:r>
              <a:rPr lang="en-US" dirty="0"/>
              <a:t> Current ADA Coordinator with direct experience navigating state systems, regulations, and cross-agency collaboration. </a:t>
            </a:r>
          </a:p>
          <a:p>
            <a:r>
              <a:rPr lang="en-US" b="1" dirty="0"/>
              <a:t>Lived experience as a deafblind individual:</a:t>
            </a:r>
            <a:r>
              <a:rPr lang="en-US" dirty="0"/>
              <a:t> Brings firsthand understanding of complex accessibility barriers, strengthening the Board’s commitment to equity across multiple disability types. </a:t>
            </a:r>
          </a:p>
          <a:p>
            <a:r>
              <a:rPr lang="en-US" b="1" dirty="0"/>
              <a:t>Cross-disability perspective:</a:t>
            </a:r>
            <a:r>
              <a:rPr lang="en-US" dirty="0"/>
              <a:t> Advocates for accessibility beyond a single lens, incorporating needs of deaf, blind, cognitive, and mobility communities. </a:t>
            </a:r>
          </a:p>
          <a:p>
            <a:r>
              <a:rPr lang="en-US" b="1" dirty="0"/>
              <a:t>Proven track record of impact:</a:t>
            </a:r>
            <a:r>
              <a:rPr lang="en-US" dirty="0"/>
              <a:t> Led major accessibility improvements to the MA Legislature’s website, earning national recognition. </a:t>
            </a:r>
          </a:p>
          <a:p>
            <a:r>
              <a:rPr lang="en-US" b="1" dirty="0"/>
              <a:t>Policy and implementation expertise:</a:t>
            </a:r>
            <a:r>
              <a:rPr lang="en-US" dirty="0"/>
              <a:t> Extensive hands-on experience with audits, remediation, and accessibility across web, video, communications, and public information systems.</a:t>
            </a:r>
          </a:p>
        </p:txBody>
      </p:sp>
    </p:spTree>
    <p:extLst>
      <p:ext uri="{BB962C8B-B14F-4D97-AF65-F5344CB8AC3E}">
        <p14:creationId xmlns:p14="http://schemas.microsoft.com/office/powerpoint/2010/main" val="2481791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3B01D-9D93-71BC-4621-075A7AED6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95B81-D570-C36E-26E6-417BCA831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3: Erin Robins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EAFB1-9B01-B9F1-DEAC-A7A332016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Strong systems-level and educational perspective:</a:t>
            </a:r>
            <a:r>
              <a:rPr lang="en-US" dirty="0"/>
              <a:t> Background in education and learning design, with a focus on shifting from classroom impact to broader systemic accessibility change. </a:t>
            </a:r>
          </a:p>
          <a:p>
            <a:r>
              <a:rPr lang="en-US" b="1" dirty="0"/>
              <a:t>Lived experience and identity-driven approach:</a:t>
            </a:r>
            <a:r>
              <a:rPr lang="en-US" dirty="0"/>
              <a:t> Centers disability as identity and expertise, aligning with equity-focused and community-informed governance. </a:t>
            </a:r>
          </a:p>
          <a:p>
            <a:r>
              <a:rPr lang="en-US" b="1" dirty="0"/>
              <a:t>Emphasis on “operationalizing” accessibility:</a:t>
            </a:r>
            <a:r>
              <a:rPr lang="en-US" dirty="0"/>
              <a:t> Experience in turning standards (e.g., WCAG/ADA) into practical, implementable processes, policies, and institutional practices. </a:t>
            </a:r>
          </a:p>
          <a:p>
            <a:r>
              <a:rPr lang="en-US" b="1" dirty="0"/>
              <a:t>Collaborative and community-driven mindset:</a:t>
            </a:r>
            <a:r>
              <a:rPr lang="en-US" dirty="0"/>
              <a:t> Actively incorporates stakeholder input (“Nothing about us without us”) into design, policy, and advisory work. </a:t>
            </a:r>
          </a:p>
          <a:p>
            <a:r>
              <a:rPr lang="en-US" b="1" dirty="0"/>
              <a:t>Strong leadership presence and drive:</a:t>
            </a:r>
            <a:r>
              <a:rPr lang="en-US" dirty="0"/>
              <a:t> Demonstrates initiative and strategic thinking, with experience leading working groups and influencing institutional change—potentially valuable for Board momentum and accountability.</a:t>
            </a:r>
          </a:p>
        </p:txBody>
      </p:sp>
    </p:spTree>
    <p:extLst>
      <p:ext uri="{BB962C8B-B14F-4D97-AF65-F5344CB8AC3E}">
        <p14:creationId xmlns:p14="http://schemas.microsoft.com/office/powerpoint/2010/main" val="2279791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FF9C2-E570-CA38-DB3E-D41D85AD2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3F1C3-C0C2-7ABF-A74E-1BCA16744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4: Minh 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E70F8-CAE7-6FAF-95EB-37A28D508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32376"/>
          </a:xfrm>
        </p:spPr>
        <p:txBody>
          <a:bodyPr>
            <a:normAutofit/>
          </a:bodyPr>
          <a:lstStyle/>
          <a:p>
            <a:r>
              <a:rPr lang="en-US" dirty="0"/>
              <a:t>Strong expertise and experience teaching and training on assistive technologies for individuals with disabilities</a:t>
            </a:r>
          </a:p>
          <a:p>
            <a:r>
              <a:rPr lang="en-US" dirty="0"/>
              <a:t>Advocates for individuals with disabilities and access to technology on a state and national level</a:t>
            </a:r>
          </a:p>
          <a:p>
            <a:r>
              <a:rPr lang="en-US" dirty="0"/>
              <a:t>Subject matter expert on disability and education, serving as past President of the ACB Blind Students Association for 5 years</a:t>
            </a:r>
          </a:p>
          <a:p>
            <a:r>
              <a:rPr lang="en-US" dirty="0"/>
              <a:t>Chairs the Accessibility Taskforce at Perkins School for the Blind</a:t>
            </a:r>
          </a:p>
          <a:p>
            <a:r>
              <a:rPr lang="en-US" dirty="0"/>
              <a:t>Subject matter expert on digital policies, standards, and industry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1322400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2DD69-F702-B9BD-47B2-3E4290B85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EC0A7-B4F4-B90A-75B9-6C27E9F87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5: David Kingsbury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87784-94D3-5CFF-4F94-3B1644A1A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dirty="0"/>
              <a:t>Accessibility leader in assistive technology and web accessibility, including writer of several publications</a:t>
            </a:r>
          </a:p>
          <a:p>
            <a:r>
              <a:rPr lang="en-US" dirty="0"/>
              <a:t>Contributes to several committee initiatives related to transportation throughout MA to provide accessibility expertise</a:t>
            </a:r>
          </a:p>
          <a:p>
            <a:r>
              <a:rPr lang="en-US" dirty="0"/>
              <a:t>Contributed expertise to create an accessible voting election ballot for MA</a:t>
            </a:r>
          </a:p>
          <a:p>
            <a:r>
              <a:rPr lang="en-US" dirty="0"/>
              <a:t>Current President for the Bay State Council of the Blind</a:t>
            </a:r>
          </a:p>
          <a:p>
            <a:r>
              <a:rPr lang="en-US" dirty="0"/>
              <a:t>Past experience in grant writing for agricultural funding</a:t>
            </a:r>
          </a:p>
        </p:txBody>
      </p:sp>
    </p:spTree>
    <p:extLst>
      <p:ext uri="{BB962C8B-B14F-4D97-AF65-F5344CB8AC3E}">
        <p14:creationId xmlns:p14="http://schemas.microsoft.com/office/powerpoint/2010/main" val="3041653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8EE0CA-315E-43AD-6519-3716F0576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86A13F-8FFF-9702-DF2F-433515CBF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929" y="1122362"/>
            <a:ext cx="10589341" cy="306617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Vote on Proposed Public Members</a:t>
            </a:r>
            <a:br>
              <a:rPr lang="en-US" dirty="0">
                <a:solidFill>
                  <a:schemeClr val="bg2"/>
                </a:solidFill>
              </a:rPr>
            </a:b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72E7B35B-0214-791D-1AFD-98A9033DF8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274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BA02E-9C19-2972-52B8-129878DED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101A-DDDF-DAA4-4F22-DCE1EA74E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Voting Process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95510-D4D7-20A8-722A-EB6374316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6725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Board will conduct one collective vote to approve: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The proposed three new public members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The proposed reappointment of two current public members</a:t>
            </a:r>
          </a:p>
          <a:p>
            <a:r>
              <a:rPr lang="en-US" dirty="0"/>
              <a:t>Only Board members or their designees who are present may vote.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Representatives who are not board members’ designees may not vote.</a:t>
            </a:r>
          </a:p>
          <a:p>
            <a:r>
              <a:rPr lang="en-US" dirty="0"/>
              <a:t>Public members will abstain from all votes.</a:t>
            </a:r>
          </a:p>
          <a:p>
            <a:r>
              <a:rPr lang="en-US" dirty="0"/>
              <a:t>The Board will conduct one collective vote for all candidates rather than separate votes for each candidate.</a:t>
            </a:r>
          </a:p>
          <a:p>
            <a:r>
              <a:rPr lang="en-US" dirty="0"/>
              <a:t>When your name is called, please respond with either:</a:t>
            </a:r>
            <a:br>
              <a:rPr lang="en-US" dirty="0"/>
            </a:br>
            <a:r>
              <a:rPr lang="en-US" dirty="0"/>
              <a:t>“I approve” or “I disapprove.”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928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9E615-4A0C-A5DC-F1C9-3530DA958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51A22-F0D6-7274-B4B1-3584C2862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31071" cy="1325563"/>
          </a:xfrm>
        </p:spPr>
        <p:txBody>
          <a:bodyPr>
            <a:normAutofit/>
          </a:bodyPr>
          <a:lstStyle/>
          <a:p>
            <a:r>
              <a:rPr lang="en-US" dirty="0"/>
              <a:t>Motion to Vote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09A3D-7F4B-FC41-FB58-6F022A33E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32375"/>
          </a:xfrm>
        </p:spPr>
        <p:txBody>
          <a:bodyPr>
            <a:noAutofit/>
          </a:bodyPr>
          <a:lstStyle/>
          <a:p>
            <a:r>
              <a:rPr lang="en-US" dirty="0"/>
              <a:t>The Designated Chair makes a motion to approve the proposed public member appointments and reappointments.</a:t>
            </a:r>
          </a:p>
          <a:p>
            <a:r>
              <a:rPr lang="en-US" dirty="0"/>
              <a:t>The motion must be made and seconded before the Board may vote.</a:t>
            </a:r>
          </a:p>
          <a:p>
            <a:r>
              <a:rPr lang="en-US" dirty="0"/>
              <a:t>Approval requires a majority vote of the full Board.</a:t>
            </a:r>
          </a:p>
          <a:p>
            <a:r>
              <a:rPr lang="en-US" dirty="0"/>
              <a:t>Board members will cast one collective vote for all candidates.</a:t>
            </a:r>
          </a:p>
          <a:p>
            <a:r>
              <a:rPr lang="en-US" dirty="0"/>
              <a:t>When your name is called, please respond with either: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600" dirty="0"/>
              <a:t>“I approve” or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600" dirty="0"/>
              <a:t>“I disapprove.”</a:t>
            </a:r>
          </a:p>
        </p:txBody>
      </p:sp>
    </p:spTree>
    <p:extLst>
      <p:ext uri="{BB962C8B-B14F-4D97-AF65-F5344CB8AC3E}">
        <p14:creationId xmlns:p14="http://schemas.microsoft.com/office/powerpoint/2010/main" val="3813191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4E4A4-6F09-7418-EDE3-32D5C3902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9B7C1BB-B9A8-E41D-A39F-50BB79267B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Board Next Steps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E64AFCD-F935-53A0-99D0-0A3946DAA4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622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95037-A58A-42EE-F527-E10B38B9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Next Steps for the 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B892B-BBC3-D609-4BD1-AB33EAE29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4608"/>
            <a:ext cx="10515600" cy="39355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What is coming up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Formal appointment of approved public members by the Secretary and swearing-in ceremony (June 29 meeting, in partnership with the Boards and Commissions Office)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Approval of the FY26 Annual Digital Accessibility Report (June 29 meeting)</a:t>
            </a:r>
          </a:p>
        </p:txBody>
      </p:sp>
    </p:spTree>
    <p:extLst>
      <p:ext uri="{BB962C8B-B14F-4D97-AF65-F5344CB8AC3E}">
        <p14:creationId xmlns:p14="http://schemas.microsoft.com/office/powerpoint/2010/main" val="2131463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E6FCA4-FA99-3FF4-BA12-002C94CD3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307744-9060-9C43-C302-AA219EBC1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Board Member Remarks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4BC89ED-9145-4503-4FC0-7E2375DDC0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39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C97FB7-B290-1CEE-5386-BFD7E91F9F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Public Remarks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5BD7953-CE80-490A-A859-65590FA370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962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68443-73C3-3D2B-53F2-3821D0DC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Guidelines for Public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1CBB8-6783-3D3A-8FBF-39106B8B5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Time permitting, members of the public are welcomed to provide comments and feedback. 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If you would like to speak: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Indicate your desire to provide public comments by using the “raise hand” feature or by commenting in the meeting chat.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K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eep remarks to 3 minutes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S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tate your name clearly and any organization you represent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You may also send a comment in the chat (include your name) and the comment will be read out loud on your behalf.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002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7CDE48-60C5-49D5-683E-B41FBA9497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013A583-8731-560D-F34E-65B9CB494D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40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EB0132D6C36148A79FBDFBA8F89EE9" ma:contentTypeVersion="22" ma:contentTypeDescription="Create a new document." ma:contentTypeScope="" ma:versionID="7d46e8fdc322f6bb84e57261dc700421">
  <xsd:schema xmlns:xsd="http://www.w3.org/2001/XMLSchema" xmlns:xs="http://www.w3.org/2001/XMLSchema" xmlns:p="http://schemas.microsoft.com/office/2006/metadata/properties" xmlns:ns1="http://schemas.microsoft.com/sharepoint/v3" xmlns:ns2="09a0a711-4b0f-4fc4-96a2-145169229931" xmlns:ns3="925d310d-53cb-4c77-be22-c5fffb1d936d" xmlns:ns4="0df21c9d-47b1-4fd6-87c3-022582b370a5" targetNamespace="http://schemas.microsoft.com/office/2006/metadata/properties" ma:root="true" ma:fieldsID="a52f3fd8f7f0ac67af8ba3235db2ef0f" ns1:_="" ns2:_="" ns3:_="" ns4:_="">
    <xsd:import namespace="http://schemas.microsoft.com/sharepoint/v3"/>
    <xsd:import namespace="09a0a711-4b0f-4fc4-96a2-145169229931"/>
    <xsd:import namespace="925d310d-53cb-4c77-be22-c5fffb1d936d"/>
    <xsd:import namespace="0df21c9d-47b1-4fd6-87c3-022582b370a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test" minOccurs="0"/>
                <xsd:element ref="ns1:_ip_UnifiedCompliancePolicyProperties" minOccurs="0"/>
                <xsd:element ref="ns1:_ip_UnifiedCompliancePolicyUIAction" minOccurs="0"/>
                <xsd:element ref="ns3:_x0073_su5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a0a711-4b0f-4fc4-96a2-1451692299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d310d-53cb-4c77-be22-c5fffb1d93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test" ma:index="18" nillable="true" ma:displayName="test" ma:default="1" ma:format="Dropdown" ma:internalName="test">
      <xsd:simpleType>
        <xsd:restriction base="dms:Boolean"/>
      </xsd:simpleType>
    </xsd:element>
    <xsd:element name="_x0073_su5" ma:index="21" nillable="true" ma:displayName="Text" ma:internalName="_x0073_su5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f21c9d-47b1-4fd6-87c3-022582b370a5" elementFormDefault="qualified">
    <xsd:import namespace="http://schemas.microsoft.com/office/2006/documentManagement/types"/>
    <xsd:import namespace="http://schemas.microsoft.com/office/infopath/2007/PartnerControls"/>
    <xsd:element name="TaxCatchAll" ma:index="27" nillable="true" ma:displayName="Taxonomy Catch All Column" ma:hidden="true" ma:list="{19CA51A5-FC6B-418D-BD38-4D70BDAEB1B0}" ma:internalName="TaxCatchAll" ma:showField="CatchAllData" ma:web="{09a0a711-4b0f-4fc4-96a2-145169229931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43E715-9717-4AD2-95C5-3126680A4211}">
  <ds:schemaRefs>
    <ds:schemaRef ds:uri="09a0a711-4b0f-4fc4-96a2-145169229931"/>
    <ds:schemaRef ds:uri="0df21c9d-47b1-4fd6-87c3-022582b370a5"/>
    <ds:schemaRef ds:uri="925d310d-53cb-4c77-be22-c5fffb1d936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24E3F6D-E5D6-4FC5-8B0C-1393D9298C9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2084</TotalTime>
  <Words>1191</Words>
  <Application>Microsoft Office PowerPoint</Application>
  <PresentationFormat>Widescreen</PresentationFormat>
  <Paragraphs>103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Noto Sans Light</vt:lpstr>
      <vt:lpstr>Aptos</vt:lpstr>
      <vt:lpstr>Aptos Display</vt:lpstr>
      <vt:lpstr>Arial</vt:lpstr>
      <vt:lpstr>Courier New</vt:lpstr>
      <vt:lpstr>Noto Sans</vt:lpstr>
      <vt:lpstr>Wingdings</vt:lpstr>
      <vt:lpstr>Office Theme</vt:lpstr>
      <vt:lpstr>Digital Accessibility and Equity Governance Board Meeting</vt:lpstr>
      <vt:lpstr>Meeting Agenda</vt:lpstr>
      <vt:lpstr>Welcome and Roll Call</vt:lpstr>
      <vt:lpstr>Board Member Roll Call</vt:lpstr>
      <vt:lpstr>Board Member Roll Call Continued</vt:lpstr>
      <vt:lpstr>Board Member Roll Call Continued</vt:lpstr>
      <vt:lpstr>Board Public Member Candidate Overview  </vt:lpstr>
      <vt:lpstr>Candidate Overview </vt:lpstr>
      <vt:lpstr>Candidate 1: Nicolas Cook</vt:lpstr>
      <vt:lpstr>Candidate 2: Carl Richardson</vt:lpstr>
      <vt:lpstr>Candidate 3: Erin Robins</vt:lpstr>
      <vt:lpstr>Candidate 4: Minh Ha</vt:lpstr>
      <vt:lpstr>Candidate 5: David Kingsbury</vt:lpstr>
      <vt:lpstr>Vote on Proposed Public Members </vt:lpstr>
      <vt:lpstr>Voting Process Overview</vt:lpstr>
      <vt:lpstr>Motion to Vote</vt:lpstr>
      <vt:lpstr>Board Next Steps</vt:lpstr>
      <vt:lpstr>Next Steps for the Board</vt:lpstr>
      <vt:lpstr>Board Member Remarks</vt:lpstr>
      <vt:lpstr>Public Remarks</vt:lpstr>
      <vt:lpstr>Guidelines for Public Remarks</vt:lpstr>
      <vt:lpstr>Thank You</vt:lpstr>
    </vt:vector>
  </TitlesOfParts>
  <Company>Commonwealth of Massachusetts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Accessibility and Equity Governance board Meeting</dc:title>
  <dc:creator>Bloom, Ashley (EOTSS)</dc:creator>
  <cp:lastModifiedBy>Gannett, Yukiko (EOTSS)</cp:lastModifiedBy>
  <cp:revision>4</cp:revision>
  <dcterms:created xsi:type="dcterms:W3CDTF">2024-03-08T14:56:14Z</dcterms:created>
  <dcterms:modified xsi:type="dcterms:W3CDTF">2026-08-31T19:54:23Z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