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63"/>
  </p:notesMasterIdLst>
  <p:sldIdLst>
    <p:sldId id="547" r:id="rId6"/>
    <p:sldId id="552" r:id="rId7"/>
    <p:sldId id="556" r:id="rId8"/>
    <p:sldId id="557" r:id="rId9"/>
    <p:sldId id="554" r:id="rId10"/>
    <p:sldId id="462" r:id="rId11"/>
    <p:sldId id="548" r:id="rId12"/>
    <p:sldId id="559" r:id="rId13"/>
    <p:sldId id="553" r:id="rId14"/>
    <p:sldId id="352" r:id="rId15"/>
    <p:sldId id="541" r:id="rId16"/>
    <p:sldId id="550" r:id="rId17"/>
    <p:sldId id="523" r:id="rId18"/>
    <p:sldId id="377" r:id="rId19"/>
    <p:sldId id="340" r:id="rId20"/>
    <p:sldId id="341" r:id="rId21"/>
    <p:sldId id="342" r:id="rId22"/>
    <p:sldId id="289" r:id="rId23"/>
    <p:sldId id="460" r:id="rId24"/>
    <p:sldId id="355" r:id="rId25"/>
    <p:sldId id="357" r:id="rId26"/>
    <p:sldId id="356" r:id="rId27"/>
    <p:sldId id="358" r:id="rId28"/>
    <p:sldId id="500" r:id="rId29"/>
    <p:sldId id="555" r:id="rId30"/>
    <p:sldId id="459" r:id="rId31"/>
    <p:sldId id="483" r:id="rId32"/>
    <p:sldId id="376" r:id="rId33"/>
    <p:sldId id="458" r:id="rId34"/>
    <p:sldId id="469" r:id="rId35"/>
    <p:sldId id="526" r:id="rId36"/>
    <p:sldId id="563" r:id="rId37"/>
    <p:sldId id="420" r:id="rId38"/>
    <p:sldId id="419" r:id="rId39"/>
    <p:sldId id="353" r:id="rId40"/>
    <p:sldId id="551" r:id="rId41"/>
    <p:sldId id="496" r:id="rId42"/>
    <p:sldId id="422" r:id="rId43"/>
    <p:sldId id="328" r:id="rId44"/>
    <p:sldId id="333" r:id="rId45"/>
    <p:sldId id="331" r:id="rId46"/>
    <p:sldId id="327" r:id="rId47"/>
    <p:sldId id="325" r:id="rId48"/>
    <p:sldId id="334" r:id="rId49"/>
    <p:sldId id="326" r:id="rId50"/>
    <p:sldId id="323" r:id="rId51"/>
    <p:sldId id="424" r:id="rId52"/>
    <p:sldId id="345" r:id="rId53"/>
    <p:sldId id="346" r:id="rId54"/>
    <p:sldId id="497" r:id="rId55"/>
    <p:sldId id="399" r:id="rId56"/>
    <p:sldId id="360" r:id="rId57"/>
    <p:sldId id="400" r:id="rId58"/>
    <p:sldId id="402" r:id="rId59"/>
    <p:sldId id="514" r:id="rId60"/>
    <p:sldId id="515" r:id="rId61"/>
    <p:sldId id="53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1BB56-3BC8-0E5D-8311-20C15338D553}" v="28" dt="2025-01-27T13:45:06.028"/>
    <p1510:client id="{3300F962-2648-0FA6-D64D-6F52541A20E7}" v="33" dt="2025-01-26T19:09:46.644"/>
    <p1510:client id="{384ECD9F-E4EF-443C-F63E-31C9AE17D9FC}" v="5" dt="2025-01-26T19:06:41.099"/>
    <p1510:client id="{8AA08D12-B805-4BD2-9930-156B8BA0955B}" v="4" dt="2025-01-27T13:48:42.860"/>
    <p1510:client id="{CB18350B-C87C-98E7-0882-6588F049EE3A}" v="95" dt="2025-01-26T17:09:15.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60E97-0FF8-4B08-A3A3-BA9CA4B6A2F6}" type="datetimeFigureOut">
              <a:t>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B7866-A3EA-4AE8-B700-4357DCFE89E3}" type="slidenum">
              <a:t>‹#›</a:t>
            </a:fld>
            <a:endParaRPr lang="en-US"/>
          </a:p>
        </p:txBody>
      </p:sp>
    </p:spTree>
    <p:extLst>
      <p:ext uri="{BB962C8B-B14F-4D97-AF65-F5344CB8AC3E}">
        <p14:creationId xmlns:p14="http://schemas.microsoft.com/office/powerpoint/2010/main" val="130300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Basic skills deficient would be anyone with Education levels below 9th grade or an English language learner. CFR is Code of Federal Regulations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0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7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33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2001996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78660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8663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14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620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7054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216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94432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189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39343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343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2383087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102851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415416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20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402562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2079790690"/>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086600" y="6356350"/>
            <a:ext cx="1362075" cy="365125"/>
          </a:xfrm>
        </p:spPr>
        <p:txBody>
          <a:bodyPr/>
          <a:lstStyle>
            <a:lvl1pPr>
              <a:defRPr/>
            </a:lvl1pPr>
          </a:lstStyle>
          <a:p>
            <a:pPr>
              <a:defRPr/>
            </a:pPr>
            <a:r>
              <a:rPr lang="en-US"/>
              <a:t>May 2017</a:t>
            </a:r>
          </a:p>
        </p:txBody>
      </p:sp>
      <p:sp>
        <p:nvSpPr>
          <p:cNvPr id="5" name="Footer Placeholder 4"/>
          <p:cNvSpPr>
            <a:spLocks noGrp="1"/>
          </p:cNvSpPr>
          <p:nvPr>
            <p:ph type="ftr" sz="quarter" idx="11"/>
          </p:nvPr>
        </p:nvSpPr>
        <p:spPr>
          <a:xfrm>
            <a:off x="658813" y="6356350"/>
            <a:ext cx="6046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a:p>
        </p:txBody>
      </p:sp>
    </p:spTree>
    <p:extLst>
      <p:ext uri="{BB962C8B-B14F-4D97-AF65-F5344CB8AC3E}">
        <p14:creationId xmlns:p14="http://schemas.microsoft.com/office/powerpoint/2010/main" val="4077267268"/>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19843"/>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91000" y="10668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1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 id="2147483687" r:id="rId18"/>
  </p:sldLayoutIdLst>
  <p:hf hdr="0" ft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3311148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706"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ss.gov/doc/dcs-policy-15-105a-jobs-for-veterans-state-grant-standard-operating-procedures/download"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www.opm.gov/policy-data-oversight/Veterans-services/vet-guide-for-hr-professionals/"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a:ea typeface="Calibri"/>
              </a:rPr>
              <a:t>Jobs for Veterans State Grant (JVSG) Program Training </a:t>
            </a:r>
            <a:endParaRPr lang="en-US" sz="480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a:solidFill>
                  <a:schemeClr val="bg1"/>
                </a:solidFill>
                <a:ea typeface="Calibri"/>
                <a:cs typeface="Calibri"/>
              </a:rPr>
              <a:t>Program Overview, Intake, Eligibility, Comprehensive Assessment</a:t>
            </a:r>
            <a:r>
              <a:rPr lang="en-US">
                <a:ea typeface="Calibri"/>
                <a:cs typeface="Calibri"/>
              </a:rPr>
              <a:t> </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421015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8097956" cy="954348"/>
          </a:xfrm>
        </p:spPr>
        <p:txBody>
          <a:bodyPr/>
          <a:lstStyle/>
          <a:p>
            <a:r>
              <a:rPr lang="en-US" altLang="en-US" b="1"/>
              <a:t>Identifying Eligible Veteran Customers for JVSG Services  (Eligibility Screening Form)</a:t>
            </a:r>
          </a:p>
        </p:txBody>
      </p:sp>
      <p:sp>
        <p:nvSpPr>
          <p:cNvPr id="3" name="TextBox 2">
            <a:extLst>
              <a:ext uri="{FF2B5EF4-FFF2-40B4-BE49-F238E27FC236}">
                <a16:creationId xmlns:a16="http://schemas.microsoft.com/office/drawing/2014/main" id="{52BEE856-EE3E-E2FD-3996-AD6F604832FE}"/>
              </a:ext>
            </a:extLst>
          </p:cNvPr>
          <p:cNvSpPr txBox="1"/>
          <p:nvPr/>
        </p:nvSpPr>
        <p:spPr>
          <a:xfrm>
            <a:off x="0" y="1242956"/>
            <a:ext cx="8974667" cy="6986528"/>
          </a:xfrm>
          <a:prstGeom prst="rect">
            <a:avLst/>
          </a:prstGeom>
          <a:noFill/>
        </p:spPr>
        <p:txBody>
          <a:bodyPr wrap="square" lIns="91440" tIns="45720" rIns="91440" bIns="45720" anchor="t">
            <a:spAutoFit/>
          </a:bodyPr>
          <a:lstStyle/>
          <a:p>
            <a:r>
              <a:rPr lang="en-US" sz="1400" b="1">
                <a:solidFill>
                  <a:schemeClr val="accent6"/>
                </a:solidFill>
                <a:ea typeface="Calibri"/>
                <a:cs typeface="Calibri"/>
              </a:rPr>
              <a:t>Interest in 1  on 1 career planning or help finding employment? Yes/No</a:t>
            </a:r>
          </a:p>
          <a:p>
            <a:r>
              <a:rPr lang="en-US" sz="1400" b="1">
                <a:solidFill>
                  <a:schemeClr val="accent6"/>
                </a:solidFill>
                <a:ea typeface="Calibri"/>
                <a:cs typeface="Calibri"/>
              </a:rPr>
              <a:t>(if YES, please complete this tool to determine whether you are eligible for DVOP  Specialist services) </a:t>
            </a:r>
          </a:p>
          <a:p>
            <a:endParaRPr lang="en-US" sz="1400" b="1">
              <a:solidFill>
                <a:schemeClr val="accent6"/>
              </a:solidFill>
              <a:ea typeface="Calibri"/>
              <a:cs typeface="Calibri"/>
            </a:endParaRPr>
          </a:p>
          <a:p>
            <a:r>
              <a:rPr lang="en-US" sz="1400" b="1">
                <a:solidFill>
                  <a:schemeClr val="accent6"/>
                </a:solidFill>
                <a:ea typeface="Calibri"/>
                <a:cs typeface="Calibri"/>
              </a:rPr>
              <a:t>Section A (Current service members)</a:t>
            </a:r>
          </a:p>
          <a:p>
            <a:r>
              <a:rPr lang="en-US" sz="1400" b="1">
                <a:solidFill>
                  <a:schemeClr val="accent6"/>
                </a:solidFill>
                <a:ea typeface="Calibri"/>
                <a:cs typeface="Calibri"/>
              </a:rPr>
              <a:t>If you are currently serving on active duty, please select one of the following </a:t>
            </a:r>
          </a:p>
          <a:p>
            <a:pPr marL="800100" lvl="1" indent="-342900">
              <a:buAutoNum type="romanUcPeriod"/>
            </a:pPr>
            <a:r>
              <a:rPr lang="en-US" sz="1400" b="1">
                <a:solidFill>
                  <a:schemeClr val="accent6"/>
                </a:solidFill>
                <a:ea typeface="Calibri"/>
                <a:cs typeface="Calibri"/>
              </a:rPr>
              <a:t>Wounded, ill, injured and receiving treatment at military treatment facility or military recovery unit</a:t>
            </a:r>
          </a:p>
          <a:p>
            <a:pPr marL="800100" lvl="1" indent="-342900">
              <a:buAutoNum type="romanUcPeriod"/>
            </a:pPr>
            <a:r>
              <a:rPr lang="en-US" sz="1400" b="1">
                <a:solidFill>
                  <a:schemeClr val="accent6"/>
                </a:solidFill>
                <a:ea typeface="Calibri"/>
                <a:cs typeface="Calibri"/>
              </a:rPr>
              <a:t>I am within 1 year of separation or two years of retirement and I have participated in a part of TAP </a:t>
            </a:r>
          </a:p>
          <a:p>
            <a:pPr lvl="1"/>
            <a:endParaRPr lang="en-US" sz="1400" b="1">
              <a:solidFill>
                <a:schemeClr val="accent6"/>
              </a:solidFill>
              <a:ea typeface="Calibri"/>
              <a:cs typeface="Calibri"/>
            </a:endParaRPr>
          </a:p>
          <a:p>
            <a:r>
              <a:rPr lang="en-US" sz="1400" b="1">
                <a:solidFill>
                  <a:schemeClr val="accent6"/>
                </a:solidFill>
                <a:ea typeface="Calibri"/>
                <a:cs typeface="Calibri"/>
              </a:rPr>
              <a:t>Section B (Eligible Veterans Section) </a:t>
            </a:r>
          </a:p>
          <a:p>
            <a:r>
              <a:rPr lang="en-US" sz="1400" b="1">
                <a:solidFill>
                  <a:schemeClr val="accent6"/>
                </a:solidFill>
                <a:ea typeface="Calibri"/>
                <a:cs typeface="Calibri"/>
              </a:rPr>
              <a:t>Ever served in the military, select those that apply:</a:t>
            </a:r>
            <a:endParaRPr lang="en-US">
              <a:solidFill>
                <a:schemeClr val="accent6"/>
              </a:solidFill>
              <a:ea typeface="Calibri"/>
              <a:cs typeface="Calibri"/>
            </a:endParaRPr>
          </a:p>
          <a:p>
            <a:pPr marL="1257300" lvl="2" indent="-342900">
              <a:buAutoNum type="romanUcPeriod"/>
            </a:pPr>
            <a:r>
              <a:rPr lang="en-US" sz="1400" b="1">
                <a:solidFill>
                  <a:schemeClr val="accent6"/>
                </a:solidFill>
                <a:ea typeface="Calibri"/>
                <a:cs typeface="Calibri"/>
              </a:rPr>
              <a:t>Served on active duty for more than 180 consecutive days, and was discharged with other than a Dishonorable Discharge</a:t>
            </a:r>
          </a:p>
          <a:p>
            <a:pPr marL="1257300" lvl="2" indent="-342900">
              <a:buAutoNum type="romanUcPeriod"/>
            </a:pPr>
            <a:r>
              <a:rPr lang="en-US" sz="1400" b="1">
                <a:solidFill>
                  <a:schemeClr val="accent6"/>
                </a:solidFill>
                <a:ea typeface="Calibri"/>
                <a:cs typeface="Calibri"/>
              </a:rPr>
              <a:t>I was released from active duty, due to a service-connected disability</a:t>
            </a:r>
          </a:p>
          <a:p>
            <a:pPr marL="1257300" lvl="2" indent="-342900">
              <a:buAutoNum type="romanUcPeriod"/>
            </a:pPr>
            <a:r>
              <a:rPr lang="en-US" sz="1400" b="1">
                <a:solidFill>
                  <a:schemeClr val="accent6"/>
                </a:solidFill>
                <a:ea typeface="Calibri"/>
                <a:cs typeface="Calibri"/>
              </a:rPr>
              <a:t>I was released from active duty by reason of a sole survivorship discharge</a:t>
            </a:r>
          </a:p>
          <a:p>
            <a:pPr marL="1257300" lvl="2" indent="-342900">
              <a:buAutoNum type="romanUcPeriod"/>
            </a:pPr>
            <a:r>
              <a:rPr lang="en-US" sz="1400" b="1">
                <a:solidFill>
                  <a:schemeClr val="accent6"/>
                </a:solidFill>
                <a:ea typeface="Calibri"/>
                <a:cs typeface="Calibri"/>
              </a:rPr>
              <a:t>I was a member of the National Guard/Reserve component, served on active duty during a time of war, campaign, expedition, or where a campaign badge was authorized.</a:t>
            </a:r>
          </a:p>
          <a:p>
            <a:pPr marL="1257300" lvl="2" indent="-342900">
              <a:buAutoNum type="romanUcPeriod"/>
            </a:pPr>
            <a:endParaRPr lang="en-US" sz="1400" b="1">
              <a:solidFill>
                <a:schemeClr val="accent6"/>
              </a:solidFill>
              <a:ea typeface="Calibri"/>
              <a:cs typeface="Calibri"/>
            </a:endParaRPr>
          </a:p>
          <a:p>
            <a:r>
              <a:rPr lang="en-US" sz="1400" b="1">
                <a:solidFill>
                  <a:schemeClr val="accent6"/>
                </a:solidFill>
                <a:ea typeface="Calibri"/>
                <a:cs typeface="Calibri"/>
              </a:rPr>
              <a:t>Section C (Eligible Persons) </a:t>
            </a:r>
          </a:p>
          <a:p>
            <a:r>
              <a:rPr lang="en-US" sz="1400" b="1">
                <a:solidFill>
                  <a:schemeClr val="accent6"/>
                </a:solidFill>
                <a:ea typeface="Calibri"/>
                <a:cs typeface="Calibri"/>
              </a:rPr>
              <a:t>Spouse, family caregiver or widow(er) of someone who served or is serving in the Armed Forces</a:t>
            </a:r>
          </a:p>
          <a:p>
            <a:pPr marL="800100" lvl="1" indent="-342900">
              <a:buAutoNum type="romanUcPeriod"/>
            </a:pPr>
            <a:r>
              <a:rPr lang="en-US" sz="1400" b="1">
                <a:solidFill>
                  <a:schemeClr val="accent6"/>
                </a:solidFill>
                <a:ea typeface="Calibri"/>
                <a:cs typeface="Calibri"/>
              </a:rPr>
              <a:t>Spouse or family care giver of wounded, ill, or injured current service member who is receiving care at a military treatment facility</a:t>
            </a:r>
          </a:p>
          <a:p>
            <a:pPr marL="800100" lvl="1" indent="-342900">
              <a:buAutoNum type="romanUcPeriod"/>
            </a:pPr>
            <a:r>
              <a:rPr lang="en-US" sz="1400" b="1">
                <a:solidFill>
                  <a:schemeClr val="accent6"/>
                </a:solidFill>
                <a:ea typeface="Calibri"/>
                <a:cs typeface="Calibri"/>
              </a:rPr>
              <a:t>Spouse died from service-connected disability</a:t>
            </a:r>
          </a:p>
          <a:p>
            <a:pPr marL="800100" lvl="1" indent="-342900">
              <a:buAutoNum type="romanUcPeriod"/>
            </a:pPr>
            <a:endParaRPr lang="en-US" sz="1400" b="1">
              <a:ea typeface="Calibri"/>
              <a:cs typeface="Calibri"/>
            </a:endParaRPr>
          </a:p>
          <a:p>
            <a:pPr marL="800100" lvl="1" indent="-342900">
              <a:buAutoNum type="romanUcPeriod"/>
            </a:pPr>
            <a:endParaRPr lang="en-US" sz="1400" b="1">
              <a:ea typeface="Calibri"/>
              <a:cs typeface="Calibri"/>
            </a:endParaRPr>
          </a:p>
          <a:p>
            <a:pPr marL="800100" lvl="1" indent="-342900">
              <a:buAutoNum type="romanUcPeriod"/>
            </a:pPr>
            <a:endParaRPr lang="en-US" sz="1400" b="1">
              <a:ea typeface="Calibri"/>
              <a:cs typeface="Calibri"/>
            </a:endParaRPr>
          </a:p>
          <a:p>
            <a:pPr marL="800100" lvl="1" indent="-342900">
              <a:buAutoNum type="romanUcPeriod"/>
            </a:pPr>
            <a:endParaRPr lang="en-US" sz="1400" b="1">
              <a:ea typeface="Calibri"/>
              <a:cs typeface="Calibri"/>
            </a:endParaRPr>
          </a:p>
          <a:p>
            <a:pPr marL="800100" lvl="1" indent="-342900">
              <a:buAutoNum type="romanUcPeriod"/>
            </a:pPr>
            <a:endParaRPr lang="en-US" sz="1400">
              <a:ea typeface="Calibri"/>
              <a:cs typeface="Calibri"/>
            </a:endParaRPr>
          </a:p>
          <a:p>
            <a:pPr marL="800100" lvl="1" indent="-342900">
              <a:buAutoNum type="romanUcPeriod"/>
            </a:pPr>
            <a:endParaRPr lang="en-US" sz="1400">
              <a:ea typeface="Calibri"/>
              <a:cs typeface="Calibri"/>
            </a:endParaRPr>
          </a:p>
          <a:p>
            <a:pPr marL="1257300" lvl="2" indent="-342900">
              <a:buAutoNum type="romanUcPeriod"/>
            </a:pPr>
            <a:endParaRPr lang="en-US" sz="1400">
              <a:ea typeface="Calibri"/>
              <a:cs typeface="Calibri"/>
            </a:endParaRPr>
          </a:p>
          <a:p>
            <a:pPr marL="800100" lvl="1" indent="-342900">
              <a:buAutoNum type="romanUcPeriod"/>
            </a:pPr>
            <a:endParaRPr lang="en-US" sz="1400" b="1">
              <a:ea typeface="Calibri"/>
              <a:cs typeface="Calibri"/>
            </a:endParaRPr>
          </a:p>
          <a:p>
            <a:pPr marL="1257300" lvl="2" indent="-342900">
              <a:buAutoNum type="romanUcPeriod"/>
            </a:pPr>
            <a:endParaRPr lang="en-US" sz="1400" b="1">
              <a:ea typeface="Calibri"/>
              <a:cs typeface="Calibri"/>
            </a:endParaRPr>
          </a:p>
          <a:p>
            <a:endParaRPr lang="en-US" sz="1400">
              <a:ea typeface="Calibri"/>
              <a:cs typeface="Calibri"/>
            </a:endParaRPr>
          </a:p>
        </p:txBody>
      </p:sp>
    </p:spTree>
    <p:extLst>
      <p:ext uri="{BB962C8B-B14F-4D97-AF65-F5344CB8AC3E}">
        <p14:creationId xmlns:p14="http://schemas.microsoft.com/office/powerpoint/2010/main" val="401850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7784192" cy="954348"/>
          </a:xfrm>
        </p:spPr>
        <p:txBody>
          <a:bodyPr/>
          <a:lstStyle/>
          <a:p>
            <a:r>
              <a:rPr lang="en-US" altLang="en-US" b="1"/>
              <a:t>Identifying Eligible Veteran Customers for JVSG Services</a:t>
            </a:r>
          </a:p>
        </p:txBody>
      </p:sp>
      <p:sp>
        <p:nvSpPr>
          <p:cNvPr id="3" name="TextBox 2">
            <a:extLst>
              <a:ext uri="{FF2B5EF4-FFF2-40B4-BE49-F238E27FC236}">
                <a16:creationId xmlns:a16="http://schemas.microsoft.com/office/drawing/2014/main" id="{52BEE856-EE3E-E2FD-3996-AD6F604832FE}"/>
              </a:ext>
            </a:extLst>
          </p:cNvPr>
          <p:cNvSpPr txBox="1"/>
          <p:nvPr/>
        </p:nvSpPr>
        <p:spPr>
          <a:xfrm>
            <a:off x="0" y="1242956"/>
            <a:ext cx="8974667" cy="6124754"/>
          </a:xfrm>
          <a:prstGeom prst="rect">
            <a:avLst/>
          </a:prstGeom>
          <a:noFill/>
        </p:spPr>
        <p:txBody>
          <a:bodyPr wrap="square" lIns="91440" tIns="45720" rIns="91440" bIns="45720" anchor="t">
            <a:spAutoFit/>
          </a:bodyPr>
          <a:lstStyle/>
          <a:p>
            <a:pPr marL="800100" lvl="1" indent="-342900">
              <a:buAutoNum type="romanUcPeriod"/>
            </a:pPr>
            <a:r>
              <a:rPr lang="en-US" sz="1200" b="1">
                <a:solidFill>
                  <a:schemeClr val="accent6"/>
                </a:solidFill>
                <a:ea typeface="Calibri"/>
                <a:cs typeface="Calibri"/>
              </a:rPr>
              <a:t>My spouse has or my deceased spouse had a Permeant and Total service connect disability rating from the VA</a:t>
            </a:r>
          </a:p>
          <a:p>
            <a:pPr marL="800100" lvl="1" indent="-342900">
              <a:buAutoNum type="romanUcPeriod"/>
            </a:pPr>
            <a:r>
              <a:rPr lang="en-US" sz="1200" b="1">
                <a:solidFill>
                  <a:schemeClr val="accent6"/>
                </a:solidFill>
                <a:ea typeface="Calibri"/>
                <a:cs typeface="Calibri"/>
              </a:rPr>
              <a:t>My active-duty spouse is listed as one of the following:</a:t>
            </a:r>
          </a:p>
          <a:p>
            <a:pPr marL="1257300" lvl="2" indent="-342900">
              <a:buAutoNum type="romanUcPeriod"/>
            </a:pPr>
            <a:r>
              <a:rPr lang="en-US" sz="1200" b="1">
                <a:solidFill>
                  <a:schemeClr val="accent6"/>
                </a:solidFill>
                <a:ea typeface="Calibri"/>
                <a:cs typeface="Calibri"/>
              </a:rPr>
              <a:t>Missing in Action</a:t>
            </a:r>
          </a:p>
          <a:p>
            <a:pPr marL="1257300" lvl="2" indent="-342900">
              <a:buAutoNum type="romanUcPeriod"/>
            </a:pPr>
            <a:r>
              <a:rPr lang="en-US" sz="1200" b="1">
                <a:solidFill>
                  <a:schemeClr val="accent6"/>
                </a:solidFill>
                <a:ea typeface="Calibri"/>
                <a:cs typeface="Calibri"/>
              </a:rPr>
              <a:t>Captured in the line of duty</a:t>
            </a:r>
          </a:p>
          <a:p>
            <a:pPr marL="1257300" lvl="2" indent="-342900">
              <a:buAutoNum type="romanUcPeriod"/>
            </a:pPr>
            <a:r>
              <a:rPr lang="en-US" sz="1200" b="1">
                <a:solidFill>
                  <a:schemeClr val="accent6"/>
                </a:solidFill>
                <a:ea typeface="Calibri"/>
                <a:cs typeface="Calibri"/>
              </a:rPr>
              <a:t>Forcibly detained by a Foreign Government</a:t>
            </a:r>
          </a:p>
          <a:p>
            <a:pPr marL="1257300" lvl="2" indent="-342900">
              <a:buAutoNum type="romanUcPeriod"/>
            </a:pPr>
            <a:endParaRPr lang="en-US" sz="1200" b="1">
              <a:solidFill>
                <a:schemeClr val="accent6"/>
              </a:solidFill>
              <a:ea typeface="Calibri"/>
              <a:cs typeface="Calibri"/>
            </a:endParaRPr>
          </a:p>
          <a:p>
            <a:r>
              <a:rPr lang="en-US" sz="1200" b="1">
                <a:solidFill>
                  <a:schemeClr val="accent6"/>
                </a:solidFill>
                <a:ea typeface="Calibri"/>
                <a:cs typeface="Calibri"/>
              </a:rPr>
              <a:t>Section D (Qualifying Situations) </a:t>
            </a:r>
          </a:p>
          <a:p>
            <a:r>
              <a:rPr lang="en-US" sz="1200" b="1">
                <a:solidFill>
                  <a:schemeClr val="accent6"/>
                </a:solidFill>
                <a:ea typeface="Calibri"/>
                <a:cs typeface="Calibri"/>
              </a:rPr>
              <a:t>Only complete this section if directed by Section B or Section C</a:t>
            </a:r>
          </a:p>
          <a:p>
            <a:pPr marL="800100" lvl="1" indent="-342900">
              <a:buAutoNum type="romanUcPeriod"/>
            </a:pPr>
            <a:r>
              <a:rPr lang="en-US" sz="1200" b="1">
                <a:solidFill>
                  <a:schemeClr val="accent6"/>
                </a:solidFill>
                <a:ea typeface="Calibri"/>
                <a:cs typeface="Calibri"/>
              </a:rPr>
              <a:t>Have a disability </a:t>
            </a:r>
          </a:p>
          <a:p>
            <a:pPr marL="800100" lvl="1" indent="-342900">
              <a:buAutoNum type="romanUcPeriod"/>
            </a:pPr>
            <a:r>
              <a:rPr lang="en-US" sz="1200" b="1">
                <a:solidFill>
                  <a:schemeClr val="accent6"/>
                </a:solidFill>
                <a:ea typeface="Calibri"/>
                <a:cs typeface="Calibri"/>
              </a:rPr>
              <a:t>Vietnam Era Veteran</a:t>
            </a:r>
          </a:p>
          <a:p>
            <a:pPr marL="800100" lvl="1" indent="-342900">
              <a:buAutoNum type="romanUcPeriod"/>
            </a:pPr>
            <a:r>
              <a:rPr lang="en-US" sz="1200" b="1">
                <a:solidFill>
                  <a:schemeClr val="accent6"/>
                </a:solidFill>
                <a:ea typeface="Calibri"/>
                <a:cs typeface="Calibri"/>
              </a:rPr>
              <a:t>Discharged or released from active duty within the last 3 years</a:t>
            </a:r>
          </a:p>
          <a:p>
            <a:pPr marL="800100" lvl="1" indent="-342900">
              <a:buAutoNum type="romanUcPeriod"/>
            </a:pPr>
            <a:r>
              <a:rPr lang="en-US" sz="1200" b="1">
                <a:solidFill>
                  <a:schemeClr val="accent6"/>
                </a:solidFill>
                <a:ea typeface="Calibri"/>
                <a:cs typeface="Calibri"/>
              </a:rPr>
              <a:t>Referred from the VA</a:t>
            </a:r>
          </a:p>
          <a:p>
            <a:pPr marL="800100" lvl="1" indent="-342900">
              <a:buAutoNum type="romanUcPeriod"/>
            </a:pPr>
            <a:r>
              <a:rPr lang="en-US" sz="1200" b="1">
                <a:solidFill>
                  <a:schemeClr val="accent6"/>
                </a:solidFill>
                <a:ea typeface="Calibri"/>
                <a:cs typeface="Calibri"/>
              </a:rPr>
              <a:t>Homelessness or risk of becoming homeless</a:t>
            </a:r>
          </a:p>
          <a:p>
            <a:pPr marL="800100" lvl="1" indent="-342900">
              <a:buAutoNum type="romanUcPeriod"/>
            </a:pPr>
            <a:r>
              <a:rPr lang="en-US" sz="1200" b="1">
                <a:solidFill>
                  <a:schemeClr val="accent6"/>
                </a:solidFill>
                <a:ea typeface="Calibri"/>
                <a:cs typeface="Calibri"/>
              </a:rPr>
              <a:t>Justice Involved </a:t>
            </a:r>
          </a:p>
          <a:p>
            <a:pPr marL="800100" lvl="1" indent="-342900">
              <a:buAutoNum type="romanUcPeriod"/>
            </a:pPr>
            <a:r>
              <a:rPr lang="en-US" sz="1200" b="1">
                <a:solidFill>
                  <a:schemeClr val="accent6"/>
                </a:solidFill>
                <a:ea typeface="Calibri"/>
                <a:cs typeface="Calibri"/>
              </a:rPr>
              <a:t>18 to 24 years of age</a:t>
            </a:r>
          </a:p>
          <a:p>
            <a:pPr marL="800100" lvl="1" indent="-342900">
              <a:buAutoNum type="romanUcPeriod"/>
            </a:pPr>
            <a:r>
              <a:rPr lang="en-US" sz="1200" b="1">
                <a:solidFill>
                  <a:schemeClr val="accent6"/>
                </a:solidFill>
                <a:ea typeface="Calibri"/>
                <a:cs typeface="Calibri"/>
              </a:rPr>
              <a:t>Lack of High School diploma or equivalent</a:t>
            </a:r>
          </a:p>
          <a:p>
            <a:pPr marL="800100" lvl="1" indent="-342900">
              <a:buAutoNum type="romanUcPeriod"/>
            </a:pPr>
            <a:r>
              <a:rPr lang="en-US" sz="1200" b="1">
                <a:solidFill>
                  <a:schemeClr val="accent6"/>
                </a:solidFill>
                <a:ea typeface="Calibri"/>
                <a:cs typeface="Calibri"/>
              </a:rPr>
              <a:t>Received or have in the last 6 months Public assistance programs (SNAP, TANF, SSI) State or local based income programs (Chapter 115) </a:t>
            </a:r>
          </a:p>
          <a:p>
            <a:pPr marL="800100" lvl="1" indent="-342900">
              <a:buAutoNum type="romanUcPeriod"/>
            </a:pPr>
            <a:r>
              <a:rPr lang="en-US" sz="1200" b="1">
                <a:solidFill>
                  <a:schemeClr val="accent6"/>
                </a:solidFill>
                <a:ea typeface="Calibri"/>
                <a:cs typeface="Calibri"/>
              </a:rPr>
              <a:t>Total family income does not exceed the higher of the poverty line or 70% of the lower living standard income level</a:t>
            </a:r>
          </a:p>
          <a:p>
            <a:pPr marL="800100" lvl="1" indent="-342900">
              <a:buAutoNum type="romanUcPeriod"/>
            </a:pPr>
            <a:r>
              <a:rPr lang="en-US" sz="1200" b="1">
                <a:solidFill>
                  <a:schemeClr val="accent6"/>
                </a:solidFill>
                <a:ea typeface="Calibri"/>
                <a:cs typeface="Calibri"/>
              </a:rPr>
              <a:t>Unemployed, able and available to work </a:t>
            </a:r>
          </a:p>
          <a:p>
            <a:pPr marL="800100" lvl="1" indent="-342900">
              <a:buAutoNum type="romanUcPeriod"/>
            </a:pPr>
            <a:r>
              <a:rPr lang="en-US" sz="1200" b="1">
                <a:solidFill>
                  <a:schemeClr val="accent6"/>
                </a:solidFill>
                <a:ea typeface="Calibri"/>
                <a:cs typeface="Calibri"/>
              </a:rPr>
              <a:t>Head of a single parent household </a:t>
            </a:r>
          </a:p>
          <a:p>
            <a:endParaRPr lang="en-US" sz="1400" b="1">
              <a:ea typeface="Calibri"/>
              <a:cs typeface="Calibri"/>
            </a:endParaRPr>
          </a:p>
          <a:p>
            <a:pPr marL="800100" lvl="1" indent="-342900">
              <a:buAutoNum type="romanUcPeriod"/>
            </a:pPr>
            <a:endParaRPr lang="en-US" sz="1400" b="1">
              <a:ea typeface="Calibri"/>
              <a:cs typeface="Calibri"/>
            </a:endParaRPr>
          </a:p>
          <a:p>
            <a:pPr lvl="1"/>
            <a:endParaRPr lang="en-US" sz="1400" b="1">
              <a:ea typeface="Calibri"/>
              <a:cs typeface="Calibri"/>
            </a:endParaRPr>
          </a:p>
          <a:p>
            <a:pPr marL="800100" lvl="1" indent="-342900">
              <a:buAutoNum type="romanUcPeriod"/>
            </a:pPr>
            <a:endParaRPr lang="en-US" sz="1400" b="1">
              <a:ea typeface="Calibri"/>
              <a:cs typeface="Calibri"/>
            </a:endParaRPr>
          </a:p>
          <a:p>
            <a:pPr marL="800100" lvl="1" indent="-342900">
              <a:buAutoNum type="romanUcPeriod"/>
            </a:pPr>
            <a:endParaRPr lang="en-US" sz="1400">
              <a:ea typeface="Calibri"/>
              <a:cs typeface="Calibri"/>
            </a:endParaRPr>
          </a:p>
          <a:p>
            <a:pPr marL="800100" lvl="1" indent="-342900">
              <a:buAutoNum type="romanUcPeriod"/>
            </a:pPr>
            <a:endParaRPr lang="en-US" sz="1400">
              <a:ea typeface="Calibri"/>
              <a:cs typeface="Calibri"/>
            </a:endParaRPr>
          </a:p>
          <a:p>
            <a:pPr marL="1257300" lvl="2" indent="-342900">
              <a:buAutoNum type="romanUcPeriod"/>
            </a:pPr>
            <a:endParaRPr lang="en-US" sz="1400">
              <a:ea typeface="Calibri"/>
              <a:cs typeface="Calibri"/>
            </a:endParaRPr>
          </a:p>
          <a:p>
            <a:pPr marL="800100" lvl="1" indent="-342900">
              <a:buAutoNum type="romanUcPeriod"/>
            </a:pPr>
            <a:endParaRPr lang="en-US" sz="1400" b="1">
              <a:ea typeface="Calibri"/>
              <a:cs typeface="Calibri"/>
            </a:endParaRPr>
          </a:p>
          <a:p>
            <a:pPr marL="1257300" lvl="2" indent="-342900">
              <a:buAutoNum type="romanUcPeriod"/>
            </a:pPr>
            <a:endParaRPr lang="en-US" sz="1400" b="1">
              <a:ea typeface="Calibri"/>
              <a:cs typeface="Calibri"/>
            </a:endParaRPr>
          </a:p>
          <a:p>
            <a:endParaRPr lang="en-US" sz="1400">
              <a:ea typeface="Calibri"/>
              <a:cs typeface="Calibri"/>
            </a:endParaRPr>
          </a:p>
        </p:txBody>
      </p:sp>
    </p:spTree>
    <p:extLst>
      <p:ext uri="{BB962C8B-B14F-4D97-AF65-F5344CB8AC3E}">
        <p14:creationId xmlns:p14="http://schemas.microsoft.com/office/powerpoint/2010/main" val="529613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B8B-1D9D-06D1-E0EB-10097D293C3F}"/>
              </a:ext>
            </a:extLst>
          </p:cNvPr>
          <p:cNvSpPr>
            <a:spLocks noGrp="1"/>
          </p:cNvSpPr>
          <p:nvPr>
            <p:ph type="title"/>
          </p:nvPr>
        </p:nvSpPr>
        <p:spPr/>
        <p:txBody>
          <a:bodyPr/>
          <a:lstStyle/>
          <a:p>
            <a:r>
              <a:rPr lang="en-US" b="1">
                <a:ea typeface="Calibri"/>
              </a:rPr>
              <a:t>Eligibility Screening Form</a:t>
            </a:r>
            <a:endParaRPr lang="en-US"/>
          </a:p>
        </p:txBody>
      </p:sp>
      <p:sp>
        <p:nvSpPr>
          <p:cNvPr id="3" name="Slide Number Placeholder 2">
            <a:extLst>
              <a:ext uri="{FF2B5EF4-FFF2-40B4-BE49-F238E27FC236}">
                <a16:creationId xmlns:a16="http://schemas.microsoft.com/office/drawing/2014/main" id="{45733558-01FC-19A6-A89D-677C3A86768E}"/>
              </a:ext>
            </a:extLst>
          </p:cNvPr>
          <p:cNvSpPr>
            <a:spLocks noGrp="1"/>
          </p:cNvSpPr>
          <p:nvPr>
            <p:ph type="sldNum" sz="quarter" idx="4"/>
          </p:nvPr>
        </p:nvSpPr>
        <p:spPr/>
        <p:txBody>
          <a:bodyPr/>
          <a:lstStyle/>
          <a:p>
            <a:fld id="{941BE8DD-6BA1-AD43-8321-0CEB068BCC7D}" type="slidenum">
              <a:rPr lang="en-US" smtClean="0"/>
              <a:pPr/>
              <a:t>12</a:t>
            </a:fld>
            <a:endParaRPr lang="en-US"/>
          </a:p>
        </p:txBody>
      </p:sp>
      <p:pic>
        <p:nvPicPr>
          <p:cNvPr id="8" name="Content Placeholder 7">
            <a:extLst>
              <a:ext uri="{FF2B5EF4-FFF2-40B4-BE49-F238E27FC236}">
                <a16:creationId xmlns:a16="http://schemas.microsoft.com/office/drawing/2014/main" id="{7E528F31-E296-457F-9963-F2C9DBAE393F}"/>
              </a:ext>
            </a:extLst>
          </p:cNvPr>
          <p:cNvPicPr>
            <a:picLocks noGrp="1" noChangeAspect="1"/>
          </p:cNvPicPr>
          <p:nvPr>
            <p:ph sz="quarter" idx="10"/>
          </p:nvPr>
        </p:nvPicPr>
        <p:blipFill>
          <a:blip r:embed="rId2"/>
          <a:stretch>
            <a:fillRect/>
          </a:stretch>
        </p:blipFill>
        <p:spPr>
          <a:xfrm>
            <a:off x="2391213" y="1014435"/>
            <a:ext cx="3980573" cy="4983163"/>
          </a:xfrm>
        </p:spPr>
      </p:pic>
    </p:spTree>
    <p:extLst>
      <p:ext uri="{BB962C8B-B14F-4D97-AF65-F5344CB8AC3E}">
        <p14:creationId xmlns:p14="http://schemas.microsoft.com/office/powerpoint/2010/main" val="128843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8251638" cy="954348"/>
          </a:xfrm>
        </p:spPr>
        <p:txBody>
          <a:bodyPr/>
          <a:lstStyle/>
          <a:p>
            <a:br>
              <a:rPr lang="en-US" altLang="en-US" b="1"/>
            </a:br>
            <a:r>
              <a:rPr lang="en-US" altLang="en-US" b="1"/>
              <a:t>Verification of JVSG Eligibility Status   </a:t>
            </a:r>
          </a:p>
        </p:txBody>
      </p:sp>
      <p:sp>
        <p:nvSpPr>
          <p:cNvPr id="3" name="TextBox 2">
            <a:extLst>
              <a:ext uri="{FF2B5EF4-FFF2-40B4-BE49-F238E27FC236}">
                <a16:creationId xmlns:a16="http://schemas.microsoft.com/office/drawing/2014/main" id="{8225C9A5-A61C-5984-EA00-79117C483EB1}"/>
              </a:ext>
            </a:extLst>
          </p:cNvPr>
          <p:cNvSpPr txBox="1"/>
          <p:nvPr/>
        </p:nvSpPr>
        <p:spPr>
          <a:xfrm>
            <a:off x="67448" y="1265037"/>
            <a:ext cx="9014908" cy="5324535"/>
          </a:xfrm>
          <a:prstGeom prst="rect">
            <a:avLst/>
          </a:prstGeom>
          <a:noFill/>
        </p:spPr>
        <p:txBody>
          <a:bodyPr wrap="square" lIns="91440" tIns="45720" rIns="91440" bIns="45720" anchor="t">
            <a:spAutoFit/>
          </a:bodyPr>
          <a:lstStyle/>
          <a:p>
            <a:pPr marL="285750" indent="-285750">
              <a:buFont typeface="Arial"/>
              <a:buChar char="•"/>
            </a:pPr>
            <a:r>
              <a:rPr lang="en-US" sz="2000" b="1">
                <a:solidFill>
                  <a:schemeClr val="accent6"/>
                </a:solidFill>
              </a:rPr>
              <a:t>Federal definition of Veterans status takes precedence</a:t>
            </a:r>
            <a:r>
              <a:rPr lang="en-US" sz="2000">
                <a:solidFill>
                  <a:schemeClr val="accent6"/>
                </a:solidFill>
              </a:rPr>
              <a:t>. (180 consecutive days or more of active duty for other than training)</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Veteran status should be established before intensive services are rendered to a customer by a DVOP or LVER </a:t>
            </a:r>
            <a:r>
              <a:rPr lang="en-US" sz="2000" i="1">
                <a:solidFill>
                  <a:schemeClr val="accent6"/>
                </a:solidFill>
              </a:rPr>
              <a:t>(Chapter 42, Title 38, and U.S.C.). </a:t>
            </a:r>
            <a:endParaRPr lang="en-US" sz="2000" i="1">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There are numerous forms and certificates used to verify Veteran status. </a:t>
            </a:r>
            <a:endParaRPr lang="en-US" sz="2000">
              <a:solidFill>
                <a:schemeClr val="accent6"/>
              </a:solidFill>
              <a:ea typeface="Calibri"/>
              <a:cs typeface="Calibri"/>
            </a:endParaRPr>
          </a:p>
          <a:p>
            <a:endParaRPr lang="en-US" sz="2000" u="sng">
              <a:solidFill>
                <a:schemeClr val="accent6"/>
              </a:solidFill>
              <a:ea typeface="Calibri"/>
              <a:cs typeface="Calibri"/>
            </a:endParaRPr>
          </a:p>
          <a:p>
            <a:r>
              <a:rPr lang="en-US" sz="2000" u="sng">
                <a:solidFill>
                  <a:schemeClr val="accent6"/>
                </a:solidFill>
              </a:rPr>
              <a:t>The DVOP or LVER should be solely responsible to make such verification entries in MOSES. </a:t>
            </a:r>
            <a:endParaRPr lang="en-US" sz="2000" u="sng">
              <a:solidFill>
                <a:schemeClr val="accent6"/>
              </a:solidFill>
              <a:ea typeface="Calibri"/>
              <a:cs typeface="Calibri"/>
            </a:endParaRPr>
          </a:p>
          <a:p>
            <a:endParaRPr lang="en-US" sz="2000">
              <a:solidFill>
                <a:schemeClr val="accent6"/>
              </a:solidFill>
              <a:ea typeface="Calibri"/>
              <a:cs typeface="Calibri"/>
            </a:endParaRPr>
          </a:p>
          <a:p>
            <a:r>
              <a:rPr lang="en-US" sz="2000">
                <a:solidFill>
                  <a:schemeClr val="accent6"/>
                </a:solidFill>
              </a:rPr>
              <a:t>In the absence of a DVOP or LVER, the Career Center Director/Operations Manager may verify the DD-214. </a:t>
            </a:r>
            <a:endParaRPr lang="en-US" sz="2000">
              <a:solidFill>
                <a:schemeClr val="accent6"/>
              </a:solidFill>
              <a:ea typeface="Calibri"/>
              <a:cs typeface="Calibri"/>
            </a:endParaRPr>
          </a:p>
          <a:p>
            <a:endParaRPr lang="en-US" sz="2000">
              <a:solidFill>
                <a:schemeClr val="accent6"/>
              </a:solidFill>
              <a:ea typeface="Calibri"/>
              <a:cs typeface="Calibri"/>
            </a:endParaRPr>
          </a:p>
          <a:p>
            <a:r>
              <a:rPr lang="en-US" sz="2000">
                <a:solidFill>
                  <a:schemeClr val="accent6"/>
                </a:solidFill>
              </a:rPr>
              <a:t> DD-214 is proof of eligibility to DVOP services under the JVSG State Grant. </a:t>
            </a:r>
            <a:endParaRPr lang="en-US" sz="2000">
              <a:solidFill>
                <a:schemeClr val="accent6"/>
              </a:solidFill>
              <a:ea typeface="Calibri"/>
              <a:cs typeface="Calibri"/>
            </a:endParaRPr>
          </a:p>
          <a:p>
            <a:pPr marL="742950" lvl="1" indent="-285750">
              <a:buFont typeface="Arial"/>
              <a:buChar char="•"/>
            </a:pPr>
            <a:r>
              <a:rPr lang="en-US" sz="2000">
                <a:solidFill>
                  <a:schemeClr val="accent6"/>
                </a:solidFill>
              </a:rPr>
              <a:t>Should questions arise in determining such eligibility, call the Veteran Program Coordinator or Intensive Services Coordinator</a:t>
            </a:r>
            <a:endParaRPr lang="en-US" sz="2000">
              <a:solidFill>
                <a:schemeClr val="accent6"/>
              </a:solidFill>
              <a:ea typeface="Calibri"/>
              <a:cs typeface="Calibri"/>
            </a:endParaRPr>
          </a:p>
        </p:txBody>
      </p:sp>
    </p:spTree>
    <p:extLst>
      <p:ext uri="{BB962C8B-B14F-4D97-AF65-F5344CB8AC3E}">
        <p14:creationId xmlns:p14="http://schemas.microsoft.com/office/powerpoint/2010/main" val="395279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Verifying JVSG Eligibility Status </a:t>
            </a:r>
          </a:p>
        </p:txBody>
      </p:sp>
      <p:sp>
        <p:nvSpPr>
          <p:cNvPr id="3" name="TextBox 2">
            <a:extLst>
              <a:ext uri="{FF2B5EF4-FFF2-40B4-BE49-F238E27FC236}">
                <a16:creationId xmlns:a16="http://schemas.microsoft.com/office/drawing/2014/main" id="{E5EDC372-1828-3DCD-CFC8-A1F0191EF617}"/>
              </a:ext>
            </a:extLst>
          </p:cNvPr>
          <p:cNvSpPr txBox="1"/>
          <p:nvPr/>
        </p:nvSpPr>
        <p:spPr>
          <a:xfrm>
            <a:off x="33130" y="1582241"/>
            <a:ext cx="9084733" cy="3293209"/>
          </a:xfrm>
          <a:prstGeom prst="rect">
            <a:avLst/>
          </a:prstGeom>
          <a:noFill/>
        </p:spPr>
        <p:txBody>
          <a:bodyPr wrap="square" lIns="91440" tIns="45720" rIns="91440" bIns="45720" anchor="t">
            <a:spAutoFit/>
          </a:bodyPr>
          <a:lstStyle/>
          <a:p>
            <a:pPr marL="285750" indent="-285750">
              <a:buFont typeface="Arial"/>
              <a:buChar char="•"/>
            </a:pPr>
            <a:r>
              <a:rPr lang="en-US" sz="2000">
                <a:solidFill>
                  <a:schemeClr val="accent6"/>
                </a:solidFill>
              </a:rPr>
              <a:t>If a DD-214 is available, the DVOP will verify the DD-214 in MOSES </a:t>
            </a:r>
            <a:r>
              <a:rPr lang="en-US" sz="2000" b="1">
                <a:solidFill>
                  <a:schemeClr val="accent6"/>
                </a:solidFill>
              </a:rPr>
              <a:t>FULL</a:t>
            </a:r>
            <a:r>
              <a:rPr lang="en-US" sz="2000">
                <a:solidFill>
                  <a:schemeClr val="accent6"/>
                </a:solidFill>
              </a:rPr>
              <a:t> / </a:t>
            </a:r>
            <a:r>
              <a:rPr lang="en-US" sz="2000" b="1">
                <a:solidFill>
                  <a:schemeClr val="accent6"/>
                </a:solidFill>
              </a:rPr>
              <a:t>MILITARY INFORMATION</a:t>
            </a:r>
            <a:r>
              <a:rPr lang="en-US" sz="2000">
                <a:solidFill>
                  <a:schemeClr val="accent6"/>
                </a:solidFill>
              </a:rPr>
              <a:t> tab and enroll in the Veteran Program. </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If Veteran is being re-entered into JVSG Program, DD-214 needs to be re-verified to determine eligibility.</a:t>
            </a:r>
            <a:endParaRPr lang="en-US" sz="2000">
              <a:solidFill>
                <a:schemeClr val="accent6"/>
              </a:solidFill>
              <a:ea typeface="Calibri"/>
              <a:cs typeface="Calibri"/>
            </a:endParaRPr>
          </a:p>
          <a:p>
            <a:endParaRPr lang="en-US">
              <a:solidFill>
                <a:schemeClr val="accent6"/>
              </a:solidFill>
              <a:ea typeface="Calibri"/>
              <a:cs typeface="Calibri"/>
            </a:endParaRPr>
          </a:p>
          <a:p>
            <a:endParaRPr lang="en-US">
              <a:solidFill>
                <a:schemeClr val="accent6"/>
              </a:solidFill>
              <a:ea typeface="Calibri"/>
              <a:cs typeface="Calibri"/>
            </a:endParaRPr>
          </a:p>
          <a:p>
            <a:endParaRPr lang="en-US">
              <a:solidFill>
                <a:schemeClr val="accent6"/>
              </a:solidFill>
              <a:ea typeface="Calibri"/>
              <a:cs typeface="Calibri"/>
            </a:endParaRPr>
          </a:p>
          <a:p>
            <a:endParaRPr lang="en-US">
              <a:solidFill>
                <a:schemeClr val="accent6"/>
              </a:solidFill>
              <a:ea typeface="Calibri"/>
              <a:cs typeface="Calibri"/>
            </a:endParaRPr>
          </a:p>
          <a:p>
            <a:endParaRPr lang="en-US">
              <a:solidFill>
                <a:schemeClr val="accent6"/>
              </a:solidFill>
              <a:ea typeface="Calibri"/>
              <a:cs typeface="Calibri"/>
            </a:endParaRPr>
          </a:p>
          <a:p>
            <a:endParaRPr lang="en-US" i="1">
              <a:solidFill>
                <a:schemeClr val="accent6"/>
              </a:solidFill>
              <a:ea typeface="Calibri"/>
              <a:cs typeface="Calibri"/>
            </a:endParaRPr>
          </a:p>
        </p:txBody>
      </p:sp>
    </p:spTree>
    <p:extLst>
      <p:ext uri="{BB962C8B-B14F-4D97-AF65-F5344CB8AC3E}">
        <p14:creationId xmlns:p14="http://schemas.microsoft.com/office/powerpoint/2010/main" val="141577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Not Eligible for JVSG Services </a:t>
            </a:r>
          </a:p>
        </p:txBody>
      </p:sp>
      <p:sp>
        <p:nvSpPr>
          <p:cNvPr id="3" name="TextBox 2">
            <a:extLst>
              <a:ext uri="{FF2B5EF4-FFF2-40B4-BE49-F238E27FC236}">
                <a16:creationId xmlns:a16="http://schemas.microsoft.com/office/drawing/2014/main" id="{06F0E7CD-76C1-7448-6123-DD8C406DCCFE}"/>
              </a:ext>
            </a:extLst>
          </p:cNvPr>
          <p:cNvSpPr txBox="1"/>
          <p:nvPr/>
        </p:nvSpPr>
        <p:spPr>
          <a:xfrm>
            <a:off x="84668" y="1251320"/>
            <a:ext cx="9059332" cy="5262979"/>
          </a:xfrm>
          <a:prstGeom prst="rect">
            <a:avLst/>
          </a:prstGeom>
          <a:noFill/>
        </p:spPr>
        <p:txBody>
          <a:bodyPr wrap="square" lIns="91440" tIns="45720" rIns="91440" bIns="45720" anchor="t">
            <a:spAutoFit/>
          </a:bodyPr>
          <a:lstStyle/>
          <a:p>
            <a:pPr marL="285750" indent="-285750">
              <a:buFont typeface="Arial"/>
              <a:buChar char="•"/>
            </a:pPr>
            <a:r>
              <a:rPr lang="en-US" sz="2000">
                <a:solidFill>
                  <a:schemeClr val="accent6"/>
                </a:solidFill>
              </a:rPr>
              <a:t>If a Veteran is determined during screening as not meeting JVSG w a Barrier to Employment  the non-JVSG staff will discuss this with the Veteran, and they will be offered an appointment with an Employment Counselor. </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The Non- JVSG staff will enter an </a:t>
            </a:r>
            <a:r>
              <a:rPr lang="en-US" sz="2000" b="1">
                <a:solidFill>
                  <a:schemeClr val="accent6"/>
                </a:solidFill>
              </a:rPr>
              <a:t>ASSESSMENT</a:t>
            </a:r>
            <a:r>
              <a:rPr lang="en-US" sz="2000">
                <a:solidFill>
                  <a:schemeClr val="accent6"/>
                </a:solidFill>
              </a:rPr>
              <a:t> / </a:t>
            </a:r>
            <a:r>
              <a:rPr lang="en-US" sz="2000" b="1">
                <a:solidFill>
                  <a:schemeClr val="accent6"/>
                </a:solidFill>
              </a:rPr>
              <a:t>INITIAL ASSESSMENT </a:t>
            </a:r>
            <a:r>
              <a:rPr lang="en-US" sz="2000">
                <a:solidFill>
                  <a:schemeClr val="accent6"/>
                </a:solidFill>
              </a:rPr>
              <a:t>Service on the </a:t>
            </a:r>
            <a:r>
              <a:rPr lang="en-US" sz="2000" b="1">
                <a:solidFill>
                  <a:schemeClr val="accent6"/>
                </a:solidFill>
              </a:rPr>
              <a:t>GENERAL SERVICES </a:t>
            </a:r>
            <a:r>
              <a:rPr lang="en-US" sz="2000">
                <a:solidFill>
                  <a:schemeClr val="accent6"/>
                </a:solidFill>
              </a:rPr>
              <a:t>tab and insert the following in the description box of the service: </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742950" lvl="1" indent="-285750">
              <a:buFont typeface="Arial"/>
              <a:buChar char="•"/>
            </a:pPr>
            <a:r>
              <a:rPr lang="en-US" sz="2000" i="1">
                <a:solidFill>
                  <a:schemeClr val="accent6"/>
                </a:solidFill>
              </a:rPr>
              <a:t>“Completed JVSG Eligibility Screening Form, Veteran does not meet the BE requirements for DVOP referral at this time. Offered services for Employment Counseling”. </a:t>
            </a:r>
            <a:endParaRPr lang="en-US" sz="2000" i="1">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If the Veteran declines the EC services, enter a MOSES </a:t>
            </a:r>
            <a:r>
              <a:rPr lang="en-US" sz="2000" b="1">
                <a:solidFill>
                  <a:schemeClr val="accent6"/>
                </a:solidFill>
              </a:rPr>
              <a:t>Note</a:t>
            </a:r>
            <a:r>
              <a:rPr lang="en-US" sz="2000">
                <a:solidFill>
                  <a:schemeClr val="accent6"/>
                </a:solidFill>
              </a:rPr>
              <a:t>: </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742950" lvl="1" indent="-285750">
              <a:buFont typeface="Arial"/>
              <a:buChar char="•"/>
            </a:pPr>
            <a:r>
              <a:rPr lang="en-US" sz="2000" i="1">
                <a:solidFill>
                  <a:schemeClr val="accent6"/>
                </a:solidFill>
              </a:rPr>
              <a:t>“Veteran has declined EC services at this time”.</a:t>
            </a:r>
            <a:endParaRPr lang="en-US" sz="2000" i="1">
              <a:solidFill>
                <a:schemeClr val="accent6"/>
              </a:solidFill>
              <a:ea typeface="Calibri"/>
              <a:cs typeface="Calibri"/>
            </a:endParaRPr>
          </a:p>
          <a:p>
            <a:endParaRPr lang="en-US" i="1"/>
          </a:p>
          <a:p>
            <a:endParaRPr lang="en-US" i="1">
              <a:ea typeface="Calibri"/>
              <a:cs typeface="Calibri"/>
            </a:endParaRPr>
          </a:p>
        </p:txBody>
      </p:sp>
    </p:spTree>
    <p:extLst>
      <p:ext uri="{BB962C8B-B14F-4D97-AF65-F5344CB8AC3E}">
        <p14:creationId xmlns:p14="http://schemas.microsoft.com/office/powerpoint/2010/main" val="365144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Eligible for JVSG Services</a:t>
            </a:r>
          </a:p>
        </p:txBody>
      </p:sp>
      <p:sp>
        <p:nvSpPr>
          <p:cNvPr id="3" name="TextBox 2">
            <a:extLst>
              <a:ext uri="{FF2B5EF4-FFF2-40B4-BE49-F238E27FC236}">
                <a16:creationId xmlns:a16="http://schemas.microsoft.com/office/drawing/2014/main" id="{F38F21A9-2E55-19E6-CAA9-CED9046A2EFD}"/>
              </a:ext>
            </a:extLst>
          </p:cNvPr>
          <p:cNvSpPr txBox="1"/>
          <p:nvPr/>
        </p:nvSpPr>
        <p:spPr>
          <a:xfrm>
            <a:off x="0" y="1435374"/>
            <a:ext cx="9144000" cy="5262979"/>
          </a:xfrm>
          <a:prstGeom prst="rect">
            <a:avLst/>
          </a:prstGeom>
          <a:noFill/>
        </p:spPr>
        <p:txBody>
          <a:bodyPr wrap="square" lIns="91440" tIns="45720" rIns="91440" bIns="45720" anchor="t">
            <a:spAutoFit/>
          </a:bodyPr>
          <a:lstStyle/>
          <a:p>
            <a:pPr marL="342900" indent="-342900">
              <a:buFont typeface="Arial"/>
              <a:buChar char="•"/>
            </a:pPr>
            <a:r>
              <a:rPr lang="en-US" sz="2000">
                <a:solidFill>
                  <a:schemeClr val="accent6"/>
                </a:solidFill>
              </a:rPr>
              <a:t>If a Veteran is determined eligible by using the JVSG Eligibility Form, they will be referred to the DVOP. </a:t>
            </a:r>
            <a:endParaRPr lang="en-US" sz="2000">
              <a:solidFill>
                <a:schemeClr val="accent6"/>
              </a:solidFill>
              <a:ea typeface="Calibri"/>
              <a:cs typeface="Calibri"/>
            </a:endParaRPr>
          </a:p>
          <a:p>
            <a:pPr marL="342900" indent="-342900">
              <a:buFont typeface="Arial"/>
              <a:buChar char="•"/>
            </a:pPr>
            <a:endParaRPr lang="en-US" sz="2000">
              <a:solidFill>
                <a:schemeClr val="accent6"/>
              </a:solidFill>
              <a:ea typeface="Calibri"/>
              <a:cs typeface="Calibri"/>
            </a:endParaRPr>
          </a:p>
          <a:p>
            <a:pPr marL="342900" indent="-342900">
              <a:buFont typeface="Arial"/>
              <a:buChar char="•"/>
            </a:pPr>
            <a:r>
              <a:rPr lang="en-US" sz="2000">
                <a:solidFill>
                  <a:schemeClr val="accent6"/>
                </a:solidFill>
              </a:rPr>
              <a:t>Non- JVSG staff must include an</a:t>
            </a:r>
            <a:r>
              <a:rPr lang="en-US" sz="2000" b="1">
                <a:solidFill>
                  <a:schemeClr val="accent6"/>
                </a:solidFill>
              </a:rPr>
              <a:t> ASSESSMENT </a:t>
            </a:r>
            <a:r>
              <a:rPr lang="en-US" sz="2000">
                <a:solidFill>
                  <a:schemeClr val="accent6"/>
                </a:solidFill>
              </a:rPr>
              <a:t>/ </a:t>
            </a:r>
            <a:r>
              <a:rPr lang="en-US" sz="2000" b="1">
                <a:solidFill>
                  <a:schemeClr val="accent6"/>
                </a:solidFill>
              </a:rPr>
              <a:t>INITIAL ASSESSMENT </a:t>
            </a:r>
            <a:r>
              <a:rPr lang="en-US" sz="2000">
                <a:solidFill>
                  <a:schemeClr val="accent6"/>
                </a:solidFill>
              </a:rPr>
              <a:t>service on the </a:t>
            </a:r>
            <a:r>
              <a:rPr lang="en-US" sz="2000" b="1">
                <a:solidFill>
                  <a:schemeClr val="accent6"/>
                </a:solidFill>
              </a:rPr>
              <a:t>GENERAL SERVICES</a:t>
            </a:r>
            <a:r>
              <a:rPr lang="en-US" sz="2000">
                <a:solidFill>
                  <a:schemeClr val="accent6"/>
                </a:solidFill>
              </a:rPr>
              <a:t> tab and insert the following in the description box of the service:</a:t>
            </a:r>
            <a:endParaRPr lang="en-US" sz="2000">
              <a:solidFill>
                <a:schemeClr val="accent6"/>
              </a:solidFill>
              <a:ea typeface="Calibri"/>
              <a:cs typeface="Calibri"/>
            </a:endParaRPr>
          </a:p>
          <a:p>
            <a:pPr marL="342900" indent="-342900">
              <a:buFont typeface="Arial"/>
              <a:buChar char="•"/>
            </a:pPr>
            <a:endParaRPr lang="en-US" sz="2000">
              <a:solidFill>
                <a:schemeClr val="accent6"/>
              </a:solidFill>
              <a:ea typeface="Calibri"/>
              <a:cs typeface="Calibri"/>
            </a:endParaRPr>
          </a:p>
          <a:p>
            <a:pPr marL="342900" indent="-342900">
              <a:buFont typeface="Arial"/>
              <a:buChar char="•"/>
            </a:pPr>
            <a:r>
              <a:rPr lang="en-US" sz="2000" i="1">
                <a:solidFill>
                  <a:schemeClr val="accent6"/>
                </a:solidFill>
              </a:rPr>
              <a:t> “Met with Veteran after CCS, completed JVSG Eligibility Form, meets eligibility, referred to DVOP”. </a:t>
            </a:r>
            <a:endParaRPr lang="en-US" sz="2000" i="1">
              <a:solidFill>
                <a:schemeClr val="accent6"/>
              </a:solidFill>
              <a:ea typeface="Calibri"/>
              <a:cs typeface="Calibri"/>
            </a:endParaRPr>
          </a:p>
          <a:p>
            <a:pPr marL="342900" indent="-342900">
              <a:buFont typeface="Arial"/>
              <a:buChar char="•"/>
            </a:pPr>
            <a:endParaRPr lang="en-US" sz="2000">
              <a:solidFill>
                <a:schemeClr val="accent6"/>
              </a:solidFill>
              <a:ea typeface="Calibri"/>
              <a:cs typeface="Calibri"/>
            </a:endParaRPr>
          </a:p>
          <a:p>
            <a:pPr marL="342900" indent="-342900">
              <a:buFont typeface="Arial"/>
              <a:buChar char="•"/>
            </a:pPr>
            <a:r>
              <a:rPr lang="en-US" sz="2000">
                <a:solidFill>
                  <a:schemeClr val="accent6"/>
                </a:solidFill>
              </a:rPr>
              <a:t>Staff will then enter a MOSES </a:t>
            </a:r>
            <a:r>
              <a:rPr lang="en-US" sz="2000" b="1">
                <a:solidFill>
                  <a:schemeClr val="accent6"/>
                </a:solidFill>
              </a:rPr>
              <a:t>Note</a:t>
            </a:r>
            <a:r>
              <a:rPr lang="en-US" sz="2000">
                <a:solidFill>
                  <a:schemeClr val="accent6"/>
                </a:solidFill>
              </a:rPr>
              <a:t> with the following: </a:t>
            </a:r>
            <a:endParaRPr lang="en-US" sz="2000">
              <a:solidFill>
                <a:schemeClr val="accent6"/>
              </a:solidFill>
              <a:ea typeface="Calibri"/>
              <a:cs typeface="Calibri"/>
            </a:endParaRPr>
          </a:p>
          <a:p>
            <a:pPr marL="342900" indent="-342900">
              <a:buFont typeface="Arial"/>
              <a:buChar char="•"/>
            </a:pPr>
            <a:endParaRPr lang="en-US" sz="2000">
              <a:solidFill>
                <a:schemeClr val="accent6"/>
              </a:solidFill>
              <a:ea typeface="Calibri"/>
              <a:cs typeface="Calibri"/>
            </a:endParaRPr>
          </a:p>
          <a:p>
            <a:pPr marL="342900" indent="-342900">
              <a:buFont typeface="Arial"/>
              <a:buChar char="•"/>
            </a:pPr>
            <a:r>
              <a:rPr lang="en-US" sz="2000" i="1">
                <a:solidFill>
                  <a:schemeClr val="accent6"/>
                </a:solidFill>
              </a:rPr>
              <a:t>The eligibility criteria that was checked off on the Career Center Membership form (i.e., Service-Connected Disability), and the date and time of the appointment you made for the Veteran.</a:t>
            </a:r>
            <a:endParaRPr lang="en-US" sz="2000" i="1">
              <a:solidFill>
                <a:schemeClr val="accent6"/>
              </a:solidFill>
              <a:ea typeface="Calibri"/>
              <a:cs typeface="Calibri"/>
            </a:endParaRPr>
          </a:p>
          <a:p>
            <a:endParaRPr lang="en-US" i="1"/>
          </a:p>
          <a:p>
            <a:endParaRPr lang="en-US" i="1">
              <a:ea typeface="Calibri"/>
              <a:cs typeface="Calibri"/>
            </a:endParaRPr>
          </a:p>
        </p:txBody>
      </p:sp>
    </p:spTree>
    <p:extLst>
      <p:ext uri="{BB962C8B-B14F-4D97-AF65-F5344CB8AC3E}">
        <p14:creationId xmlns:p14="http://schemas.microsoft.com/office/powerpoint/2010/main" val="4932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If Veteran Declines JVSG Services</a:t>
            </a:r>
          </a:p>
        </p:txBody>
      </p:sp>
      <p:sp>
        <p:nvSpPr>
          <p:cNvPr id="3" name="TextBox 2">
            <a:extLst>
              <a:ext uri="{FF2B5EF4-FFF2-40B4-BE49-F238E27FC236}">
                <a16:creationId xmlns:a16="http://schemas.microsoft.com/office/drawing/2014/main" id="{1AEDCDA5-F40A-9704-0A4A-C69BD6129892}"/>
              </a:ext>
            </a:extLst>
          </p:cNvPr>
          <p:cNvSpPr txBox="1"/>
          <p:nvPr/>
        </p:nvSpPr>
        <p:spPr>
          <a:xfrm>
            <a:off x="173935" y="1259537"/>
            <a:ext cx="8887240" cy="3693319"/>
          </a:xfrm>
          <a:prstGeom prst="rect">
            <a:avLst/>
          </a:prstGeom>
          <a:noFill/>
        </p:spPr>
        <p:txBody>
          <a:bodyPr wrap="square" lIns="91440" tIns="45720" rIns="91440" bIns="45720" anchor="t">
            <a:spAutoFit/>
          </a:bodyPr>
          <a:lstStyle/>
          <a:p>
            <a:pPr marL="285750" indent="-285750">
              <a:buFont typeface="Arial"/>
              <a:buChar char="•"/>
            </a:pPr>
            <a:r>
              <a:rPr lang="en-US">
                <a:solidFill>
                  <a:schemeClr val="accent6"/>
                </a:solidFill>
              </a:rPr>
              <a:t>When a Veteran declines JVSG services, the DVOP staff will add the following service on the </a:t>
            </a:r>
            <a:r>
              <a:rPr lang="en-US" b="1">
                <a:solidFill>
                  <a:schemeClr val="accent6"/>
                </a:solidFill>
              </a:rPr>
              <a:t>Administration</a:t>
            </a:r>
            <a:r>
              <a:rPr lang="en-US">
                <a:solidFill>
                  <a:schemeClr val="accent6"/>
                </a:solidFill>
              </a:rPr>
              <a:t> tab and note in the </a:t>
            </a:r>
            <a:r>
              <a:rPr lang="en-US" b="1">
                <a:solidFill>
                  <a:schemeClr val="accent6"/>
                </a:solidFill>
              </a:rPr>
              <a:t>Notes</a:t>
            </a:r>
            <a:r>
              <a:rPr lang="en-US">
                <a:solidFill>
                  <a:schemeClr val="accent6"/>
                </a:solidFill>
              </a:rPr>
              <a:t> area.</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r>
              <a:rPr lang="en-US" b="1">
                <a:solidFill>
                  <a:schemeClr val="accent6"/>
                </a:solidFill>
                <a:cs typeface="Calibri"/>
              </a:rPr>
              <a:t>Services Provided: </a:t>
            </a:r>
            <a:endParaRPr lang="en-US" b="1">
              <a:solidFill>
                <a:schemeClr val="accent6"/>
              </a:solidFill>
            </a:endParaRPr>
          </a:p>
          <a:p>
            <a:r>
              <a:rPr lang="en-US" b="1">
                <a:solidFill>
                  <a:schemeClr val="accent6"/>
                </a:solidFill>
              </a:rPr>
              <a:t>Category --&gt;  </a:t>
            </a:r>
            <a:r>
              <a:rPr lang="en-US">
                <a:solidFill>
                  <a:schemeClr val="accent6"/>
                </a:solidFill>
              </a:rPr>
              <a:t>DVOP / LVER SERVICES To a Veteran  </a:t>
            </a:r>
            <a:endParaRPr lang="en-US">
              <a:solidFill>
                <a:schemeClr val="accent6"/>
              </a:solidFill>
              <a:ea typeface="Calibri"/>
              <a:cs typeface="Calibri"/>
            </a:endParaRPr>
          </a:p>
          <a:p>
            <a:r>
              <a:rPr lang="en-US" b="1">
                <a:solidFill>
                  <a:schemeClr val="accent6"/>
                </a:solidFill>
              </a:rPr>
              <a:t>Service Detail --&gt;  </a:t>
            </a:r>
            <a:r>
              <a:rPr lang="en-US">
                <a:solidFill>
                  <a:schemeClr val="accent6"/>
                </a:solidFill>
              </a:rPr>
              <a:t>Were Offered and Declined this Service Date</a:t>
            </a:r>
          </a:p>
          <a:p>
            <a:endParaRPr lang="en-US">
              <a:solidFill>
                <a:schemeClr val="accent6"/>
              </a:solidFill>
            </a:endParaRPr>
          </a:p>
          <a:p>
            <a:r>
              <a:rPr lang="en-US">
                <a:solidFill>
                  <a:schemeClr val="accent6"/>
                </a:solidFill>
              </a:rPr>
              <a:t>Include a MOSES </a:t>
            </a:r>
            <a:r>
              <a:rPr lang="en-US" b="1">
                <a:solidFill>
                  <a:schemeClr val="accent6"/>
                </a:solidFill>
              </a:rPr>
              <a:t>Note</a:t>
            </a:r>
            <a:r>
              <a:rPr lang="en-US">
                <a:solidFill>
                  <a:schemeClr val="accent6"/>
                </a:solidFill>
              </a:rPr>
              <a:t> that Veteran services were offered and declined by the customer. </a:t>
            </a:r>
            <a:endParaRPr lang="en-US">
              <a:solidFill>
                <a:schemeClr val="accent6"/>
              </a:solidFill>
              <a:ea typeface="Calibri"/>
              <a:cs typeface="Calibri"/>
            </a:endParaRPr>
          </a:p>
          <a:p>
            <a:endParaRPr lang="en-US">
              <a:solidFill>
                <a:schemeClr val="accent6"/>
              </a:solidFill>
            </a:endParaRPr>
          </a:p>
          <a:p>
            <a:r>
              <a:rPr lang="en-US">
                <a:solidFill>
                  <a:schemeClr val="accent6"/>
                </a:solidFill>
              </a:rPr>
              <a:t>The Veteran will be offered an appointment with non-DVOP staff or advised of walk-in </a:t>
            </a:r>
            <a:endParaRPr lang="en-US">
              <a:solidFill>
                <a:schemeClr val="accent6"/>
              </a:solidFill>
              <a:ea typeface="Calibri"/>
              <a:cs typeface="Calibri"/>
            </a:endParaRPr>
          </a:p>
          <a:p>
            <a:r>
              <a:rPr lang="en-US">
                <a:solidFill>
                  <a:schemeClr val="accent6"/>
                </a:solidFill>
              </a:rPr>
              <a:t>service availability</a:t>
            </a:r>
            <a:r>
              <a:rPr lang="en-US"/>
              <a:t>.</a:t>
            </a:r>
            <a:endParaRPr lang="en-US">
              <a:ea typeface="Calibri"/>
              <a:cs typeface="Calibri"/>
            </a:endParaRPr>
          </a:p>
          <a:p>
            <a:endParaRPr lang="en-US"/>
          </a:p>
          <a:p>
            <a:endParaRPr lang="en-US"/>
          </a:p>
        </p:txBody>
      </p:sp>
      <p:pic>
        <p:nvPicPr>
          <p:cNvPr id="4" name="Picture 3">
            <a:extLst>
              <a:ext uri="{FF2B5EF4-FFF2-40B4-BE49-F238E27FC236}">
                <a16:creationId xmlns:a16="http://schemas.microsoft.com/office/drawing/2014/main" id="{6986E2A2-7568-DA3D-CF34-9187E637A145}"/>
              </a:ext>
            </a:extLst>
          </p:cNvPr>
          <p:cNvPicPr>
            <a:picLocks noChangeAspect="1"/>
          </p:cNvPicPr>
          <p:nvPr/>
        </p:nvPicPr>
        <p:blipFill rotWithShape="1">
          <a:blip r:embed="rId2"/>
          <a:srcRect l="624" t="2867" r="1123" b="717"/>
          <a:stretch/>
        </p:blipFill>
        <p:spPr>
          <a:xfrm>
            <a:off x="2953949" y="4198688"/>
            <a:ext cx="6112147" cy="2080054"/>
          </a:xfrm>
          <a:prstGeom prst="rect">
            <a:avLst/>
          </a:prstGeom>
          <a:ln>
            <a:solidFill>
              <a:schemeClr val="accent6"/>
            </a:solidFill>
          </a:ln>
        </p:spPr>
      </p:pic>
    </p:spTree>
    <p:extLst>
      <p:ext uri="{BB962C8B-B14F-4D97-AF65-F5344CB8AC3E}">
        <p14:creationId xmlns:p14="http://schemas.microsoft.com/office/powerpoint/2010/main" val="285093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60278" cy="954348"/>
          </a:xfrm>
        </p:spPr>
        <p:txBody>
          <a:bodyPr/>
          <a:lstStyle/>
          <a:p>
            <a:r>
              <a:rPr lang="en-US" altLang="en-US" b="1"/>
              <a:t>Priority of Service JVSG and WIOA</a:t>
            </a:r>
            <a:endParaRPr lang="en-US">
              <a:solidFill>
                <a:srgbClr val="042B4A"/>
              </a:solidFill>
              <a:latin typeface="Century Gothic"/>
            </a:endParaRP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159488" y="1367280"/>
            <a:ext cx="8782493" cy="4796187"/>
          </a:xfrm>
        </p:spPr>
        <p:txBody>
          <a:bodyPr vert="horz" lIns="91440" tIns="45720" rIns="91440" bIns="45720" rtlCol="0" anchor="t">
            <a:noAutofit/>
          </a:bodyPr>
          <a:lstStyle/>
          <a:p>
            <a:pPr marL="0" indent="0" defTabSz="914400" eaLnBrk="0" fontAlgn="base" hangingPunct="0">
              <a:lnSpc>
                <a:spcPct val="100000"/>
              </a:lnSpc>
              <a:spcBef>
                <a:spcPct val="20000"/>
              </a:spcBef>
              <a:spcAft>
                <a:spcPct val="0"/>
              </a:spcAft>
              <a:buClrTx/>
              <a:buNone/>
            </a:pPr>
            <a:r>
              <a:rPr lang="en-US" sz="1800" b="1">
                <a:solidFill>
                  <a:schemeClr val="accent6"/>
                </a:solidFill>
              </a:rPr>
              <a:t>*VETERANS PRIORITY OF SERVICE </a:t>
            </a:r>
            <a:endParaRPr lang="en-US" sz="1800">
              <a:solidFill>
                <a:schemeClr val="accent6"/>
              </a:solidFill>
              <a:ea typeface="Calibri"/>
              <a:cs typeface="Calibri"/>
            </a:endParaRPr>
          </a:p>
          <a:p>
            <a:pPr marL="742950" lvl="1" indent="-285750" defTabSz="914400">
              <a:lnSpc>
                <a:spcPct val="100000"/>
              </a:lnSpc>
              <a:spcBef>
                <a:spcPct val="20000"/>
              </a:spcBef>
              <a:spcAft>
                <a:spcPct val="0"/>
              </a:spcAft>
              <a:buClrTx/>
              <a:buFont typeface="Courier New" pitchFamily="49" charset="0"/>
              <a:buChar char="o"/>
            </a:pPr>
            <a:r>
              <a:rPr lang="en-US" sz="1800">
                <a:solidFill>
                  <a:schemeClr val="accent6"/>
                </a:solidFill>
              </a:rPr>
              <a:t>Veterans</a:t>
            </a:r>
            <a:r>
              <a:rPr lang="en-US" sz="1800" b="1">
                <a:solidFill>
                  <a:schemeClr val="accent6"/>
                </a:solidFill>
              </a:rPr>
              <a:t> </a:t>
            </a:r>
            <a:r>
              <a:rPr lang="en-US" sz="1800">
                <a:solidFill>
                  <a:schemeClr val="accent6"/>
                </a:solidFill>
              </a:rPr>
              <a:t>under </a:t>
            </a:r>
            <a:r>
              <a:rPr lang="en-US" sz="1800" i="1">
                <a:solidFill>
                  <a:schemeClr val="accent6"/>
                </a:solidFill>
              </a:rPr>
              <a:t>WIOA sec. 3(63)(A) </a:t>
            </a:r>
            <a:r>
              <a:rPr lang="en-US" sz="1800">
                <a:solidFill>
                  <a:schemeClr val="accent6"/>
                </a:solidFill>
              </a:rPr>
              <a:t>and </a:t>
            </a:r>
            <a:r>
              <a:rPr lang="en-US" sz="1800" i="1">
                <a:solidFill>
                  <a:schemeClr val="accent6"/>
                </a:solidFill>
              </a:rPr>
              <a:t>38 U.S.C. 101</a:t>
            </a:r>
            <a:r>
              <a:rPr lang="en-US" sz="1800" b="1" i="1">
                <a:solidFill>
                  <a:schemeClr val="accent6"/>
                </a:solidFill>
              </a:rPr>
              <a:t> </a:t>
            </a:r>
            <a:r>
              <a:rPr lang="en-US" sz="1800">
                <a:solidFill>
                  <a:schemeClr val="accent6"/>
                </a:solidFill>
              </a:rPr>
              <a:t>receive priority of service in all Department of Labor-funded training programs under </a:t>
            </a:r>
            <a:r>
              <a:rPr lang="en-US" sz="1800" i="1">
                <a:solidFill>
                  <a:schemeClr val="accent6"/>
                </a:solidFill>
              </a:rPr>
              <a:t>38 U.S.C. 4215 </a:t>
            </a:r>
            <a:r>
              <a:rPr lang="en-US" sz="1800">
                <a:solidFill>
                  <a:schemeClr val="accent6"/>
                </a:solidFill>
              </a:rPr>
              <a:t>and described in </a:t>
            </a:r>
            <a:r>
              <a:rPr lang="en-US" sz="1800" i="1">
                <a:solidFill>
                  <a:schemeClr val="accent6"/>
                </a:solidFill>
              </a:rPr>
              <a:t>20 CFR 1010</a:t>
            </a:r>
            <a:r>
              <a:rPr lang="en-US" sz="1800">
                <a:solidFill>
                  <a:schemeClr val="accent6"/>
                </a:solidFill>
              </a:rPr>
              <a:t>. </a:t>
            </a:r>
            <a:endParaRPr lang="en-US" sz="1800">
              <a:solidFill>
                <a:schemeClr val="accent6"/>
              </a:solidFill>
              <a:ea typeface="Calibri"/>
              <a:cs typeface="Calibri"/>
            </a:endParaRPr>
          </a:p>
          <a:p>
            <a:pPr marL="457200" lvl="1" indent="0" defTabSz="914400" eaLnBrk="0" fontAlgn="base" hangingPunct="0">
              <a:lnSpc>
                <a:spcPct val="100000"/>
              </a:lnSpc>
              <a:spcBef>
                <a:spcPct val="20000"/>
              </a:spcBef>
              <a:spcAft>
                <a:spcPct val="0"/>
              </a:spcAft>
              <a:buClrTx/>
              <a:buNone/>
            </a:pPr>
            <a:endParaRPr lang="en-US" sz="1800">
              <a:solidFill>
                <a:schemeClr val="accent6"/>
              </a:solidFill>
              <a:ea typeface="Calibri"/>
              <a:cs typeface="Calibri"/>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800">
                <a:solidFill>
                  <a:schemeClr val="accent6"/>
                </a:solidFill>
              </a:rPr>
              <a:t>A Veteran must still meet each program’s eligibility criteria to receive services under the respective employment and training program. </a:t>
            </a:r>
            <a:endParaRPr lang="en-US">
              <a:solidFill>
                <a:schemeClr val="accent6"/>
              </a:solidFill>
              <a:ea typeface="Calibri"/>
              <a:cs typeface="Calibri"/>
            </a:endParaRPr>
          </a:p>
          <a:p>
            <a:pPr marL="457200" lvl="1" indent="0" algn="ctr" defTabSz="914400">
              <a:lnSpc>
                <a:spcPct val="100000"/>
              </a:lnSpc>
              <a:spcBef>
                <a:spcPct val="20000"/>
              </a:spcBef>
              <a:spcAft>
                <a:spcPct val="0"/>
              </a:spcAft>
              <a:buClrTx/>
              <a:buNone/>
            </a:pPr>
            <a:r>
              <a:rPr lang="en-US" sz="1800">
                <a:solidFill>
                  <a:schemeClr val="accent6"/>
                </a:solidFill>
                <a:cs typeface="Calibri"/>
                <a:hlinkClick r:id="rId3">
                  <a:extLst>
                    <a:ext uri="{A12FA001-AC4F-418D-AE19-62706E023703}">
                      <ahyp:hlinkClr xmlns:ahyp="http://schemas.microsoft.com/office/drawing/2018/hyperlinkcolor" val="tx"/>
                    </a:ext>
                  </a:extLst>
                </a:hlinkClick>
              </a:rPr>
              <a:t>Jobs for Veterans State Grant Standard Operating Procedures </a:t>
            </a:r>
            <a:r>
              <a:rPr lang="en-US" sz="1800" i="1">
                <a:solidFill>
                  <a:schemeClr val="accent6"/>
                </a:solidFill>
                <a:cs typeface="Calibri"/>
                <a:hlinkClick r:id="rId3">
                  <a:extLst>
                    <a:ext uri="{A12FA001-AC4F-418D-AE19-62706E023703}">
                      <ahyp:hlinkClr xmlns:ahyp="http://schemas.microsoft.com/office/drawing/2018/hyperlinkcolor" val="tx"/>
                    </a:ext>
                  </a:extLst>
                </a:hlinkClick>
              </a:rPr>
              <a:t>100 DCS 15.100</a:t>
            </a:r>
            <a:endParaRPr lang="en-US" i="1">
              <a:solidFill>
                <a:schemeClr val="accent6"/>
              </a:solidFill>
              <a:ea typeface="Calibri"/>
              <a:cs typeface="Calibri"/>
            </a:endParaRPr>
          </a:p>
          <a:p>
            <a:pPr marL="0" indent="0">
              <a:lnSpc>
                <a:spcPct val="100000"/>
              </a:lnSpc>
              <a:spcBef>
                <a:spcPts val="0"/>
              </a:spcBef>
              <a:buNone/>
            </a:pPr>
            <a:endParaRPr lang="en-US" sz="1800" b="1">
              <a:solidFill>
                <a:schemeClr val="accent6"/>
              </a:solidFill>
              <a:ea typeface="Calibri"/>
              <a:cs typeface="Calibri"/>
            </a:endParaRPr>
          </a:p>
          <a:p>
            <a:pPr marL="0" indent="0">
              <a:lnSpc>
                <a:spcPct val="100000"/>
              </a:lnSpc>
              <a:spcBef>
                <a:spcPts val="0"/>
              </a:spcBef>
              <a:buNone/>
            </a:pPr>
            <a:r>
              <a:rPr lang="en-US" sz="1800" b="1">
                <a:solidFill>
                  <a:schemeClr val="accent6"/>
                </a:solidFill>
                <a:cs typeface="Calibri"/>
              </a:rPr>
              <a:t>WIOA PRIORITY OF SERVICE</a:t>
            </a:r>
            <a:endParaRPr lang="en-US" sz="1800">
              <a:solidFill>
                <a:schemeClr val="accent6"/>
              </a:solidFill>
              <a:ea typeface="Calibri"/>
              <a:cs typeface="Calibri"/>
            </a:endParaRPr>
          </a:p>
          <a:p>
            <a:pPr marL="0" indent="0">
              <a:lnSpc>
                <a:spcPct val="100000"/>
              </a:lnSpc>
              <a:spcBef>
                <a:spcPts val="0"/>
              </a:spcBef>
              <a:buNone/>
            </a:pPr>
            <a:r>
              <a:rPr lang="en-US" sz="1800">
                <a:solidFill>
                  <a:schemeClr val="accent6"/>
                </a:solidFill>
                <a:cs typeface="Calibri"/>
              </a:rPr>
              <a:t>Self-identified Veterans will be provided Priority Of Service (POS) until proof of military service (or proof of Eligible Person status) is required to determine eligibility for WIOA programs. </a:t>
            </a:r>
            <a:endParaRPr lang="en-US" sz="1800">
              <a:solidFill>
                <a:schemeClr val="accent6"/>
              </a:solidFill>
              <a:ea typeface="Calibri"/>
              <a:cs typeface="Calibri"/>
            </a:endParaRPr>
          </a:p>
          <a:p>
            <a:pPr marL="0" indent="0">
              <a:lnSpc>
                <a:spcPct val="100000"/>
              </a:lnSpc>
              <a:spcBef>
                <a:spcPts val="0"/>
              </a:spcBef>
              <a:buNone/>
            </a:pPr>
            <a:endParaRPr lang="en-US" sz="1800">
              <a:solidFill>
                <a:schemeClr val="accent6"/>
              </a:solidFill>
              <a:ea typeface="Calibri"/>
              <a:cs typeface="Calibri"/>
            </a:endParaRPr>
          </a:p>
          <a:p>
            <a:pPr marL="0" indent="0">
              <a:lnSpc>
                <a:spcPct val="100000"/>
              </a:lnSpc>
              <a:spcBef>
                <a:spcPts val="0"/>
              </a:spcBef>
              <a:buNone/>
            </a:pPr>
            <a:r>
              <a:rPr lang="en-US" sz="1800">
                <a:solidFill>
                  <a:schemeClr val="accent6"/>
                </a:solidFill>
                <a:cs typeface="Calibri"/>
              </a:rPr>
              <a:t>For further guidance: please refer to WIOA regulations on the determination of eligibility and the point at which a self-identified Veteran must provide proof of status.</a:t>
            </a:r>
            <a:endParaRPr lang="en-US" sz="1800">
              <a:solidFill>
                <a:schemeClr val="accent6"/>
              </a:solidFill>
            </a:endParaRPr>
          </a:p>
        </p:txBody>
      </p:sp>
    </p:spTree>
    <p:extLst>
      <p:ext uri="{BB962C8B-B14F-4D97-AF65-F5344CB8AC3E}">
        <p14:creationId xmlns:p14="http://schemas.microsoft.com/office/powerpoint/2010/main" val="3629524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Priority of Service (cont.)</a:t>
            </a:r>
          </a:p>
        </p:txBody>
      </p:sp>
      <p:sp>
        <p:nvSpPr>
          <p:cNvPr id="3" name="TextBox 2">
            <a:extLst>
              <a:ext uri="{FF2B5EF4-FFF2-40B4-BE49-F238E27FC236}">
                <a16:creationId xmlns:a16="http://schemas.microsoft.com/office/drawing/2014/main" id="{378C62DF-9082-1EB2-6619-2F311450CE19}"/>
              </a:ext>
            </a:extLst>
          </p:cNvPr>
          <p:cNvSpPr txBox="1"/>
          <p:nvPr/>
        </p:nvSpPr>
        <p:spPr>
          <a:xfrm>
            <a:off x="0" y="1177585"/>
            <a:ext cx="9067800" cy="5355312"/>
          </a:xfrm>
          <a:prstGeom prst="rect">
            <a:avLst/>
          </a:prstGeom>
          <a:noFill/>
        </p:spPr>
        <p:txBody>
          <a:bodyPr wrap="square" lIns="91440" tIns="45720" rIns="91440" bIns="45720" anchor="t">
            <a:spAutoFit/>
          </a:bodyPr>
          <a:lstStyle/>
          <a:p>
            <a:r>
              <a:rPr lang="en-US" b="1">
                <a:solidFill>
                  <a:schemeClr val="accent6"/>
                </a:solidFill>
              </a:rPr>
              <a:t>Massachusetts Priority of Service (Mass Workforce Issuance </a:t>
            </a:r>
            <a:r>
              <a:rPr lang="en-US" b="1" i="1">
                <a:solidFill>
                  <a:schemeClr val="accent6"/>
                </a:solidFill>
              </a:rPr>
              <a:t>100 DCS 15.100.1</a:t>
            </a:r>
            <a:r>
              <a:rPr lang="en-US" b="1">
                <a:solidFill>
                  <a:schemeClr val="accent6"/>
                </a:solidFill>
              </a:rPr>
              <a:t>)</a:t>
            </a:r>
            <a:endParaRPr lang="en-US" b="1">
              <a:solidFill>
                <a:schemeClr val="accent6"/>
              </a:solidFill>
              <a:ea typeface="Calibri"/>
              <a:cs typeface="Calibri"/>
            </a:endParaRPr>
          </a:p>
          <a:p>
            <a:r>
              <a:rPr lang="en-US" b="1">
                <a:solidFill>
                  <a:schemeClr val="accent6"/>
                </a:solidFill>
              </a:rPr>
              <a:t>Eligibility for Priority of Service (POS)</a:t>
            </a:r>
            <a:endParaRPr lang="en-US" b="1">
              <a:solidFill>
                <a:schemeClr val="accent6"/>
              </a:solidFill>
              <a:ea typeface="Calibri"/>
              <a:cs typeface="Calibri"/>
            </a:endParaRPr>
          </a:p>
          <a:p>
            <a:endParaRPr lang="en-US">
              <a:solidFill>
                <a:schemeClr val="accent6"/>
              </a:solidFill>
              <a:ea typeface="Calibri"/>
              <a:cs typeface="Calibri"/>
            </a:endParaRPr>
          </a:p>
          <a:p>
            <a:pPr marL="285750" indent="-285750">
              <a:buFont typeface="Arial"/>
              <a:buChar char="•"/>
            </a:pPr>
            <a:r>
              <a:rPr lang="en-US">
                <a:solidFill>
                  <a:schemeClr val="accent6"/>
                </a:solidFill>
              </a:rPr>
              <a:t>Per </a:t>
            </a:r>
            <a:r>
              <a:rPr lang="en-US" i="1">
                <a:solidFill>
                  <a:schemeClr val="accent6"/>
                </a:solidFill>
              </a:rPr>
              <a:t>TEGL No. 10-09</a:t>
            </a:r>
            <a:r>
              <a:rPr lang="en-US">
                <a:solidFill>
                  <a:schemeClr val="accent6"/>
                </a:solidFill>
              </a:rPr>
              <a:t>, Veterans, and eligible spouses, including widows and widowers as defined in the statue and regulations are eligible for priority of service. For the purposes of implementing priority of service, the Final Rule requires that program operators use the broad definition of Veteran found in </a:t>
            </a:r>
            <a:r>
              <a:rPr lang="en-US" i="1">
                <a:solidFill>
                  <a:schemeClr val="accent6"/>
                </a:solidFill>
              </a:rPr>
              <a:t>38 U.S.C. 101(2).</a:t>
            </a:r>
            <a:endParaRPr lang="en-US" i="1">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rPr>
              <a:t>Under this definition, the term “</a:t>
            </a:r>
            <a:r>
              <a:rPr lang="en-US" b="1">
                <a:solidFill>
                  <a:schemeClr val="accent6"/>
                </a:solidFill>
              </a:rPr>
              <a:t>Veteran</a:t>
            </a:r>
            <a:r>
              <a:rPr lang="en-US">
                <a:solidFill>
                  <a:schemeClr val="accent6"/>
                </a:solidFill>
              </a:rPr>
              <a:t>” means a person who served at least one day in the active military, naval, or air services, and who was discharged or released under conditions other than dishonorable, as specified in </a:t>
            </a:r>
            <a:r>
              <a:rPr lang="en-US" i="1">
                <a:solidFill>
                  <a:schemeClr val="accent6"/>
                </a:solidFill>
              </a:rPr>
              <a:t>38 U.S.C. 101(2). </a:t>
            </a:r>
            <a:br>
              <a:rPr lang="en-US" i="1">
                <a:solidFill>
                  <a:schemeClr val="accent6"/>
                </a:solidFill>
              </a:rPr>
            </a:br>
            <a:endParaRPr lang="en-US" i="1">
              <a:solidFill>
                <a:schemeClr val="accent6"/>
              </a:solidFill>
              <a:ea typeface="Calibri"/>
              <a:cs typeface="Calibri"/>
            </a:endParaRPr>
          </a:p>
          <a:p>
            <a:pPr marL="285750" indent="-285750">
              <a:buFont typeface="Arial"/>
              <a:buChar char="•"/>
            </a:pPr>
            <a:r>
              <a:rPr lang="en-US">
                <a:solidFill>
                  <a:schemeClr val="accent6"/>
                </a:solidFill>
              </a:rPr>
              <a:t>Active service includes full-time Federal service in the National Guard or a Reserve component. This definition of “active service” does not include full-time duty performed strictly for training purposes (i.e., that which often is referred to as “weekend” or “annual” training), nor does it include Full-time active duty performed by National Guard personnel who are mobilized by State rather than Federal authorities (State Mobilizations usually occur in response to events such as natural disasters). </a:t>
            </a:r>
            <a:endParaRPr lang="en-US" i="1">
              <a:solidFill>
                <a:schemeClr val="accent6"/>
              </a:solidFill>
              <a:ea typeface="Calibri"/>
              <a:cs typeface="Calibri"/>
            </a:endParaRPr>
          </a:p>
          <a:p>
            <a:endParaRPr lang="en-US"/>
          </a:p>
        </p:txBody>
      </p:sp>
    </p:spTree>
    <p:extLst>
      <p:ext uri="{BB962C8B-B14F-4D97-AF65-F5344CB8AC3E}">
        <p14:creationId xmlns:p14="http://schemas.microsoft.com/office/powerpoint/2010/main" val="38800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629C64CE-32C9-337A-7427-1900FF0C116C}"/>
              </a:ext>
            </a:extLst>
          </p:cNvPr>
          <p:cNvPicPr>
            <a:picLocks noGrp="1" noChangeAspect="1"/>
          </p:cNvPicPr>
          <p:nvPr>
            <p:ph sz="quarter" idx="10"/>
          </p:nvPr>
        </p:nvPicPr>
        <p:blipFill>
          <a:blip r:embed="rId2"/>
          <a:srcRect t="18"/>
          <a:stretch/>
        </p:blipFill>
        <p:spPr>
          <a:xfrm>
            <a:off x="20" y="1282"/>
            <a:ext cx="9143980" cy="6856718"/>
          </a:xfrm>
          <a:prstGeom prst="rect">
            <a:avLst/>
          </a:prstGeom>
        </p:spPr>
      </p:pic>
      <p:sp>
        <p:nvSpPr>
          <p:cNvPr id="3" name="Slide Number Placeholder 2">
            <a:extLst>
              <a:ext uri="{FF2B5EF4-FFF2-40B4-BE49-F238E27FC236}">
                <a16:creationId xmlns:a16="http://schemas.microsoft.com/office/drawing/2014/main" id="{9A1735D4-353E-1A4B-47C3-1A4C68FE36F7}"/>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941BE8DD-6BA1-AD43-8321-0CEB068BCC7D}" type="slidenum">
              <a:rPr lang="en-US" sz="1200" dirty="0">
                <a:solidFill>
                  <a:srgbClr val="FFFFFF"/>
                </a:solidFill>
              </a:rPr>
              <a:pPr defTabSz="914400">
                <a:spcAft>
                  <a:spcPts val="600"/>
                </a:spcAft>
              </a:pPr>
              <a:t>2</a:t>
            </a:fld>
            <a:endParaRPr lang="en-US" sz="1200">
              <a:solidFill>
                <a:srgbClr val="FFFFFF"/>
              </a:solidFill>
            </a:endParaRPr>
          </a:p>
        </p:txBody>
      </p:sp>
    </p:spTree>
    <p:extLst>
      <p:ext uri="{BB962C8B-B14F-4D97-AF65-F5344CB8AC3E}">
        <p14:creationId xmlns:p14="http://schemas.microsoft.com/office/powerpoint/2010/main" val="266487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Veteran Status for JVSG Eligible</a:t>
            </a:r>
            <a:endParaRPr lang="en-US" altLang="en-US" b="1" err="1">
              <a:ea typeface="Calibri"/>
            </a:endParaRPr>
          </a:p>
        </p:txBody>
      </p:sp>
      <p:sp>
        <p:nvSpPr>
          <p:cNvPr id="3" name="TextBox 2">
            <a:extLst>
              <a:ext uri="{FF2B5EF4-FFF2-40B4-BE49-F238E27FC236}">
                <a16:creationId xmlns:a16="http://schemas.microsoft.com/office/drawing/2014/main" id="{1FC7A815-D12A-0F7A-4AEE-5AF3F7098B57}"/>
              </a:ext>
            </a:extLst>
          </p:cNvPr>
          <p:cNvSpPr txBox="1"/>
          <p:nvPr/>
        </p:nvSpPr>
        <p:spPr>
          <a:xfrm>
            <a:off x="160867" y="1212876"/>
            <a:ext cx="8839200" cy="5616922"/>
          </a:xfrm>
          <a:prstGeom prst="rect">
            <a:avLst/>
          </a:prstGeom>
          <a:noFill/>
        </p:spPr>
        <p:txBody>
          <a:bodyPr wrap="square" lIns="91440" tIns="45720" rIns="91440" bIns="45720" anchor="t">
            <a:spAutoFit/>
          </a:bodyPr>
          <a:lstStyle/>
          <a:p>
            <a:r>
              <a:rPr lang="en-US" sz="1900" b="1">
                <a:solidFill>
                  <a:schemeClr val="accent6"/>
                </a:solidFill>
              </a:rPr>
              <a:t>Veteran status:</a:t>
            </a:r>
            <a:endParaRPr lang="en-US" sz="1900" b="1">
              <a:solidFill>
                <a:schemeClr val="accent6"/>
              </a:solidFill>
              <a:ea typeface="Calibri"/>
              <a:cs typeface="Calibri"/>
            </a:endParaRPr>
          </a:p>
          <a:p>
            <a:endParaRPr lang="en-US" sz="1900">
              <a:solidFill>
                <a:schemeClr val="accent6"/>
              </a:solidFill>
              <a:ea typeface="Calibri"/>
              <a:cs typeface="Calibri"/>
            </a:endParaRPr>
          </a:p>
          <a:p>
            <a:r>
              <a:rPr lang="en-US" sz="1900">
                <a:solidFill>
                  <a:schemeClr val="accent6"/>
                </a:solidFill>
              </a:rPr>
              <a:t>A person as defined in </a:t>
            </a:r>
            <a:r>
              <a:rPr lang="en-US" sz="1900" i="1">
                <a:solidFill>
                  <a:schemeClr val="accent6"/>
                </a:solidFill>
              </a:rPr>
              <a:t>Title 38 U.S.C. §4211 </a:t>
            </a:r>
            <a:r>
              <a:rPr lang="en-US" sz="1900">
                <a:solidFill>
                  <a:schemeClr val="accent6"/>
                </a:solidFill>
              </a:rPr>
              <a:t>who:</a:t>
            </a:r>
            <a:br>
              <a:rPr lang="en-US" sz="1900"/>
            </a:br>
            <a:endParaRPr lang="en-US" sz="1900">
              <a:solidFill>
                <a:schemeClr val="accent6"/>
              </a:solidFill>
              <a:ea typeface="Calibri"/>
              <a:cs typeface="Calibri"/>
            </a:endParaRPr>
          </a:p>
          <a:p>
            <a:r>
              <a:rPr lang="en-US" sz="1900">
                <a:solidFill>
                  <a:schemeClr val="accent6"/>
                </a:solidFill>
              </a:rPr>
              <a:t>•	Served on active duty for a period of more than 180 days and was discharged or released there from with other than a dishonorable discharge: </a:t>
            </a:r>
            <a:r>
              <a:rPr lang="en-US" sz="1900" i="1">
                <a:solidFill>
                  <a:schemeClr val="accent6"/>
                </a:solidFill>
              </a:rPr>
              <a:t>or</a:t>
            </a:r>
            <a:br>
              <a:rPr lang="en-US" sz="1900"/>
            </a:br>
            <a:endParaRPr lang="en-US" sz="1900">
              <a:solidFill>
                <a:schemeClr val="accent6"/>
              </a:solidFill>
              <a:ea typeface="Calibri"/>
              <a:cs typeface="Calibri"/>
            </a:endParaRPr>
          </a:p>
          <a:p>
            <a:r>
              <a:rPr lang="en-US" sz="1900">
                <a:solidFill>
                  <a:schemeClr val="accent6"/>
                </a:solidFill>
              </a:rPr>
              <a:t>•	Was discharged or released from active duty because of a service-connected disability; </a:t>
            </a:r>
            <a:r>
              <a:rPr lang="en-US" sz="1900" i="1">
                <a:solidFill>
                  <a:schemeClr val="accent6"/>
                </a:solidFill>
              </a:rPr>
              <a:t>or</a:t>
            </a:r>
            <a:endParaRPr lang="en-US" sz="1900" i="1">
              <a:solidFill>
                <a:schemeClr val="accent6"/>
              </a:solidFill>
              <a:ea typeface="Calibri"/>
              <a:cs typeface="Calibri"/>
            </a:endParaRPr>
          </a:p>
          <a:p>
            <a:r>
              <a:rPr lang="en-US" sz="1900">
                <a:solidFill>
                  <a:schemeClr val="accent6"/>
                </a:solidFill>
              </a:rPr>
              <a:t>•	As a member of a reserve component under an order to active duty pursuant to </a:t>
            </a:r>
            <a:r>
              <a:rPr lang="en-US" sz="1900" i="1">
                <a:solidFill>
                  <a:schemeClr val="accent6"/>
                </a:solidFill>
              </a:rPr>
              <a:t>section 12301(a) (d) or (g), 12302, or 12304 of Title 10</a:t>
            </a:r>
            <a:r>
              <a:rPr lang="en-US" sz="1900">
                <a:solidFill>
                  <a:schemeClr val="accent6"/>
                </a:solidFill>
              </a:rPr>
              <a:t>, served on active duty during a period of war </a:t>
            </a:r>
            <a:r>
              <a:rPr lang="en-US" sz="1900" i="1">
                <a:solidFill>
                  <a:schemeClr val="accent6"/>
                </a:solidFill>
              </a:rPr>
              <a:t>or</a:t>
            </a:r>
            <a:r>
              <a:rPr lang="en-US" sz="1900">
                <a:solidFill>
                  <a:schemeClr val="accent6"/>
                </a:solidFill>
              </a:rPr>
              <a:t> in a campaign or expedition for which a campaign badge is authorized and was discharged or released from such duty with other than a dishonorable discharge; </a:t>
            </a:r>
            <a:br>
              <a:rPr lang="en-US" sz="1900"/>
            </a:br>
            <a:r>
              <a:rPr lang="en-US" sz="1900" i="1">
                <a:solidFill>
                  <a:schemeClr val="accent6"/>
                </a:solidFill>
              </a:rPr>
              <a:t>or</a:t>
            </a:r>
            <a:endParaRPr lang="en-US" sz="1900">
              <a:solidFill>
                <a:schemeClr val="accent6"/>
              </a:solidFill>
              <a:ea typeface="Calibri"/>
              <a:cs typeface="Calibri"/>
            </a:endParaRPr>
          </a:p>
          <a:p>
            <a:r>
              <a:rPr lang="en-US" sz="1900">
                <a:solidFill>
                  <a:schemeClr val="accent6"/>
                </a:solidFill>
              </a:rPr>
              <a:t>•	Was discharged or released from active duty by reason of a sole survivorship discharge (as that term is defined in  (</a:t>
            </a:r>
            <a:r>
              <a:rPr lang="en-US" sz="1900" i="1">
                <a:solidFill>
                  <a:schemeClr val="accent6"/>
                </a:solidFill>
              </a:rPr>
              <a:t>§1174(</a:t>
            </a:r>
            <a:r>
              <a:rPr lang="en-US" sz="1900" i="1" err="1">
                <a:solidFill>
                  <a:schemeClr val="accent6"/>
                </a:solidFill>
              </a:rPr>
              <a:t>i</a:t>
            </a:r>
            <a:r>
              <a:rPr lang="en-US" sz="1900" i="1">
                <a:solidFill>
                  <a:schemeClr val="accent6"/>
                </a:solidFill>
              </a:rPr>
              <a:t>) of Title 10).</a:t>
            </a:r>
            <a:endParaRPr lang="en-US" sz="1900" i="1">
              <a:solidFill>
                <a:schemeClr val="accent6"/>
              </a:solidFill>
              <a:ea typeface="Calibri"/>
              <a:cs typeface="Calibri"/>
            </a:endParaRPr>
          </a:p>
          <a:p>
            <a:endParaRPr lang="en-US"/>
          </a:p>
          <a:p>
            <a:endParaRPr lang="en-US" i="1">
              <a:ea typeface="Calibri"/>
              <a:cs typeface="Calibri"/>
            </a:endParaRPr>
          </a:p>
        </p:txBody>
      </p:sp>
    </p:spTree>
    <p:extLst>
      <p:ext uri="{BB962C8B-B14F-4D97-AF65-F5344CB8AC3E}">
        <p14:creationId xmlns:p14="http://schemas.microsoft.com/office/powerpoint/2010/main" val="166002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Categories of Veterans </a:t>
            </a:r>
          </a:p>
        </p:txBody>
      </p:sp>
      <p:sp>
        <p:nvSpPr>
          <p:cNvPr id="3" name="TextBox 2">
            <a:extLst>
              <a:ext uri="{FF2B5EF4-FFF2-40B4-BE49-F238E27FC236}">
                <a16:creationId xmlns:a16="http://schemas.microsoft.com/office/drawing/2014/main" id="{96964498-94C9-35A0-850D-2F8DE3F8B4C6}"/>
              </a:ext>
            </a:extLst>
          </p:cNvPr>
          <p:cNvSpPr txBox="1"/>
          <p:nvPr/>
        </p:nvSpPr>
        <p:spPr>
          <a:xfrm>
            <a:off x="237619" y="1335046"/>
            <a:ext cx="8746065" cy="5032147"/>
          </a:xfrm>
          <a:prstGeom prst="rect">
            <a:avLst/>
          </a:prstGeom>
          <a:noFill/>
        </p:spPr>
        <p:txBody>
          <a:bodyPr wrap="square" lIns="91440" tIns="45720" rIns="91440" bIns="45720" anchor="t">
            <a:spAutoFit/>
          </a:bodyPr>
          <a:lstStyle/>
          <a:p>
            <a:r>
              <a:rPr lang="en-US" sz="1900" b="1">
                <a:solidFill>
                  <a:schemeClr val="accent6"/>
                </a:solidFill>
              </a:rPr>
              <a:t>Combat Veteran </a:t>
            </a:r>
            <a:endParaRPr lang="en-US" sz="1900" b="1">
              <a:solidFill>
                <a:schemeClr val="accent6"/>
              </a:solidFill>
              <a:ea typeface="Calibri"/>
              <a:cs typeface="Calibri"/>
            </a:endParaRPr>
          </a:p>
          <a:p>
            <a:r>
              <a:rPr lang="en-US" sz="1900">
                <a:solidFill>
                  <a:schemeClr val="accent6"/>
                </a:solidFill>
              </a:rPr>
              <a:t>An eligible Veteran any part of whose active military, naval, or air service was in a war or conflict in which campaign badge or expeditionary medal has been authorized.</a:t>
            </a:r>
            <a:endParaRPr lang="en-US" sz="1900">
              <a:solidFill>
                <a:schemeClr val="accent6"/>
              </a:solidFill>
              <a:ea typeface="Calibri"/>
              <a:cs typeface="Calibri"/>
            </a:endParaRPr>
          </a:p>
          <a:p>
            <a:endParaRPr lang="en-US" sz="1900">
              <a:solidFill>
                <a:schemeClr val="accent6"/>
              </a:solidFill>
              <a:ea typeface="Calibri"/>
              <a:cs typeface="Calibri"/>
            </a:endParaRPr>
          </a:p>
          <a:p>
            <a:r>
              <a:rPr lang="en-US" sz="1900">
                <a:solidFill>
                  <a:schemeClr val="accent6"/>
                </a:solidFill>
              </a:rPr>
              <a:t>A complete listing of campaign and expeditionary medals can be located on the Office of Personnel Management website: </a:t>
            </a:r>
            <a:endParaRPr lang="en-US" sz="1900">
              <a:solidFill>
                <a:schemeClr val="accent6"/>
              </a:solidFill>
              <a:ea typeface="Calibri"/>
              <a:cs typeface="Calibri"/>
            </a:endParaRPr>
          </a:p>
          <a:p>
            <a:r>
              <a:rPr lang="en-US" sz="1900">
                <a:solidFill>
                  <a:schemeClr val="accent6"/>
                </a:solidFill>
                <a:hlinkClick r:id="rId2">
                  <a:extLst>
                    <a:ext uri="{A12FA001-AC4F-418D-AE19-62706E023703}">
                      <ahyp:hlinkClr xmlns:ahyp="http://schemas.microsoft.com/office/drawing/2018/hyperlinkcolor" val="tx"/>
                    </a:ext>
                  </a:extLst>
                </a:hlinkClick>
              </a:rPr>
              <a:t>www.opm.gov/policy-data-oversight/Veterans-services/vet-guide-for-hr-professionals/</a:t>
            </a:r>
            <a:r>
              <a:rPr lang="en-US" sz="1900">
                <a:solidFill>
                  <a:schemeClr val="accent6"/>
                </a:solidFill>
              </a:rPr>
              <a:t>  </a:t>
            </a:r>
            <a:endParaRPr lang="en-US" sz="1900">
              <a:solidFill>
                <a:schemeClr val="accent6"/>
              </a:solidFill>
              <a:ea typeface="Calibri"/>
              <a:cs typeface="Calibri"/>
            </a:endParaRPr>
          </a:p>
          <a:p>
            <a:endParaRPr lang="en-US" sz="1900">
              <a:solidFill>
                <a:schemeClr val="accent6"/>
              </a:solidFill>
              <a:ea typeface="Calibri"/>
              <a:cs typeface="Calibri"/>
            </a:endParaRPr>
          </a:p>
          <a:p>
            <a:endParaRPr lang="en-US" sz="1900">
              <a:solidFill>
                <a:schemeClr val="accent6"/>
              </a:solidFill>
              <a:ea typeface="Calibri"/>
              <a:cs typeface="Calibri"/>
            </a:endParaRPr>
          </a:p>
          <a:p>
            <a:r>
              <a:rPr lang="en-US" sz="1900" b="1">
                <a:solidFill>
                  <a:schemeClr val="accent6"/>
                </a:solidFill>
                <a:cs typeface="Calibri"/>
              </a:rPr>
              <a:t>Disabled Veteran</a:t>
            </a:r>
            <a:endParaRPr lang="en-US" sz="1900">
              <a:solidFill>
                <a:schemeClr val="accent6"/>
              </a:solidFill>
              <a:ea typeface="Calibri"/>
              <a:cs typeface="Calibri"/>
            </a:endParaRPr>
          </a:p>
          <a:p>
            <a:r>
              <a:rPr lang="en-US" sz="1900">
                <a:solidFill>
                  <a:schemeClr val="accent6"/>
                </a:solidFill>
                <a:cs typeface="Calibri"/>
              </a:rPr>
              <a:t>A Veteran rated at 0% who has applied for disability status or is entitled to compensation (</a:t>
            </a:r>
            <a:r>
              <a:rPr lang="en-US" sz="1900" i="1">
                <a:solidFill>
                  <a:schemeClr val="accent6"/>
                </a:solidFill>
                <a:cs typeface="Calibri"/>
              </a:rPr>
              <a:t>or who but for the receipt of military retired pay would be entitled to compensation</a:t>
            </a:r>
            <a:r>
              <a:rPr lang="en-US" sz="1900">
                <a:solidFill>
                  <a:schemeClr val="accent6"/>
                </a:solidFill>
                <a:cs typeface="Calibri"/>
              </a:rPr>
              <a:t>) under laws administered by the Veterans’ Administration; or a person who was discharged or released from active duty because of a service-connected disability. </a:t>
            </a:r>
            <a:endParaRPr lang="en-US" sz="1900">
              <a:solidFill>
                <a:schemeClr val="accent6"/>
              </a:solidFill>
              <a:ea typeface="Calibri"/>
              <a:cs typeface="Calibri"/>
            </a:endParaRPr>
          </a:p>
          <a:p>
            <a:endParaRPr lang="en-US"/>
          </a:p>
          <a:p>
            <a:endParaRPr lang="en-US" i="1">
              <a:ea typeface="Calibri"/>
              <a:cs typeface="Calibri"/>
            </a:endParaRPr>
          </a:p>
        </p:txBody>
      </p:sp>
    </p:spTree>
    <p:extLst>
      <p:ext uri="{BB962C8B-B14F-4D97-AF65-F5344CB8AC3E}">
        <p14:creationId xmlns:p14="http://schemas.microsoft.com/office/powerpoint/2010/main" val="142885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Categories of Veterans </a:t>
            </a:r>
          </a:p>
        </p:txBody>
      </p:sp>
      <p:sp>
        <p:nvSpPr>
          <p:cNvPr id="3" name="TextBox 2">
            <a:extLst>
              <a:ext uri="{FF2B5EF4-FFF2-40B4-BE49-F238E27FC236}">
                <a16:creationId xmlns:a16="http://schemas.microsoft.com/office/drawing/2014/main" id="{5960B229-7660-2386-8E39-15ECA0DA7770}"/>
              </a:ext>
            </a:extLst>
          </p:cNvPr>
          <p:cNvSpPr txBox="1"/>
          <p:nvPr/>
        </p:nvSpPr>
        <p:spPr>
          <a:xfrm>
            <a:off x="154057" y="1420362"/>
            <a:ext cx="8796867" cy="3693319"/>
          </a:xfrm>
          <a:prstGeom prst="rect">
            <a:avLst/>
          </a:prstGeom>
          <a:noFill/>
        </p:spPr>
        <p:txBody>
          <a:bodyPr wrap="square" lIns="91440" tIns="45720" rIns="91440" bIns="45720" anchor="t">
            <a:spAutoFit/>
          </a:bodyPr>
          <a:lstStyle/>
          <a:p>
            <a:r>
              <a:rPr lang="en-US" sz="2000" b="1">
                <a:solidFill>
                  <a:schemeClr val="accent6"/>
                </a:solidFill>
              </a:rPr>
              <a:t>Special Disabled Veteran</a:t>
            </a:r>
            <a:endParaRPr lang="en-US" sz="2000" b="1">
              <a:solidFill>
                <a:schemeClr val="accent6"/>
              </a:solidFill>
              <a:ea typeface="Calibri"/>
              <a:cs typeface="Calibri"/>
            </a:endParaRPr>
          </a:p>
          <a:p>
            <a:endParaRPr lang="en-US" sz="2000">
              <a:solidFill>
                <a:schemeClr val="accent6"/>
              </a:solidFill>
              <a:ea typeface="Calibri"/>
              <a:cs typeface="Calibri"/>
            </a:endParaRPr>
          </a:p>
          <a:p>
            <a:endParaRPr lang="en-US" sz="2000">
              <a:solidFill>
                <a:schemeClr val="accent6"/>
              </a:solidFill>
              <a:ea typeface="Calibri"/>
              <a:cs typeface="Calibri"/>
            </a:endParaRPr>
          </a:p>
          <a:p>
            <a:r>
              <a:rPr lang="en-US" sz="2000">
                <a:solidFill>
                  <a:schemeClr val="accent6"/>
                </a:solidFill>
              </a:rPr>
              <a:t>A Veteran who is entitled to compensation (or who but for the receipt of military retired pay would be entitled to compensation) under laws administered by the Secretary for a disability rated at 30 percent or more or rated at 10 or 20 percent in the case of a Veteran who has been determined to have a serious employment handicap; or a person who was discharged or released from active duty because of service-connected disability. </a:t>
            </a:r>
            <a:endParaRPr lang="en-US" sz="2000">
              <a:solidFill>
                <a:schemeClr val="accent6"/>
              </a:solidFill>
              <a:ea typeface="Calibri"/>
              <a:cs typeface="Calibri"/>
            </a:endParaRPr>
          </a:p>
          <a:p>
            <a:endParaRPr lang="en-US"/>
          </a:p>
          <a:p>
            <a:endParaRPr lang="en-US"/>
          </a:p>
          <a:p>
            <a:endParaRPr lang="en-US" i="1">
              <a:ea typeface="Calibri"/>
              <a:cs typeface="Calibri"/>
            </a:endParaRPr>
          </a:p>
        </p:txBody>
      </p:sp>
    </p:spTree>
    <p:extLst>
      <p:ext uri="{BB962C8B-B14F-4D97-AF65-F5344CB8AC3E}">
        <p14:creationId xmlns:p14="http://schemas.microsoft.com/office/powerpoint/2010/main" val="415230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7743963" cy="954348"/>
          </a:xfrm>
        </p:spPr>
        <p:txBody>
          <a:bodyPr/>
          <a:lstStyle/>
          <a:p>
            <a:r>
              <a:rPr lang="en-US" altLang="en-US" b="1"/>
              <a:t>Categories of Veterans – Other Eligible</a:t>
            </a:r>
          </a:p>
        </p:txBody>
      </p:sp>
      <p:sp>
        <p:nvSpPr>
          <p:cNvPr id="3" name="TextBox 2">
            <a:extLst>
              <a:ext uri="{FF2B5EF4-FFF2-40B4-BE49-F238E27FC236}">
                <a16:creationId xmlns:a16="http://schemas.microsoft.com/office/drawing/2014/main" id="{F540C1C9-7884-82AC-AA25-73CDC19312EB}"/>
              </a:ext>
            </a:extLst>
          </p:cNvPr>
          <p:cNvSpPr txBox="1"/>
          <p:nvPr/>
        </p:nvSpPr>
        <p:spPr>
          <a:xfrm>
            <a:off x="147945" y="1213194"/>
            <a:ext cx="8678333" cy="4585871"/>
          </a:xfrm>
          <a:prstGeom prst="rect">
            <a:avLst/>
          </a:prstGeom>
          <a:noFill/>
        </p:spPr>
        <p:txBody>
          <a:bodyPr wrap="square" lIns="91440" tIns="45720" rIns="91440" bIns="45720" anchor="t">
            <a:spAutoFit/>
          </a:bodyPr>
          <a:lstStyle/>
          <a:p>
            <a:endParaRPr lang="en-US" b="1">
              <a:solidFill>
                <a:schemeClr val="accent6"/>
              </a:solidFill>
              <a:ea typeface="Calibri"/>
              <a:cs typeface="Calibri"/>
            </a:endParaRPr>
          </a:p>
          <a:p>
            <a:r>
              <a:rPr lang="en-US" sz="2000" b="1">
                <a:solidFill>
                  <a:schemeClr val="accent6"/>
                </a:solidFill>
                <a:ea typeface="Calibri"/>
                <a:cs typeface="Calibri"/>
              </a:rPr>
              <a:t>Spouse, family caregiver or widow(er) of someone who served or is serving in the Armed Forces</a:t>
            </a:r>
          </a:p>
          <a:p>
            <a:endParaRPr lang="en-US" sz="2000" b="1">
              <a:solidFill>
                <a:schemeClr val="accent6"/>
              </a:solidFill>
              <a:ea typeface="Calibri"/>
              <a:cs typeface="Calibri"/>
            </a:endParaRPr>
          </a:p>
          <a:p>
            <a:pPr marL="800100" lvl="1" indent="-342900">
              <a:buAutoNum type="romanUcPeriod"/>
            </a:pPr>
            <a:r>
              <a:rPr lang="en-US" sz="2000">
                <a:solidFill>
                  <a:schemeClr val="accent6"/>
                </a:solidFill>
                <a:ea typeface="Calibri"/>
                <a:cs typeface="Calibri"/>
              </a:rPr>
              <a:t>Spouse or family care giver of wounded, ill, or injured current service member who is receiving care at a military treatment facility</a:t>
            </a:r>
          </a:p>
          <a:p>
            <a:pPr marL="800100" lvl="1" indent="-342900">
              <a:buAutoNum type="romanUcPeriod"/>
            </a:pPr>
            <a:r>
              <a:rPr lang="en-US" sz="2000">
                <a:solidFill>
                  <a:schemeClr val="accent6"/>
                </a:solidFill>
                <a:ea typeface="Calibri"/>
                <a:cs typeface="Calibri"/>
              </a:rPr>
              <a:t>Spouse died from service-connected disability</a:t>
            </a:r>
          </a:p>
          <a:p>
            <a:pPr marL="800100" lvl="1" indent="-342900">
              <a:buAutoNum type="romanUcPeriod"/>
            </a:pPr>
            <a:r>
              <a:rPr lang="en-US" sz="2000">
                <a:solidFill>
                  <a:schemeClr val="accent6"/>
                </a:solidFill>
                <a:ea typeface="Calibri"/>
                <a:cs typeface="Calibri"/>
              </a:rPr>
              <a:t>My spouse has or my deceased spouse had a Permeant and Total service connect disability rating from the VA</a:t>
            </a:r>
          </a:p>
          <a:p>
            <a:pPr marL="800100" lvl="1" indent="-342900">
              <a:buAutoNum type="romanUcPeriod"/>
            </a:pPr>
            <a:r>
              <a:rPr lang="en-US" sz="2000">
                <a:solidFill>
                  <a:schemeClr val="accent6"/>
                </a:solidFill>
                <a:ea typeface="Calibri"/>
                <a:cs typeface="Calibri"/>
              </a:rPr>
              <a:t>My active-duty spouse is listed as one of the following:</a:t>
            </a:r>
          </a:p>
          <a:p>
            <a:pPr marL="1257300" lvl="2" indent="-342900">
              <a:buAutoNum type="romanUcPeriod"/>
            </a:pPr>
            <a:r>
              <a:rPr lang="en-US" sz="2000">
                <a:solidFill>
                  <a:schemeClr val="accent6"/>
                </a:solidFill>
                <a:ea typeface="Calibri"/>
                <a:cs typeface="Calibri"/>
              </a:rPr>
              <a:t>Missing in Action</a:t>
            </a:r>
          </a:p>
          <a:p>
            <a:pPr marL="1257300" lvl="2" indent="-342900">
              <a:buAutoNum type="romanUcPeriod"/>
            </a:pPr>
            <a:r>
              <a:rPr lang="en-US" sz="2000">
                <a:solidFill>
                  <a:schemeClr val="accent6"/>
                </a:solidFill>
                <a:ea typeface="Calibri"/>
                <a:cs typeface="Calibri"/>
              </a:rPr>
              <a:t>Captured in the line of duty</a:t>
            </a:r>
          </a:p>
          <a:p>
            <a:pPr marL="1257300" lvl="2" indent="-342900">
              <a:buAutoNum type="romanUcPeriod"/>
            </a:pPr>
            <a:r>
              <a:rPr lang="en-US" sz="2000">
                <a:solidFill>
                  <a:schemeClr val="accent6"/>
                </a:solidFill>
                <a:ea typeface="Calibri"/>
                <a:cs typeface="Calibri"/>
              </a:rPr>
              <a:t>Forcibly detained by a Foreign Government</a:t>
            </a:r>
          </a:p>
          <a:p>
            <a:pPr marL="800100" lvl="1" indent="-342900">
              <a:buAutoNum type="romanUcPeriod"/>
            </a:pPr>
            <a:endParaRPr lang="en-US" sz="1600" b="1">
              <a:ea typeface="Calibri"/>
              <a:cs typeface="Calibri"/>
            </a:endParaRPr>
          </a:p>
          <a:p>
            <a:endParaRPr lang="en-US" i="1">
              <a:ea typeface="Calibri"/>
              <a:cs typeface="Calibri"/>
            </a:endParaRPr>
          </a:p>
        </p:txBody>
      </p:sp>
    </p:spTree>
    <p:extLst>
      <p:ext uri="{BB962C8B-B14F-4D97-AF65-F5344CB8AC3E}">
        <p14:creationId xmlns:p14="http://schemas.microsoft.com/office/powerpoint/2010/main" val="182508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7611441" cy="954348"/>
          </a:xfrm>
        </p:spPr>
        <p:txBody>
          <a:bodyPr/>
          <a:lstStyle/>
          <a:p>
            <a:r>
              <a:rPr lang="en-US" altLang="en-US" b="1"/>
              <a:t>Veterans Caseload Data Analysis Sheet  (VCDAS)</a:t>
            </a:r>
          </a:p>
        </p:txBody>
      </p:sp>
      <p:pic>
        <p:nvPicPr>
          <p:cNvPr id="5" name="Picture 4">
            <a:extLst>
              <a:ext uri="{FF2B5EF4-FFF2-40B4-BE49-F238E27FC236}">
                <a16:creationId xmlns:a16="http://schemas.microsoft.com/office/drawing/2014/main" id="{EBEA7FBF-B011-9A87-D5BD-B3D559F1A0C5}"/>
              </a:ext>
            </a:extLst>
          </p:cNvPr>
          <p:cNvPicPr>
            <a:picLocks noChangeAspect="1"/>
          </p:cNvPicPr>
          <p:nvPr/>
        </p:nvPicPr>
        <p:blipFill>
          <a:blip r:embed="rId2"/>
          <a:stretch>
            <a:fillRect/>
          </a:stretch>
        </p:blipFill>
        <p:spPr>
          <a:xfrm>
            <a:off x="2970955" y="1295587"/>
            <a:ext cx="3119263" cy="4802125"/>
          </a:xfrm>
          <a:prstGeom prst="rect">
            <a:avLst/>
          </a:prstGeom>
          <a:ln w="15875">
            <a:solidFill>
              <a:schemeClr val="accent1"/>
            </a:solidFill>
          </a:ln>
        </p:spPr>
      </p:pic>
    </p:spTree>
    <p:extLst>
      <p:ext uri="{BB962C8B-B14F-4D97-AF65-F5344CB8AC3E}">
        <p14:creationId xmlns:p14="http://schemas.microsoft.com/office/powerpoint/2010/main" val="3893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FE97-E3D4-7BBD-8986-95460D7CFEF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79ED00B-077A-ABEC-10EB-050FF1F58AFC}"/>
              </a:ext>
            </a:extLst>
          </p:cNvPr>
          <p:cNvSpPr>
            <a:spLocks noGrp="1"/>
          </p:cNvSpPr>
          <p:nvPr>
            <p:ph type="sldNum" sz="quarter" idx="4"/>
          </p:nvPr>
        </p:nvSpPr>
        <p:spPr/>
        <p:txBody>
          <a:bodyPr/>
          <a:lstStyle/>
          <a:p>
            <a:fld id="{941BE8DD-6BA1-AD43-8321-0CEB068BCC7D}" type="slidenum">
              <a:rPr lang="en-US" smtClean="0"/>
              <a:pPr/>
              <a:t>25</a:t>
            </a:fld>
            <a:endParaRPr lang="en-US"/>
          </a:p>
        </p:txBody>
      </p:sp>
      <p:sp>
        <p:nvSpPr>
          <p:cNvPr id="4" name="Content Placeholder 3">
            <a:extLst>
              <a:ext uri="{FF2B5EF4-FFF2-40B4-BE49-F238E27FC236}">
                <a16:creationId xmlns:a16="http://schemas.microsoft.com/office/drawing/2014/main" id="{DF4BB81D-3150-D3BA-A21E-EF10C70E57AE}"/>
              </a:ext>
            </a:extLst>
          </p:cNvPr>
          <p:cNvSpPr>
            <a:spLocks noGrp="1"/>
          </p:cNvSpPr>
          <p:nvPr>
            <p:ph sz="quarter" idx="10"/>
          </p:nvPr>
        </p:nvSpPr>
        <p:spPr/>
        <p:txBody>
          <a:bodyPr vert="horz" lIns="91440" tIns="45720" rIns="91440" bIns="45720" rtlCol="0" anchor="t">
            <a:normAutofit/>
          </a:bodyPr>
          <a:lstStyle/>
          <a:p>
            <a:endParaRPr lang="en-US"/>
          </a:p>
          <a:p>
            <a:endParaRPr lang="en-US">
              <a:ea typeface="Calibri"/>
              <a:cs typeface="Calibri"/>
            </a:endParaRPr>
          </a:p>
          <a:p>
            <a:endParaRPr lang="en-US">
              <a:ea typeface="Calibri"/>
              <a:cs typeface="Calibri"/>
            </a:endParaRPr>
          </a:p>
          <a:p>
            <a:pPr marL="0" indent="0" algn="ctr">
              <a:buNone/>
            </a:pPr>
            <a:r>
              <a:rPr lang="en-US" sz="4400">
                <a:ea typeface="Calibri"/>
                <a:cs typeface="Calibri"/>
              </a:rPr>
              <a:t>Comprehensive Assessment </a:t>
            </a:r>
          </a:p>
        </p:txBody>
      </p:sp>
    </p:spTree>
    <p:extLst>
      <p:ext uri="{BB962C8B-B14F-4D97-AF65-F5344CB8AC3E}">
        <p14:creationId xmlns:p14="http://schemas.microsoft.com/office/powerpoint/2010/main" val="3995950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Comprehensive Assessment</a:t>
            </a:r>
          </a:p>
        </p:txBody>
      </p:sp>
      <p:sp>
        <p:nvSpPr>
          <p:cNvPr id="3" name="TextBox 2">
            <a:extLst>
              <a:ext uri="{FF2B5EF4-FFF2-40B4-BE49-F238E27FC236}">
                <a16:creationId xmlns:a16="http://schemas.microsoft.com/office/drawing/2014/main" id="{2D9F7B2D-408E-034C-FD6A-5CF39E6EC484}"/>
              </a:ext>
            </a:extLst>
          </p:cNvPr>
          <p:cNvSpPr txBox="1"/>
          <p:nvPr/>
        </p:nvSpPr>
        <p:spPr>
          <a:xfrm>
            <a:off x="154956" y="1435861"/>
            <a:ext cx="8805334" cy="3785652"/>
          </a:xfrm>
          <a:prstGeom prst="rect">
            <a:avLst/>
          </a:prstGeom>
          <a:noFill/>
        </p:spPr>
        <p:txBody>
          <a:bodyPr wrap="square" lIns="91440" tIns="45720" rIns="91440" bIns="45720" anchor="t">
            <a:spAutoFit/>
          </a:bodyPr>
          <a:lstStyle/>
          <a:p>
            <a:r>
              <a:rPr lang="en-US" sz="2000" b="1">
                <a:solidFill>
                  <a:schemeClr val="accent6"/>
                </a:solidFill>
              </a:rPr>
              <a:t>Comprehensive Assessment: </a:t>
            </a:r>
            <a:endParaRPr lang="en-US" sz="2000" b="1">
              <a:solidFill>
                <a:schemeClr val="accent6"/>
              </a:solidFill>
              <a:ea typeface="Calibri"/>
              <a:cs typeface="Calibri"/>
            </a:endParaRPr>
          </a:p>
          <a:p>
            <a:r>
              <a:rPr lang="en-US" sz="2000">
                <a:solidFill>
                  <a:schemeClr val="accent6"/>
                </a:solidFill>
              </a:rPr>
              <a:t>(Required Service by DVOP or in absence of the DVOP the Designee)</a:t>
            </a:r>
            <a:endParaRPr lang="en-US" sz="2000">
              <a:solidFill>
                <a:schemeClr val="accent6"/>
              </a:solidFill>
              <a:ea typeface="Calibri"/>
              <a:cs typeface="Calibri"/>
            </a:endParaRPr>
          </a:p>
          <a:p>
            <a:endParaRPr lang="en-US" sz="2000">
              <a:solidFill>
                <a:schemeClr val="accent6"/>
              </a:solidFill>
              <a:ea typeface="Calibri"/>
              <a:cs typeface="Calibri"/>
            </a:endParaRPr>
          </a:p>
          <a:p>
            <a:endParaRPr lang="en-US" sz="2000">
              <a:solidFill>
                <a:schemeClr val="accent6"/>
              </a:solidFill>
              <a:ea typeface="Calibri"/>
              <a:cs typeface="Calibri"/>
            </a:endParaRPr>
          </a:p>
          <a:p>
            <a:r>
              <a:rPr lang="en-US" sz="2000">
                <a:solidFill>
                  <a:schemeClr val="accent6"/>
                </a:solidFill>
              </a:rPr>
              <a:t>A comprehensive assessment is not a one-time event; it is a continuous process that includes gathering, evaluating, and documenting information gained during each conversation, phone call, or interaction with the Veteran job seeker. </a:t>
            </a:r>
            <a:endParaRPr lang="en-US" sz="2000">
              <a:solidFill>
                <a:schemeClr val="accent6"/>
              </a:solidFill>
              <a:ea typeface="Calibri"/>
              <a:cs typeface="Calibri"/>
            </a:endParaRPr>
          </a:p>
          <a:p>
            <a:endParaRPr lang="en-US" sz="2000">
              <a:solidFill>
                <a:schemeClr val="accent6"/>
              </a:solidFill>
              <a:ea typeface="Calibri"/>
              <a:cs typeface="Calibri"/>
            </a:endParaRPr>
          </a:p>
          <a:p>
            <a:r>
              <a:rPr lang="en-US" sz="2000">
                <a:solidFill>
                  <a:schemeClr val="accent6"/>
                </a:solidFill>
              </a:rPr>
              <a:t>The information gathered in during the Comprehensive Assessment will help to identify current resources, possible obstacles/barriers, and serve to help guide the development of the individual’s employment/development plan. </a:t>
            </a:r>
            <a:endParaRPr lang="en-US" sz="2000">
              <a:solidFill>
                <a:schemeClr val="accent6"/>
              </a:solidFill>
              <a:ea typeface="Calibri"/>
              <a:cs typeface="Calibri"/>
            </a:endParaRPr>
          </a:p>
          <a:p>
            <a:r>
              <a:rPr lang="en-US" sz="2000">
                <a:solidFill>
                  <a:schemeClr val="accent6"/>
                </a:solidFill>
              </a:rPr>
              <a:t>(Career Action Plan).</a:t>
            </a:r>
            <a:endParaRPr lang="en-US" sz="2000">
              <a:solidFill>
                <a:schemeClr val="accent6"/>
              </a:solidFill>
              <a:ea typeface="Calibri"/>
              <a:cs typeface="Calibri"/>
            </a:endParaRPr>
          </a:p>
        </p:txBody>
      </p:sp>
    </p:spTree>
    <p:extLst>
      <p:ext uri="{BB962C8B-B14F-4D97-AF65-F5344CB8AC3E}">
        <p14:creationId xmlns:p14="http://schemas.microsoft.com/office/powerpoint/2010/main" val="3043671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8161991" cy="954348"/>
          </a:xfrm>
        </p:spPr>
        <p:txBody>
          <a:bodyPr/>
          <a:lstStyle/>
          <a:p>
            <a:r>
              <a:rPr lang="en-US" altLang="en-US" b="1">
                <a:solidFill>
                  <a:schemeClr val="bg1"/>
                </a:solidFill>
              </a:rPr>
              <a:t>Comprehensive Assessment Model  </a:t>
            </a:r>
            <a:endParaRPr lang="en-US" altLang="en-US" b="1">
              <a:solidFill>
                <a:schemeClr val="bg1"/>
              </a:solidFill>
              <a:ea typeface="Calibri"/>
            </a:endParaRPr>
          </a:p>
        </p:txBody>
      </p:sp>
      <p:sp>
        <p:nvSpPr>
          <p:cNvPr id="3" name="TextBox 2">
            <a:extLst>
              <a:ext uri="{FF2B5EF4-FFF2-40B4-BE49-F238E27FC236}">
                <a16:creationId xmlns:a16="http://schemas.microsoft.com/office/drawing/2014/main" id="{074594C0-213C-EF36-42F6-761E08B9F546}"/>
              </a:ext>
            </a:extLst>
          </p:cNvPr>
          <p:cNvSpPr txBox="1"/>
          <p:nvPr/>
        </p:nvSpPr>
        <p:spPr>
          <a:xfrm>
            <a:off x="109883" y="1415913"/>
            <a:ext cx="8916137" cy="4832092"/>
          </a:xfrm>
          <a:prstGeom prst="rect">
            <a:avLst/>
          </a:prstGeom>
          <a:noFill/>
        </p:spPr>
        <p:txBody>
          <a:bodyPr wrap="square" lIns="91440" tIns="45720" rIns="91440" bIns="45720" anchor="t">
            <a:spAutoFit/>
          </a:bodyPr>
          <a:lstStyle/>
          <a:p>
            <a:r>
              <a:rPr lang="en-US" sz="2000" b="1">
                <a:solidFill>
                  <a:schemeClr val="accent6"/>
                </a:solidFill>
              </a:rPr>
              <a:t>First Appointment with DVOP:</a:t>
            </a:r>
            <a:endParaRPr lang="en-US" sz="2000">
              <a:solidFill>
                <a:schemeClr val="accent6"/>
              </a:solidFill>
              <a:ea typeface="Calibri"/>
              <a:cs typeface="Calibri"/>
            </a:endParaRPr>
          </a:p>
          <a:p>
            <a:pPr marL="285750" indent="-285750">
              <a:buFont typeface="Arial"/>
              <a:buChar char="•"/>
            </a:pPr>
            <a:r>
              <a:rPr lang="en-US">
                <a:solidFill>
                  <a:schemeClr val="accent6"/>
                </a:solidFill>
              </a:rPr>
              <a:t>Request Veteran brings copy of their DD214 or help in obtaining a copy.</a:t>
            </a:r>
            <a:endParaRPr lang="en-US">
              <a:solidFill>
                <a:schemeClr val="accent6"/>
              </a:solidFill>
              <a:ea typeface="Calibri"/>
              <a:cs typeface="Calibri"/>
            </a:endParaRPr>
          </a:p>
          <a:p>
            <a:pPr marL="742950" lvl="1" indent="-285750">
              <a:buFont typeface="Wingdings"/>
              <a:buChar char="ü"/>
            </a:pPr>
            <a:r>
              <a:rPr lang="en-US">
                <a:solidFill>
                  <a:schemeClr val="accent6"/>
                </a:solidFill>
              </a:rPr>
              <a:t>DO NOT INITIATE CASE PLAN OR ENROLL IN THE VETERANS PROGRAM IF DD214 HAS NOT BEEN VERIFIED OR IF YOU HAVE NOT SEEN THE VETERAN</a:t>
            </a:r>
            <a:endParaRPr lang="en-US">
              <a:solidFill>
                <a:schemeClr val="accent6"/>
              </a:solidFill>
              <a:ea typeface="Calibri"/>
              <a:cs typeface="Calibri"/>
            </a:endParaRPr>
          </a:p>
          <a:p>
            <a:pPr marL="742950" lvl="1" indent="-285750">
              <a:buFont typeface="Wingdings"/>
              <a:buChar char="ü"/>
            </a:pPr>
            <a:r>
              <a:rPr lang="en-US">
                <a:solidFill>
                  <a:schemeClr val="accent6"/>
                </a:solidFill>
              </a:rPr>
              <a:t>A comprehensive assessment must be conducted when the Veteran has not had a reportable service in 90 days</a:t>
            </a:r>
            <a:endParaRPr lang="en-US">
              <a:solidFill>
                <a:schemeClr val="accent6"/>
              </a:solidFill>
              <a:ea typeface="Calibri"/>
              <a:cs typeface="Calibri"/>
            </a:endParaRPr>
          </a:p>
          <a:p>
            <a:r>
              <a:rPr lang="en-US">
                <a:solidFill>
                  <a:schemeClr val="accent6"/>
                </a:solidFill>
              </a:rPr>
              <a:t>• Discuss career possibilities with Veteran</a:t>
            </a:r>
            <a:endParaRPr lang="en-US">
              <a:solidFill>
                <a:schemeClr val="accent6"/>
              </a:solidFill>
              <a:ea typeface="Calibri"/>
              <a:cs typeface="Calibri"/>
            </a:endParaRPr>
          </a:p>
          <a:p>
            <a:r>
              <a:rPr lang="en-US">
                <a:solidFill>
                  <a:schemeClr val="accent6"/>
                </a:solidFill>
              </a:rPr>
              <a:t>• Review and record previous work history</a:t>
            </a:r>
            <a:endParaRPr lang="en-US">
              <a:solidFill>
                <a:schemeClr val="accent6"/>
              </a:solidFill>
              <a:ea typeface="Calibri"/>
              <a:cs typeface="Calibri"/>
            </a:endParaRPr>
          </a:p>
          <a:p>
            <a:r>
              <a:rPr lang="en-US">
                <a:solidFill>
                  <a:schemeClr val="accent6"/>
                </a:solidFill>
              </a:rPr>
              <a:t>• Inquire on and record if applicable</a:t>
            </a:r>
            <a:endParaRPr lang="en-US">
              <a:solidFill>
                <a:schemeClr val="accent6"/>
              </a:solidFill>
              <a:ea typeface="Calibri"/>
              <a:cs typeface="Calibri"/>
            </a:endParaRPr>
          </a:p>
          <a:p>
            <a:pPr marL="742950" lvl="1" indent="-285750">
              <a:buFont typeface="Wingdings"/>
              <a:buChar char="ü"/>
            </a:pPr>
            <a:r>
              <a:rPr lang="en-US">
                <a:solidFill>
                  <a:schemeClr val="accent6"/>
                </a:solidFill>
              </a:rPr>
              <a:t>Disability</a:t>
            </a:r>
            <a:endParaRPr lang="en-US">
              <a:solidFill>
                <a:schemeClr val="accent6"/>
              </a:solidFill>
              <a:ea typeface="Calibri"/>
              <a:cs typeface="Calibri"/>
            </a:endParaRPr>
          </a:p>
          <a:p>
            <a:pPr marL="742950" lvl="1" indent="-285750">
              <a:buFont typeface="Wingdings"/>
              <a:buChar char="ü"/>
            </a:pPr>
            <a:r>
              <a:rPr lang="en-US">
                <a:solidFill>
                  <a:schemeClr val="accent6"/>
                </a:solidFill>
              </a:rPr>
              <a:t>Homelessness</a:t>
            </a:r>
            <a:endParaRPr lang="en-US">
              <a:solidFill>
                <a:schemeClr val="accent6"/>
              </a:solidFill>
              <a:ea typeface="Calibri"/>
              <a:cs typeface="Calibri"/>
            </a:endParaRPr>
          </a:p>
          <a:p>
            <a:r>
              <a:rPr lang="en-US">
                <a:solidFill>
                  <a:schemeClr val="accent6"/>
                </a:solidFill>
              </a:rPr>
              <a:t>• Access and Record Current Skills</a:t>
            </a:r>
            <a:endParaRPr lang="en-US">
              <a:solidFill>
                <a:schemeClr val="accent6"/>
              </a:solidFill>
              <a:ea typeface="Calibri"/>
              <a:cs typeface="Calibri"/>
            </a:endParaRPr>
          </a:p>
          <a:p>
            <a:pPr marL="742950" lvl="1" indent="-285750">
              <a:buFont typeface="Wingdings"/>
              <a:buChar char="ü"/>
            </a:pPr>
            <a:r>
              <a:rPr lang="en-US">
                <a:solidFill>
                  <a:schemeClr val="accent6"/>
                </a:solidFill>
              </a:rPr>
              <a:t>Basic Skills</a:t>
            </a:r>
            <a:endParaRPr lang="en-US">
              <a:solidFill>
                <a:schemeClr val="accent6"/>
              </a:solidFill>
              <a:ea typeface="Calibri"/>
              <a:cs typeface="Calibri"/>
            </a:endParaRPr>
          </a:p>
          <a:p>
            <a:pPr marL="742950" lvl="1" indent="-285750">
              <a:buFont typeface="Wingdings"/>
              <a:buChar char="ü"/>
            </a:pPr>
            <a:r>
              <a:rPr lang="en-US">
                <a:solidFill>
                  <a:schemeClr val="accent6"/>
                </a:solidFill>
              </a:rPr>
              <a:t>Occupational Skills/Abilities including Military Occupational Specialty (if applicable)</a:t>
            </a:r>
            <a:endParaRPr lang="en-US">
              <a:solidFill>
                <a:schemeClr val="accent6"/>
              </a:solidFill>
              <a:ea typeface="Calibri"/>
              <a:cs typeface="Calibri"/>
            </a:endParaRPr>
          </a:p>
          <a:p>
            <a:pPr marL="742950" lvl="1" indent="-285750">
              <a:buFont typeface="Wingdings"/>
              <a:buChar char="ü"/>
            </a:pPr>
            <a:r>
              <a:rPr lang="en-US">
                <a:solidFill>
                  <a:schemeClr val="accent6"/>
                </a:solidFill>
              </a:rPr>
              <a:t>Aptitudes</a:t>
            </a:r>
            <a:endParaRPr lang="en-US">
              <a:solidFill>
                <a:schemeClr val="accent6"/>
              </a:solidFill>
              <a:ea typeface="Calibri"/>
              <a:cs typeface="Calibri"/>
            </a:endParaRPr>
          </a:p>
          <a:p>
            <a:pPr marL="742950" lvl="1" indent="-285750">
              <a:buFont typeface="Wingdings"/>
              <a:buChar char="ü"/>
            </a:pPr>
            <a:r>
              <a:rPr lang="en-US">
                <a:solidFill>
                  <a:schemeClr val="accent6"/>
                </a:solidFill>
              </a:rPr>
              <a:t>Interest</a:t>
            </a:r>
            <a:endParaRPr lang="en-US">
              <a:solidFill>
                <a:schemeClr val="accent6"/>
              </a:solidFill>
              <a:cs typeface="Calibri"/>
            </a:endParaRPr>
          </a:p>
          <a:p>
            <a:endParaRPr lang="en-US" i="1">
              <a:ea typeface="Calibri"/>
              <a:cs typeface="Calibri"/>
            </a:endParaRPr>
          </a:p>
        </p:txBody>
      </p:sp>
    </p:spTree>
    <p:extLst>
      <p:ext uri="{BB962C8B-B14F-4D97-AF65-F5344CB8AC3E}">
        <p14:creationId xmlns:p14="http://schemas.microsoft.com/office/powerpoint/2010/main" val="3480912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8229226" cy="954348"/>
          </a:xfrm>
        </p:spPr>
        <p:txBody>
          <a:bodyPr/>
          <a:lstStyle/>
          <a:p>
            <a:r>
              <a:rPr lang="en-US" b="1">
                <a:solidFill>
                  <a:schemeClr val="bg1"/>
                </a:solidFill>
              </a:rPr>
              <a:t>Comprehensive Assessment Model </a:t>
            </a:r>
            <a:r>
              <a:rPr lang="en-US" sz="2700" b="1">
                <a:solidFill>
                  <a:schemeClr val="bg1"/>
                </a:solidFill>
              </a:rPr>
              <a:t> </a:t>
            </a:r>
            <a:r>
              <a:rPr lang="en-US" b="1"/>
              <a:t> </a:t>
            </a:r>
            <a:br>
              <a:rPr lang="en-US" b="1"/>
            </a:br>
            <a:r>
              <a:rPr lang="en-US" b="1"/>
              <a:t>(cont.)</a:t>
            </a:r>
            <a:endParaRPr lang="en-US">
              <a:ea typeface="Calibri"/>
            </a:endParaRPr>
          </a:p>
        </p:txBody>
      </p:sp>
      <p:sp>
        <p:nvSpPr>
          <p:cNvPr id="3" name="TextBox 2">
            <a:extLst>
              <a:ext uri="{FF2B5EF4-FFF2-40B4-BE49-F238E27FC236}">
                <a16:creationId xmlns:a16="http://schemas.microsoft.com/office/drawing/2014/main" id="{D597E7B4-E166-4DA9-A650-9666D13B789D}"/>
              </a:ext>
            </a:extLst>
          </p:cNvPr>
          <p:cNvSpPr txBox="1"/>
          <p:nvPr/>
        </p:nvSpPr>
        <p:spPr>
          <a:xfrm>
            <a:off x="242792" y="1292930"/>
            <a:ext cx="8661400" cy="4524315"/>
          </a:xfrm>
          <a:prstGeom prst="rect">
            <a:avLst/>
          </a:prstGeom>
          <a:noFill/>
        </p:spPr>
        <p:txBody>
          <a:bodyPr wrap="square" lIns="91440" tIns="45720" rIns="91440" bIns="45720" anchor="t">
            <a:spAutoFit/>
          </a:bodyPr>
          <a:lstStyle/>
          <a:p>
            <a:pPr marL="285750" indent="-285750">
              <a:buFont typeface="Arial"/>
              <a:buChar char="•"/>
            </a:pPr>
            <a:r>
              <a:rPr lang="en-US">
                <a:solidFill>
                  <a:schemeClr val="accent6"/>
                </a:solidFill>
              </a:rPr>
              <a:t>DVOP will review all MOSES screens and update any new information (Education, Work History, etc.).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rPr>
              <a:t>DVOP will also review the JVSG Eligibility Form completed by the non-Veteran staff member to ensure accuracy.</a:t>
            </a:r>
            <a:endParaRPr lang="en-US">
              <a:solidFill>
                <a:schemeClr val="accent6"/>
              </a:solidFill>
              <a:ea typeface="Calibri"/>
              <a:cs typeface="Calibri"/>
            </a:endParaRPr>
          </a:p>
          <a:p>
            <a:pPr marL="285750" indent="-285750">
              <a:buFont typeface="Arial"/>
              <a:buChar char="•"/>
            </a:pPr>
            <a:endParaRPr lang="en-US" i="1">
              <a:solidFill>
                <a:schemeClr val="accent6"/>
              </a:solidFill>
              <a:ea typeface="Calibri"/>
              <a:cs typeface="Calibri"/>
            </a:endParaRPr>
          </a:p>
          <a:p>
            <a:pPr marL="285750" indent="-285750">
              <a:buFont typeface="Arial"/>
              <a:buChar char="•"/>
            </a:pPr>
            <a:r>
              <a:rPr lang="en-US">
                <a:solidFill>
                  <a:schemeClr val="accent6"/>
                </a:solidFill>
                <a:cs typeface="Calibri"/>
              </a:rPr>
              <a:t>The DVOP will conduct a comprehensive assessment (CA) of the Veteran customer and record the </a:t>
            </a:r>
            <a:r>
              <a:rPr lang="en-US" b="1">
                <a:solidFill>
                  <a:schemeClr val="accent6"/>
                </a:solidFill>
                <a:cs typeface="Calibri"/>
              </a:rPr>
              <a:t>COMPREHENSIVE ASSESSMENT </a:t>
            </a:r>
            <a:r>
              <a:rPr lang="en-US">
                <a:solidFill>
                  <a:schemeClr val="accent6"/>
                </a:solidFill>
                <a:cs typeface="Calibri"/>
              </a:rPr>
              <a:t>in the </a:t>
            </a:r>
            <a:r>
              <a:rPr lang="en-US" b="1">
                <a:solidFill>
                  <a:schemeClr val="accent6"/>
                </a:solidFill>
                <a:cs typeface="Calibri"/>
              </a:rPr>
              <a:t>GENERAL</a:t>
            </a:r>
            <a:r>
              <a:rPr lang="en-US">
                <a:solidFill>
                  <a:schemeClr val="accent6"/>
                </a:solidFill>
                <a:cs typeface="Calibri"/>
              </a:rPr>
              <a:t> </a:t>
            </a:r>
            <a:r>
              <a:rPr lang="en-US" b="1">
                <a:solidFill>
                  <a:schemeClr val="accent6"/>
                </a:solidFill>
                <a:cs typeface="Calibri"/>
              </a:rPr>
              <a:t>SERVICES </a:t>
            </a:r>
            <a:r>
              <a:rPr lang="en-US">
                <a:solidFill>
                  <a:schemeClr val="accent6"/>
                </a:solidFill>
                <a:cs typeface="Calibri"/>
              </a:rPr>
              <a:t>tab and in the service description box will enter: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i="1">
                <a:solidFill>
                  <a:schemeClr val="accent6"/>
                </a:solidFill>
                <a:cs typeface="Calibri"/>
              </a:rPr>
              <a:t>“Assessment by DVOP, see notes”.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pPr marL="285750" indent="-285750">
              <a:buFont typeface="Arial"/>
              <a:buChar char="•"/>
            </a:pPr>
            <a:r>
              <a:rPr lang="en-US">
                <a:solidFill>
                  <a:schemeClr val="accent6"/>
                </a:solidFill>
                <a:cs typeface="Calibri"/>
              </a:rPr>
              <a:t>A MOSES </a:t>
            </a:r>
            <a:r>
              <a:rPr lang="en-US" b="1">
                <a:solidFill>
                  <a:schemeClr val="accent6"/>
                </a:solidFill>
                <a:cs typeface="Calibri"/>
              </a:rPr>
              <a:t>Note</a:t>
            </a:r>
            <a:r>
              <a:rPr lang="en-US">
                <a:solidFill>
                  <a:schemeClr val="accent6"/>
                </a:solidFill>
                <a:cs typeface="Calibri"/>
              </a:rPr>
              <a:t> will be entered and will include a detailed summary of the conversation. </a:t>
            </a:r>
            <a:endParaRPr lang="en-US">
              <a:solidFill>
                <a:schemeClr val="accent6"/>
              </a:solidFill>
              <a:ea typeface="Calibri"/>
              <a:cs typeface="Calibri"/>
            </a:endParaRPr>
          </a:p>
          <a:p>
            <a:pPr marL="285750" indent="-285750">
              <a:buFont typeface="Arial"/>
              <a:buChar char="•"/>
            </a:pPr>
            <a:endParaRPr lang="en-US">
              <a:solidFill>
                <a:schemeClr val="accent6"/>
              </a:solidFill>
              <a:ea typeface="Calibri"/>
              <a:cs typeface="Calibri"/>
            </a:endParaRPr>
          </a:p>
          <a:p>
            <a:r>
              <a:rPr lang="en-US">
                <a:solidFill>
                  <a:schemeClr val="accent6"/>
                </a:solidFill>
                <a:cs typeface="Calibri"/>
              </a:rPr>
              <a:t>**The first line of the note for the </a:t>
            </a:r>
            <a:r>
              <a:rPr lang="en-US" b="1">
                <a:solidFill>
                  <a:schemeClr val="accent6"/>
                </a:solidFill>
                <a:cs typeface="Calibri"/>
              </a:rPr>
              <a:t>Comprehensive Assessment </a:t>
            </a:r>
            <a:r>
              <a:rPr lang="en-US">
                <a:solidFill>
                  <a:schemeClr val="accent6"/>
                </a:solidFill>
                <a:cs typeface="Calibri"/>
              </a:rPr>
              <a:t>should state that the Veteran is eligible for JVSG services and the Barriers to Employment which qualify them.**</a:t>
            </a:r>
            <a:endParaRPr lang="en-US">
              <a:solidFill>
                <a:schemeClr val="accent6"/>
              </a:solidFill>
            </a:endParaRPr>
          </a:p>
        </p:txBody>
      </p:sp>
    </p:spTree>
    <p:extLst>
      <p:ext uri="{BB962C8B-B14F-4D97-AF65-F5344CB8AC3E}">
        <p14:creationId xmlns:p14="http://schemas.microsoft.com/office/powerpoint/2010/main" val="1915336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Comprehensive Assessment Model (cont.)</a:t>
            </a:r>
          </a:p>
        </p:txBody>
      </p:sp>
      <p:sp>
        <p:nvSpPr>
          <p:cNvPr id="5" name="TextBox 4">
            <a:extLst>
              <a:ext uri="{FF2B5EF4-FFF2-40B4-BE49-F238E27FC236}">
                <a16:creationId xmlns:a16="http://schemas.microsoft.com/office/drawing/2014/main" id="{A797DFBB-6CC7-7959-CFB0-E81300C342EC}"/>
              </a:ext>
            </a:extLst>
          </p:cNvPr>
          <p:cNvSpPr txBox="1"/>
          <p:nvPr/>
        </p:nvSpPr>
        <p:spPr>
          <a:xfrm>
            <a:off x="130197" y="1305341"/>
            <a:ext cx="9009529" cy="4801314"/>
          </a:xfrm>
          <a:prstGeom prst="rect">
            <a:avLst/>
          </a:prstGeom>
          <a:noFill/>
        </p:spPr>
        <p:txBody>
          <a:bodyPr wrap="square" lIns="91440" tIns="45720" rIns="91440" bIns="45720" anchor="t">
            <a:spAutoFit/>
          </a:bodyPr>
          <a:lstStyle/>
          <a:p>
            <a:r>
              <a:rPr lang="en-US" b="1">
                <a:solidFill>
                  <a:schemeClr val="accent6"/>
                </a:solidFill>
              </a:rPr>
              <a:t>Questions/Topics during Comprehensive Assessment:</a:t>
            </a:r>
            <a:endParaRPr lang="en-US">
              <a:solidFill>
                <a:schemeClr val="accent6"/>
              </a:solidFill>
            </a:endParaRPr>
          </a:p>
          <a:p>
            <a:r>
              <a:rPr lang="en-US">
                <a:solidFill>
                  <a:schemeClr val="accent6"/>
                </a:solidFill>
              </a:rPr>
              <a:t>• Current job status (Currently working/day-to-day duties) community program affiliations</a:t>
            </a:r>
            <a:endParaRPr lang="en-US">
              <a:solidFill>
                <a:schemeClr val="accent6"/>
              </a:solidFill>
              <a:ea typeface="Calibri"/>
              <a:cs typeface="Calibri"/>
            </a:endParaRPr>
          </a:p>
          <a:p>
            <a:r>
              <a:rPr lang="en-US">
                <a:solidFill>
                  <a:schemeClr val="accent6"/>
                </a:solidFill>
              </a:rPr>
              <a:t>• Past job history (What position in military/previous job titles/duties)</a:t>
            </a:r>
            <a:endParaRPr lang="en-US">
              <a:solidFill>
                <a:schemeClr val="accent6"/>
              </a:solidFill>
              <a:ea typeface="Calibri"/>
              <a:cs typeface="Calibri"/>
            </a:endParaRPr>
          </a:p>
          <a:p>
            <a:r>
              <a:rPr lang="en-US">
                <a:solidFill>
                  <a:schemeClr val="accent6"/>
                </a:solidFill>
              </a:rPr>
              <a:t>• Job readiness (resume review/discuss interview skills)</a:t>
            </a:r>
            <a:endParaRPr lang="en-US">
              <a:solidFill>
                <a:schemeClr val="accent6"/>
              </a:solidFill>
              <a:ea typeface="Calibri"/>
              <a:cs typeface="Calibri"/>
            </a:endParaRPr>
          </a:p>
          <a:p>
            <a:r>
              <a:rPr lang="en-US">
                <a:solidFill>
                  <a:schemeClr val="accent6"/>
                </a:solidFill>
              </a:rPr>
              <a:t>• Other income (UI benefits/VA compensation/pension/retirement/Social Security Disability/other)</a:t>
            </a:r>
            <a:endParaRPr lang="en-US">
              <a:solidFill>
                <a:schemeClr val="accent6"/>
              </a:solidFill>
              <a:ea typeface="Calibri"/>
              <a:cs typeface="Calibri"/>
            </a:endParaRPr>
          </a:p>
          <a:p>
            <a:r>
              <a:rPr lang="en-US">
                <a:solidFill>
                  <a:schemeClr val="accent6"/>
                </a:solidFill>
              </a:rPr>
              <a:t>• Educational level</a:t>
            </a:r>
            <a:endParaRPr lang="en-US">
              <a:solidFill>
                <a:schemeClr val="accent6"/>
              </a:solidFill>
              <a:ea typeface="Calibri"/>
              <a:cs typeface="Calibri"/>
            </a:endParaRPr>
          </a:p>
          <a:p>
            <a:r>
              <a:rPr lang="en-US">
                <a:solidFill>
                  <a:schemeClr val="accent6"/>
                </a:solidFill>
              </a:rPr>
              <a:t>• Current/potential school enrollment</a:t>
            </a:r>
            <a:endParaRPr lang="en-US">
              <a:solidFill>
                <a:schemeClr val="accent6"/>
              </a:solidFill>
              <a:ea typeface="Calibri"/>
              <a:cs typeface="Calibri"/>
            </a:endParaRPr>
          </a:p>
          <a:p>
            <a:r>
              <a:rPr lang="en-US">
                <a:solidFill>
                  <a:schemeClr val="accent6"/>
                </a:solidFill>
              </a:rPr>
              <a:t>• VA benefit eligibility (GI Bill (which chapter)/Voc. Rehab)</a:t>
            </a:r>
            <a:endParaRPr lang="en-US">
              <a:solidFill>
                <a:schemeClr val="accent6"/>
              </a:solidFill>
              <a:ea typeface="Calibri"/>
              <a:cs typeface="Calibri"/>
            </a:endParaRPr>
          </a:p>
          <a:p>
            <a:r>
              <a:rPr lang="en-US">
                <a:solidFill>
                  <a:schemeClr val="accent6"/>
                </a:solidFill>
              </a:rPr>
              <a:t>• Military status/history (Character of discharge/Transitioning/Total time served/currently in a reserve component)</a:t>
            </a:r>
            <a:endParaRPr lang="en-US">
              <a:solidFill>
                <a:schemeClr val="accent6"/>
              </a:solidFill>
              <a:ea typeface="Calibri"/>
              <a:cs typeface="Calibri"/>
            </a:endParaRPr>
          </a:p>
          <a:p>
            <a:r>
              <a:rPr lang="en-US">
                <a:solidFill>
                  <a:schemeClr val="accent6"/>
                </a:solidFill>
              </a:rPr>
              <a:t>• Family situation (dependents/childcare)</a:t>
            </a:r>
            <a:endParaRPr lang="en-US">
              <a:solidFill>
                <a:schemeClr val="accent6"/>
              </a:solidFill>
              <a:ea typeface="Calibri"/>
              <a:cs typeface="Calibri"/>
            </a:endParaRPr>
          </a:p>
          <a:p>
            <a:r>
              <a:rPr lang="en-US">
                <a:solidFill>
                  <a:schemeClr val="accent6"/>
                </a:solidFill>
              </a:rPr>
              <a:t>• Living situation </a:t>
            </a:r>
            <a:endParaRPr lang="en-US">
              <a:solidFill>
                <a:schemeClr val="accent6"/>
              </a:solidFill>
              <a:ea typeface="Calibri"/>
              <a:cs typeface="Calibri"/>
            </a:endParaRPr>
          </a:p>
          <a:p>
            <a:r>
              <a:rPr lang="en-US">
                <a:solidFill>
                  <a:schemeClr val="accent6"/>
                </a:solidFill>
              </a:rPr>
              <a:t>• Offender status (Previous incarceration/Do charges effect employment possibilities/locations?)</a:t>
            </a:r>
            <a:endParaRPr lang="en-US">
              <a:solidFill>
                <a:schemeClr val="accent6"/>
              </a:solidFill>
              <a:ea typeface="Calibri"/>
              <a:cs typeface="Calibri"/>
            </a:endParaRPr>
          </a:p>
          <a:p>
            <a:r>
              <a:rPr lang="en-US">
                <a:solidFill>
                  <a:schemeClr val="accent6"/>
                </a:solidFill>
              </a:rPr>
              <a:t>• Do you have a valid driver’s license? Do you have a car? (If not, other reliable transportation?)</a:t>
            </a:r>
            <a:endParaRPr lang="en-US">
              <a:solidFill>
                <a:schemeClr val="accent6"/>
              </a:solidFill>
              <a:cs typeface="Calibri"/>
            </a:endParaRPr>
          </a:p>
        </p:txBody>
      </p:sp>
    </p:spTree>
    <p:extLst>
      <p:ext uri="{BB962C8B-B14F-4D97-AF65-F5344CB8AC3E}">
        <p14:creationId xmlns:p14="http://schemas.microsoft.com/office/powerpoint/2010/main" val="110542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708E-454B-5867-8420-A79B9AD4C85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240427B-CAB0-F9E0-2C0E-F68BCA196BDC}"/>
              </a:ext>
            </a:extLst>
          </p:cNvPr>
          <p:cNvSpPr>
            <a:spLocks noGrp="1"/>
          </p:cNvSpPr>
          <p:nvPr>
            <p:ph type="sldNum" sz="quarter" idx="4"/>
          </p:nvPr>
        </p:nvSpPr>
        <p:spPr/>
        <p:txBody>
          <a:bodyPr/>
          <a:lstStyle/>
          <a:p>
            <a:fld id="{941BE8DD-6BA1-AD43-8321-0CEB068BCC7D}" type="slidenum">
              <a:rPr lang="en-US" smtClean="0"/>
              <a:pPr/>
              <a:t>3</a:t>
            </a:fld>
            <a:endParaRPr lang="en-US"/>
          </a:p>
        </p:txBody>
      </p:sp>
      <p:sp>
        <p:nvSpPr>
          <p:cNvPr id="4" name="Content Placeholder 3">
            <a:extLst>
              <a:ext uri="{FF2B5EF4-FFF2-40B4-BE49-F238E27FC236}">
                <a16:creationId xmlns:a16="http://schemas.microsoft.com/office/drawing/2014/main" id="{500715BB-3BDA-D4D9-E59C-129DD1DEE099}"/>
              </a:ext>
            </a:extLst>
          </p:cNvPr>
          <p:cNvSpPr>
            <a:spLocks noGrp="1"/>
          </p:cNvSpPr>
          <p:nvPr>
            <p:ph sz="quarter" idx="10"/>
          </p:nvPr>
        </p:nvSpPr>
        <p:spPr/>
        <p:txBody>
          <a:bodyPr vert="horz" lIns="91440" tIns="45720" rIns="91440" bIns="45720" rtlCol="0" anchor="t">
            <a:normAutofit/>
          </a:bodyPr>
          <a:lstStyle/>
          <a:p>
            <a:endParaRPr lang="en-US"/>
          </a:p>
          <a:p>
            <a:endParaRPr lang="en-US">
              <a:ea typeface="Calibri"/>
              <a:cs typeface="Calibri"/>
            </a:endParaRPr>
          </a:p>
          <a:p>
            <a:endParaRPr lang="en-US">
              <a:ea typeface="Calibri"/>
              <a:cs typeface="Calibri"/>
            </a:endParaRPr>
          </a:p>
          <a:p>
            <a:pPr marL="0" indent="0" algn="ctr">
              <a:buNone/>
            </a:pPr>
            <a:r>
              <a:rPr lang="en-US" sz="4400">
                <a:solidFill>
                  <a:schemeClr val="accent6"/>
                </a:solidFill>
                <a:ea typeface="Calibri"/>
                <a:cs typeface="Calibri"/>
              </a:rPr>
              <a:t>Program Overview </a:t>
            </a:r>
          </a:p>
        </p:txBody>
      </p:sp>
    </p:spTree>
    <p:extLst>
      <p:ext uri="{BB962C8B-B14F-4D97-AF65-F5344CB8AC3E}">
        <p14:creationId xmlns:p14="http://schemas.microsoft.com/office/powerpoint/2010/main" val="3000422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b="1"/>
              <a:t>Comprehensive Assessment Model  (cont.)</a:t>
            </a:r>
            <a:endParaRPr lang="en-US"/>
          </a:p>
        </p:txBody>
      </p:sp>
      <p:sp>
        <p:nvSpPr>
          <p:cNvPr id="4" name="TextBox 3">
            <a:extLst>
              <a:ext uri="{FF2B5EF4-FFF2-40B4-BE49-F238E27FC236}">
                <a16:creationId xmlns:a16="http://schemas.microsoft.com/office/drawing/2014/main" id="{BAA934C8-197C-0673-9BE0-9B7DF0CD7923}"/>
              </a:ext>
            </a:extLst>
          </p:cNvPr>
          <p:cNvSpPr txBox="1"/>
          <p:nvPr/>
        </p:nvSpPr>
        <p:spPr>
          <a:xfrm>
            <a:off x="0" y="1257139"/>
            <a:ext cx="9144000" cy="4801314"/>
          </a:xfrm>
          <a:prstGeom prst="rect">
            <a:avLst/>
          </a:prstGeom>
          <a:noFill/>
        </p:spPr>
        <p:txBody>
          <a:bodyPr wrap="square" lIns="91440" tIns="45720" rIns="91440" bIns="45720" anchor="t">
            <a:spAutoFit/>
          </a:bodyPr>
          <a:lstStyle/>
          <a:p>
            <a:r>
              <a:rPr lang="en-US" b="1">
                <a:solidFill>
                  <a:schemeClr val="accent6"/>
                </a:solidFill>
              </a:rPr>
              <a:t>Questions/Topics during Comprehensive Assessment:  </a:t>
            </a:r>
            <a:r>
              <a:rPr lang="en-US" i="1">
                <a:solidFill>
                  <a:schemeClr val="accent6"/>
                </a:solidFill>
              </a:rPr>
              <a:t>(Continued)</a:t>
            </a:r>
            <a:endParaRPr lang="en-US" i="1">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 Can you pass a CORI?</a:t>
            </a:r>
            <a:endParaRPr lang="en-US">
              <a:solidFill>
                <a:schemeClr val="accent6"/>
              </a:solidFill>
              <a:ea typeface="Calibri"/>
              <a:cs typeface="Calibri"/>
            </a:endParaRPr>
          </a:p>
          <a:p>
            <a:r>
              <a:rPr lang="en-US">
                <a:solidFill>
                  <a:schemeClr val="accent6"/>
                </a:solidFill>
              </a:rPr>
              <a:t>• Strengths to employment</a:t>
            </a:r>
            <a:endParaRPr lang="en-US">
              <a:solidFill>
                <a:schemeClr val="accent6"/>
              </a:solidFill>
              <a:ea typeface="Calibri"/>
              <a:cs typeface="Calibri"/>
            </a:endParaRPr>
          </a:p>
          <a:p>
            <a:r>
              <a:rPr lang="en-US">
                <a:solidFill>
                  <a:schemeClr val="accent6"/>
                </a:solidFill>
              </a:rPr>
              <a:t>• What are you good at?</a:t>
            </a:r>
            <a:endParaRPr lang="en-US">
              <a:solidFill>
                <a:schemeClr val="accent6"/>
              </a:solidFill>
              <a:ea typeface="Calibri"/>
              <a:cs typeface="Calibri"/>
            </a:endParaRPr>
          </a:p>
          <a:p>
            <a:r>
              <a:rPr lang="en-US">
                <a:solidFill>
                  <a:schemeClr val="accent6"/>
                </a:solidFill>
              </a:rPr>
              <a:t>• What have you gained from past experiences?</a:t>
            </a:r>
            <a:endParaRPr lang="en-US">
              <a:solidFill>
                <a:schemeClr val="accent6"/>
              </a:solidFill>
              <a:ea typeface="Calibri"/>
              <a:cs typeface="Calibri"/>
            </a:endParaRPr>
          </a:p>
          <a:p>
            <a:r>
              <a:rPr lang="en-US">
                <a:solidFill>
                  <a:schemeClr val="accent6"/>
                </a:solidFill>
              </a:rPr>
              <a:t>• What are you confident about?</a:t>
            </a:r>
            <a:endParaRPr lang="en-US">
              <a:solidFill>
                <a:schemeClr val="accent6"/>
              </a:solidFill>
              <a:ea typeface="Calibri"/>
              <a:cs typeface="Calibri"/>
            </a:endParaRPr>
          </a:p>
          <a:p>
            <a:r>
              <a:rPr lang="en-US">
                <a:solidFill>
                  <a:schemeClr val="accent6"/>
                </a:solidFill>
              </a:rPr>
              <a:t>• Barriers to employment</a:t>
            </a:r>
            <a:endParaRPr lang="en-US">
              <a:solidFill>
                <a:schemeClr val="accent6"/>
              </a:solidFill>
              <a:ea typeface="Calibri"/>
              <a:cs typeface="Calibri"/>
            </a:endParaRPr>
          </a:p>
          <a:p>
            <a:r>
              <a:rPr lang="en-US">
                <a:solidFill>
                  <a:schemeClr val="accent6"/>
                </a:solidFill>
              </a:rPr>
              <a:t>• Where are you vulnerable?</a:t>
            </a:r>
            <a:endParaRPr lang="en-US">
              <a:solidFill>
                <a:schemeClr val="accent6"/>
              </a:solidFill>
              <a:ea typeface="Calibri"/>
              <a:cs typeface="Calibri"/>
            </a:endParaRPr>
          </a:p>
          <a:p>
            <a:r>
              <a:rPr lang="en-US">
                <a:solidFill>
                  <a:schemeClr val="accent6"/>
                </a:solidFill>
              </a:rPr>
              <a:t>• What else do you need to do or learn?</a:t>
            </a:r>
            <a:endParaRPr lang="en-US">
              <a:solidFill>
                <a:schemeClr val="accent6"/>
              </a:solidFill>
              <a:ea typeface="Calibri"/>
              <a:cs typeface="Calibri"/>
            </a:endParaRPr>
          </a:p>
          <a:p>
            <a:r>
              <a:rPr lang="en-US">
                <a:solidFill>
                  <a:schemeClr val="accent6"/>
                </a:solidFill>
              </a:rPr>
              <a:t>• What is missing from your skill set?</a:t>
            </a:r>
            <a:endParaRPr lang="en-US">
              <a:solidFill>
                <a:schemeClr val="accent6"/>
              </a:solidFill>
              <a:ea typeface="Calibri"/>
              <a:cs typeface="Calibri"/>
            </a:endParaRPr>
          </a:p>
          <a:p>
            <a:r>
              <a:rPr lang="en-US">
                <a:solidFill>
                  <a:schemeClr val="accent6"/>
                </a:solidFill>
              </a:rPr>
              <a:t>• What can you improve upon?</a:t>
            </a:r>
            <a:endParaRPr lang="en-US">
              <a:solidFill>
                <a:schemeClr val="accent6"/>
              </a:solidFill>
              <a:ea typeface="Calibri"/>
              <a:cs typeface="Calibri"/>
            </a:endParaRPr>
          </a:p>
          <a:p>
            <a:r>
              <a:rPr lang="en-US">
                <a:solidFill>
                  <a:schemeClr val="accent6"/>
                </a:solidFill>
              </a:rPr>
              <a:t>• Lack of experience, outdated skills</a:t>
            </a:r>
            <a:endParaRPr lang="en-US">
              <a:solidFill>
                <a:schemeClr val="accent6"/>
              </a:solidFill>
              <a:ea typeface="Calibri"/>
              <a:cs typeface="Calibri"/>
            </a:endParaRPr>
          </a:p>
          <a:p>
            <a:r>
              <a:rPr lang="en-US">
                <a:solidFill>
                  <a:schemeClr val="accent6"/>
                </a:solidFill>
              </a:rPr>
              <a:t>• Unrelated work experiences</a:t>
            </a:r>
            <a:endParaRPr lang="en-US">
              <a:solidFill>
                <a:schemeClr val="accent6"/>
              </a:solidFill>
              <a:ea typeface="Calibri"/>
              <a:cs typeface="Calibri"/>
            </a:endParaRPr>
          </a:p>
          <a:p>
            <a:r>
              <a:rPr lang="en-US">
                <a:solidFill>
                  <a:schemeClr val="accent6"/>
                </a:solidFill>
              </a:rPr>
              <a:t>• Unverifiable skills set</a:t>
            </a:r>
            <a:endParaRPr lang="en-US">
              <a:solidFill>
                <a:schemeClr val="accent6"/>
              </a:solidFill>
              <a:ea typeface="Calibri"/>
              <a:cs typeface="Calibri"/>
            </a:endParaRPr>
          </a:p>
          <a:p>
            <a:r>
              <a:rPr lang="en-US">
                <a:solidFill>
                  <a:schemeClr val="accent6"/>
                </a:solidFill>
                <a:cs typeface="Calibri"/>
              </a:rPr>
              <a:t>• Any physical limitations?</a:t>
            </a:r>
            <a:endParaRPr lang="en-US">
              <a:solidFill>
                <a:schemeClr val="accent6"/>
              </a:solidFill>
              <a:ea typeface="Calibri"/>
              <a:cs typeface="Calibri"/>
            </a:endParaRPr>
          </a:p>
          <a:p>
            <a:endParaRPr lang="en-US" i="1">
              <a:ea typeface="Calibri"/>
              <a:cs typeface="Calibri"/>
            </a:endParaRPr>
          </a:p>
        </p:txBody>
      </p:sp>
    </p:spTree>
    <p:extLst>
      <p:ext uri="{BB962C8B-B14F-4D97-AF65-F5344CB8AC3E}">
        <p14:creationId xmlns:p14="http://schemas.microsoft.com/office/powerpoint/2010/main" val="177717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a:solidFill>
                  <a:srgbClr val="009876"/>
                </a:solidFill>
                <a:latin typeface="+mj-lt"/>
                <a:ea typeface="+mj-ea"/>
                <a:cs typeface="+mj-cs"/>
              </a:rPr>
              <a:t>Questions?</a:t>
            </a:r>
            <a:endParaRPr lang="en-US" sz="450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smtClean="0"/>
              <a:t>31</a:t>
            </a:fld>
            <a:endParaRPr lang="en-US"/>
          </a:p>
        </p:txBody>
      </p:sp>
    </p:spTree>
    <p:extLst>
      <p:ext uri="{BB962C8B-B14F-4D97-AF65-F5344CB8AC3E}">
        <p14:creationId xmlns:p14="http://schemas.microsoft.com/office/powerpoint/2010/main" val="64848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3A98-A735-A61C-574E-0EE9406756D9}"/>
              </a:ext>
            </a:extLst>
          </p:cNvPr>
          <p:cNvSpPr>
            <a:spLocks noGrp="1"/>
          </p:cNvSpPr>
          <p:nvPr>
            <p:ph type="title"/>
          </p:nvPr>
        </p:nvSpPr>
        <p:spPr>
          <a:xfrm>
            <a:off x="457200" y="972490"/>
            <a:ext cx="8014447" cy="1141001"/>
          </a:xfrm>
        </p:spPr>
        <p:txBody>
          <a:bodyPr/>
          <a:lstStyle/>
          <a:p>
            <a:r>
              <a:rPr lang="en-US" sz="4800">
                <a:ea typeface="Calibri"/>
              </a:rPr>
              <a:t>Jobs for Veterans State Grant (JVSG) Program Training </a:t>
            </a:r>
            <a:endParaRPr lang="en-US" sz="4800"/>
          </a:p>
        </p:txBody>
      </p:sp>
      <p:sp>
        <p:nvSpPr>
          <p:cNvPr id="3" name="Text Placeholder 2">
            <a:extLst>
              <a:ext uri="{FF2B5EF4-FFF2-40B4-BE49-F238E27FC236}">
                <a16:creationId xmlns:a16="http://schemas.microsoft.com/office/drawing/2014/main" id="{665F68E0-E9F8-A560-415D-C16060103CBC}"/>
              </a:ext>
            </a:extLst>
          </p:cNvPr>
          <p:cNvSpPr>
            <a:spLocks noGrp="1"/>
          </p:cNvSpPr>
          <p:nvPr>
            <p:ph type="body" sz="quarter" idx="10"/>
          </p:nvPr>
        </p:nvSpPr>
        <p:spPr>
          <a:xfrm>
            <a:off x="457200" y="2286529"/>
            <a:ext cx="7785473" cy="746125"/>
          </a:xfrm>
        </p:spPr>
        <p:txBody>
          <a:bodyPr vert="horz" lIns="0" tIns="45720" rIns="0" bIns="45720" rtlCol="0" anchor="t">
            <a:noAutofit/>
          </a:bodyPr>
          <a:lstStyle/>
          <a:p>
            <a:endParaRPr lang="en-US">
              <a:ea typeface="Calibri"/>
              <a:cs typeface="Calibri"/>
            </a:endParaRPr>
          </a:p>
          <a:p>
            <a:r>
              <a:rPr lang="en-US">
                <a:solidFill>
                  <a:schemeClr val="bg1"/>
                </a:solidFill>
                <a:ea typeface="Calibri"/>
                <a:cs typeface="Calibri"/>
              </a:rPr>
              <a:t>MOSES Tabs  </a:t>
            </a:r>
          </a:p>
        </p:txBody>
      </p:sp>
      <p:sp>
        <p:nvSpPr>
          <p:cNvPr id="4" name="Text Placeholder 3">
            <a:extLst>
              <a:ext uri="{FF2B5EF4-FFF2-40B4-BE49-F238E27FC236}">
                <a16:creationId xmlns:a16="http://schemas.microsoft.com/office/drawing/2014/main" id="{0AA8387B-8C85-7937-C81D-A020F77F1E45}"/>
              </a:ext>
            </a:extLst>
          </p:cNvPr>
          <p:cNvSpPr>
            <a:spLocks noGrp="1"/>
          </p:cNvSpPr>
          <p:nvPr>
            <p:ph type="body" sz="quarter" idx="11"/>
          </p:nvPr>
        </p:nvSpPr>
        <p:spPr/>
        <p:txBody>
          <a:bodyPr vert="horz" lIns="0" tIns="45720" rIns="0" bIns="45720" rtlCol="0" anchor="t">
            <a:noAutofit/>
          </a:bodyPr>
          <a:lstStyle/>
          <a:p>
            <a:r>
              <a:rPr lang="en-US">
                <a:ea typeface="Calibri"/>
                <a:cs typeface="Calibri"/>
              </a:rPr>
              <a:t>January 2025 </a:t>
            </a:r>
            <a:endParaRPr lang="en-US"/>
          </a:p>
        </p:txBody>
      </p:sp>
      <p:pic>
        <p:nvPicPr>
          <p:cNvPr id="7" name="Picture 6">
            <a:extLst>
              <a:ext uri="{FF2B5EF4-FFF2-40B4-BE49-F238E27FC236}">
                <a16:creationId xmlns:a16="http://schemas.microsoft.com/office/drawing/2014/main" id="{0ADC3A9D-A157-8A20-D2B7-DE295008F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386" y="4765792"/>
            <a:ext cx="4541178" cy="1359739"/>
          </a:xfrm>
          <a:prstGeom prst="rect">
            <a:avLst/>
          </a:prstGeom>
        </p:spPr>
      </p:pic>
      <p:sp>
        <p:nvSpPr>
          <p:cNvPr id="10" name="TextBox 9">
            <a:extLst>
              <a:ext uri="{FF2B5EF4-FFF2-40B4-BE49-F238E27FC236}">
                <a16:creationId xmlns:a16="http://schemas.microsoft.com/office/drawing/2014/main" id="{C7729333-9843-2298-AE1F-9A2E7DA2AEBA}"/>
              </a:ext>
            </a:extLst>
          </p:cNvPr>
          <p:cNvSpPr txBox="1"/>
          <p:nvPr/>
        </p:nvSpPr>
        <p:spPr>
          <a:xfrm>
            <a:off x="152701" y="6398380"/>
            <a:ext cx="8382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rgbClr val="223651"/>
                </a:solidFill>
                <a:latin typeface="Arial"/>
                <a:cs typeface="Arial"/>
              </a:rPr>
              <a:t>MassHire Programs &amp; Services are funded in full by US Department of Labor (USDOL) Employment and Training Administration grants. </a:t>
            </a:r>
            <a:endParaRPr lang="en-US" sz="800">
              <a:solidFill>
                <a:srgbClr val="009876"/>
              </a:solidFill>
              <a:latin typeface="Calibri"/>
              <a:ea typeface="Calibri"/>
              <a:cs typeface="Calibri"/>
            </a:endParaRPr>
          </a:p>
          <a:p>
            <a:r>
              <a:rPr lang="en-US" sz="800" i="1">
                <a:solidFill>
                  <a:srgbClr val="223651"/>
                </a:solidFill>
                <a:latin typeface="Arial"/>
                <a:cs typeface="Arial"/>
              </a:rPr>
              <a:t>• Additional details furnished upon request</a:t>
            </a:r>
            <a:endParaRPr lang="en-US" sz="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41633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Basic tab </a:t>
            </a:r>
          </a:p>
        </p:txBody>
      </p:sp>
      <p:pic>
        <p:nvPicPr>
          <p:cNvPr id="3" name="Picture 2">
            <a:extLst>
              <a:ext uri="{FF2B5EF4-FFF2-40B4-BE49-F238E27FC236}">
                <a16:creationId xmlns:a16="http://schemas.microsoft.com/office/drawing/2014/main" id="{0391B9A9-1D34-5100-2183-D392A22A0F28}"/>
              </a:ext>
            </a:extLst>
          </p:cNvPr>
          <p:cNvPicPr>
            <a:picLocks noChangeAspect="1"/>
          </p:cNvPicPr>
          <p:nvPr/>
        </p:nvPicPr>
        <p:blipFill>
          <a:blip r:embed="rId2"/>
          <a:stretch>
            <a:fillRect/>
          </a:stretch>
        </p:blipFill>
        <p:spPr>
          <a:xfrm>
            <a:off x="0" y="2051567"/>
            <a:ext cx="9144000" cy="2754866"/>
          </a:xfrm>
          <a:prstGeom prst="rect">
            <a:avLst/>
          </a:prstGeom>
        </p:spPr>
      </p:pic>
      <p:sp>
        <p:nvSpPr>
          <p:cNvPr id="5" name="TextBox 4">
            <a:extLst>
              <a:ext uri="{FF2B5EF4-FFF2-40B4-BE49-F238E27FC236}">
                <a16:creationId xmlns:a16="http://schemas.microsoft.com/office/drawing/2014/main" id="{56803432-24D7-727C-FC5E-09D6912B69B8}"/>
              </a:ext>
            </a:extLst>
          </p:cNvPr>
          <p:cNvSpPr txBox="1"/>
          <p:nvPr/>
        </p:nvSpPr>
        <p:spPr>
          <a:xfrm>
            <a:off x="2207558" y="5363414"/>
            <a:ext cx="47274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solidFill>
                <a:ea typeface="Calibri"/>
                <a:cs typeface="Calibri"/>
              </a:rPr>
              <a:t>Veterans Caseload Data Analysis Sheet (VCDAS)</a:t>
            </a:r>
            <a:endParaRPr lang="en-US" b="1">
              <a:solidFill>
                <a:schemeClr val="accent6"/>
              </a:solidFill>
            </a:endParaRPr>
          </a:p>
        </p:txBody>
      </p:sp>
    </p:spTree>
    <p:extLst>
      <p:ext uri="{BB962C8B-B14F-4D97-AF65-F5344CB8AC3E}">
        <p14:creationId xmlns:p14="http://schemas.microsoft.com/office/powerpoint/2010/main" val="221399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Full tab</a:t>
            </a:r>
          </a:p>
        </p:txBody>
      </p:sp>
      <p:graphicFrame>
        <p:nvGraphicFramePr>
          <p:cNvPr id="3" name="Object 2">
            <a:extLst>
              <a:ext uri="{FF2B5EF4-FFF2-40B4-BE49-F238E27FC236}">
                <a16:creationId xmlns:a16="http://schemas.microsoft.com/office/drawing/2014/main" id="{F7DA1083-A56F-7121-023E-0B9D04EE60BC}"/>
              </a:ext>
            </a:extLst>
          </p:cNvPr>
          <p:cNvGraphicFramePr>
            <a:graphicFrameLocks noChangeAspect="1"/>
          </p:cNvGraphicFramePr>
          <p:nvPr/>
        </p:nvGraphicFramePr>
        <p:xfrm>
          <a:off x="49696" y="2953992"/>
          <a:ext cx="9034463" cy="1289050"/>
        </p:xfrm>
        <a:graphic>
          <a:graphicData uri="http://schemas.openxmlformats.org/presentationml/2006/ole">
            <mc:AlternateContent xmlns:mc="http://schemas.openxmlformats.org/markup-compatibility/2006">
              <mc:Choice xmlns:v="urn:schemas-microsoft-com:vml" Requires="v">
                <p:oleObj name="Document" r:id="rId2" imgW="9507421" imgH="1368699" progId="Word.Document.12">
                  <p:embed/>
                </p:oleObj>
              </mc:Choice>
              <mc:Fallback>
                <p:oleObj name="Document" r:id="rId2" imgW="9507421" imgH="1368699" progId="Word.Document.12">
                  <p:embed/>
                  <p:pic>
                    <p:nvPicPr>
                      <p:cNvPr id="3" name="Object 2">
                        <a:extLst>
                          <a:ext uri="{FF2B5EF4-FFF2-40B4-BE49-F238E27FC236}">
                            <a16:creationId xmlns:a16="http://schemas.microsoft.com/office/drawing/2014/main" id="{F7DA1083-A56F-7121-023E-0B9D04EE60BC}"/>
                          </a:ext>
                        </a:extLst>
                      </p:cNvPr>
                      <p:cNvPicPr/>
                      <p:nvPr/>
                    </p:nvPicPr>
                    <p:blipFill>
                      <a:blip r:embed="rId3"/>
                      <a:stretch>
                        <a:fillRect/>
                      </a:stretch>
                    </p:blipFill>
                    <p:spPr>
                      <a:xfrm>
                        <a:off x="49696" y="2953992"/>
                        <a:ext cx="9034463" cy="12890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90B3698F-49F6-D78F-F0D6-CDA96490DBB2}"/>
              </a:ext>
            </a:extLst>
          </p:cNvPr>
          <p:cNvSpPr txBox="1"/>
          <p:nvPr/>
        </p:nvSpPr>
        <p:spPr>
          <a:xfrm>
            <a:off x="2207558" y="5363414"/>
            <a:ext cx="47274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solidFill>
                <a:ea typeface="Calibri"/>
                <a:cs typeface="Calibri"/>
              </a:rPr>
              <a:t>Veterans Caseload Data Analysis Sheet (VCDAS)</a:t>
            </a:r>
            <a:endParaRPr lang="en-US" b="1">
              <a:solidFill>
                <a:schemeClr val="accent6"/>
              </a:solidFill>
            </a:endParaRPr>
          </a:p>
        </p:txBody>
      </p:sp>
    </p:spTree>
    <p:extLst>
      <p:ext uri="{BB962C8B-B14F-4D97-AF65-F5344CB8AC3E}">
        <p14:creationId xmlns:p14="http://schemas.microsoft.com/office/powerpoint/2010/main" val="2734696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Basic tab</a:t>
            </a:r>
          </a:p>
        </p:txBody>
      </p:sp>
      <p:pic>
        <p:nvPicPr>
          <p:cNvPr id="3" name="Picture 2">
            <a:extLst>
              <a:ext uri="{FF2B5EF4-FFF2-40B4-BE49-F238E27FC236}">
                <a16:creationId xmlns:a16="http://schemas.microsoft.com/office/drawing/2014/main" id="{5F801668-9699-DC47-D330-3E425E899382}"/>
              </a:ext>
            </a:extLst>
          </p:cNvPr>
          <p:cNvPicPr>
            <a:picLocks noChangeAspect="1"/>
          </p:cNvPicPr>
          <p:nvPr/>
        </p:nvPicPr>
        <p:blipFill>
          <a:blip r:embed="rId2"/>
          <a:stretch>
            <a:fillRect/>
          </a:stretch>
        </p:blipFill>
        <p:spPr>
          <a:xfrm>
            <a:off x="669464" y="1297383"/>
            <a:ext cx="7886700" cy="4838668"/>
          </a:xfrm>
          <a:prstGeom prst="rect">
            <a:avLst/>
          </a:prstGeom>
        </p:spPr>
      </p:pic>
    </p:spTree>
    <p:extLst>
      <p:ext uri="{BB962C8B-B14F-4D97-AF65-F5344CB8AC3E}">
        <p14:creationId xmlns:p14="http://schemas.microsoft.com/office/powerpoint/2010/main" val="255954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16248-2C31-76BE-DE69-838CDFE9B3E5}"/>
            </a:ext>
          </a:extLst>
        </p:cNvPr>
        <p:cNvGrpSpPr/>
        <p:nvPr/>
      </p:nvGrpSpPr>
      <p:grpSpPr>
        <a:xfrm>
          <a:off x="0" y="0"/>
          <a:ext cx="0" cy="0"/>
          <a:chOff x="0" y="0"/>
          <a:chExt cx="0" cy="0"/>
        </a:xfrm>
      </p:grpSpPr>
      <p:sp>
        <p:nvSpPr>
          <p:cNvPr id="6147" name="Rectangle 2">
            <a:extLst>
              <a:ext uri="{FF2B5EF4-FFF2-40B4-BE49-F238E27FC236}">
                <a16:creationId xmlns:a16="http://schemas.microsoft.com/office/drawing/2014/main" id="{F9D99520-DE44-A0A4-C6C6-F3CED7A1C797}"/>
              </a:ext>
            </a:extLst>
          </p:cNvPr>
          <p:cNvSpPr>
            <a:spLocks noGrp="1" noChangeArrowheads="1"/>
          </p:cNvSpPr>
          <p:nvPr>
            <p:ph type="title"/>
          </p:nvPr>
        </p:nvSpPr>
        <p:spPr/>
        <p:txBody>
          <a:bodyPr/>
          <a:lstStyle/>
          <a:p>
            <a:pPr eaLnBrk="1" hangingPunct="1"/>
            <a:r>
              <a:rPr lang="en-US" altLang="en-US" b="1"/>
              <a:t>Basic tab</a:t>
            </a:r>
          </a:p>
        </p:txBody>
      </p:sp>
      <p:pic>
        <p:nvPicPr>
          <p:cNvPr id="4" name="Picture 3">
            <a:extLst>
              <a:ext uri="{FF2B5EF4-FFF2-40B4-BE49-F238E27FC236}">
                <a16:creationId xmlns:a16="http://schemas.microsoft.com/office/drawing/2014/main" id="{F519693D-1C6E-552F-A6B1-019077276C0D}"/>
              </a:ext>
            </a:extLst>
          </p:cNvPr>
          <p:cNvPicPr>
            <a:picLocks noChangeAspect="1"/>
          </p:cNvPicPr>
          <p:nvPr/>
        </p:nvPicPr>
        <p:blipFill>
          <a:blip r:embed="rId2"/>
          <a:stretch>
            <a:fillRect/>
          </a:stretch>
        </p:blipFill>
        <p:spPr>
          <a:xfrm>
            <a:off x="240885" y="1397165"/>
            <a:ext cx="7264885" cy="4458203"/>
          </a:xfrm>
          <a:prstGeom prst="rect">
            <a:avLst/>
          </a:prstGeom>
        </p:spPr>
      </p:pic>
      <p:sp>
        <p:nvSpPr>
          <p:cNvPr id="5" name="TextBox 4">
            <a:extLst>
              <a:ext uri="{FF2B5EF4-FFF2-40B4-BE49-F238E27FC236}">
                <a16:creationId xmlns:a16="http://schemas.microsoft.com/office/drawing/2014/main" id="{EC0F1B23-061A-DEF4-1A66-45195A0FF7C0}"/>
              </a:ext>
            </a:extLst>
          </p:cNvPr>
          <p:cNvSpPr txBox="1"/>
          <p:nvPr/>
        </p:nvSpPr>
        <p:spPr>
          <a:xfrm>
            <a:off x="7588250" y="3256546"/>
            <a:ext cx="1555749" cy="1477328"/>
          </a:xfrm>
          <a:prstGeom prst="rect">
            <a:avLst/>
          </a:prstGeom>
          <a:noFill/>
        </p:spPr>
        <p:txBody>
          <a:bodyPr wrap="square" lIns="91440" tIns="45720" rIns="91440" bIns="45720" rtlCol="0" anchor="t">
            <a:spAutoFit/>
          </a:bodyPr>
          <a:lstStyle/>
          <a:p>
            <a:r>
              <a:rPr lang="en-US" b="1">
                <a:solidFill>
                  <a:schemeClr val="accent6"/>
                </a:solidFill>
              </a:rPr>
              <a:t>Military = NO</a:t>
            </a:r>
            <a:endParaRPr lang="en-US" b="1">
              <a:solidFill>
                <a:schemeClr val="accent6"/>
              </a:solidFill>
              <a:ea typeface="Calibri"/>
              <a:cs typeface="Calibri"/>
            </a:endParaRPr>
          </a:p>
          <a:p>
            <a:endParaRPr lang="en-US" b="1">
              <a:solidFill>
                <a:schemeClr val="accent6"/>
              </a:solidFill>
              <a:ea typeface="Calibri"/>
              <a:cs typeface="Calibri"/>
            </a:endParaRPr>
          </a:p>
          <a:p>
            <a:r>
              <a:rPr lang="en-US" b="1">
                <a:solidFill>
                  <a:schemeClr val="accent6"/>
                </a:solidFill>
              </a:rPr>
              <a:t>Other Eligible</a:t>
            </a:r>
            <a:endParaRPr lang="en-US" b="1">
              <a:solidFill>
                <a:schemeClr val="accent6"/>
              </a:solidFill>
              <a:ea typeface="Calibri"/>
              <a:cs typeface="Calibri"/>
            </a:endParaRPr>
          </a:p>
          <a:p>
            <a:endParaRPr lang="en-US"/>
          </a:p>
          <a:p>
            <a:endParaRPr lang="en-US"/>
          </a:p>
        </p:txBody>
      </p:sp>
    </p:spTree>
    <p:extLst>
      <p:ext uri="{BB962C8B-B14F-4D97-AF65-F5344CB8AC3E}">
        <p14:creationId xmlns:p14="http://schemas.microsoft.com/office/powerpoint/2010/main" val="1695137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Full tab</a:t>
            </a:r>
          </a:p>
        </p:txBody>
      </p:sp>
      <p:pic>
        <p:nvPicPr>
          <p:cNvPr id="3" name="Picture 2">
            <a:extLst>
              <a:ext uri="{FF2B5EF4-FFF2-40B4-BE49-F238E27FC236}">
                <a16:creationId xmlns:a16="http://schemas.microsoft.com/office/drawing/2014/main" id="{D9B00A0F-3D55-AFC0-8117-2374A77200BA}"/>
              </a:ext>
            </a:extLst>
          </p:cNvPr>
          <p:cNvPicPr>
            <a:picLocks noChangeAspect="1"/>
          </p:cNvPicPr>
          <p:nvPr/>
        </p:nvPicPr>
        <p:blipFill>
          <a:blip r:embed="rId2"/>
          <a:stretch>
            <a:fillRect/>
          </a:stretch>
        </p:blipFill>
        <p:spPr>
          <a:xfrm>
            <a:off x="718452" y="1335658"/>
            <a:ext cx="7805057" cy="4777680"/>
          </a:xfrm>
          <a:prstGeom prst="rect">
            <a:avLst/>
          </a:prstGeom>
        </p:spPr>
      </p:pic>
    </p:spTree>
    <p:extLst>
      <p:ext uri="{BB962C8B-B14F-4D97-AF65-F5344CB8AC3E}">
        <p14:creationId xmlns:p14="http://schemas.microsoft.com/office/powerpoint/2010/main" val="2546556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Full tab</a:t>
            </a:r>
            <a:br>
              <a:rPr lang="en-US" altLang="en-US" b="1"/>
            </a:br>
            <a:r>
              <a:rPr lang="en-US" altLang="en-US" b="1"/>
              <a:t>Military Information </a:t>
            </a:r>
          </a:p>
        </p:txBody>
      </p:sp>
      <p:pic>
        <p:nvPicPr>
          <p:cNvPr id="3" name="Picture 2">
            <a:extLst>
              <a:ext uri="{FF2B5EF4-FFF2-40B4-BE49-F238E27FC236}">
                <a16:creationId xmlns:a16="http://schemas.microsoft.com/office/drawing/2014/main" id="{0A4A7F9A-557E-897E-4338-D31DD5061A29}"/>
              </a:ext>
            </a:extLst>
          </p:cNvPr>
          <p:cNvPicPr>
            <a:picLocks noChangeAspect="1"/>
          </p:cNvPicPr>
          <p:nvPr/>
        </p:nvPicPr>
        <p:blipFill rotWithShape="1">
          <a:blip r:embed="rId2"/>
          <a:srcRect l="725" t="3349" r="453" b="2392"/>
          <a:stretch/>
        </p:blipFill>
        <p:spPr>
          <a:xfrm>
            <a:off x="66261" y="2617401"/>
            <a:ext cx="9036239" cy="1639301"/>
          </a:xfrm>
          <a:prstGeom prst="rect">
            <a:avLst/>
          </a:prstGeom>
          <a:ln>
            <a:solidFill>
              <a:schemeClr val="accent6"/>
            </a:solidFill>
          </a:ln>
        </p:spPr>
      </p:pic>
      <p:sp>
        <p:nvSpPr>
          <p:cNvPr id="4" name="TextBox 3">
            <a:extLst>
              <a:ext uri="{FF2B5EF4-FFF2-40B4-BE49-F238E27FC236}">
                <a16:creationId xmlns:a16="http://schemas.microsoft.com/office/drawing/2014/main" id="{3D8C6663-E3E1-2592-001C-045CAD8A2CBA}"/>
              </a:ext>
            </a:extLst>
          </p:cNvPr>
          <p:cNvSpPr txBox="1"/>
          <p:nvPr/>
        </p:nvSpPr>
        <p:spPr>
          <a:xfrm>
            <a:off x="2207558" y="5363414"/>
            <a:ext cx="47274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6"/>
                </a:solidFill>
                <a:ea typeface="Calibri"/>
                <a:cs typeface="Calibri"/>
              </a:rPr>
              <a:t>Veterans Caseload Data Analysis Sheet (VCDAS)</a:t>
            </a:r>
            <a:endParaRPr lang="en-US" b="1">
              <a:solidFill>
                <a:schemeClr val="accent6"/>
              </a:solidFill>
            </a:endParaRPr>
          </a:p>
        </p:txBody>
      </p:sp>
    </p:spTree>
    <p:extLst>
      <p:ext uri="{BB962C8B-B14F-4D97-AF65-F5344CB8AC3E}">
        <p14:creationId xmlns:p14="http://schemas.microsoft.com/office/powerpoint/2010/main" val="4257734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Service-Connected Disability</a:t>
            </a:r>
          </a:p>
        </p:txBody>
      </p:sp>
      <p:sp>
        <p:nvSpPr>
          <p:cNvPr id="4" name="TextBox 3">
            <a:extLst>
              <a:ext uri="{FF2B5EF4-FFF2-40B4-BE49-F238E27FC236}">
                <a16:creationId xmlns:a16="http://schemas.microsoft.com/office/drawing/2014/main" id="{D9E3E583-6CCB-BBCD-0A19-03A95AC92D5E}"/>
              </a:ext>
            </a:extLst>
          </p:cNvPr>
          <p:cNvSpPr txBox="1"/>
          <p:nvPr/>
        </p:nvSpPr>
        <p:spPr>
          <a:xfrm>
            <a:off x="566324" y="1928601"/>
            <a:ext cx="8008706" cy="1200329"/>
          </a:xfrm>
          <a:prstGeom prst="rect">
            <a:avLst/>
          </a:prstGeom>
          <a:noFill/>
        </p:spPr>
        <p:txBody>
          <a:bodyPr wrap="square" lIns="91440" tIns="45720" rIns="91440" bIns="45720" anchor="t">
            <a:spAutoFit/>
          </a:bodyPr>
          <a:lstStyle/>
          <a:p>
            <a:pPr algn="ctr"/>
            <a:r>
              <a:rPr lang="en-US" i="1">
                <a:solidFill>
                  <a:schemeClr val="accent6"/>
                </a:solidFill>
              </a:rPr>
              <a:t>“Is your disability service connected?”</a:t>
            </a:r>
            <a:endParaRPr lang="en-US" i="1">
              <a:solidFill>
                <a:schemeClr val="accent6"/>
              </a:solidFill>
              <a:ea typeface="Calibri"/>
              <a:cs typeface="Calibri"/>
            </a:endParaRPr>
          </a:p>
          <a:p>
            <a:pPr algn="ctr"/>
            <a:endParaRPr lang="en-US">
              <a:solidFill>
                <a:schemeClr val="accent6"/>
              </a:solidFill>
              <a:ea typeface="Calibri"/>
              <a:cs typeface="Calibri"/>
            </a:endParaRPr>
          </a:p>
          <a:p>
            <a:pPr algn="ctr"/>
            <a:r>
              <a:rPr lang="en-US">
                <a:solidFill>
                  <a:schemeClr val="accent6"/>
                </a:solidFill>
              </a:rPr>
              <a:t>Will not appear unless the Customer answered “</a:t>
            </a:r>
            <a:r>
              <a:rPr lang="en-US" b="1">
                <a:solidFill>
                  <a:schemeClr val="accent6"/>
                </a:solidFill>
              </a:rPr>
              <a:t>Yes</a:t>
            </a:r>
            <a:r>
              <a:rPr lang="en-US">
                <a:solidFill>
                  <a:schemeClr val="accent6"/>
                </a:solidFill>
              </a:rPr>
              <a:t>” to being disabled on the </a:t>
            </a:r>
            <a:r>
              <a:rPr lang="en-US" b="1">
                <a:solidFill>
                  <a:schemeClr val="accent6"/>
                </a:solidFill>
              </a:rPr>
              <a:t>General Information </a:t>
            </a:r>
            <a:r>
              <a:rPr lang="en-US">
                <a:solidFill>
                  <a:schemeClr val="accent6"/>
                </a:solidFill>
              </a:rPr>
              <a:t>- </a:t>
            </a:r>
            <a:r>
              <a:rPr lang="en-US" b="1">
                <a:solidFill>
                  <a:schemeClr val="accent6"/>
                </a:solidFill>
              </a:rPr>
              <a:t>Full</a:t>
            </a:r>
            <a:r>
              <a:rPr lang="en-US">
                <a:solidFill>
                  <a:schemeClr val="accent6"/>
                </a:solidFill>
              </a:rPr>
              <a:t> tab.</a:t>
            </a:r>
            <a:r>
              <a:rPr lang="en-US"/>
              <a:t>  </a:t>
            </a:r>
            <a:endParaRPr lang="en-US">
              <a:ea typeface="Calibri"/>
              <a:cs typeface="Calibri"/>
            </a:endParaRPr>
          </a:p>
        </p:txBody>
      </p:sp>
      <p:pic>
        <p:nvPicPr>
          <p:cNvPr id="2" name="Picture 1">
            <a:extLst>
              <a:ext uri="{FF2B5EF4-FFF2-40B4-BE49-F238E27FC236}">
                <a16:creationId xmlns:a16="http://schemas.microsoft.com/office/drawing/2014/main" id="{4493AFB0-E264-778E-1628-37AA63CCC536}"/>
              </a:ext>
            </a:extLst>
          </p:cNvPr>
          <p:cNvPicPr>
            <a:picLocks noChangeAspect="1"/>
          </p:cNvPicPr>
          <p:nvPr/>
        </p:nvPicPr>
        <p:blipFill>
          <a:blip r:embed="rId2"/>
          <a:stretch>
            <a:fillRect/>
          </a:stretch>
        </p:blipFill>
        <p:spPr>
          <a:xfrm>
            <a:off x="928688" y="3921195"/>
            <a:ext cx="7286625" cy="1533525"/>
          </a:xfrm>
          <a:prstGeom prst="rect">
            <a:avLst/>
          </a:prstGeom>
        </p:spPr>
      </p:pic>
      <p:sp>
        <p:nvSpPr>
          <p:cNvPr id="3" name="TextBox 1">
            <a:extLst>
              <a:ext uri="{FF2B5EF4-FFF2-40B4-BE49-F238E27FC236}">
                <a16:creationId xmlns:a16="http://schemas.microsoft.com/office/drawing/2014/main" id="{87EA383B-F541-B590-19C4-51ABB6D4A423}"/>
              </a:ext>
            </a:extLst>
          </p:cNvPr>
          <p:cNvSpPr txBox="1"/>
          <p:nvPr/>
        </p:nvSpPr>
        <p:spPr>
          <a:xfrm>
            <a:off x="3602935" y="5679878"/>
            <a:ext cx="1939511" cy="3693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accent6"/>
                </a:solidFill>
              </a:rPr>
              <a:t>&gt;10%  and Barriers</a:t>
            </a:r>
          </a:p>
        </p:txBody>
      </p:sp>
    </p:spTree>
    <p:extLst>
      <p:ext uri="{BB962C8B-B14F-4D97-AF65-F5344CB8AC3E}">
        <p14:creationId xmlns:p14="http://schemas.microsoft.com/office/powerpoint/2010/main" val="83409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49D3-52C9-9BDC-E6A1-8A125F42F349}"/>
              </a:ext>
            </a:extLst>
          </p:cNvPr>
          <p:cNvSpPr>
            <a:spLocks noGrp="1"/>
          </p:cNvSpPr>
          <p:nvPr>
            <p:ph type="title"/>
          </p:nvPr>
        </p:nvSpPr>
        <p:spPr/>
        <p:txBody>
          <a:bodyPr/>
          <a:lstStyle/>
          <a:p>
            <a:r>
              <a:rPr lang="en-US" b="1">
                <a:ea typeface="Calibri"/>
              </a:rPr>
              <a:t>JVSG Program Overview </a:t>
            </a:r>
            <a:endParaRPr lang="en-US" b="1"/>
          </a:p>
        </p:txBody>
      </p:sp>
      <p:sp>
        <p:nvSpPr>
          <p:cNvPr id="3" name="Slide Number Placeholder 2">
            <a:extLst>
              <a:ext uri="{FF2B5EF4-FFF2-40B4-BE49-F238E27FC236}">
                <a16:creationId xmlns:a16="http://schemas.microsoft.com/office/drawing/2014/main" id="{54861CBB-7E8B-E9C0-A229-64292B53A8B1}"/>
              </a:ext>
            </a:extLst>
          </p:cNvPr>
          <p:cNvSpPr>
            <a:spLocks noGrp="1"/>
          </p:cNvSpPr>
          <p:nvPr>
            <p:ph type="sldNum" sz="quarter" idx="4"/>
          </p:nvPr>
        </p:nvSpPr>
        <p:spPr/>
        <p:txBody>
          <a:bodyPr/>
          <a:lstStyle/>
          <a:p>
            <a:fld id="{941BE8DD-6BA1-AD43-8321-0CEB068BCC7D}" type="slidenum">
              <a:rPr lang="en-US" smtClean="0"/>
              <a:pPr/>
              <a:t>4</a:t>
            </a:fld>
            <a:endParaRPr lang="en-US"/>
          </a:p>
        </p:txBody>
      </p:sp>
      <p:sp>
        <p:nvSpPr>
          <p:cNvPr id="4" name="Content Placeholder 3">
            <a:extLst>
              <a:ext uri="{FF2B5EF4-FFF2-40B4-BE49-F238E27FC236}">
                <a16:creationId xmlns:a16="http://schemas.microsoft.com/office/drawing/2014/main" id="{0E132F91-2FAB-2892-6E83-79FF333E2EAA}"/>
              </a:ext>
            </a:extLst>
          </p:cNvPr>
          <p:cNvSpPr>
            <a:spLocks noGrp="1"/>
          </p:cNvSpPr>
          <p:nvPr>
            <p:ph sz="quarter" idx="10"/>
          </p:nvPr>
        </p:nvSpPr>
        <p:spPr/>
        <p:txBody>
          <a:bodyPr vert="horz" lIns="91440" tIns="45720" rIns="91440" bIns="45720" rtlCol="0" anchor="t">
            <a:normAutofit lnSpcReduction="10000"/>
          </a:bodyPr>
          <a:lstStyle/>
          <a:p>
            <a:r>
              <a:rPr lang="en-US" sz="2000" b="1">
                <a:solidFill>
                  <a:schemeClr val="accent6"/>
                </a:solidFill>
                <a:ea typeface="Calibri"/>
                <a:cs typeface="Calibri"/>
              </a:rPr>
              <a:t>Purpose: </a:t>
            </a:r>
            <a:r>
              <a:rPr lang="en-US" sz="2000">
                <a:solidFill>
                  <a:schemeClr val="accent6"/>
                </a:solidFill>
                <a:ea typeface="Calibri"/>
                <a:cs typeface="Calibri"/>
              </a:rPr>
              <a:t>Provides employment and training services to eligible Veterans to help them obtain meaningful careers and to assist employers with hiring and retaining Veterans. </a:t>
            </a:r>
          </a:p>
          <a:p>
            <a:r>
              <a:rPr lang="en-US" sz="2000" b="1">
                <a:solidFill>
                  <a:schemeClr val="accent6"/>
                </a:solidFill>
                <a:ea typeface="Calibri"/>
                <a:cs typeface="Calibri"/>
              </a:rPr>
              <a:t>Funding:</a:t>
            </a:r>
            <a:r>
              <a:rPr lang="en-US" sz="2000">
                <a:solidFill>
                  <a:schemeClr val="accent6"/>
                </a:solidFill>
                <a:ea typeface="Calibri"/>
                <a:cs typeface="Calibri"/>
              </a:rPr>
              <a:t> Federally funded by the U.S. Department of Labor, administered by State Workforce Agencies (</a:t>
            </a:r>
            <a:r>
              <a:rPr lang="en-US" sz="2000" err="1">
                <a:solidFill>
                  <a:schemeClr val="accent6"/>
                </a:solidFill>
                <a:ea typeface="Calibri"/>
                <a:cs typeface="Calibri"/>
              </a:rPr>
              <a:t>MassHire</a:t>
            </a:r>
            <a:r>
              <a:rPr lang="en-US" sz="2000">
                <a:solidFill>
                  <a:schemeClr val="accent6"/>
                </a:solidFill>
                <a:ea typeface="Calibri"/>
                <a:cs typeface="Calibri"/>
              </a:rPr>
              <a:t> Department of Career Services). </a:t>
            </a:r>
          </a:p>
          <a:p>
            <a:r>
              <a:rPr lang="en-US" sz="2000" b="1">
                <a:solidFill>
                  <a:schemeClr val="accent6"/>
                </a:solidFill>
                <a:ea typeface="Calibri"/>
                <a:cs typeface="Calibri"/>
              </a:rPr>
              <a:t>Key Services:</a:t>
            </a:r>
            <a:r>
              <a:rPr lang="en-US" sz="2000">
                <a:solidFill>
                  <a:schemeClr val="accent6"/>
                </a:solidFill>
                <a:ea typeface="Calibri"/>
                <a:cs typeface="Calibri"/>
              </a:rPr>
              <a:t> Eligible Veterans receive specialized assistance through Disabled Veterans Outreach Program (DVOP) specialists and Employers receive specialized assistance through Local Veterans Employment Representatives (LVERs). </a:t>
            </a:r>
          </a:p>
          <a:p>
            <a:r>
              <a:rPr lang="en-US" sz="2000" b="1">
                <a:solidFill>
                  <a:schemeClr val="accent6"/>
                </a:solidFill>
                <a:ea typeface="Calibri"/>
                <a:cs typeface="Calibri"/>
              </a:rPr>
              <a:t>Objectives: </a:t>
            </a:r>
          </a:p>
          <a:p>
            <a:pPr lvl="1" indent="-287020">
              <a:lnSpc>
                <a:spcPct val="100000"/>
              </a:lnSpc>
              <a:spcBef>
                <a:spcPts val="800"/>
              </a:spcBef>
            </a:pPr>
            <a:r>
              <a:rPr lang="en-US" sz="1800">
                <a:solidFill>
                  <a:schemeClr val="accent6"/>
                </a:solidFill>
                <a:ea typeface="Calibri"/>
                <a:cs typeface="Calibri"/>
              </a:rPr>
              <a:t>Increase Veteran employment rates </a:t>
            </a:r>
          </a:p>
          <a:p>
            <a:pPr lvl="1" indent="-287020">
              <a:lnSpc>
                <a:spcPct val="100000"/>
              </a:lnSpc>
              <a:spcBef>
                <a:spcPts val="800"/>
              </a:spcBef>
            </a:pPr>
            <a:r>
              <a:rPr lang="en-US" sz="1800">
                <a:solidFill>
                  <a:schemeClr val="accent6"/>
                </a:solidFill>
                <a:ea typeface="Calibri"/>
                <a:cs typeface="Calibri"/>
              </a:rPr>
              <a:t>Foster long-term career success </a:t>
            </a:r>
          </a:p>
          <a:p>
            <a:pPr lvl="1" indent="-287020">
              <a:lnSpc>
                <a:spcPct val="100000"/>
              </a:lnSpc>
              <a:spcBef>
                <a:spcPts val="800"/>
              </a:spcBef>
            </a:pPr>
            <a:r>
              <a:rPr lang="en-US" sz="1800">
                <a:solidFill>
                  <a:schemeClr val="accent6"/>
                </a:solidFill>
                <a:ea typeface="Calibri"/>
                <a:cs typeface="Calibri"/>
              </a:rPr>
              <a:t>Strengthen employer engagement for Veteran hiring </a:t>
            </a:r>
          </a:p>
        </p:txBody>
      </p:sp>
    </p:spTree>
    <p:extLst>
      <p:ext uri="{BB962C8B-B14F-4D97-AF65-F5344CB8AC3E}">
        <p14:creationId xmlns:p14="http://schemas.microsoft.com/office/powerpoint/2010/main" val="3955934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Military Details </a:t>
            </a:r>
          </a:p>
        </p:txBody>
      </p:sp>
      <p:sp>
        <p:nvSpPr>
          <p:cNvPr id="3" name="TextBox 2">
            <a:extLst>
              <a:ext uri="{FF2B5EF4-FFF2-40B4-BE49-F238E27FC236}">
                <a16:creationId xmlns:a16="http://schemas.microsoft.com/office/drawing/2014/main" id="{E2A53CCD-5192-735C-616F-534428F1347C}"/>
              </a:ext>
            </a:extLst>
          </p:cNvPr>
          <p:cNvSpPr txBox="1"/>
          <p:nvPr/>
        </p:nvSpPr>
        <p:spPr>
          <a:xfrm>
            <a:off x="114300" y="1214350"/>
            <a:ext cx="8915400" cy="5047536"/>
          </a:xfrm>
          <a:prstGeom prst="rect">
            <a:avLst/>
          </a:prstGeom>
          <a:noFill/>
        </p:spPr>
        <p:txBody>
          <a:bodyPr wrap="square" lIns="91440" tIns="45720" rIns="91440" bIns="45720" anchor="t">
            <a:spAutoFit/>
          </a:bodyPr>
          <a:lstStyle/>
          <a:p>
            <a:r>
              <a:rPr lang="en-US" sz="1400"/>
              <a:t> </a:t>
            </a:r>
            <a:r>
              <a:rPr lang="en-US" sz="1400">
                <a:solidFill>
                  <a:schemeClr val="accent6"/>
                </a:solidFill>
              </a:rPr>
              <a:t>	</a:t>
            </a:r>
            <a:r>
              <a:rPr lang="en-US" sz="1400" b="1" u="sng">
                <a:solidFill>
                  <a:schemeClr val="accent6"/>
                </a:solidFill>
              </a:rPr>
              <a:t>Make sure you verify this information against the DD214 form </a:t>
            </a:r>
            <a:r>
              <a:rPr lang="en-US" sz="1400" i="1" u="sng">
                <a:solidFill>
                  <a:schemeClr val="accent6"/>
                </a:solidFill>
              </a:rPr>
              <a:t>(official discharge papers from the military).</a:t>
            </a:r>
            <a:endParaRPr lang="en-US" sz="1400" i="1" u="sng">
              <a:solidFill>
                <a:schemeClr val="accent6"/>
              </a:solidFill>
              <a:ea typeface="Calibri"/>
              <a:cs typeface="Calibri"/>
            </a:endParaRPr>
          </a:p>
          <a:p>
            <a:endParaRPr lang="en-US" sz="1400" b="1" u="sng">
              <a:solidFill>
                <a:schemeClr val="accent6"/>
              </a:solidFill>
              <a:ea typeface="Calibri"/>
              <a:cs typeface="Calibri"/>
            </a:endParaRPr>
          </a:p>
          <a:p>
            <a:r>
              <a:rPr lang="en-US" sz="1400" b="1">
                <a:solidFill>
                  <a:schemeClr val="accent6"/>
                </a:solidFill>
              </a:rPr>
              <a:t>Field Name</a:t>
            </a:r>
            <a:r>
              <a:rPr lang="en-US" sz="1400">
                <a:solidFill>
                  <a:schemeClr val="accent6"/>
                </a:solidFill>
              </a:rPr>
              <a:t>	</a:t>
            </a:r>
            <a:r>
              <a:rPr lang="en-US" sz="1400" b="1">
                <a:solidFill>
                  <a:schemeClr val="accent6"/>
                </a:solidFill>
              </a:rPr>
              <a:t> Required	Action</a:t>
            </a:r>
            <a:r>
              <a:rPr lang="en-US" sz="1400">
                <a:solidFill>
                  <a:schemeClr val="accent6"/>
                </a:solidFill>
              </a:rPr>
              <a:t> </a:t>
            </a:r>
            <a:endParaRPr lang="en-US" sz="1400">
              <a:solidFill>
                <a:schemeClr val="accent6"/>
              </a:solidFill>
              <a:ea typeface="Calibri"/>
              <a:cs typeface="Calibri"/>
            </a:endParaRPr>
          </a:p>
          <a:p>
            <a:r>
              <a:rPr lang="en-US" sz="1400" b="1">
                <a:solidFill>
                  <a:schemeClr val="accent6"/>
                </a:solidFill>
              </a:rPr>
              <a:t>Branch</a:t>
            </a:r>
            <a:r>
              <a:rPr lang="en-US" sz="1400">
                <a:solidFill>
                  <a:schemeClr val="accent6"/>
                </a:solidFill>
              </a:rPr>
              <a:t>	                 		Select the branch of military service from the dropdown list.</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Discharge Type</a:t>
            </a:r>
            <a:r>
              <a:rPr lang="en-US" sz="1400">
                <a:solidFill>
                  <a:schemeClr val="accent6"/>
                </a:solidFill>
              </a:rPr>
              <a:t>		Select the type of military discharge from the dropdown list.</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Service Start Date</a:t>
            </a:r>
            <a:r>
              <a:rPr lang="en-US" sz="1400">
                <a:solidFill>
                  <a:schemeClr val="accent6"/>
                </a:solidFill>
              </a:rPr>
              <a:t>		Click the Calendar icon   and select the Start Date from the dropdown calendar.  </a:t>
            </a:r>
          </a:p>
          <a:p>
            <a:r>
              <a:rPr lang="en-US" sz="1400">
                <a:solidFill>
                  <a:schemeClr val="accent6"/>
                </a:solidFill>
              </a:rPr>
              <a:t>			Click the OK button.  Or  you can type in the Start Date.  Certain start and release 			dates trigger additional radio button options under Veteran Information.</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Release Date</a:t>
            </a:r>
            <a:r>
              <a:rPr lang="en-US" sz="1400">
                <a:solidFill>
                  <a:schemeClr val="accent6"/>
                </a:solidFill>
              </a:rPr>
              <a:t>		Click the Calendar icon   and select the Release Date from the dropdown				calendar.  Click the OK button.  Or you can type in the Release Date.  </a:t>
            </a:r>
          </a:p>
          <a:p>
            <a:r>
              <a:rPr lang="en-US" sz="1400">
                <a:solidFill>
                  <a:schemeClr val="accent6"/>
                </a:solidFill>
              </a:rPr>
              <a:t>			Certain start and release dates trigger additional radio button options under 			Veteran Information.</a:t>
            </a:r>
            <a:endParaRPr lang="en-US" sz="1400">
              <a:solidFill>
                <a:schemeClr val="accent6"/>
              </a:solidFill>
              <a:ea typeface="Calibri"/>
              <a:cs typeface="Calibri"/>
            </a:endParaRPr>
          </a:p>
          <a:p>
            <a:endParaRPr lang="en-US" sz="1400" b="1">
              <a:solidFill>
                <a:schemeClr val="accent6"/>
              </a:solidFill>
              <a:ea typeface="Calibri"/>
              <a:cs typeface="Calibri"/>
            </a:endParaRPr>
          </a:p>
          <a:p>
            <a:r>
              <a:rPr lang="en-US" sz="1400" b="1">
                <a:solidFill>
                  <a:schemeClr val="accent6"/>
                </a:solidFill>
              </a:rPr>
              <a:t>DD214 Verified</a:t>
            </a:r>
            <a:r>
              <a:rPr lang="en-US" sz="1400">
                <a:solidFill>
                  <a:schemeClr val="accent6"/>
                </a:solidFill>
              </a:rPr>
              <a:t>		Check off the box if Verified.</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Verified By </a:t>
            </a:r>
            <a:r>
              <a:rPr lang="en-US" sz="1400">
                <a:solidFill>
                  <a:schemeClr val="accent6"/>
                </a:solidFill>
              </a:rPr>
              <a:t>			This will automatically fill in your MOSES id if you checked the box.</a:t>
            </a:r>
            <a:endParaRPr lang="en-US" sz="1400">
              <a:solidFill>
                <a:schemeClr val="accent6"/>
              </a:solidFill>
              <a:ea typeface="Calibri"/>
              <a:cs typeface="Calibri"/>
            </a:endParaRPr>
          </a:p>
          <a:p>
            <a:endParaRPr lang="en-US" sz="1400" b="1">
              <a:solidFill>
                <a:schemeClr val="accent6"/>
              </a:solidFill>
              <a:ea typeface="Calibri"/>
              <a:cs typeface="Calibri"/>
            </a:endParaRPr>
          </a:p>
          <a:p>
            <a:r>
              <a:rPr lang="en-US" sz="1400" b="1">
                <a:solidFill>
                  <a:schemeClr val="accent6"/>
                </a:solidFill>
              </a:rPr>
              <a:t>Date Verified		</a:t>
            </a:r>
            <a:r>
              <a:rPr lang="en-US" sz="1400">
                <a:solidFill>
                  <a:schemeClr val="accent6"/>
                </a:solidFill>
              </a:rPr>
              <a:t>This will automatically fill in the date the box was checked.</a:t>
            </a:r>
            <a:endParaRPr lang="en-US" sz="1400">
              <a:solidFill>
                <a:schemeClr val="accent6"/>
              </a:solidFill>
              <a:ea typeface="Calibri"/>
              <a:cs typeface="Calibri"/>
            </a:endParaRPr>
          </a:p>
          <a:p>
            <a:endParaRPr lang="en-US" sz="1400" b="1">
              <a:solidFill>
                <a:schemeClr val="accent6"/>
              </a:solidFill>
              <a:ea typeface="Calibri"/>
              <a:cs typeface="Calibri"/>
            </a:endParaRPr>
          </a:p>
          <a:p>
            <a:r>
              <a:rPr lang="en-US" sz="1400" b="1">
                <a:solidFill>
                  <a:schemeClr val="accent6"/>
                </a:solidFill>
              </a:rPr>
              <a:t>Verifying Office</a:t>
            </a:r>
            <a:r>
              <a:rPr lang="en-US" sz="1400">
                <a:solidFill>
                  <a:schemeClr val="accent6"/>
                </a:solidFill>
              </a:rPr>
              <a:t>		This will automatically fill in your MOSES ids assigned office if you checked the box.</a:t>
            </a:r>
            <a:endParaRPr lang="en-US" sz="1400">
              <a:solidFill>
                <a:schemeClr val="accent6"/>
              </a:solidFill>
              <a:ea typeface="Calibri"/>
              <a:cs typeface="Calibri"/>
            </a:endParaRPr>
          </a:p>
        </p:txBody>
      </p:sp>
      <p:pic>
        <p:nvPicPr>
          <p:cNvPr id="4" name="Picture 3">
            <a:extLst>
              <a:ext uri="{FF2B5EF4-FFF2-40B4-BE49-F238E27FC236}">
                <a16:creationId xmlns:a16="http://schemas.microsoft.com/office/drawing/2014/main" id="{AED202A9-131E-87E7-F704-F4C1F7A1911C}"/>
              </a:ext>
            </a:extLst>
          </p:cNvPr>
          <p:cNvPicPr>
            <a:picLocks noChangeAspect="1"/>
          </p:cNvPicPr>
          <p:nvPr/>
        </p:nvPicPr>
        <p:blipFill>
          <a:blip r:embed="rId2"/>
          <a:stretch>
            <a:fillRect/>
          </a:stretch>
        </p:blipFill>
        <p:spPr>
          <a:xfrm>
            <a:off x="1519773" y="2116476"/>
            <a:ext cx="263014" cy="236038"/>
          </a:xfrm>
          <a:prstGeom prst="rect">
            <a:avLst/>
          </a:prstGeom>
        </p:spPr>
      </p:pic>
      <p:pic>
        <p:nvPicPr>
          <p:cNvPr id="5" name="Picture 4">
            <a:extLst>
              <a:ext uri="{FF2B5EF4-FFF2-40B4-BE49-F238E27FC236}">
                <a16:creationId xmlns:a16="http://schemas.microsoft.com/office/drawing/2014/main" id="{5E70C19C-A798-AA76-D0CE-B72597539F0A}"/>
              </a:ext>
            </a:extLst>
          </p:cNvPr>
          <p:cNvPicPr>
            <a:picLocks noChangeAspect="1"/>
          </p:cNvPicPr>
          <p:nvPr/>
        </p:nvPicPr>
        <p:blipFill>
          <a:blip r:embed="rId2"/>
          <a:stretch>
            <a:fillRect/>
          </a:stretch>
        </p:blipFill>
        <p:spPr>
          <a:xfrm>
            <a:off x="1518063" y="2546275"/>
            <a:ext cx="263014" cy="236038"/>
          </a:xfrm>
          <a:prstGeom prst="rect">
            <a:avLst/>
          </a:prstGeom>
        </p:spPr>
      </p:pic>
      <p:pic>
        <p:nvPicPr>
          <p:cNvPr id="6" name="Picture 5">
            <a:extLst>
              <a:ext uri="{FF2B5EF4-FFF2-40B4-BE49-F238E27FC236}">
                <a16:creationId xmlns:a16="http://schemas.microsoft.com/office/drawing/2014/main" id="{7575580D-823A-6DA6-C011-B7981C68C1B9}"/>
              </a:ext>
            </a:extLst>
          </p:cNvPr>
          <p:cNvPicPr>
            <a:picLocks noChangeAspect="1"/>
          </p:cNvPicPr>
          <p:nvPr/>
        </p:nvPicPr>
        <p:blipFill>
          <a:blip r:embed="rId2"/>
          <a:stretch>
            <a:fillRect/>
          </a:stretch>
        </p:blipFill>
        <p:spPr>
          <a:xfrm>
            <a:off x="1507789" y="2988066"/>
            <a:ext cx="263014" cy="236038"/>
          </a:xfrm>
          <a:prstGeom prst="rect">
            <a:avLst/>
          </a:prstGeom>
        </p:spPr>
      </p:pic>
      <p:pic>
        <p:nvPicPr>
          <p:cNvPr id="7" name="Picture 6">
            <a:extLst>
              <a:ext uri="{FF2B5EF4-FFF2-40B4-BE49-F238E27FC236}">
                <a16:creationId xmlns:a16="http://schemas.microsoft.com/office/drawing/2014/main" id="{C021A015-0FFE-147B-3F45-26FA5CEEBD29}"/>
              </a:ext>
            </a:extLst>
          </p:cNvPr>
          <p:cNvPicPr>
            <a:picLocks noChangeAspect="1"/>
          </p:cNvPicPr>
          <p:nvPr/>
        </p:nvPicPr>
        <p:blipFill>
          <a:blip r:embed="rId2"/>
          <a:stretch>
            <a:fillRect/>
          </a:stretch>
        </p:blipFill>
        <p:spPr>
          <a:xfrm>
            <a:off x="1487239" y="3799720"/>
            <a:ext cx="263014" cy="236038"/>
          </a:xfrm>
          <a:prstGeom prst="rect">
            <a:avLst/>
          </a:prstGeom>
        </p:spPr>
      </p:pic>
    </p:spTree>
    <p:extLst>
      <p:ext uri="{BB962C8B-B14F-4D97-AF65-F5344CB8AC3E}">
        <p14:creationId xmlns:p14="http://schemas.microsoft.com/office/powerpoint/2010/main" val="831318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39614"/>
            <a:ext cx="7131050" cy="954348"/>
          </a:xfrm>
        </p:spPr>
        <p:txBody>
          <a:bodyPr anchor="ctr">
            <a:normAutofit fontScale="90000"/>
          </a:bodyPr>
          <a:lstStyle/>
          <a:p>
            <a:r>
              <a:rPr lang="en-US" altLang="en-US" b="1"/>
              <a:t>Full tab</a:t>
            </a:r>
            <a:br>
              <a:rPr lang="en-US" altLang="en-US" b="1"/>
            </a:br>
            <a:r>
              <a:rPr lang="en-US" altLang="en-US" b="1"/>
              <a:t>Military Details </a:t>
            </a:r>
          </a:p>
        </p:txBody>
      </p:sp>
      <p:sp>
        <p:nvSpPr>
          <p:cNvPr id="4" name="TextBox 3">
            <a:extLst>
              <a:ext uri="{FF2B5EF4-FFF2-40B4-BE49-F238E27FC236}">
                <a16:creationId xmlns:a16="http://schemas.microsoft.com/office/drawing/2014/main" id="{4C59D641-B828-E4B4-CDAE-562BF61288F3}"/>
              </a:ext>
            </a:extLst>
          </p:cNvPr>
          <p:cNvSpPr txBox="1"/>
          <p:nvPr/>
        </p:nvSpPr>
        <p:spPr>
          <a:xfrm>
            <a:off x="347133" y="3904108"/>
            <a:ext cx="3327400" cy="1477328"/>
          </a:xfrm>
          <a:prstGeom prst="rect">
            <a:avLst/>
          </a:prstGeom>
          <a:noFill/>
        </p:spPr>
        <p:txBody>
          <a:bodyPr wrap="square" lIns="91440" tIns="45720" rIns="91440" bIns="45720" anchor="t">
            <a:spAutoFit/>
          </a:bodyPr>
          <a:lstStyle/>
          <a:p>
            <a:r>
              <a:rPr lang="en-US">
                <a:solidFill>
                  <a:schemeClr val="accent6"/>
                </a:solidFill>
              </a:rPr>
              <a:t>If the Customer served in more than one military branch, click the </a:t>
            </a:r>
            <a:r>
              <a:rPr lang="en-US" b="1">
                <a:solidFill>
                  <a:schemeClr val="accent6"/>
                </a:solidFill>
              </a:rPr>
              <a:t>Add</a:t>
            </a:r>
            <a:r>
              <a:rPr lang="en-US">
                <a:solidFill>
                  <a:schemeClr val="accent6"/>
                </a:solidFill>
              </a:rPr>
              <a:t> button to display a blank row and fill in the information on the second branch.</a:t>
            </a:r>
          </a:p>
        </p:txBody>
      </p:sp>
      <p:sp>
        <p:nvSpPr>
          <p:cNvPr id="5" name="Slide Number Placeholder 4">
            <a:extLst>
              <a:ext uri="{FF2B5EF4-FFF2-40B4-BE49-F238E27FC236}">
                <a16:creationId xmlns:a16="http://schemas.microsoft.com/office/drawing/2014/main" id="{DF09DCF8-D5F3-675B-F655-CDB02ED34540}"/>
              </a:ext>
            </a:extLst>
          </p:cNvPr>
          <p:cNvSpPr>
            <a:spLocks noGrp="1"/>
          </p:cNvSpPr>
          <p:nvPr>
            <p:ph type="sldNum" sz="quarter" idx="4"/>
          </p:nvPr>
        </p:nvSpPr>
        <p:spPr/>
        <p:txBody>
          <a:bodyPr/>
          <a:lstStyle/>
          <a:p>
            <a:fld id="{941BE8DD-6BA1-AD43-8321-0CEB068BCC7D}" type="slidenum">
              <a:rPr lang="en-US" smtClean="0"/>
              <a:pPr/>
              <a:t>41</a:t>
            </a:fld>
            <a:endParaRPr lang="en-US"/>
          </a:p>
        </p:txBody>
      </p:sp>
      <p:pic>
        <p:nvPicPr>
          <p:cNvPr id="6" name="Picture 5">
            <a:extLst>
              <a:ext uri="{FF2B5EF4-FFF2-40B4-BE49-F238E27FC236}">
                <a16:creationId xmlns:a16="http://schemas.microsoft.com/office/drawing/2014/main" id="{C2FA1C86-24CE-15EB-384E-450ABE06BA5F}"/>
              </a:ext>
            </a:extLst>
          </p:cNvPr>
          <p:cNvPicPr>
            <a:picLocks noChangeAspect="1"/>
          </p:cNvPicPr>
          <p:nvPr/>
        </p:nvPicPr>
        <p:blipFill rotWithShape="1">
          <a:blip r:embed="rId2"/>
          <a:srcRect l="858" t="3077" r="686" b="3077"/>
          <a:stretch/>
        </p:blipFill>
        <p:spPr>
          <a:xfrm>
            <a:off x="234559" y="1401589"/>
            <a:ext cx="4756343" cy="1519482"/>
          </a:xfrm>
          <a:prstGeom prst="rect">
            <a:avLst/>
          </a:prstGeom>
          <a:ln>
            <a:solidFill>
              <a:schemeClr val="accent6"/>
            </a:solidFill>
          </a:ln>
        </p:spPr>
      </p:pic>
      <p:pic>
        <p:nvPicPr>
          <p:cNvPr id="9" name="Picture 8">
            <a:extLst>
              <a:ext uri="{FF2B5EF4-FFF2-40B4-BE49-F238E27FC236}">
                <a16:creationId xmlns:a16="http://schemas.microsoft.com/office/drawing/2014/main" id="{9EEBFE5E-FD24-6B72-D455-CFADFA59B99A}"/>
              </a:ext>
            </a:extLst>
          </p:cNvPr>
          <p:cNvPicPr>
            <a:picLocks noChangeAspect="1"/>
          </p:cNvPicPr>
          <p:nvPr/>
        </p:nvPicPr>
        <p:blipFill rotWithShape="1">
          <a:blip r:embed="rId3"/>
          <a:srcRect l="55" r="1997" b="286"/>
          <a:stretch/>
        </p:blipFill>
        <p:spPr>
          <a:xfrm>
            <a:off x="3677478" y="3168671"/>
            <a:ext cx="5279481" cy="2878284"/>
          </a:xfrm>
          <a:prstGeom prst="rect">
            <a:avLst/>
          </a:prstGeom>
          <a:ln>
            <a:solidFill>
              <a:schemeClr val="accent6"/>
            </a:solidFill>
          </a:ln>
        </p:spPr>
      </p:pic>
    </p:spTree>
    <p:extLst>
      <p:ext uri="{BB962C8B-B14F-4D97-AF65-F5344CB8AC3E}">
        <p14:creationId xmlns:p14="http://schemas.microsoft.com/office/powerpoint/2010/main" val="268364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Military Information </a:t>
            </a:r>
          </a:p>
        </p:txBody>
      </p:sp>
      <p:sp>
        <p:nvSpPr>
          <p:cNvPr id="3" name="TextBox 2">
            <a:extLst>
              <a:ext uri="{FF2B5EF4-FFF2-40B4-BE49-F238E27FC236}">
                <a16:creationId xmlns:a16="http://schemas.microsoft.com/office/drawing/2014/main" id="{28662B68-CA8F-C93E-6A88-32259CEBB4FA}"/>
              </a:ext>
            </a:extLst>
          </p:cNvPr>
          <p:cNvSpPr txBox="1"/>
          <p:nvPr/>
        </p:nvSpPr>
        <p:spPr>
          <a:xfrm>
            <a:off x="194733" y="1221056"/>
            <a:ext cx="8864600" cy="4893647"/>
          </a:xfrm>
          <a:prstGeom prst="rect">
            <a:avLst/>
          </a:prstGeom>
          <a:noFill/>
        </p:spPr>
        <p:txBody>
          <a:bodyPr wrap="square" lIns="91440" tIns="45720" rIns="91440" bIns="45720" anchor="t">
            <a:spAutoFit/>
          </a:bodyPr>
          <a:lstStyle/>
          <a:p>
            <a:r>
              <a:rPr lang="en-US" sz="1400" b="1">
                <a:solidFill>
                  <a:schemeClr val="accent6"/>
                </a:solidFill>
              </a:rPr>
              <a:t>Served in Vietnam (In Country)</a:t>
            </a:r>
            <a:r>
              <a:rPr lang="en-US" sz="1400">
                <a:solidFill>
                  <a:schemeClr val="accent6"/>
                </a:solidFill>
              </a:rPr>
              <a:t>			Select the </a:t>
            </a:r>
            <a:r>
              <a:rPr lang="en-US" sz="1400" b="1">
                <a:solidFill>
                  <a:schemeClr val="accent6"/>
                </a:solidFill>
              </a:rPr>
              <a:t>Yes</a:t>
            </a:r>
            <a:r>
              <a:rPr lang="en-US" sz="1400">
                <a:solidFill>
                  <a:schemeClr val="accent6"/>
                </a:solidFill>
              </a:rPr>
              <a:t> or </a:t>
            </a:r>
            <a:r>
              <a:rPr lang="en-US" sz="1400" b="1">
                <a:solidFill>
                  <a:schemeClr val="accent6"/>
                </a:solidFill>
              </a:rPr>
              <a:t>No</a:t>
            </a:r>
            <a:r>
              <a:rPr lang="en-US" sz="1400">
                <a:solidFill>
                  <a:schemeClr val="accent6"/>
                </a:solidFill>
              </a:rPr>
              <a:t> radio button.  </a:t>
            </a:r>
            <a:endParaRPr lang="en-US" sz="1400">
              <a:solidFill>
                <a:schemeClr val="accent6"/>
              </a:solidFill>
              <a:ea typeface="Calibri"/>
              <a:cs typeface="Calibri"/>
            </a:endParaRPr>
          </a:p>
          <a:p>
            <a:r>
              <a:rPr lang="en-US" sz="1400">
                <a:solidFill>
                  <a:schemeClr val="accent6"/>
                </a:solidFill>
              </a:rPr>
              <a:t>This question is triggered by the start and release dates.  </a:t>
            </a:r>
            <a:endParaRPr lang="en-US" sz="1400">
              <a:solidFill>
                <a:schemeClr val="accent6"/>
              </a:solidFill>
              <a:ea typeface="Calibri"/>
              <a:cs typeface="Calibri"/>
            </a:endParaRPr>
          </a:p>
          <a:p>
            <a:r>
              <a:rPr lang="en-US" sz="1400">
                <a:solidFill>
                  <a:schemeClr val="accent6"/>
                </a:solidFill>
              </a:rPr>
              <a:t>(This field appears only if the user enters a military date range between 2/28/1961 and 8/14/1964.)</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Reserve Time/Training Time</a:t>
            </a:r>
            <a:endParaRPr lang="en-US" sz="1400" b="1">
              <a:solidFill>
                <a:schemeClr val="accent6"/>
              </a:solidFill>
              <a:ea typeface="Calibri"/>
              <a:cs typeface="Calibri"/>
            </a:endParaRPr>
          </a:p>
          <a:p>
            <a:r>
              <a:rPr lang="en-US" sz="1400">
                <a:solidFill>
                  <a:schemeClr val="accent6"/>
                </a:solidFill>
              </a:rPr>
              <a:t>		Select the </a:t>
            </a:r>
            <a:r>
              <a:rPr lang="en-US" sz="1400" b="1">
                <a:solidFill>
                  <a:schemeClr val="accent6"/>
                </a:solidFill>
              </a:rPr>
              <a:t>Yes</a:t>
            </a:r>
            <a:r>
              <a:rPr lang="en-US" sz="1400">
                <a:solidFill>
                  <a:schemeClr val="accent6"/>
                </a:solidFill>
              </a:rPr>
              <a:t> or </a:t>
            </a:r>
            <a:r>
              <a:rPr lang="en-US" sz="1400" b="1">
                <a:solidFill>
                  <a:schemeClr val="accent6"/>
                </a:solidFill>
              </a:rPr>
              <a:t>No</a:t>
            </a:r>
            <a:r>
              <a:rPr lang="en-US" sz="1400">
                <a:solidFill>
                  <a:schemeClr val="accent6"/>
                </a:solidFill>
              </a:rPr>
              <a:t> radio button.  </a:t>
            </a:r>
            <a:endParaRPr lang="en-US" sz="1400">
              <a:solidFill>
                <a:schemeClr val="accent6"/>
              </a:solidFill>
              <a:ea typeface="Calibri"/>
              <a:cs typeface="Calibri"/>
            </a:endParaRPr>
          </a:p>
          <a:p>
            <a:r>
              <a:rPr lang="en-US" sz="1400">
                <a:solidFill>
                  <a:schemeClr val="accent6"/>
                </a:solidFill>
              </a:rPr>
              <a:t>This question is triggered by the start and release dates.</a:t>
            </a:r>
            <a:endParaRPr lang="en-US" sz="1400">
              <a:solidFill>
                <a:schemeClr val="accent6"/>
              </a:solidFill>
              <a:ea typeface="Calibri"/>
              <a:cs typeface="Calibri"/>
            </a:endParaRPr>
          </a:p>
          <a:p>
            <a:endParaRPr lang="en-US" sz="1400" b="1">
              <a:solidFill>
                <a:schemeClr val="accent6"/>
              </a:solidFill>
              <a:ea typeface="Calibri"/>
              <a:cs typeface="Calibri"/>
            </a:endParaRPr>
          </a:p>
          <a:p>
            <a:r>
              <a:rPr lang="en-US" sz="1400" b="1">
                <a:solidFill>
                  <a:schemeClr val="accent6"/>
                </a:solidFill>
              </a:rPr>
              <a:t>Desert Storm/Desert Shield</a:t>
            </a:r>
            <a:endParaRPr lang="en-US" sz="1400" b="1">
              <a:solidFill>
                <a:schemeClr val="accent6"/>
              </a:solidFill>
              <a:ea typeface="Calibri"/>
              <a:cs typeface="Calibri"/>
            </a:endParaRPr>
          </a:p>
          <a:p>
            <a:r>
              <a:rPr lang="en-US" sz="1400">
                <a:solidFill>
                  <a:schemeClr val="accent6"/>
                </a:solidFill>
              </a:rPr>
              <a:t>		Select the </a:t>
            </a:r>
            <a:r>
              <a:rPr lang="en-US" sz="1400" b="1">
                <a:solidFill>
                  <a:schemeClr val="accent6"/>
                </a:solidFill>
              </a:rPr>
              <a:t>Yes</a:t>
            </a:r>
            <a:r>
              <a:rPr lang="en-US" sz="1400">
                <a:solidFill>
                  <a:schemeClr val="accent6"/>
                </a:solidFill>
              </a:rPr>
              <a:t> or </a:t>
            </a:r>
            <a:r>
              <a:rPr lang="en-US" sz="1400" b="1">
                <a:solidFill>
                  <a:schemeClr val="accent6"/>
                </a:solidFill>
              </a:rPr>
              <a:t>No</a:t>
            </a:r>
            <a:r>
              <a:rPr lang="en-US" sz="1400">
                <a:solidFill>
                  <a:schemeClr val="accent6"/>
                </a:solidFill>
              </a:rPr>
              <a:t> radio button.  </a:t>
            </a:r>
            <a:endParaRPr lang="en-US" sz="1400">
              <a:solidFill>
                <a:schemeClr val="accent6"/>
              </a:solidFill>
              <a:ea typeface="Calibri"/>
              <a:cs typeface="Calibri"/>
            </a:endParaRPr>
          </a:p>
          <a:p>
            <a:r>
              <a:rPr lang="en-US" sz="1400">
                <a:solidFill>
                  <a:schemeClr val="accent6"/>
                </a:solidFill>
              </a:rPr>
              <a:t>This question is triggered by the start and release dates.  </a:t>
            </a:r>
            <a:endParaRPr lang="en-US" sz="1400">
              <a:solidFill>
                <a:schemeClr val="accent6"/>
              </a:solidFill>
              <a:ea typeface="Calibri"/>
              <a:cs typeface="Calibri"/>
            </a:endParaRPr>
          </a:p>
          <a:p>
            <a:r>
              <a:rPr lang="en-US" sz="1400">
                <a:solidFill>
                  <a:schemeClr val="accent6"/>
                </a:solidFill>
              </a:rPr>
              <a:t>(This field appears if the user enters a military date range between 8/2/1990 and 11/15/1991.)</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Operation Iraqi Freedom</a:t>
            </a:r>
            <a:endParaRPr lang="en-US" sz="1400" b="1">
              <a:solidFill>
                <a:schemeClr val="accent6"/>
              </a:solidFill>
              <a:ea typeface="Calibri"/>
              <a:cs typeface="Calibri"/>
            </a:endParaRPr>
          </a:p>
          <a:p>
            <a:r>
              <a:rPr lang="en-US" sz="1400">
                <a:solidFill>
                  <a:schemeClr val="accent6"/>
                </a:solidFill>
              </a:rPr>
              <a:t>		Select the </a:t>
            </a:r>
            <a:r>
              <a:rPr lang="en-US" sz="1400" b="1">
                <a:solidFill>
                  <a:schemeClr val="accent6"/>
                </a:solidFill>
              </a:rPr>
              <a:t>Yes</a:t>
            </a:r>
            <a:r>
              <a:rPr lang="en-US" sz="1400">
                <a:solidFill>
                  <a:schemeClr val="accent6"/>
                </a:solidFill>
              </a:rPr>
              <a:t> or </a:t>
            </a:r>
            <a:r>
              <a:rPr lang="en-US" sz="1400" b="1">
                <a:solidFill>
                  <a:schemeClr val="accent6"/>
                </a:solidFill>
              </a:rPr>
              <a:t>No</a:t>
            </a:r>
            <a:r>
              <a:rPr lang="en-US" sz="1400">
                <a:solidFill>
                  <a:schemeClr val="accent6"/>
                </a:solidFill>
              </a:rPr>
              <a:t> radio button.  </a:t>
            </a:r>
            <a:endParaRPr lang="en-US" sz="1400">
              <a:solidFill>
                <a:schemeClr val="accent6"/>
              </a:solidFill>
              <a:ea typeface="Calibri"/>
              <a:cs typeface="Calibri"/>
            </a:endParaRPr>
          </a:p>
          <a:p>
            <a:r>
              <a:rPr lang="en-US" sz="1400">
                <a:solidFill>
                  <a:schemeClr val="accent6"/>
                </a:solidFill>
              </a:rPr>
              <a:t>This question is triggered by the start and release dates.  </a:t>
            </a:r>
            <a:endParaRPr lang="en-US" sz="1400">
              <a:solidFill>
                <a:schemeClr val="accent6"/>
              </a:solidFill>
              <a:ea typeface="Calibri"/>
              <a:cs typeface="Calibri"/>
            </a:endParaRPr>
          </a:p>
          <a:p>
            <a:r>
              <a:rPr lang="en-US" sz="1400">
                <a:solidFill>
                  <a:schemeClr val="accent6"/>
                </a:solidFill>
              </a:rPr>
              <a:t>(This field appears if the user enters a military date range between 9/11/2001  and 8/31/2010.)</a:t>
            </a:r>
            <a:endParaRPr lang="en-US" sz="1400">
              <a:solidFill>
                <a:schemeClr val="accent6"/>
              </a:solidFill>
              <a:ea typeface="Calibri"/>
              <a:cs typeface="Calibri"/>
            </a:endParaRPr>
          </a:p>
          <a:p>
            <a:endParaRPr lang="en-US" sz="1400">
              <a:solidFill>
                <a:schemeClr val="accent6"/>
              </a:solidFill>
              <a:ea typeface="Calibri"/>
              <a:cs typeface="Calibri"/>
            </a:endParaRPr>
          </a:p>
          <a:p>
            <a:r>
              <a:rPr lang="en-US" sz="1400" b="1">
                <a:solidFill>
                  <a:schemeClr val="accent6"/>
                </a:solidFill>
              </a:rPr>
              <a:t>Operation Enduring Freedom</a:t>
            </a:r>
            <a:endParaRPr lang="en-US" sz="1400" b="1">
              <a:solidFill>
                <a:schemeClr val="accent6"/>
              </a:solidFill>
              <a:ea typeface="Calibri"/>
              <a:cs typeface="Calibri"/>
            </a:endParaRPr>
          </a:p>
          <a:p>
            <a:r>
              <a:rPr lang="en-US" sz="1400">
                <a:solidFill>
                  <a:schemeClr val="accent6"/>
                </a:solidFill>
              </a:rPr>
              <a:t>		Select the </a:t>
            </a:r>
            <a:r>
              <a:rPr lang="en-US" sz="1400" b="1">
                <a:solidFill>
                  <a:schemeClr val="accent6"/>
                </a:solidFill>
              </a:rPr>
              <a:t>Yes</a:t>
            </a:r>
            <a:r>
              <a:rPr lang="en-US" sz="1400">
                <a:solidFill>
                  <a:schemeClr val="accent6"/>
                </a:solidFill>
              </a:rPr>
              <a:t> or </a:t>
            </a:r>
            <a:r>
              <a:rPr lang="en-US" sz="1400" b="1">
                <a:solidFill>
                  <a:schemeClr val="accent6"/>
                </a:solidFill>
              </a:rPr>
              <a:t>No</a:t>
            </a:r>
            <a:r>
              <a:rPr lang="en-US" sz="1400">
                <a:solidFill>
                  <a:schemeClr val="accent6"/>
                </a:solidFill>
              </a:rPr>
              <a:t> radio button.  </a:t>
            </a:r>
            <a:endParaRPr lang="en-US" sz="1400">
              <a:solidFill>
                <a:schemeClr val="accent6"/>
              </a:solidFill>
              <a:ea typeface="Calibri"/>
              <a:cs typeface="Calibri"/>
            </a:endParaRPr>
          </a:p>
          <a:p>
            <a:r>
              <a:rPr lang="en-US" sz="1400">
                <a:solidFill>
                  <a:schemeClr val="accent6"/>
                </a:solidFill>
              </a:rPr>
              <a:t>This question is triggered by the start and release dates.  </a:t>
            </a:r>
            <a:endParaRPr lang="en-US" sz="1400">
              <a:solidFill>
                <a:schemeClr val="accent6"/>
              </a:solidFill>
              <a:ea typeface="Calibri"/>
              <a:cs typeface="Calibri"/>
            </a:endParaRPr>
          </a:p>
          <a:p>
            <a:r>
              <a:rPr lang="en-US" sz="1400">
                <a:solidFill>
                  <a:schemeClr val="accent6"/>
                </a:solidFill>
              </a:rPr>
              <a:t>(This field appears if the user enters a military date range between 10/7/2001  and 12/28/2014.)</a:t>
            </a:r>
            <a:r>
              <a:rPr lang="en-US">
                <a:solidFill>
                  <a:schemeClr val="accent6"/>
                </a:solidFill>
              </a:rPr>
              <a:t>		</a:t>
            </a:r>
            <a:endParaRPr lang="en-US">
              <a:solidFill>
                <a:schemeClr val="accent6"/>
              </a:solidFill>
              <a:ea typeface="Calibri"/>
              <a:cs typeface="Calibri"/>
            </a:endParaRPr>
          </a:p>
        </p:txBody>
      </p:sp>
    </p:spTree>
    <p:extLst>
      <p:ext uri="{BB962C8B-B14F-4D97-AF65-F5344CB8AC3E}">
        <p14:creationId xmlns:p14="http://schemas.microsoft.com/office/powerpoint/2010/main" val="1382690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Veteran Information</a:t>
            </a:r>
          </a:p>
        </p:txBody>
      </p:sp>
      <p:graphicFrame>
        <p:nvGraphicFramePr>
          <p:cNvPr id="2" name="Table 1">
            <a:extLst>
              <a:ext uri="{FF2B5EF4-FFF2-40B4-BE49-F238E27FC236}">
                <a16:creationId xmlns:a16="http://schemas.microsoft.com/office/drawing/2014/main" id="{0DFA8CF6-5C96-501B-BA34-7413264D5A73}"/>
              </a:ext>
            </a:extLst>
          </p:cNvPr>
          <p:cNvGraphicFramePr>
            <a:graphicFrameLocks noGrp="1"/>
          </p:cNvGraphicFramePr>
          <p:nvPr/>
        </p:nvGraphicFramePr>
        <p:xfrm>
          <a:off x="347133" y="1543422"/>
          <a:ext cx="8551334" cy="4771643"/>
        </p:xfrm>
        <a:graphic>
          <a:graphicData uri="http://schemas.openxmlformats.org/drawingml/2006/table">
            <a:tbl>
              <a:tblPr>
                <a:tableStyleId>{5C22544A-7EE6-4342-B048-85BDC9FD1C3A}</a:tableStyleId>
              </a:tblPr>
              <a:tblGrid>
                <a:gridCol w="2175934">
                  <a:extLst>
                    <a:ext uri="{9D8B030D-6E8A-4147-A177-3AD203B41FA5}">
                      <a16:colId xmlns:a16="http://schemas.microsoft.com/office/drawing/2014/main" val="4188593720"/>
                    </a:ext>
                  </a:extLst>
                </a:gridCol>
                <a:gridCol w="938918">
                  <a:extLst>
                    <a:ext uri="{9D8B030D-6E8A-4147-A177-3AD203B41FA5}">
                      <a16:colId xmlns:a16="http://schemas.microsoft.com/office/drawing/2014/main" val="3877032461"/>
                    </a:ext>
                  </a:extLst>
                </a:gridCol>
                <a:gridCol w="5436482">
                  <a:extLst>
                    <a:ext uri="{9D8B030D-6E8A-4147-A177-3AD203B41FA5}">
                      <a16:colId xmlns:a16="http://schemas.microsoft.com/office/drawing/2014/main" val="2605489727"/>
                    </a:ext>
                  </a:extLst>
                </a:gridCol>
              </a:tblGrid>
              <a:tr h="181038">
                <a:tc>
                  <a:txBody>
                    <a:bodyPr/>
                    <a:lstStyle/>
                    <a:p>
                      <a:pPr marL="0" marR="0" algn="l">
                        <a:spcBef>
                          <a:spcPts val="0"/>
                        </a:spcBef>
                        <a:spcAft>
                          <a:spcPts val="0"/>
                        </a:spcAft>
                      </a:pPr>
                      <a:r>
                        <a:rPr lang="en-US" sz="1400" b="1">
                          <a:solidFill>
                            <a:schemeClr val="accent6"/>
                          </a:solidFill>
                          <a:effectLst/>
                        </a:rPr>
                        <a:t>Field Name</a:t>
                      </a:r>
                      <a:endParaRPr lang="en-US" sz="1400" b="1">
                        <a:solidFill>
                          <a:schemeClr val="accent6"/>
                        </a:solidFill>
                        <a:effectLst/>
                        <a:latin typeface="Arial"/>
                        <a:ea typeface="Times New Roman" panose="02020603050405020304" pitchFamily="18" charset="0"/>
                        <a:cs typeface="Times New Roman"/>
                      </a:endParaRPr>
                    </a:p>
                  </a:txBody>
                  <a:tcPr marL="67889" marR="67889"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b="1">
                        <a:solidFill>
                          <a:schemeClr val="accent6"/>
                        </a:solidFill>
                        <a:effectLst/>
                        <a:latin typeface="Arial"/>
                        <a:ea typeface="Times New Roman" panose="02020603050405020304" pitchFamily="18" charset="0"/>
                        <a:cs typeface="Times New Roman"/>
                      </a:endParaRPr>
                    </a:p>
                  </a:txBody>
                  <a:tcPr marL="67889" marR="67889"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a:solidFill>
                            <a:schemeClr val="accent6"/>
                          </a:solidFill>
                          <a:effectLst/>
                        </a:rPr>
                        <a:t>Action </a:t>
                      </a:r>
                    </a:p>
                    <a:p>
                      <a:pPr marL="0" marR="0">
                        <a:spcBef>
                          <a:spcPts val="0"/>
                        </a:spcBef>
                        <a:spcAft>
                          <a:spcPts val="0"/>
                        </a:spcAft>
                      </a:pPr>
                      <a:endParaRPr lang="en-US" sz="1400" b="1">
                        <a:solidFill>
                          <a:schemeClr val="accent6"/>
                        </a:solidFill>
                        <a:effectLst/>
                        <a:latin typeface="Arial"/>
                        <a:ea typeface="Times New Roman" panose="02020603050405020304" pitchFamily="18" charset="0"/>
                        <a:cs typeface="Times New Roman"/>
                      </a:endParaRPr>
                    </a:p>
                  </a:txBody>
                  <a:tcPr marL="67889" marR="67889"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698339"/>
                  </a:ext>
                </a:extLst>
              </a:tr>
              <a:tr h="1629346">
                <a:tc>
                  <a:txBody>
                    <a:bodyPr/>
                    <a:lstStyle/>
                    <a:p>
                      <a:pPr marL="0" marR="0" algn="l">
                        <a:spcBef>
                          <a:spcPts val="0"/>
                        </a:spcBef>
                        <a:spcAft>
                          <a:spcPts val="0"/>
                        </a:spcAft>
                      </a:pPr>
                      <a:endParaRPr lang="en-US" sz="1400">
                        <a:solidFill>
                          <a:schemeClr val="accent6"/>
                        </a:solidFill>
                        <a:effectLst/>
                      </a:endParaRPr>
                    </a:p>
                    <a:p>
                      <a:pPr marL="0" marR="0" algn="l">
                        <a:spcBef>
                          <a:spcPts val="0"/>
                        </a:spcBef>
                        <a:spcAft>
                          <a:spcPts val="0"/>
                        </a:spcAft>
                      </a:pPr>
                      <a:r>
                        <a:rPr lang="en-US" sz="1400" b="1">
                          <a:solidFill>
                            <a:schemeClr val="accent6"/>
                          </a:solidFill>
                          <a:effectLst/>
                        </a:rPr>
                        <a:t>Is Your Disability Service Connected?</a:t>
                      </a:r>
                      <a:endParaRPr lang="en-US" sz="1400" b="1">
                        <a:solidFill>
                          <a:schemeClr val="accent6"/>
                        </a:solidFill>
                        <a:effectLst/>
                        <a:latin typeface="Arial"/>
                        <a:ea typeface="Times New Roman" panose="02020603050405020304" pitchFamily="18" charset="0"/>
                        <a:cs typeface="Times New Roman"/>
                      </a:endParaRPr>
                    </a:p>
                  </a:txBody>
                  <a:tcPr marL="67889" marR="67889" marT="0" marB="0">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endParaRPr lang="en-US" sz="1400">
                        <a:solidFill>
                          <a:schemeClr val="accent6"/>
                        </a:solidFill>
                        <a:effectLst/>
                        <a:latin typeface="Arial"/>
                        <a:ea typeface="Times New Roman" panose="02020603050405020304" pitchFamily="18" charset="0"/>
                        <a:cs typeface="Times New Roman"/>
                      </a:endParaRPr>
                    </a:p>
                  </a:txBody>
                  <a:tcPr marL="67889" marR="67889" marT="0" marB="0">
                    <a:lnT w="12700" cap="flat" cmpd="sng" algn="ctr">
                      <a:solidFill>
                        <a:schemeClr val="tx1"/>
                      </a:solidFill>
                      <a:prstDash val="solid"/>
                      <a:round/>
                      <a:headEnd type="none" w="med" len="med"/>
                      <a:tailEnd type="none" w="med" len="med"/>
                    </a:lnT>
                    <a:noFill/>
                  </a:tcPr>
                </a:tc>
                <a:tc>
                  <a:txBody>
                    <a:bodyPr/>
                    <a:lstStyle/>
                    <a:p>
                      <a:pPr marL="0" marR="0">
                        <a:spcBef>
                          <a:spcPts val="0"/>
                        </a:spcBef>
                        <a:spcAft>
                          <a:spcPts val="0"/>
                        </a:spcAft>
                      </a:pPr>
                      <a:r>
                        <a:rPr lang="en-US" sz="1400">
                          <a:solidFill>
                            <a:schemeClr val="accent6"/>
                          </a:solidFill>
                          <a:effectLst/>
                        </a:rPr>
                        <a:t>Select the </a:t>
                      </a:r>
                      <a:r>
                        <a:rPr lang="en-US" sz="1400" b="1">
                          <a:solidFill>
                            <a:schemeClr val="accent6"/>
                          </a:solidFill>
                          <a:effectLst/>
                        </a:rPr>
                        <a:t>Yes</a:t>
                      </a:r>
                      <a:r>
                        <a:rPr lang="en-US" sz="1400">
                          <a:solidFill>
                            <a:schemeClr val="accent6"/>
                          </a:solidFill>
                          <a:effectLst/>
                        </a:rPr>
                        <a:t> or </a:t>
                      </a:r>
                      <a:r>
                        <a:rPr lang="en-US" sz="1400" b="1">
                          <a:solidFill>
                            <a:schemeClr val="accent6"/>
                          </a:solidFill>
                          <a:effectLst/>
                        </a:rPr>
                        <a:t>No</a:t>
                      </a:r>
                      <a:r>
                        <a:rPr lang="en-US" sz="1400">
                          <a:solidFill>
                            <a:schemeClr val="accent6"/>
                          </a:solidFill>
                          <a:effectLst/>
                        </a:rPr>
                        <a:t> radio button to indicate if the disability is service connected.  </a:t>
                      </a:r>
                    </a:p>
                    <a:p>
                      <a:pPr marL="0" marR="0">
                        <a:spcBef>
                          <a:spcPts val="0"/>
                        </a:spcBef>
                        <a:spcAft>
                          <a:spcPts val="0"/>
                        </a:spcAft>
                      </a:pPr>
                      <a:r>
                        <a:rPr lang="en-US" sz="1400">
                          <a:solidFill>
                            <a:schemeClr val="accent6"/>
                          </a:solidFill>
                          <a:effectLst/>
                        </a:rPr>
                        <a:t>If </a:t>
                      </a:r>
                      <a:r>
                        <a:rPr lang="en-US" sz="1400" b="1">
                          <a:solidFill>
                            <a:schemeClr val="accent6"/>
                          </a:solidFill>
                          <a:effectLst/>
                        </a:rPr>
                        <a:t>Yes</a:t>
                      </a:r>
                      <a:r>
                        <a:rPr lang="en-US" sz="1400">
                          <a:solidFill>
                            <a:schemeClr val="accent6"/>
                          </a:solidFill>
                          <a:effectLst/>
                        </a:rPr>
                        <a:t>, select the percentage of the disability that is service connected from the dropdown list.  </a:t>
                      </a:r>
                    </a:p>
                    <a:p>
                      <a:pPr marL="0" marR="0">
                        <a:spcBef>
                          <a:spcPts val="0"/>
                        </a:spcBef>
                        <a:spcAft>
                          <a:spcPts val="0"/>
                        </a:spcAft>
                      </a:pPr>
                      <a:r>
                        <a:rPr lang="en-US" sz="1400">
                          <a:solidFill>
                            <a:schemeClr val="accent6"/>
                          </a:solidFill>
                          <a:effectLst/>
                        </a:rPr>
                        <a:t>This only field only appears if you checked </a:t>
                      </a:r>
                      <a:r>
                        <a:rPr lang="en-US" sz="1400" b="1">
                          <a:solidFill>
                            <a:schemeClr val="accent6"/>
                          </a:solidFill>
                          <a:effectLst/>
                        </a:rPr>
                        <a:t>Yes </a:t>
                      </a:r>
                      <a:r>
                        <a:rPr lang="en-US" sz="1400">
                          <a:solidFill>
                            <a:schemeClr val="accent6"/>
                          </a:solidFill>
                          <a:effectLst/>
                        </a:rPr>
                        <a:t>for Disability on the </a:t>
                      </a:r>
                      <a:r>
                        <a:rPr lang="en-US" sz="1400" strike="noStrike">
                          <a:solidFill>
                            <a:schemeClr val="accent6"/>
                          </a:solidFill>
                          <a:effectLst/>
                        </a:rPr>
                        <a:t>General Information - Full </a:t>
                      </a:r>
                      <a:r>
                        <a:rPr lang="en-US" sz="1400">
                          <a:solidFill>
                            <a:schemeClr val="accent6"/>
                          </a:solidFill>
                          <a:effectLst/>
                        </a:rPr>
                        <a:t>tab.</a:t>
                      </a:r>
                    </a:p>
                    <a:p>
                      <a:pPr marL="0" marR="0">
                        <a:spcBef>
                          <a:spcPts val="0"/>
                        </a:spcBef>
                        <a:spcAft>
                          <a:spcPts val="0"/>
                        </a:spcAft>
                      </a:pPr>
                      <a:endParaRPr lang="en-US" sz="1400">
                        <a:solidFill>
                          <a:schemeClr val="accent6"/>
                        </a:solidFill>
                        <a:effectLst/>
                        <a:latin typeface="Arial"/>
                        <a:ea typeface="Times New Roman" panose="02020603050405020304" pitchFamily="18" charset="0"/>
                        <a:cs typeface="Times New Roman"/>
                      </a:endParaRPr>
                    </a:p>
                  </a:txBody>
                  <a:tcPr marL="67889" marR="67889"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9853616"/>
                  </a:ext>
                </a:extLst>
              </a:tr>
              <a:tr h="543115">
                <a:tc>
                  <a:txBody>
                    <a:bodyPr/>
                    <a:lstStyle/>
                    <a:p>
                      <a:pPr marL="0" marR="0" algn="l">
                        <a:spcBef>
                          <a:spcPts val="0"/>
                        </a:spcBef>
                        <a:spcAft>
                          <a:spcPts val="0"/>
                        </a:spcAft>
                      </a:pPr>
                      <a:r>
                        <a:rPr lang="en-US" sz="1400" b="1">
                          <a:solidFill>
                            <a:schemeClr val="accent6"/>
                          </a:solidFill>
                          <a:effectLst/>
                        </a:rPr>
                        <a:t>Campaign Badge</a:t>
                      </a:r>
                    </a:p>
                    <a:p>
                      <a:pPr marL="0" marR="0" algn="l">
                        <a:spcBef>
                          <a:spcPts val="0"/>
                        </a:spcBef>
                        <a:spcAft>
                          <a:spcPts val="0"/>
                        </a:spcAft>
                      </a:pPr>
                      <a:endParaRPr lang="en-US" sz="1400" b="1">
                        <a:solidFill>
                          <a:schemeClr val="accent6"/>
                        </a:solidFill>
                        <a:effectLst/>
                        <a:latin typeface="Arial"/>
                        <a:ea typeface="Times New Roman" panose="02020603050405020304" pitchFamily="18" charset="0"/>
                        <a:cs typeface="Times New Roman"/>
                      </a:endParaRPr>
                    </a:p>
                  </a:txBody>
                  <a:tcPr marL="67889" marR="67889" marT="0" marB="0">
                    <a:noFill/>
                  </a:tcPr>
                </a:tc>
                <a:tc>
                  <a:txBody>
                    <a:bodyPr/>
                    <a:lstStyle/>
                    <a:p>
                      <a:pPr marL="0" marR="0">
                        <a:spcBef>
                          <a:spcPts val="0"/>
                        </a:spcBef>
                        <a:spcAft>
                          <a:spcPts val="0"/>
                        </a:spcAft>
                      </a:pPr>
                      <a:endParaRPr lang="en-US" sz="1400">
                        <a:solidFill>
                          <a:schemeClr val="accent6"/>
                        </a:solidFill>
                        <a:effectLst/>
                        <a:latin typeface="Arial"/>
                        <a:ea typeface="Times New Roman" panose="02020603050405020304" pitchFamily="18" charset="0"/>
                        <a:cs typeface="Times New Roman"/>
                      </a:endParaRPr>
                    </a:p>
                  </a:txBody>
                  <a:tcPr marL="67889" marR="67889" marT="0" marB="0">
                    <a:noFill/>
                  </a:tcPr>
                </a:tc>
                <a:tc>
                  <a:txBody>
                    <a:bodyPr/>
                    <a:lstStyle/>
                    <a:p>
                      <a:pPr marL="0" marR="0">
                        <a:spcBef>
                          <a:spcPts val="0"/>
                        </a:spcBef>
                        <a:spcAft>
                          <a:spcPts val="0"/>
                        </a:spcAft>
                      </a:pPr>
                      <a:r>
                        <a:rPr lang="en-US" sz="1400">
                          <a:solidFill>
                            <a:schemeClr val="accent6"/>
                          </a:solidFill>
                          <a:effectLst/>
                        </a:rPr>
                        <a:t>Select the </a:t>
                      </a:r>
                      <a:r>
                        <a:rPr lang="en-US" sz="1400" b="1">
                          <a:solidFill>
                            <a:schemeClr val="accent6"/>
                          </a:solidFill>
                          <a:effectLst/>
                        </a:rPr>
                        <a:t>Yes</a:t>
                      </a:r>
                      <a:r>
                        <a:rPr lang="en-US" sz="1400">
                          <a:solidFill>
                            <a:schemeClr val="accent6"/>
                          </a:solidFill>
                          <a:effectLst/>
                        </a:rPr>
                        <a:t> or </a:t>
                      </a:r>
                      <a:r>
                        <a:rPr lang="en-US" sz="1400" b="1">
                          <a:solidFill>
                            <a:schemeClr val="accent6"/>
                          </a:solidFill>
                          <a:effectLst/>
                        </a:rPr>
                        <a:t>No</a:t>
                      </a:r>
                      <a:r>
                        <a:rPr lang="en-US" sz="1400">
                          <a:solidFill>
                            <a:schemeClr val="accent6"/>
                          </a:solidFill>
                          <a:effectLst/>
                        </a:rPr>
                        <a:t> radio button.</a:t>
                      </a:r>
                      <a:endParaRPr lang="en-US" sz="1400">
                        <a:solidFill>
                          <a:schemeClr val="accent6"/>
                        </a:solidFill>
                        <a:effectLst/>
                        <a:latin typeface="Arial"/>
                        <a:ea typeface="Times New Roman" panose="02020603050405020304" pitchFamily="18" charset="0"/>
                        <a:cs typeface="Times New Roman"/>
                      </a:endParaRPr>
                    </a:p>
                  </a:txBody>
                  <a:tcPr marL="67889" marR="67889" marT="0" marB="0">
                    <a:noFill/>
                  </a:tcPr>
                </a:tc>
                <a:extLst>
                  <a:ext uri="{0D108BD9-81ED-4DB2-BD59-A6C34878D82A}">
                    <a16:rowId xmlns:a16="http://schemas.microsoft.com/office/drawing/2014/main" val="2693071166"/>
                  </a:ext>
                </a:extLst>
              </a:tr>
              <a:tr h="1086231">
                <a:tc>
                  <a:txBody>
                    <a:bodyPr/>
                    <a:lstStyle/>
                    <a:p>
                      <a:pPr marL="0" marR="0" algn="l">
                        <a:spcBef>
                          <a:spcPts val="0"/>
                        </a:spcBef>
                        <a:spcAft>
                          <a:spcPts val="0"/>
                        </a:spcAft>
                      </a:pPr>
                      <a:r>
                        <a:rPr lang="en-US" sz="1400" b="1">
                          <a:solidFill>
                            <a:schemeClr val="accent6"/>
                          </a:solidFill>
                          <a:effectLst/>
                        </a:rPr>
                        <a:t>Homeless Veteran or at risk of being homeless</a:t>
                      </a:r>
                    </a:p>
                    <a:p>
                      <a:pPr marL="0" marR="0" algn="l">
                        <a:spcBef>
                          <a:spcPts val="0"/>
                        </a:spcBef>
                        <a:spcAft>
                          <a:spcPts val="0"/>
                        </a:spcAft>
                      </a:pPr>
                      <a:endParaRPr lang="en-US" sz="1400" b="1">
                        <a:solidFill>
                          <a:schemeClr val="accent6"/>
                        </a:solidFill>
                        <a:effectLst/>
                        <a:latin typeface="Arial"/>
                        <a:ea typeface="Times New Roman" panose="02020603050405020304" pitchFamily="18" charset="0"/>
                        <a:cs typeface="Times New Roman"/>
                      </a:endParaRPr>
                    </a:p>
                  </a:txBody>
                  <a:tcPr marL="67889" marR="67889" marT="0" marB="0">
                    <a:noFill/>
                  </a:tcPr>
                </a:tc>
                <a:tc>
                  <a:txBody>
                    <a:bodyPr/>
                    <a:lstStyle/>
                    <a:p>
                      <a:pPr marL="0" marR="0">
                        <a:spcBef>
                          <a:spcPts val="0"/>
                        </a:spcBef>
                        <a:spcAft>
                          <a:spcPts val="0"/>
                        </a:spcAft>
                      </a:pPr>
                      <a:endParaRPr lang="en-US" sz="1400">
                        <a:solidFill>
                          <a:schemeClr val="accent6"/>
                        </a:solidFill>
                        <a:effectLst/>
                        <a:latin typeface="Arial"/>
                        <a:ea typeface="Times New Roman" panose="02020603050405020304" pitchFamily="18" charset="0"/>
                        <a:cs typeface="Times New Roman"/>
                      </a:endParaRPr>
                    </a:p>
                  </a:txBody>
                  <a:tcPr marL="67889" marR="67889" marT="0" marB="0">
                    <a:noFill/>
                  </a:tcPr>
                </a:tc>
                <a:tc>
                  <a:txBody>
                    <a:bodyPr/>
                    <a:lstStyle/>
                    <a:p>
                      <a:pPr marL="0" marR="0">
                        <a:spcBef>
                          <a:spcPts val="0"/>
                        </a:spcBef>
                        <a:spcAft>
                          <a:spcPts val="0"/>
                        </a:spcAft>
                      </a:pPr>
                      <a:r>
                        <a:rPr lang="en-US" sz="1400">
                          <a:solidFill>
                            <a:schemeClr val="accent6"/>
                          </a:solidFill>
                          <a:effectLst/>
                        </a:rPr>
                        <a:t>Select </a:t>
                      </a:r>
                      <a:r>
                        <a:rPr lang="en-US" sz="1400" b="1">
                          <a:solidFill>
                            <a:schemeClr val="accent6"/>
                          </a:solidFill>
                          <a:effectLst/>
                        </a:rPr>
                        <a:t>Yes</a:t>
                      </a:r>
                      <a:r>
                        <a:rPr lang="en-US" sz="1400">
                          <a:solidFill>
                            <a:schemeClr val="accent6"/>
                          </a:solidFill>
                          <a:effectLst/>
                        </a:rPr>
                        <a:t>, </a:t>
                      </a:r>
                      <a:r>
                        <a:rPr lang="en-US" sz="1400" b="1">
                          <a:solidFill>
                            <a:schemeClr val="accent6"/>
                          </a:solidFill>
                          <a:effectLst/>
                        </a:rPr>
                        <a:t>No</a:t>
                      </a:r>
                      <a:r>
                        <a:rPr lang="en-US" sz="1400">
                          <a:solidFill>
                            <a:schemeClr val="accent6"/>
                          </a:solidFill>
                          <a:effectLst/>
                        </a:rPr>
                        <a:t>, or </a:t>
                      </a:r>
                      <a:r>
                        <a:rPr lang="en-US" sz="1400" b="1">
                          <a:solidFill>
                            <a:schemeClr val="accent6"/>
                          </a:solidFill>
                          <a:effectLst/>
                        </a:rPr>
                        <a:t>Not Disclosed</a:t>
                      </a:r>
                      <a:r>
                        <a:rPr lang="en-US" sz="1400">
                          <a:solidFill>
                            <a:schemeClr val="accent6"/>
                          </a:solidFill>
                          <a:effectLst/>
                        </a:rPr>
                        <a:t>.</a:t>
                      </a:r>
                      <a:endParaRPr lang="en-US" sz="1400">
                        <a:solidFill>
                          <a:schemeClr val="accent6"/>
                        </a:solidFill>
                        <a:effectLst/>
                        <a:latin typeface="Arial"/>
                        <a:ea typeface="Times New Roman" panose="02020603050405020304" pitchFamily="18" charset="0"/>
                        <a:cs typeface="Times New Roman"/>
                      </a:endParaRPr>
                    </a:p>
                  </a:txBody>
                  <a:tcPr marL="67889" marR="67889" marT="0" marB="0">
                    <a:noFill/>
                  </a:tcPr>
                </a:tc>
                <a:extLst>
                  <a:ext uri="{0D108BD9-81ED-4DB2-BD59-A6C34878D82A}">
                    <a16:rowId xmlns:a16="http://schemas.microsoft.com/office/drawing/2014/main" val="566217958"/>
                  </a:ext>
                </a:extLst>
              </a:tr>
              <a:tr h="1086231">
                <a:tc>
                  <a:txBody>
                    <a:bodyPr/>
                    <a:lstStyle/>
                    <a:p>
                      <a:pPr marL="0" marR="0" algn="l">
                        <a:spcBef>
                          <a:spcPts val="0"/>
                        </a:spcBef>
                        <a:spcAft>
                          <a:spcPts val="0"/>
                        </a:spcAft>
                      </a:pPr>
                      <a:r>
                        <a:rPr lang="en-US" sz="1400" b="1">
                          <a:solidFill>
                            <a:schemeClr val="accent6"/>
                          </a:solidFill>
                          <a:effectLst/>
                        </a:rPr>
                        <a:t>Offender who has ever been incarcerated </a:t>
                      </a:r>
                    </a:p>
                    <a:p>
                      <a:pPr marL="0" marR="0" algn="l">
                        <a:spcBef>
                          <a:spcPts val="0"/>
                        </a:spcBef>
                        <a:spcAft>
                          <a:spcPts val="0"/>
                        </a:spcAft>
                      </a:pPr>
                      <a:endParaRPr lang="en-US" sz="1400" b="1">
                        <a:solidFill>
                          <a:schemeClr val="accent6"/>
                        </a:solidFill>
                        <a:effectLst/>
                        <a:latin typeface="Arial"/>
                        <a:ea typeface="Times New Roman" panose="02020603050405020304" pitchFamily="18" charset="0"/>
                        <a:cs typeface="Times New Roman"/>
                      </a:endParaRPr>
                    </a:p>
                  </a:txBody>
                  <a:tcPr marL="67889" marR="67889" marT="0" marB="0">
                    <a:noFill/>
                  </a:tcPr>
                </a:tc>
                <a:tc>
                  <a:txBody>
                    <a:bodyPr/>
                    <a:lstStyle/>
                    <a:p>
                      <a:pPr marL="0" marR="0">
                        <a:spcBef>
                          <a:spcPts val="0"/>
                        </a:spcBef>
                        <a:spcAft>
                          <a:spcPts val="0"/>
                        </a:spcAft>
                      </a:pPr>
                      <a:endParaRPr lang="en-US" sz="1400">
                        <a:solidFill>
                          <a:schemeClr val="accent6"/>
                        </a:solidFill>
                        <a:effectLst/>
                        <a:latin typeface="Arial"/>
                        <a:ea typeface="Times New Roman" panose="02020603050405020304" pitchFamily="18" charset="0"/>
                        <a:cs typeface="Times New Roman"/>
                      </a:endParaRPr>
                    </a:p>
                  </a:txBody>
                  <a:tcPr marL="67889" marR="67889" marT="0" marB="0">
                    <a:noFill/>
                  </a:tcPr>
                </a:tc>
                <a:tc>
                  <a:txBody>
                    <a:bodyPr/>
                    <a:lstStyle/>
                    <a:p>
                      <a:pPr marL="0" marR="0">
                        <a:spcBef>
                          <a:spcPts val="0"/>
                        </a:spcBef>
                        <a:spcAft>
                          <a:spcPts val="0"/>
                        </a:spcAft>
                      </a:pPr>
                      <a:r>
                        <a:rPr lang="en-US" sz="1400">
                          <a:solidFill>
                            <a:schemeClr val="accent6"/>
                          </a:solidFill>
                          <a:effectLst/>
                        </a:rPr>
                        <a:t>Select </a:t>
                      </a:r>
                      <a:r>
                        <a:rPr lang="en-US" sz="1400" b="1">
                          <a:solidFill>
                            <a:schemeClr val="accent6"/>
                          </a:solidFill>
                          <a:effectLst/>
                        </a:rPr>
                        <a:t>Yes</a:t>
                      </a:r>
                      <a:r>
                        <a:rPr lang="en-US" sz="1400">
                          <a:solidFill>
                            <a:schemeClr val="accent6"/>
                          </a:solidFill>
                          <a:effectLst/>
                        </a:rPr>
                        <a:t>, </a:t>
                      </a:r>
                      <a:r>
                        <a:rPr lang="en-US" sz="1400" b="1">
                          <a:solidFill>
                            <a:schemeClr val="accent6"/>
                          </a:solidFill>
                          <a:effectLst/>
                        </a:rPr>
                        <a:t>No</a:t>
                      </a:r>
                      <a:r>
                        <a:rPr lang="en-US" sz="1400">
                          <a:solidFill>
                            <a:schemeClr val="accent6"/>
                          </a:solidFill>
                          <a:effectLst/>
                        </a:rPr>
                        <a:t>, or </a:t>
                      </a:r>
                      <a:r>
                        <a:rPr lang="en-US" sz="1400" b="1">
                          <a:solidFill>
                            <a:schemeClr val="accent6"/>
                          </a:solidFill>
                          <a:effectLst/>
                        </a:rPr>
                        <a:t>Not Disclosed</a:t>
                      </a:r>
                      <a:r>
                        <a:rPr lang="en-US" sz="1400">
                          <a:solidFill>
                            <a:schemeClr val="accent6"/>
                          </a:solidFill>
                          <a:effectLst/>
                        </a:rPr>
                        <a:t>.</a:t>
                      </a:r>
                      <a:endParaRPr lang="en-US" sz="1400">
                        <a:solidFill>
                          <a:schemeClr val="accent6"/>
                        </a:solidFill>
                        <a:effectLst/>
                        <a:latin typeface="Arial"/>
                        <a:ea typeface="Times New Roman" panose="02020603050405020304" pitchFamily="18" charset="0"/>
                        <a:cs typeface="Times New Roman"/>
                      </a:endParaRPr>
                    </a:p>
                  </a:txBody>
                  <a:tcPr marL="67889" marR="67889" marT="0" marB="0">
                    <a:noFill/>
                  </a:tcPr>
                </a:tc>
                <a:extLst>
                  <a:ext uri="{0D108BD9-81ED-4DB2-BD59-A6C34878D82A}">
                    <a16:rowId xmlns:a16="http://schemas.microsoft.com/office/drawing/2014/main" val="197781093"/>
                  </a:ext>
                </a:extLst>
              </a:tr>
            </a:tbl>
          </a:graphicData>
        </a:graphic>
      </p:graphicFrame>
    </p:spTree>
    <p:extLst>
      <p:ext uri="{BB962C8B-B14F-4D97-AF65-F5344CB8AC3E}">
        <p14:creationId xmlns:p14="http://schemas.microsoft.com/office/powerpoint/2010/main" val="204035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Military Information    </a:t>
            </a:r>
            <a:r>
              <a:rPr lang="en-US" altLang="en-US" b="1" i="1"/>
              <a:t>(continued)      </a:t>
            </a:r>
          </a:p>
        </p:txBody>
      </p:sp>
      <p:pic>
        <p:nvPicPr>
          <p:cNvPr id="3" name="Picture 2">
            <a:extLst>
              <a:ext uri="{FF2B5EF4-FFF2-40B4-BE49-F238E27FC236}">
                <a16:creationId xmlns:a16="http://schemas.microsoft.com/office/drawing/2014/main" id="{6D542AEC-4193-8F88-8521-F8A6A3D84799}"/>
              </a:ext>
            </a:extLst>
          </p:cNvPr>
          <p:cNvPicPr>
            <a:picLocks noChangeAspect="1"/>
          </p:cNvPicPr>
          <p:nvPr/>
        </p:nvPicPr>
        <p:blipFill>
          <a:blip r:embed="rId2"/>
          <a:stretch>
            <a:fillRect/>
          </a:stretch>
        </p:blipFill>
        <p:spPr>
          <a:xfrm>
            <a:off x="636809" y="1262527"/>
            <a:ext cx="7968343" cy="4891326"/>
          </a:xfrm>
          <a:prstGeom prst="rect">
            <a:avLst/>
          </a:prstGeom>
        </p:spPr>
      </p:pic>
    </p:spTree>
    <p:extLst>
      <p:ext uri="{BB962C8B-B14F-4D97-AF65-F5344CB8AC3E}">
        <p14:creationId xmlns:p14="http://schemas.microsoft.com/office/powerpoint/2010/main" val="1352655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Veteran Information </a:t>
            </a:r>
          </a:p>
        </p:txBody>
      </p:sp>
      <p:pic>
        <p:nvPicPr>
          <p:cNvPr id="3" name="Picture 2">
            <a:extLst>
              <a:ext uri="{FF2B5EF4-FFF2-40B4-BE49-F238E27FC236}">
                <a16:creationId xmlns:a16="http://schemas.microsoft.com/office/drawing/2014/main" id="{05A0D08E-D148-61E7-9DC4-8268244FE79A}"/>
              </a:ext>
            </a:extLst>
          </p:cNvPr>
          <p:cNvPicPr>
            <a:picLocks noChangeAspect="1"/>
          </p:cNvPicPr>
          <p:nvPr/>
        </p:nvPicPr>
        <p:blipFill>
          <a:blip r:embed="rId2"/>
          <a:stretch>
            <a:fillRect/>
          </a:stretch>
        </p:blipFill>
        <p:spPr>
          <a:xfrm>
            <a:off x="285775" y="2296495"/>
            <a:ext cx="8693125" cy="2147167"/>
          </a:xfrm>
          <a:prstGeom prst="rect">
            <a:avLst/>
          </a:prstGeom>
        </p:spPr>
      </p:pic>
    </p:spTree>
    <p:extLst>
      <p:ext uri="{BB962C8B-B14F-4D97-AF65-F5344CB8AC3E}">
        <p14:creationId xmlns:p14="http://schemas.microsoft.com/office/powerpoint/2010/main" val="3101136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solidFill>
                  <a:schemeClr val="bg1"/>
                </a:solidFill>
              </a:rPr>
              <a:t>Barriers to Employment / JVSG Criteria</a:t>
            </a:r>
          </a:p>
        </p:txBody>
      </p:sp>
      <p:pic>
        <p:nvPicPr>
          <p:cNvPr id="3" name="Picture 2">
            <a:extLst>
              <a:ext uri="{FF2B5EF4-FFF2-40B4-BE49-F238E27FC236}">
                <a16:creationId xmlns:a16="http://schemas.microsoft.com/office/drawing/2014/main" id="{AED02EFF-EBD5-5EEC-B0E0-E38964B56F4C}"/>
              </a:ext>
            </a:extLst>
          </p:cNvPr>
          <p:cNvPicPr>
            <a:picLocks noChangeAspect="1"/>
          </p:cNvPicPr>
          <p:nvPr/>
        </p:nvPicPr>
        <p:blipFill rotWithShape="1">
          <a:blip r:embed="rId2"/>
          <a:srcRect l="544" t="4636" r="1088" b="662"/>
          <a:stretch/>
        </p:blipFill>
        <p:spPr>
          <a:xfrm>
            <a:off x="49696" y="2863931"/>
            <a:ext cx="9044484" cy="1180078"/>
          </a:xfrm>
          <a:prstGeom prst="rect">
            <a:avLst/>
          </a:prstGeom>
          <a:ln>
            <a:solidFill>
              <a:schemeClr val="accent6"/>
            </a:solidFill>
          </a:ln>
        </p:spPr>
      </p:pic>
      <p:sp>
        <p:nvSpPr>
          <p:cNvPr id="4" name="TextBox 3">
            <a:extLst>
              <a:ext uri="{FF2B5EF4-FFF2-40B4-BE49-F238E27FC236}">
                <a16:creationId xmlns:a16="http://schemas.microsoft.com/office/drawing/2014/main" id="{A14E8171-007D-D372-6939-6F18C393C048}"/>
              </a:ext>
            </a:extLst>
          </p:cNvPr>
          <p:cNvSpPr txBox="1"/>
          <p:nvPr/>
        </p:nvSpPr>
        <p:spPr>
          <a:xfrm>
            <a:off x="2288801" y="5472673"/>
            <a:ext cx="4728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Calibri"/>
                <a:cs typeface="Calibri"/>
              </a:rPr>
              <a:t>Veterans Caseload Data Analysis (VCDAS)</a:t>
            </a:r>
            <a:r>
              <a:rPr lang="en-US">
                <a:ea typeface="Calibri"/>
                <a:cs typeface="Calibri"/>
              </a:rPr>
              <a:t> </a:t>
            </a:r>
            <a:endParaRPr lang="en-US"/>
          </a:p>
        </p:txBody>
      </p:sp>
    </p:spTree>
    <p:extLst>
      <p:ext uri="{BB962C8B-B14F-4D97-AF65-F5344CB8AC3E}">
        <p14:creationId xmlns:p14="http://schemas.microsoft.com/office/powerpoint/2010/main" val="3404806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Barriers / Categories Assistance </a:t>
            </a:r>
          </a:p>
        </p:txBody>
      </p:sp>
      <p:sp>
        <p:nvSpPr>
          <p:cNvPr id="3" name="TextBox 2">
            <a:extLst>
              <a:ext uri="{FF2B5EF4-FFF2-40B4-BE49-F238E27FC236}">
                <a16:creationId xmlns:a16="http://schemas.microsoft.com/office/drawing/2014/main" id="{9B16EA1E-1F74-DEE7-649F-2620D378C03B}"/>
              </a:ext>
            </a:extLst>
          </p:cNvPr>
          <p:cNvSpPr txBox="1"/>
          <p:nvPr/>
        </p:nvSpPr>
        <p:spPr>
          <a:xfrm>
            <a:off x="262466" y="1354232"/>
            <a:ext cx="8779933" cy="4524315"/>
          </a:xfrm>
          <a:prstGeom prst="rect">
            <a:avLst/>
          </a:prstGeom>
          <a:noFill/>
        </p:spPr>
        <p:txBody>
          <a:bodyPr wrap="square" lIns="91440" tIns="45720" rIns="91440" bIns="45720" anchor="t">
            <a:spAutoFit/>
          </a:bodyPr>
          <a:lstStyle/>
          <a:p>
            <a:r>
              <a:rPr lang="en-US">
                <a:solidFill>
                  <a:schemeClr val="accent6"/>
                </a:solidFill>
              </a:rPr>
              <a:t>Data Validation elements on Barriers tab that are only captured in Federal reporting from the </a:t>
            </a:r>
            <a:r>
              <a:rPr lang="en-US" b="1">
                <a:solidFill>
                  <a:schemeClr val="accent6"/>
                </a:solidFill>
              </a:rPr>
              <a:t>Eligibility Criteria </a:t>
            </a:r>
            <a:r>
              <a:rPr lang="en-US">
                <a:solidFill>
                  <a:schemeClr val="accent6"/>
                </a:solidFill>
              </a:rPr>
              <a:t>section of MOSES.</a:t>
            </a:r>
            <a:endParaRPr lang="en-US">
              <a:solidFill>
                <a:schemeClr val="accent6"/>
              </a:solidFill>
              <a:ea typeface="Calibri"/>
              <a:cs typeface="Calibri"/>
            </a:endParaRPr>
          </a:p>
          <a:p>
            <a:endParaRPr lang="en-US">
              <a:solidFill>
                <a:schemeClr val="accent6"/>
              </a:solidFill>
              <a:ea typeface="Calibri"/>
              <a:cs typeface="Calibri"/>
            </a:endParaRPr>
          </a:p>
          <a:p>
            <a:r>
              <a:rPr lang="en-US" i="1">
                <a:solidFill>
                  <a:schemeClr val="accent6"/>
                </a:solidFill>
              </a:rPr>
              <a:t>The complete data validation elements list can be found on the last page of the </a:t>
            </a:r>
            <a:r>
              <a:rPr lang="en-US" i="1" err="1">
                <a:solidFill>
                  <a:schemeClr val="accent6"/>
                </a:solidFill>
              </a:rPr>
              <a:t>MassWorkforce</a:t>
            </a:r>
            <a:r>
              <a:rPr lang="en-US" i="1">
                <a:solidFill>
                  <a:schemeClr val="accent6"/>
                </a:solidFill>
              </a:rPr>
              <a:t> Issuance 100 DCS 10.109. </a:t>
            </a:r>
            <a:endParaRPr lang="en-US" i="1">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	TANF</a:t>
            </a:r>
            <a:endParaRPr lang="en-US">
              <a:solidFill>
                <a:schemeClr val="accent6"/>
              </a:solidFill>
              <a:ea typeface="Calibri"/>
              <a:cs typeface="Calibri"/>
            </a:endParaRPr>
          </a:p>
          <a:p>
            <a:r>
              <a:rPr lang="en-US">
                <a:solidFill>
                  <a:schemeClr val="accent6"/>
                </a:solidFill>
              </a:rPr>
              <a:t>•	SNAP</a:t>
            </a:r>
            <a:endParaRPr lang="en-US">
              <a:solidFill>
                <a:schemeClr val="accent6"/>
              </a:solidFill>
              <a:ea typeface="Calibri"/>
              <a:cs typeface="Calibri"/>
            </a:endParaRPr>
          </a:p>
          <a:p>
            <a:r>
              <a:rPr lang="en-US">
                <a:solidFill>
                  <a:schemeClr val="accent6"/>
                </a:solidFill>
              </a:rPr>
              <a:t>•	Youth Homeless - if Veteran is a youth between the ages of 18-24</a:t>
            </a:r>
            <a:endParaRPr lang="en-US">
              <a:solidFill>
                <a:schemeClr val="accent6"/>
              </a:solidFill>
              <a:ea typeface="Calibri"/>
              <a:cs typeface="Calibri"/>
            </a:endParaRPr>
          </a:p>
          <a:p>
            <a:r>
              <a:rPr lang="en-US">
                <a:solidFill>
                  <a:schemeClr val="accent6"/>
                </a:solidFill>
              </a:rPr>
              <a:t>•	Low income</a:t>
            </a:r>
            <a:endParaRPr lang="en-US">
              <a:solidFill>
                <a:schemeClr val="accent6"/>
              </a:solidFill>
              <a:ea typeface="Calibri"/>
              <a:cs typeface="Calibri"/>
            </a:endParaRPr>
          </a:p>
          <a:p>
            <a:r>
              <a:rPr lang="en-US">
                <a:solidFill>
                  <a:schemeClr val="accent6"/>
                </a:solidFill>
              </a:rPr>
              <a:t>•	ESL Learner</a:t>
            </a:r>
            <a:endParaRPr lang="en-US">
              <a:solidFill>
                <a:schemeClr val="accent6"/>
              </a:solidFill>
              <a:ea typeface="Calibri"/>
              <a:cs typeface="Calibri"/>
            </a:endParaRPr>
          </a:p>
          <a:p>
            <a:r>
              <a:rPr lang="en-US">
                <a:solidFill>
                  <a:schemeClr val="accent6"/>
                </a:solidFill>
              </a:rPr>
              <a:t>•	Basic Skills deficient</a:t>
            </a:r>
            <a:endParaRPr lang="en-US">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Additionally, if the Eligibility Criteria Tab is not active; the testing scores cannot be seen, which could be needed for WIOA Title 1 Program Eligibility or a Measurable Skills Gain.  </a:t>
            </a:r>
            <a:endParaRPr lang="en-US">
              <a:solidFill>
                <a:schemeClr val="accent6"/>
              </a:solidFill>
              <a:cs typeface="Calibri"/>
            </a:endParaRPr>
          </a:p>
          <a:p>
            <a:endParaRPr lang="en-US"/>
          </a:p>
        </p:txBody>
      </p:sp>
    </p:spTree>
    <p:extLst>
      <p:ext uri="{BB962C8B-B14F-4D97-AF65-F5344CB8AC3E}">
        <p14:creationId xmlns:p14="http://schemas.microsoft.com/office/powerpoint/2010/main" val="1064728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solidFill>
                  <a:schemeClr val="bg1"/>
                </a:solidFill>
              </a:rPr>
              <a:t>Barriers tab</a:t>
            </a:r>
          </a:p>
        </p:txBody>
      </p:sp>
      <p:pic>
        <p:nvPicPr>
          <p:cNvPr id="3" name="Picture 2">
            <a:extLst>
              <a:ext uri="{FF2B5EF4-FFF2-40B4-BE49-F238E27FC236}">
                <a16:creationId xmlns:a16="http://schemas.microsoft.com/office/drawing/2014/main" id="{103563EB-A259-11D7-592D-8D30A140DB5A}"/>
              </a:ext>
            </a:extLst>
          </p:cNvPr>
          <p:cNvPicPr>
            <a:picLocks noChangeAspect="1"/>
          </p:cNvPicPr>
          <p:nvPr/>
        </p:nvPicPr>
        <p:blipFill>
          <a:blip r:embed="rId2"/>
          <a:stretch>
            <a:fillRect/>
          </a:stretch>
        </p:blipFill>
        <p:spPr>
          <a:xfrm>
            <a:off x="0" y="2330823"/>
            <a:ext cx="9144000" cy="2196353"/>
          </a:xfrm>
          <a:prstGeom prst="rect">
            <a:avLst/>
          </a:prstGeom>
        </p:spPr>
      </p:pic>
      <p:sp>
        <p:nvSpPr>
          <p:cNvPr id="5" name="TextBox 4">
            <a:extLst>
              <a:ext uri="{FF2B5EF4-FFF2-40B4-BE49-F238E27FC236}">
                <a16:creationId xmlns:a16="http://schemas.microsoft.com/office/drawing/2014/main" id="{0C70EE4E-BE38-89FA-B51E-80F72C74FBB9}"/>
              </a:ext>
            </a:extLst>
          </p:cNvPr>
          <p:cNvSpPr txBox="1"/>
          <p:nvPr/>
        </p:nvSpPr>
        <p:spPr>
          <a:xfrm>
            <a:off x="2187949" y="5293379"/>
            <a:ext cx="49529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Calibri"/>
                <a:cs typeface="Calibri"/>
              </a:rPr>
              <a:t>Veterans Caseload Data Analysis (VCDAS)</a:t>
            </a:r>
            <a:r>
              <a:rPr lang="en-US">
                <a:ea typeface="Calibri"/>
                <a:cs typeface="Calibri"/>
              </a:rPr>
              <a:t> </a:t>
            </a:r>
            <a:endParaRPr lang="en-US"/>
          </a:p>
        </p:txBody>
      </p:sp>
    </p:spTree>
    <p:extLst>
      <p:ext uri="{BB962C8B-B14F-4D97-AF65-F5344CB8AC3E}">
        <p14:creationId xmlns:p14="http://schemas.microsoft.com/office/powerpoint/2010/main" val="3910503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Barriers tab</a:t>
            </a:r>
          </a:p>
        </p:txBody>
      </p:sp>
      <p:pic>
        <p:nvPicPr>
          <p:cNvPr id="3" name="Picture 2">
            <a:extLst>
              <a:ext uri="{FF2B5EF4-FFF2-40B4-BE49-F238E27FC236}">
                <a16:creationId xmlns:a16="http://schemas.microsoft.com/office/drawing/2014/main" id="{F606482A-4CAD-50C7-E2FD-496B0779E3A9}"/>
              </a:ext>
            </a:extLst>
          </p:cNvPr>
          <p:cNvPicPr>
            <a:picLocks noChangeAspect="1"/>
          </p:cNvPicPr>
          <p:nvPr/>
        </p:nvPicPr>
        <p:blipFill>
          <a:blip r:embed="rId2"/>
          <a:stretch>
            <a:fillRect/>
          </a:stretch>
        </p:blipFill>
        <p:spPr>
          <a:xfrm>
            <a:off x="632124" y="1306284"/>
            <a:ext cx="7879752" cy="4862255"/>
          </a:xfrm>
          <a:prstGeom prst="rect">
            <a:avLst/>
          </a:prstGeom>
        </p:spPr>
      </p:pic>
    </p:spTree>
    <p:extLst>
      <p:ext uri="{BB962C8B-B14F-4D97-AF65-F5344CB8AC3E}">
        <p14:creationId xmlns:p14="http://schemas.microsoft.com/office/powerpoint/2010/main" val="148803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E877-9EA0-1326-E92A-EE684546CB5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D5A36C3-BD39-9ACF-F409-F567691F3B55}"/>
              </a:ext>
            </a:extLst>
          </p:cNvPr>
          <p:cNvSpPr>
            <a:spLocks noGrp="1"/>
          </p:cNvSpPr>
          <p:nvPr>
            <p:ph type="sldNum" sz="quarter" idx="4"/>
          </p:nvPr>
        </p:nvSpPr>
        <p:spPr/>
        <p:txBody>
          <a:bodyPr/>
          <a:lstStyle/>
          <a:p>
            <a:fld id="{941BE8DD-6BA1-AD43-8321-0CEB068BCC7D}" type="slidenum">
              <a:rPr lang="en-US" smtClean="0"/>
              <a:pPr/>
              <a:t>5</a:t>
            </a:fld>
            <a:endParaRPr lang="en-US"/>
          </a:p>
        </p:txBody>
      </p:sp>
      <p:sp>
        <p:nvSpPr>
          <p:cNvPr id="4" name="Content Placeholder 3">
            <a:extLst>
              <a:ext uri="{FF2B5EF4-FFF2-40B4-BE49-F238E27FC236}">
                <a16:creationId xmlns:a16="http://schemas.microsoft.com/office/drawing/2014/main" id="{03FD27A2-7DDA-8F9A-7311-B56631D27AB5}"/>
              </a:ext>
            </a:extLst>
          </p:cNvPr>
          <p:cNvSpPr>
            <a:spLocks noGrp="1"/>
          </p:cNvSpPr>
          <p:nvPr>
            <p:ph sz="quarter" idx="10"/>
          </p:nvPr>
        </p:nvSpPr>
        <p:spPr/>
        <p:txBody>
          <a:bodyPr vert="horz" lIns="91440" tIns="45720" rIns="91440" bIns="45720" rtlCol="0" anchor="t">
            <a:normAutofit/>
          </a:bodyPr>
          <a:lstStyle/>
          <a:p>
            <a:endParaRPr lang="en-US"/>
          </a:p>
          <a:p>
            <a:endParaRPr lang="en-US">
              <a:ea typeface="Calibri"/>
              <a:cs typeface="Calibri"/>
            </a:endParaRPr>
          </a:p>
          <a:p>
            <a:endParaRPr lang="en-US">
              <a:ea typeface="Calibri"/>
              <a:cs typeface="Calibri"/>
            </a:endParaRPr>
          </a:p>
          <a:p>
            <a:pPr marL="0" indent="0" algn="ctr">
              <a:buNone/>
            </a:pPr>
            <a:r>
              <a:rPr lang="en-US" sz="4400">
                <a:ea typeface="Calibri"/>
                <a:cs typeface="Calibri"/>
              </a:rPr>
              <a:t>Intake </a:t>
            </a:r>
          </a:p>
        </p:txBody>
      </p:sp>
    </p:spTree>
    <p:extLst>
      <p:ext uri="{BB962C8B-B14F-4D97-AF65-F5344CB8AC3E}">
        <p14:creationId xmlns:p14="http://schemas.microsoft.com/office/powerpoint/2010/main" val="2235379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Barriers Notes</a:t>
            </a:r>
          </a:p>
        </p:txBody>
      </p:sp>
      <p:sp>
        <p:nvSpPr>
          <p:cNvPr id="3" name="TextBox 2">
            <a:extLst>
              <a:ext uri="{FF2B5EF4-FFF2-40B4-BE49-F238E27FC236}">
                <a16:creationId xmlns:a16="http://schemas.microsoft.com/office/drawing/2014/main" id="{9B16EA1E-1F74-DEE7-649F-2620D378C03B}"/>
              </a:ext>
            </a:extLst>
          </p:cNvPr>
          <p:cNvSpPr txBox="1"/>
          <p:nvPr/>
        </p:nvSpPr>
        <p:spPr>
          <a:xfrm>
            <a:off x="262466" y="1713825"/>
            <a:ext cx="8779933" cy="3970318"/>
          </a:xfrm>
          <a:prstGeom prst="rect">
            <a:avLst/>
          </a:prstGeom>
          <a:noFill/>
        </p:spPr>
        <p:txBody>
          <a:bodyPr wrap="square" lIns="91440" tIns="45720" rIns="91440" bIns="45720" anchor="t">
            <a:spAutoFit/>
          </a:bodyPr>
          <a:lstStyle/>
          <a:p>
            <a:r>
              <a:rPr lang="en-US">
                <a:solidFill>
                  <a:schemeClr val="accent6"/>
                </a:solidFill>
              </a:rPr>
              <a:t>More than &gt; 10% disability </a:t>
            </a:r>
            <a:endParaRPr lang="en-US">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Requires Disability to be Checked in Barriers and addressed</a:t>
            </a:r>
            <a:endParaRPr lang="en-US">
              <a:solidFill>
                <a:schemeClr val="accent6"/>
              </a:solidFill>
              <a:ea typeface="Calibri"/>
              <a:cs typeface="Calibri"/>
            </a:endParaRPr>
          </a:p>
          <a:p>
            <a:endParaRPr lang="en-US">
              <a:solidFill>
                <a:schemeClr val="accent6"/>
              </a:solidFill>
              <a:ea typeface="Calibri"/>
              <a:cs typeface="Calibri"/>
            </a:endParaRPr>
          </a:p>
          <a:p>
            <a:r>
              <a:rPr lang="en-US">
                <a:solidFill>
                  <a:schemeClr val="accent6"/>
                </a:solidFill>
              </a:rPr>
              <a:t>In Barriers Notes</a:t>
            </a:r>
            <a:endParaRPr lang="en-US">
              <a:solidFill>
                <a:schemeClr val="accent6"/>
              </a:solidFill>
              <a:ea typeface="Calibri"/>
              <a:cs typeface="Calibri"/>
            </a:endParaRPr>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5" name="Picture 4">
            <a:extLst>
              <a:ext uri="{FF2B5EF4-FFF2-40B4-BE49-F238E27FC236}">
                <a16:creationId xmlns:a16="http://schemas.microsoft.com/office/drawing/2014/main" id="{46DED1B5-E3AE-EF68-1CBD-46B8FE57D9A4}"/>
              </a:ext>
            </a:extLst>
          </p:cNvPr>
          <p:cNvPicPr>
            <a:picLocks noChangeAspect="1"/>
          </p:cNvPicPr>
          <p:nvPr/>
        </p:nvPicPr>
        <p:blipFill>
          <a:blip r:embed="rId2"/>
          <a:stretch>
            <a:fillRect/>
          </a:stretch>
        </p:blipFill>
        <p:spPr>
          <a:xfrm>
            <a:off x="70080" y="3657602"/>
            <a:ext cx="9013415" cy="1264004"/>
          </a:xfrm>
          <a:prstGeom prst="rect">
            <a:avLst/>
          </a:prstGeom>
        </p:spPr>
      </p:pic>
    </p:spTree>
    <p:extLst>
      <p:ext uri="{BB962C8B-B14F-4D97-AF65-F5344CB8AC3E}">
        <p14:creationId xmlns:p14="http://schemas.microsoft.com/office/powerpoint/2010/main" val="683072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VCDAS Education tab</a:t>
            </a:r>
          </a:p>
        </p:txBody>
      </p:sp>
      <p:pic>
        <p:nvPicPr>
          <p:cNvPr id="3" name="Picture 2">
            <a:extLst>
              <a:ext uri="{FF2B5EF4-FFF2-40B4-BE49-F238E27FC236}">
                <a16:creationId xmlns:a16="http://schemas.microsoft.com/office/drawing/2014/main" id="{FF588EF5-AF5E-CC83-B46F-E31C7CE514A9}"/>
              </a:ext>
            </a:extLst>
          </p:cNvPr>
          <p:cNvPicPr>
            <a:picLocks noChangeAspect="1"/>
          </p:cNvPicPr>
          <p:nvPr/>
        </p:nvPicPr>
        <p:blipFill rotWithShape="1">
          <a:blip r:embed="rId2"/>
          <a:srcRect l="544" t="6557" r="544" b="4918"/>
          <a:stretch/>
        </p:blipFill>
        <p:spPr>
          <a:xfrm>
            <a:off x="49696" y="3206636"/>
            <a:ext cx="9044532" cy="452352"/>
          </a:xfrm>
          <a:prstGeom prst="rect">
            <a:avLst/>
          </a:prstGeom>
          <a:ln>
            <a:solidFill>
              <a:schemeClr val="accent6"/>
            </a:solidFill>
          </a:ln>
        </p:spPr>
      </p:pic>
      <p:sp>
        <p:nvSpPr>
          <p:cNvPr id="5" name="TextBox 4">
            <a:extLst>
              <a:ext uri="{FF2B5EF4-FFF2-40B4-BE49-F238E27FC236}">
                <a16:creationId xmlns:a16="http://schemas.microsoft.com/office/drawing/2014/main" id="{3ED97E9F-6F26-69A8-36A1-5C2080ED2CE8}"/>
              </a:ext>
            </a:extLst>
          </p:cNvPr>
          <p:cNvSpPr txBox="1"/>
          <p:nvPr/>
        </p:nvSpPr>
        <p:spPr>
          <a:xfrm>
            <a:off x="2288801" y="5472673"/>
            <a:ext cx="4728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Calibri"/>
                <a:cs typeface="Calibri"/>
              </a:rPr>
              <a:t>Veterans Caseload Data Analysis (VCDAS)</a:t>
            </a:r>
            <a:r>
              <a:rPr lang="en-US">
                <a:ea typeface="Calibri"/>
                <a:cs typeface="Calibri"/>
              </a:rPr>
              <a:t> </a:t>
            </a:r>
            <a:endParaRPr lang="en-US"/>
          </a:p>
        </p:txBody>
      </p:sp>
    </p:spTree>
    <p:extLst>
      <p:ext uri="{BB962C8B-B14F-4D97-AF65-F5344CB8AC3E}">
        <p14:creationId xmlns:p14="http://schemas.microsoft.com/office/powerpoint/2010/main" val="609227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b="1"/>
              <a:t>Full Tab</a:t>
            </a:r>
            <a:br>
              <a:rPr lang="en-US" altLang="en-US" b="1"/>
            </a:br>
            <a:r>
              <a:rPr lang="en-US" altLang="en-US" b="1"/>
              <a:t>Assistance / Disaster</a:t>
            </a:r>
          </a:p>
        </p:txBody>
      </p:sp>
      <p:pic>
        <p:nvPicPr>
          <p:cNvPr id="3" name="Picture 2">
            <a:extLst>
              <a:ext uri="{FF2B5EF4-FFF2-40B4-BE49-F238E27FC236}">
                <a16:creationId xmlns:a16="http://schemas.microsoft.com/office/drawing/2014/main" id="{BFD2F54E-7C47-65EF-6D9D-07BBC3683A7C}"/>
              </a:ext>
            </a:extLst>
          </p:cNvPr>
          <p:cNvPicPr>
            <a:picLocks noChangeAspect="1"/>
          </p:cNvPicPr>
          <p:nvPr/>
        </p:nvPicPr>
        <p:blipFill>
          <a:blip r:embed="rId2"/>
          <a:stretch>
            <a:fillRect/>
          </a:stretch>
        </p:blipFill>
        <p:spPr>
          <a:xfrm>
            <a:off x="587821" y="1263832"/>
            <a:ext cx="8049986" cy="4935807"/>
          </a:xfrm>
          <a:prstGeom prst="rect">
            <a:avLst/>
          </a:prstGeom>
        </p:spPr>
      </p:pic>
    </p:spTree>
    <p:extLst>
      <p:ext uri="{BB962C8B-B14F-4D97-AF65-F5344CB8AC3E}">
        <p14:creationId xmlns:p14="http://schemas.microsoft.com/office/powerpoint/2010/main" val="1204618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Education tab</a:t>
            </a:r>
          </a:p>
        </p:txBody>
      </p:sp>
      <p:pic>
        <p:nvPicPr>
          <p:cNvPr id="3" name="Picture 2">
            <a:extLst>
              <a:ext uri="{FF2B5EF4-FFF2-40B4-BE49-F238E27FC236}">
                <a16:creationId xmlns:a16="http://schemas.microsoft.com/office/drawing/2014/main" id="{59CDBB13-7658-B3DF-1327-CD5F7D46E64B}"/>
              </a:ext>
            </a:extLst>
          </p:cNvPr>
          <p:cNvPicPr>
            <a:picLocks noChangeAspect="1"/>
          </p:cNvPicPr>
          <p:nvPr/>
        </p:nvPicPr>
        <p:blipFill>
          <a:blip r:embed="rId2"/>
          <a:stretch>
            <a:fillRect/>
          </a:stretch>
        </p:blipFill>
        <p:spPr>
          <a:xfrm>
            <a:off x="571492" y="1267359"/>
            <a:ext cx="7984671" cy="4866594"/>
          </a:xfrm>
          <a:prstGeom prst="rect">
            <a:avLst/>
          </a:prstGeom>
        </p:spPr>
      </p:pic>
    </p:spTree>
    <p:extLst>
      <p:ext uri="{BB962C8B-B14F-4D97-AF65-F5344CB8AC3E}">
        <p14:creationId xmlns:p14="http://schemas.microsoft.com/office/powerpoint/2010/main" val="1411461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Work History</a:t>
            </a:r>
          </a:p>
        </p:txBody>
      </p:sp>
      <p:pic>
        <p:nvPicPr>
          <p:cNvPr id="3" name="Picture 2">
            <a:extLst>
              <a:ext uri="{FF2B5EF4-FFF2-40B4-BE49-F238E27FC236}">
                <a16:creationId xmlns:a16="http://schemas.microsoft.com/office/drawing/2014/main" id="{00C5B59C-9810-B0C5-7FB5-DDA9C3777067}"/>
              </a:ext>
            </a:extLst>
          </p:cNvPr>
          <p:cNvPicPr>
            <a:picLocks noChangeAspect="1"/>
          </p:cNvPicPr>
          <p:nvPr/>
        </p:nvPicPr>
        <p:blipFill rotWithShape="1">
          <a:blip r:embed="rId2"/>
          <a:srcRect l="453" t="4494" r="544" b="1123"/>
          <a:stretch/>
        </p:blipFill>
        <p:spPr>
          <a:xfrm>
            <a:off x="49696" y="3107025"/>
            <a:ext cx="9052817" cy="701583"/>
          </a:xfrm>
          <a:prstGeom prst="rect">
            <a:avLst/>
          </a:prstGeom>
          <a:ln>
            <a:solidFill>
              <a:schemeClr val="accent6"/>
            </a:solidFill>
          </a:ln>
        </p:spPr>
      </p:pic>
      <p:sp>
        <p:nvSpPr>
          <p:cNvPr id="5" name="TextBox 4">
            <a:extLst>
              <a:ext uri="{FF2B5EF4-FFF2-40B4-BE49-F238E27FC236}">
                <a16:creationId xmlns:a16="http://schemas.microsoft.com/office/drawing/2014/main" id="{9733757D-E0E4-5DB3-326D-5053A0C7BCEB}"/>
              </a:ext>
            </a:extLst>
          </p:cNvPr>
          <p:cNvSpPr txBox="1"/>
          <p:nvPr/>
        </p:nvSpPr>
        <p:spPr>
          <a:xfrm>
            <a:off x="2109507" y="5349408"/>
            <a:ext cx="47288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Calibri"/>
                <a:cs typeface="Calibri"/>
              </a:rPr>
              <a:t>Veterans Caseload Data Analysis (VCDAS)</a:t>
            </a:r>
            <a:r>
              <a:rPr lang="en-US">
                <a:ea typeface="Calibri"/>
                <a:cs typeface="Calibri"/>
              </a:rPr>
              <a:t> </a:t>
            </a:r>
            <a:endParaRPr lang="en-US"/>
          </a:p>
        </p:txBody>
      </p:sp>
    </p:spTree>
    <p:extLst>
      <p:ext uri="{BB962C8B-B14F-4D97-AF65-F5344CB8AC3E}">
        <p14:creationId xmlns:p14="http://schemas.microsoft.com/office/powerpoint/2010/main" val="1572768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Work History</a:t>
            </a:r>
          </a:p>
        </p:txBody>
      </p:sp>
      <p:pic>
        <p:nvPicPr>
          <p:cNvPr id="3" name="Picture 2">
            <a:extLst>
              <a:ext uri="{FF2B5EF4-FFF2-40B4-BE49-F238E27FC236}">
                <a16:creationId xmlns:a16="http://schemas.microsoft.com/office/drawing/2014/main" id="{0D623848-296B-0F81-A3D2-7F1572C88703}"/>
              </a:ext>
            </a:extLst>
          </p:cNvPr>
          <p:cNvPicPr>
            <a:picLocks noChangeAspect="1"/>
          </p:cNvPicPr>
          <p:nvPr/>
        </p:nvPicPr>
        <p:blipFill>
          <a:blip r:embed="rId2"/>
          <a:stretch>
            <a:fillRect/>
          </a:stretch>
        </p:blipFill>
        <p:spPr>
          <a:xfrm>
            <a:off x="616449" y="1319215"/>
            <a:ext cx="6921171" cy="4198197"/>
          </a:xfrm>
          <a:prstGeom prst="rect">
            <a:avLst/>
          </a:prstGeom>
        </p:spPr>
      </p:pic>
      <p:sp>
        <p:nvSpPr>
          <p:cNvPr id="2" name="TextBox 1">
            <a:extLst>
              <a:ext uri="{FF2B5EF4-FFF2-40B4-BE49-F238E27FC236}">
                <a16:creationId xmlns:a16="http://schemas.microsoft.com/office/drawing/2014/main" id="{6D1AD8E5-5E69-4F9D-8FF5-4FE34F5FE319}"/>
              </a:ext>
            </a:extLst>
          </p:cNvPr>
          <p:cNvSpPr txBox="1"/>
          <p:nvPr/>
        </p:nvSpPr>
        <p:spPr>
          <a:xfrm>
            <a:off x="612912" y="5675657"/>
            <a:ext cx="69263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accent6"/>
                </a:solidFill>
                <a:cs typeface="Calibri"/>
              </a:rPr>
              <a:t>Must have a minimum of 5 years work experience listed.</a:t>
            </a:r>
            <a:endParaRPr lang="en-US" sz="2000">
              <a:solidFill>
                <a:schemeClr val="accent6"/>
              </a:solidFill>
            </a:endParaRPr>
          </a:p>
        </p:txBody>
      </p:sp>
    </p:spTree>
    <p:extLst>
      <p:ext uri="{BB962C8B-B14F-4D97-AF65-F5344CB8AC3E}">
        <p14:creationId xmlns:p14="http://schemas.microsoft.com/office/powerpoint/2010/main" val="3130276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a:t>Work History</a:t>
            </a:r>
          </a:p>
        </p:txBody>
      </p:sp>
      <p:pic>
        <p:nvPicPr>
          <p:cNvPr id="4" name="Picture 3">
            <a:extLst>
              <a:ext uri="{FF2B5EF4-FFF2-40B4-BE49-F238E27FC236}">
                <a16:creationId xmlns:a16="http://schemas.microsoft.com/office/drawing/2014/main" id="{C5C94C88-3B57-BF62-85A2-B4D186B504FC}"/>
              </a:ext>
            </a:extLst>
          </p:cNvPr>
          <p:cNvPicPr>
            <a:picLocks noChangeAspect="1"/>
          </p:cNvPicPr>
          <p:nvPr/>
        </p:nvPicPr>
        <p:blipFill rotWithShape="1">
          <a:blip r:embed="rId2"/>
          <a:srcRect l="510" t="1051" r="1733"/>
          <a:stretch/>
        </p:blipFill>
        <p:spPr>
          <a:xfrm>
            <a:off x="617087" y="1401262"/>
            <a:ext cx="7911485" cy="4655793"/>
          </a:xfrm>
          <a:prstGeom prst="rect">
            <a:avLst/>
          </a:prstGeom>
          <a:ln>
            <a:solidFill>
              <a:schemeClr val="accent6"/>
            </a:solidFill>
          </a:ln>
        </p:spPr>
      </p:pic>
    </p:spTree>
    <p:extLst>
      <p:ext uri="{BB962C8B-B14F-4D97-AF65-F5344CB8AC3E}">
        <p14:creationId xmlns:p14="http://schemas.microsoft.com/office/powerpoint/2010/main" val="3357965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56033"/>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a:solidFill>
                  <a:srgbClr val="009876"/>
                </a:solidFill>
                <a:latin typeface="+mj-lt"/>
                <a:ea typeface="+mj-ea"/>
                <a:cs typeface="+mj-cs"/>
              </a:rPr>
              <a:t>Questions?</a:t>
            </a:r>
            <a:endParaRPr lang="en-US" sz="4500">
              <a:solidFill>
                <a:srgbClr val="009876"/>
              </a:solidFill>
              <a:latin typeface="+mj-lt"/>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369562" y="3083312"/>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38196"/>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a:solidFill>
                  <a:srgbClr val="FDB525"/>
                </a:solidFill>
                <a:cs typeface="Calibri"/>
              </a:rPr>
              <a:t>?</a:t>
            </a:r>
          </a:p>
        </p:txBody>
      </p:sp>
      <p:sp>
        <p:nvSpPr>
          <p:cNvPr id="8" name="Slide Number Placeholder 7">
            <a:extLst>
              <a:ext uri="{FF2B5EF4-FFF2-40B4-BE49-F238E27FC236}">
                <a16:creationId xmlns:a16="http://schemas.microsoft.com/office/drawing/2014/main" id="{DD9BDEA7-2A37-D351-E804-A0729B01A445}"/>
              </a:ext>
            </a:extLst>
          </p:cNvPr>
          <p:cNvSpPr>
            <a:spLocks noGrp="1"/>
          </p:cNvSpPr>
          <p:nvPr>
            <p:ph type="sldNum" sz="quarter" idx="12"/>
          </p:nvPr>
        </p:nvSpPr>
        <p:spPr/>
        <p:txBody>
          <a:bodyPr/>
          <a:lstStyle/>
          <a:p>
            <a:fld id="{52771ABB-4DFB-4A1A-8DFB-0C792B0BEC62}" type="slidenum">
              <a:rPr lang="en-US" smtClean="0"/>
              <a:t>57</a:t>
            </a:fld>
            <a:endParaRPr lang="en-US"/>
          </a:p>
        </p:txBody>
      </p:sp>
    </p:spTree>
    <p:extLst>
      <p:ext uri="{BB962C8B-B14F-4D97-AF65-F5344CB8AC3E}">
        <p14:creationId xmlns:p14="http://schemas.microsoft.com/office/powerpoint/2010/main" val="15230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59027" y="139614"/>
            <a:ext cx="9127156" cy="954348"/>
          </a:xfrm>
        </p:spPr>
        <p:txBody>
          <a:bodyPr/>
          <a:lstStyle/>
          <a:p>
            <a:r>
              <a:rPr lang="en" b="1">
                <a:solidFill>
                  <a:schemeClr val="bg1"/>
                </a:solidFill>
                <a:latin typeface="Calibri"/>
              </a:rPr>
              <a:t>Veteran's First Visit to the Career Center</a:t>
            </a:r>
            <a:endParaRPr lang="en-US">
              <a:solidFill>
                <a:schemeClr val="bg1"/>
              </a:solidFill>
            </a:endParaRPr>
          </a:p>
        </p:txBody>
      </p:sp>
      <p:sp>
        <p:nvSpPr>
          <p:cNvPr id="4" name="TextBox 3">
            <a:extLst>
              <a:ext uri="{FF2B5EF4-FFF2-40B4-BE49-F238E27FC236}">
                <a16:creationId xmlns:a16="http://schemas.microsoft.com/office/drawing/2014/main" id="{77FB73D8-B80C-65CE-2796-BE31CAD1ACC2}"/>
              </a:ext>
            </a:extLst>
          </p:cNvPr>
          <p:cNvSpPr txBox="1"/>
          <p:nvPr/>
        </p:nvSpPr>
        <p:spPr>
          <a:xfrm>
            <a:off x="216313" y="1475926"/>
            <a:ext cx="8707467" cy="4401205"/>
          </a:xfrm>
          <a:prstGeom prst="rect">
            <a:avLst/>
          </a:prstGeom>
          <a:noFill/>
        </p:spPr>
        <p:txBody>
          <a:bodyPr wrap="square" lIns="91440" tIns="45720" rIns="91440" bIns="45720" anchor="t">
            <a:spAutoFit/>
          </a:bodyPr>
          <a:lstStyle/>
          <a:p>
            <a:pPr marL="285750" indent="-285750">
              <a:buFont typeface="Arial"/>
              <a:buChar char="•"/>
            </a:pPr>
            <a:r>
              <a:rPr lang="en-US" sz="2000">
                <a:solidFill>
                  <a:schemeClr val="accent6"/>
                </a:solidFill>
              </a:rPr>
              <a:t> All customers who enter at the Point of Entry (Front Desk) Area will be asked if they have “</a:t>
            </a:r>
            <a:r>
              <a:rPr lang="en-US" sz="2000" i="1">
                <a:solidFill>
                  <a:schemeClr val="accent6"/>
                </a:solidFill>
              </a:rPr>
              <a:t>served in the U.S. Military or are a military spouse</a:t>
            </a:r>
            <a:r>
              <a:rPr lang="en-US" sz="2000">
                <a:solidFill>
                  <a:schemeClr val="accent6"/>
                </a:solidFill>
              </a:rPr>
              <a:t>”. </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If the customer answers “</a:t>
            </a:r>
            <a:r>
              <a:rPr lang="en-US" sz="2000" b="1">
                <a:solidFill>
                  <a:schemeClr val="accent6"/>
                </a:solidFill>
              </a:rPr>
              <a:t>Yes</a:t>
            </a:r>
            <a:r>
              <a:rPr lang="en-US" sz="2000">
                <a:solidFill>
                  <a:schemeClr val="accent6"/>
                </a:solidFill>
              </a:rPr>
              <a:t>” or informs front desk staff, they are a Service Member or Eligible Spouse; they are immediately eligible for Priority Of Service (POS) and must be informed of that fact. </a:t>
            </a:r>
            <a:endParaRPr lang="en-US" sz="2000">
              <a:solidFill>
                <a:schemeClr val="accent6"/>
              </a:solidFill>
              <a:ea typeface="Calibri"/>
              <a:cs typeface="Calibri"/>
            </a:endParaRPr>
          </a:p>
          <a:p>
            <a:pPr marL="285750" indent="-285750">
              <a:buFont typeface="Arial"/>
              <a:buChar char="•"/>
            </a:pPr>
            <a:endParaRPr lang="en-US" sz="2000">
              <a:solidFill>
                <a:schemeClr val="accent6"/>
              </a:solidFill>
              <a:ea typeface="Calibri"/>
              <a:cs typeface="Calibri"/>
            </a:endParaRPr>
          </a:p>
          <a:p>
            <a:pPr marL="285750" indent="-285750">
              <a:buFont typeface="Arial"/>
              <a:buChar char="•"/>
            </a:pPr>
            <a:r>
              <a:rPr lang="en-US" sz="2000">
                <a:solidFill>
                  <a:schemeClr val="accent6"/>
                </a:solidFill>
              </a:rPr>
              <a:t>No proof of eligibility or documentation is required at this point.  </a:t>
            </a:r>
            <a:endParaRPr lang="en-US" sz="2000">
              <a:solidFill>
                <a:schemeClr val="accent6"/>
              </a:solidFill>
              <a:ea typeface="Calibri"/>
              <a:cs typeface="Calibri"/>
            </a:endParaRPr>
          </a:p>
          <a:p>
            <a:endParaRPr lang="en-US" sz="2000" i="1">
              <a:solidFill>
                <a:schemeClr val="accent6"/>
              </a:solidFill>
              <a:ea typeface="Calibri"/>
              <a:cs typeface="Calibri"/>
            </a:endParaRPr>
          </a:p>
          <a:p>
            <a:pPr marL="285750" indent="-285750">
              <a:buFont typeface="Wingdings"/>
              <a:buChar char="v"/>
            </a:pPr>
            <a:r>
              <a:rPr lang="en-US" sz="2000" i="1">
                <a:solidFill>
                  <a:schemeClr val="accent6"/>
                </a:solidFill>
                <a:ea typeface="Calibri"/>
                <a:cs typeface="Calibri"/>
              </a:rPr>
              <a:t>Priority of Services vs Eligible Veteran</a:t>
            </a:r>
          </a:p>
          <a:p>
            <a:pPr marL="742950" lvl="1" indent="-285750">
              <a:buFont typeface="Arial"/>
              <a:buChar char="•"/>
            </a:pPr>
            <a:r>
              <a:rPr lang="en-US" sz="2000" i="1">
                <a:solidFill>
                  <a:schemeClr val="accent6"/>
                </a:solidFill>
                <a:ea typeface="Calibri"/>
                <a:cs typeface="Calibri"/>
              </a:rPr>
              <a:t>POS applies with self attestation, and only requires at least 1 day of active duty </a:t>
            </a:r>
          </a:p>
          <a:p>
            <a:pPr marL="742950" lvl="1" indent="-285750">
              <a:buFont typeface="Arial"/>
              <a:buChar char="•"/>
            </a:pPr>
            <a:r>
              <a:rPr lang="en-US" sz="2000" i="1">
                <a:solidFill>
                  <a:schemeClr val="accent6"/>
                </a:solidFill>
                <a:ea typeface="Calibri"/>
                <a:cs typeface="Calibri"/>
              </a:rPr>
              <a:t>Eligible Veteran for JVSG requires 180 days of active duty, for other than training, a barrier to employment, and DD-214 verification. </a:t>
            </a:r>
          </a:p>
        </p:txBody>
      </p:sp>
    </p:spTree>
    <p:extLst>
      <p:ext uri="{BB962C8B-B14F-4D97-AF65-F5344CB8AC3E}">
        <p14:creationId xmlns:p14="http://schemas.microsoft.com/office/powerpoint/2010/main" val="80614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574B-7BFA-D728-282C-FC54CBAFFD43}"/>
              </a:ext>
            </a:extLst>
          </p:cNvPr>
          <p:cNvSpPr>
            <a:spLocks noGrp="1"/>
          </p:cNvSpPr>
          <p:nvPr>
            <p:ph type="title"/>
          </p:nvPr>
        </p:nvSpPr>
        <p:spPr>
          <a:xfrm>
            <a:off x="457200" y="139614"/>
            <a:ext cx="8072344" cy="954348"/>
          </a:xfrm>
        </p:spPr>
        <p:txBody>
          <a:bodyPr/>
          <a:lstStyle/>
          <a:p>
            <a:r>
              <a:rPr lang="en-US" b="1">
                <a:ea typeface="Calibri"/>
              </a:rPr>
              <a:t>JVSG Eligibility Screening Initial Assessment (Non-JVSG Staff Member)</a:t>
            </a:r>
            <a:endParaRPr lang="en-US"/>
          </a:p>
        </p:txBody>
      </p:sp>
      <p:sp>
        <p:nvSpPr>
          <p:cNvPr id="3" name="Slide Number Placeholder 2">
            <a:extLst>
              <a:ext uri="{FF2B5EF4-FFF2-40B4-BE49-F238E27FC236}">
                <a16:creationId xmlns:a16="http://schemas.microsoft.com/office/drawing/2014/main" id="{07933946-6911-6CD1-C20E-45CE4B16B18A}"/>
              </a:ext>
            </a:extLst>
          </p:cNvPr>
          <p:cNvSpPr>
            <a:spLocks noGrp="1"/>
          </p:cNvSpPr>
          <p:nvPr>
            <p:ph type="sldNum" sz="quarter" idx="4"/>
          </p:nvPr>
        </p:nvSpPr>
        <p:spPr/>
        <p:txBody>
          <a:bodyPr/>
          <a:lstStyle/>
          <a:p>
            <a:fld id="{941BE8DD-6BA1-AD43-8321-0CEB068BCC7D}" type="slidenum">
              <a:rPr lang="en-US" smtClean="0"/>
              <a:pPr/>
              <a:t>7</a:t>
            </a:fld>
            <a:endParaRPr lang="en-US"/>
          </a:p>
        </p:txBody>
      </p:sp>
      <p:sp>
        <p:nvSpPr>
          <p:cNvPr id="4" name="Content Placeholder 3">
            <a:extLst>
              <a:ext uri="{FF2B5EF4-FFF2-40B4-BE49-F238E27FC236}">
                <a16:creationId xmlns:a16="http://schemas.microsoft.com/office/drawing/2014/main" id="{ECFF7D00-C133-A9A3-526F-E070145CE85E}"/>
              </a:ext>
            </a:extLst>
          </p:cNvPr>
          <p:cNvSpPr>
            <a:spLocks noGrp="1"/>
          </p:cNvSpPr>
          <p:nvPr>
            <p:ph sz="quarter" idx="10"/>
          </p:nvPr>
        </p:nvSpPr>
        <p:spPr/>
        <p:txBody>
          <a:bodyPr vert="horz" lIns="91440" tIns="45720" rIns="91440" bIns="45720" rtlCol="0" anchor="t">
            <a:normAutofit/>
          </a:bodyPr>
          <a:lstStyle/>
          <a:p>
            <a:pPr>
              <a:lnSpc>
                <a:spcPct val="100000"/>
              </a:lnSpc>
              <a:spcBef>
                <a:spcPts val="0"/>
              </a:spcBef>
            </a:pPr>
            <a:r>
              <a:rPr lang="en-US" sz="2000">
                <a:solidFill>
                  <a:schemeClr val="accent6"/>
                </a:solidFill>
              </a:rPr>
              <a:t>Prior to being referred to a DVOP, a Veteran must attend a Career Center Seminar (CCS) and complete the JVSG Eligibility Screening tool. </a:t>
            </a:r>
            <a:endParaRPr lang="en-US" sz="2000">
              <a:solidFill>
                <a:schemeClr val="accent6"/>
              </a:solidFill>
              <a:ea typeface="Calibri"/>
              <a:cs typeface="Calibri"/>
            </a:endParaRPr>
          </a:p>
          <a:p>
            <a:pPr>
              <a:lnSpc>
                <a:spcPct val="100000"/>
              </a:lnSpc>
              <a:spcBef>
                <a:spcPts val="0"/>
              </a:spcBef>
            </a:pPr>
            <a:endParaRPr lang="en-US" sz="2000">
              <a:solidFill>
                <a:schemeClr val="accent6"/>
              </a:solidFill>
              <a:ea typeface="Calibri"/>
              <a:cs typeface="Calibri"/>
            </a:endParaRPr>
          </a:p>
          <a:p>
            <a:pPr>
              <a:lnSpc>
                <a:spcPct val="100000"/>
              </a:lnSpc>
              <a:spcBef>
                <a:spcPts val="0"/>
              </a:spcBef>
            </a:pPr>
            <a:r>
              <a:rPr lang="en-US" sz="2000">
                <a:solidFill>
                  <a:schemeClr val="accent6"/>
                </a:solidFill>
              </a:rPr>
              <a:t>Both requirements must be completed by non-JVSG staff.  </a:t>
            </a:r>
            <a:endParaRPr lang="en-US" sz="2000">
              <a:solidFill>
                <a:schemeClr val="accent6"/>
              </a:solidFill>
              <a:ea typeface="Calibri"/>
              <a:cs typeface="Calibri"/>
            </a:endParaRPr>
          </a:p>
          <a:p>
            <a:pPr>
              <a:lnSpc>
                <a:spcPct val="100000"/>
              </a:lnSpc>
              <a:spcBef>
                <a:spcPts val="0"/>
              </a:spcBef>
            </a:pPr>
            <a:endParaRPr lang="en-US" sz="2000">
              <a:solidFill>
                <a:schemeClr val="accent6"/>
              </a:solidFill>
              <a:ea typeface="Calibri"/>
              <a:cs typeface="Calibri"/>
            </a:endParaRPr>
          </a:p>
          <a:p>
            <a:pPr>
              <a:lnSpc>
                <a:spcPct val="100000"/>
              </a:lnSpc>
              <a:spcBef>
                <a:spcPts val="0"/>
              </a:spcBef>
            </a:pPr>
            <a:r>
              <a:rPr lang="en-US" sz="2000">
                <a:solidFill>
                  <a:schemeClr val="accent6"/>
                </a:solidFill>
              </a:rPr>
              <a:t>Non-JVSG Staff are required to put an Initial Assessment note under the General Services tab with a corresponding note describing the action taken.</a:t>
            </a:r>
            <a:endParaRPr lang="en-US" sz="2000">
              <a:solidFill>
                <a:schemeClr val="accent6"/>
              </a:solidFill>
              <a:ea typeface="Calibri"/>
              <a:cs typeface="Calibri"/>
            </a:endParaRPr>
          </a:p>
          <a:p>
            <a:pPr>
              <a:lnSpc>
                <a:spcPct val="100000"/>
              </a:lnSpc>
              <a:spcBef>
                <a:spcPts val="0"/>
              </a:spcBef>
            </a:pPr>
            <a:endParaRPr lang="en-US" sz="2000">
              <a:solidFill>
                <a:schemeClr val="accent6"/>
              </a:solidFill>
              <a:ea typeface="Calibri"/>
              <a:cs typeface="Calibri"/>
            </a:endParaRPr>
          </a:p>
          <a:p>
            <a:pPr>
              <a:lnSpc>
                <a:spcPct val="100000"/>
              </a:lnSpc>
              <a:spcBef>
                <a:spcPts val="0"/>
              </a:spcBef>
            </a:pPr>
            <a:endParaRPr lang="en-US" sz="2000">
              <a:solidFill>
                <a:schemeClr val="accent6"/>
              </a:solidFill>
              <a:ea typeface="Calibri"/>
              <a:cs typeface="Calibri"/>
            </a:endParaRPr>
          </a:p>
          <a:p>
            <a:pPr>
              <a:lnSpc>
                <a:spcPct val="100000"/>
              </a:lnSpc>
              <a:spcBef>
                <a:spcPts val="0"/>
              </a:spcBef>
            </a:pPr>
            <a:endParaRPr lang="en-US" sz="2000">
              <a:solidFill>
                <a:schemeClr val="accent6"/>
              </a:solidFill>
              <a:ea typeface="Calibri"/>
              <a:cs typeface="Calibri"/>
            </a:endParaRPr>
          </a:p>
          <a:p>
            <a:pPr>
              <a:lnSpc>
                <a:spcPct val="100000"/>
              </a:lnSpc>
              <a:spcBef>
                <a:spcPts val="0"/>
              </a:spcBef>
            </a:pPr>
            <a:endParaRPr lang="en-US" sz="2000">
              <a:solidFill>
                <a:schemeClr val="accent6"/>
              </a:solidFill>
              <a:ea typeface="Calibri"/>
              <a:cs typeface="Calibri"/>
            </a:endParaRPr>
          </a:p>
          <a:p>
            <a:pPr>
              <a:lnSpc>
                <a:spcPct val="100000"/>
              </a:lnSpc>
              <a:spcBef>
                <a:spcPts val="0"/>
              </a:spcBef>
            </a:pPr>
            <a:r>
              <a:rPr lang="en-US" sz="2000" i="1">
                <a:solidFill>
                  <a:schemeClr val="accent6"/>
                </a:solidFill>
              </a:rPr>
              <a:t>This is a federally mandated requirement. </a:t>
            </a:r>
            <a:endParaRPr lang="en-US" sz="2000" i="1">
              <a:solidFill>
                <a:schemeClr val="accent6"/>
              </a:solidFill>
              <a:ea typeface="Calibri"/>
              <a:cs typeface="Calibri"/>
            </a:endParaRPr>
          </a:p>
        </p:txBody>
      </p:sp>
    </p:spTree>
    <p:extLst>
      <p:ext uri="{BB962C8B-B14F-4D97-AF65-F5344CB8AC3E}">
        <p14:creationId xmlns:p14="http://schemas.microsoft.com/office/powerpoint/2010/main" val="350556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0FA56FF-086E-49E3-69B7-4C9B595034A2}"/>
              </a:ext>
            </a:extLst>
          </p:cNvPr>
          <p:cNvPicPr>
            <a:picLocks noGrp="1" noChangeAspect="1"/>
          </p:cNvPicPr>
          <p:nvPr>
            <p:ph sz="quarter" idx="10"/>
          </p:nvPr>
        </p:nvPicPr>
        <p:blipFill>
          <a:blip r:embed="rId2"/>
          <a:srcRect t="2298"/>
          <a:stretch/>
        </p:blipFill>
        <p:spPr>
          <a:xfrm>
            <a:off x="20" y="1282"/>
            <a:ext cx="9143980" cy="6856718"/>
          </a:xfrm>
          <a:prstGeom prst="rect">
            <a:avLst/>
          </a:prstGeom>
        </p:spPr>
      </p:pic>
      <p:sp>
        <p:nvSpPr>
          <p:cNvPr id="3" name="Slide Number Placeholder 2">
            <a:extLst>
              <a:ext uri="{FF2B5EF4-FFF2-40B4-BE49-F238E27FC236}">
                <a16:creationId xmlns:a16="http://schemas.microsoft.com/office/drawing/2014/main" id="{E591BFAF-6037-C71F-A3C6-EA93C0431662}"/>
              </a:ext>
            </a:extLst>
          </p:cNvPr>
          <p:cNvSpPr>
            <a:spLocks noGrp="1"/>
          </p:cNvSpPr>
          <p:nvPr>
            <p:ph type="sldNum" sz="quarter" idx="4"/>
          </p:nvPr>
        </p:nvSpPr>
        <p:spPr>
          <a:xfrm>
            <a:off x="6457950" y="6356350"/>
            <a:ext cx="2057400" cy="365125"/>
          </a:xfrm>
        </p:spPr>
        <p:txBody>
          <a:bodyPr vert="horz" lIns="91440" tIns="45720" rIns="91440" bIns="45720" rtlCol="0" anchor="ctr">
            <a:normAutofit/>
          </a:bodyPr>
          <a:lstStyle/>
          <a:p>
            <a:pPr defTabSz="914400">
              <a:spcAft>
                <a:spcPts val="600"/>
              </a:spcAft>
            </a:pPr>
            <a:fld id="{941BE8DD-6BA1-AD43-8321-0CEB068BCC7D}" type="slidenum">
              <a:rPr lang="en-US" sz="1200">
                <a:solidFill>
                  <a:srgbClr val="FFFFFF"/>
                </a:solidFill>
              </a:rPr>
              <a:pPr defTabSz="914400">
                <a:spcAft>
                  <a:spcPts val="600"/>
                </a:spcAft>
              </a:pPr>
              <a:t>8</a:t>
            </a:fld>
            <a:endParaRPr lang="en-US" sz="1200">
              <a:solidFill>
                <a:srgbClr val="FFFFFF"/>
              </a:solidFill>
            </a:endParaRPr>
          </a:p>
        </p:txBody>
      </p:sp>
    </p:spTree>
    <p:extLst>
      <p:ext uri="{BB962C8B-B14F-4D97-AF65-F5344CB8AC3E}">
        <p14:creationId xmlns:p14="http://schemas.microsoft.com/office/powerpoint/2010/main" val="211567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283A-B7A0-00BC-63CA-6C5BB08B302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7E95A69-D0EA-F786-6F08-1D364C60B0B0}"/>
              </a:ext>
            </a:extLst>
          </p:cNvPr>
          <p:cNvSpPr>
            <a:spLocks noGrp="1"/>
          </p:cNvSpPr>
          <p:nvPr>
            <p:ph type="sldNum" sz="quarter" idx="4"/>
          </p:nvPr>
        </p:nvSpPr>
        <p:spPr/>
        <p:txBody>
          <a:bodyPr/>
          <a:lstStyle/>
          <a:p>
            <a:fld id="{941BE8DD-6BA1-AD43-8321-0CEB068BCC7D}" type="slidenum">
              <a:rPr lang="en-US" smtClean="0"/>
              <a:pPr/>
              <a:t>9</a:t>
            </a:fld>
            <a:endParaRPr lang="en-US"/>
          </a:p>
        </p:txBody>
      </p:sp>
      <p:sp>
        <p:nvSpPr>
          <p:cNvPr id="4" name="Content Placeholder 3">
            <a:extLst>
              <a:ext uri="{FF2B5EF4-FFF2-40B4-BE49-F238E27FC236}">
                <a16:creationId xmlns:a16="http://schemas.microsoft.com/office/drawing/2014/main" id="{63DC900D-9CA5-7D5C-31C0-118BA9783E24}"/>
              </a:ext>
            </a:extLst>
          </p:cNvPr>
          <p:cNvSpPr>
            <a:spLocks noGrp="1"/>
          </p:cNvSpPr>
          <p:nvPr>
            <p:ph sz="quarter" idx="10"/>
          </p:nvPr>
        </p:nvSpPr>
        <p:spPr/>
        <p:txBody>
          <a:bodyPr vert="horz" lIns="91440" tIns="45720" rIns="91440" bIns="45720" rtlCol="0" anchor="t">
            <a:normAutofit/>
          </a:bodyPr>
          <a:lstStyle/>
          <a:p>
            <a:endParaRPr lang="en-US"/>
          </a:p>
          <a:p>
            <a:endParaRPr lang="en-US">
              <a:ea typeface="Calibri"/>
              <a:cs typeface="Calibri"/>
            </a:endParaRPr>
          </a:p>
          <a:p>
            <a:endParaRPr lang="en-US">
              <a:ea typeface="Calibri"/>
              <a:cs typeface="Calibri"/>
            </a:endParaRPr>
          </a:p>
          <a:p>
            <a:pPr marL="0" indent="0" algn="ctr">
              <a:buNone/>
            </a:pPr>
            <a:r>
              <a:rPr lang="en-US" sz="4400">
                <a:ea typeface="Calibri"/>
                <a:cs typeface="Calibri"/>
              </a:rPr>
              <a:t>Eligibility </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183870431"/>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6B9FC3D54E746BC9B087D365B42D1" ma:contentTypeVersion="15" ma:contentTypeDescription="Create a new document." ma:contentTypeScope="" ma:versionID="6ad7b69df8c2114103ed52a4831c6a2a">
  <xsd:schema xmlns:xsd="http://www.w3.org/2001/XMLSchema" xmlns:xs="http://www.w3.org/2001/XMLSchema" xmlns:p="http://schemas.microsoft.com/office/2006/metadata/properties" xmlns:ns2="57c4ec8b-a22b-49c8-bff1-1ccfcb8122c5" xmlns:ns3="fcb9f01c-2a6f-4a69-98e3-fc9953990f3c" targetNamespace="http://schemas.microsoft.com/office/2006/metadata/properties" ma:root="true" ma:fieldsID="fe294ad1774788bf15178bbd754a413f" ns2:_="" ns3:_="">
    <xsd:import namespace="57c4ec8b-a22b-49c8-bff1-1ccfcb8122c5"/>
    <xsd:import namespace="fcb9f01c-2a6f-4a69-98e3-fc9953990f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b9f01c-2a6f-4a69-98e3-fc9953990f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b9f01c-2a6f-4a69-98e3-fc9953990f3c">
      <Terms xmlns="http://schemas.microsoft.com/office/infopath/2007/PartnerControls"/>
    </lcf76f155ced4ddcb4097134ff3c332f>
    <TaxCatchAll xmlns="57c4ec8b-a22b-49c8-bff1-1ccfcb8122c5" xsi:nil="true"/>
  </documentManagement>
</p:properties>
</file>

<file path=customXml/itemProps1.xml><?xml version="1.0" encoding="utf-8"?>
<ds:datastoreItem xmlns:ds="http://schemas.openxmlformats.org/officeDocument/2006/customXml" ds:itemID="{F2256E78-E74E-4390-A8D1-49ED9B812F61}">
  <ds:schemaRefs>
    <ds:schemaRef ds:uri="57c4ec8b-a22b-49c8-bff1-1ccfcb8122c5"/>
    <ds:schemaRef ds:uri="fcb9f01c-2a6f-4a69-98e3-fc9953990f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FE860C-ACD1-49D0-B6B3-AA3C60732C2E}">
  <ds:schemaRefs>
    <ds:schemaRef ds:uri="http://schemas.microsoft.com/sharepoint/v3/contenttype/forms"/>
  </ds:schemaRefs>
</ds:datastoreItem>
</file>

<file path=customXml/itemProps3.xml><?xml version="1.0" encoding="utf-8"?>
<ds:datastoreItem xmlns:ds="http://schemas.openxmlformats.org/officeDocument/2006/customXml" ds:itemID="{E5D22611-72FE-40AB-83A6-35B2567C8589}">
  <ds:schemaRefs>
    <ds:schemaRef ds:uri="57c4ec8b-a22b-49c8-bff1-1ccfcb8122c5"/>
    <ds:schemaRef ds:uri="fcb9f01c-2a6f-4a69-98e3-fc9953990f3c"/>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3796</Words>
  <Application>Microsoft Office PowerPoint</Application>
  <PresentationFormat>On-screen Show (4:3)</PresentationFormat>
  <Paragraphs>447</Paragraphs>
  <Slides>57</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6" baseType="lpstr">
      <vt:lpstr>Arial</vt:lpstr>
      <vt:lpstr>Calibri</vt:lpstr>
      <vt:lpstr>Century Gothic</vt:lpstr>
      <vt:lpstr>Courier New</vt:lpstr>
      <vt:lpstr>Lucida Grande</vt:lpstr>
      <vt:lpstr>Wingdings</vt:lpstr>
      <vt:lpstr>Office Theme</vt:lpstr>
      <vt:lpstr>1_Office Theme</vt:lpstr>
      <vt:lpstr>Document</vt:lpstr>
      <vt:lpstr>Jobs for Veterans State Grant (JVSG) Program Training </vt:lpstr>
      <vt:lpstr>PowerPoint Presentation</vt:lpstr>
      <vt:lpstr>PowerPoint Presentation</vt:lpstr>
      <vt:lpstr>JVSG Program Overview </vt:lpstr>
      <vt:lpstr>PowerPoint Presentation</vt:lpstr>
      <vt:lpstr>Veteran's First Visit to the Career Center</vt:lpstr>
      <vt:lpstr>JVSG Eligibility Screening Initial Assessment (Non-JVSG Staff Member)</vt:lpstr>
      <vt:lpstr>PowerPoint Presentation</vt:lpstr>
      <vt:lpstr>PowerPoint Presentation</vt:lpstr>
      <vt:lpstr>Identifying Eligible Veteran Customers for JVSG Services  (Eligibility Screening Form)</vt:lpstr>
      <vt:lpstr>Identifying Eligible Veteran Customers for JVSG Services</vt:lpstr>
      <vt:lpstr>Eligibility Screening Form</vt:lpstr>
      <vt:lpstr> Verification of JVSG Eligibility Status   </vt:lpstr>
      <vt:lpstr>Verifying JVSG Eligibility Status </vt:lpstr>
      <vt:lpstr>Not Eligible for JVSG Services </vt:lpstr>
      <vt:lpstr>Eligible for JVSG Services</vt:lpstr>
      <vt:lpstr>If Veteran Declines JVSG Services</vt:lpstr>
      <vt:lpstr>Priority of Service JVSG and WIOA</vt:lpstr>
      <vt:lpstr>Priority of Service (cont.)</vt:lpstr>
      <vt:lpstr>Veteran Status for JVSG Eligible</vt:lpstr>
      <vt:lpstr>Categories of Veterans </vt:lpstr>
      <vt:lpstr>Categories of Veterans </vt:lpstr>
      <vt:lpstr>Categories of Veterans – Other Eligible</vt:lpstr>
      <vt:lpstr>Veterans Caseload Data Analysis Sheet  (VCDAS)</vt:lpstr>
      <vt:lpstr>PowerPoint Presentation</vt:lpstr>
      <vt:lpstr>Comprehensive Assessment</vt:lpstr>
      <vt:lpstr>Comprehensive Assessment Model  </vt:lpstr>
      <vt:lpstr>Comprehensive Assessment Model    (cont.)</vt:lpstr>
      <vt:lpstr>Comprehensive Assessment Model (cont.)</vt:lpstr>
      <vt:lpstr>Comprehensive Assessment Model  (cont.)</vt:lpstr>
      <vt:lpstr>PowerPoint Presentation</vt:lpstr>
      <vt:lpstr>Jobs for Veterans State Grant (JVSG) Program Training </vt:lpstr>
      <vt:lpstr>Basic tab </vt:lpstr>
      <vt:lpstr>Full tab</vt:lpstr>
      <vt:lpstr>Basic tab</vt:lpstr>
      <vt:lpstr>Basic tab</vt:lpstr>
      <vt:lpstr>Full tab</vt:lpstr>
      <vt:lpstr>Full tab Military Information </vt:lpstr>
      <vt:lpstr>Service-Connected Disability</vt:lpstr>
      <vt:lpstr>Military Details </vt:lpstr>
      <vt:lpstr>Full tab Military Details </vt:lpstr>
      <vt:lpstr>Military Information </vt:lpstr>
      <vt:lpstr>Veteran Information</vt:lpstr>
      <vt:lpstr>Military Information    (continued)      </vt:lpstr>
      <vt:lpstr>Veteran Information </vt:lpstr>
      <vt:lpstr>Barriers to Employment / JVSG Criteria</vt:lpstr>
      <vt:lpstr>Barriers / Categories Assistance </vt:lpstr>
      <vt:lpstr>Barriers tab</vt:lpstr>
      <vt:lpstr>Barriers tab</vt:lpstr>
      <vt:lpstr>Barriers Notes</vt:lpstr>
      <vt:lpstr>VCDAS Education tab</vt:lpstr>
      <vt:lpstr>Full Tab Assistance / Disaster</vt:lpstr>
      <vt:lpstr>Education tab</vt:lpstr>
      <vt:lpstr>Work History</vt:lpstr>
      <vt:lpstr>Work History</vt:lpstr>
      <vt:lpstr>Work History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Cartier, Thomas (DCS)</dc:creator>
  <cp:lastModifiedBy>Cartier, Thomas (DCS)</cp:lastModifiedBy>
  <cp:revision>1</cp:revision>
  <dcterms:created xsi:type="dcterms:W3CDTF">2013-07-15T20:26:40Z</dcterms:created>
  <dcterms:modified xsi:type="dcterms:W3CDTF">2025-01-27T13:48:43Z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0x010100DED6B9FC3D54E746BC9B087D365B42D1</vt:lpwstr>
  </property>
  <property fmtid="{D5CDD505-2E9C-101B-9397-08002B2CF9AE}" pid="3" name="MediaServiceImageTags">
    <vt:lpwstr/>
  </property>
</Properties>
</file>