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566" r:id="rId5"/>
    <p:sldId id="565" r:id="rId6"/>
    <p:sldId id="485" r:id="rId7"/>
    <p:sldId id="362" r:id="rId8"/>
    <p:sldId id="332" r:id="rId9"/>
    <p:sldId id="498" r:id="rId10"/>
    <p:sldId id="390" r:id="rId11"/>
    <p:sldId id="392" r:id="rId12"/>
    <p:sldId id="429" r:id="rId13"/>
    <p:sldId id="431" r:id="rId14"/>
    <p:sldId id="430" r:id="rId15"/>
    <p:sldId id="427" r:id="rId16"/>
    <p:sldId id="361" r:id="rId17"/>
    <p:sldId id="432" r:id="rId18"/>
    <p:sldId id="395" r:id="rId19"/>
    <p:sldId id="394" r:id="rId20"/>
    <p:sldId id="396" r:id="rId21"/>
    <p:sldId id="436" r:id="rId22"/>
    <p:sldId id="434" r:id="rId23"/>
    <p:sldId id="298" r:id="rId24"/>
    <p:sldId id="580" r:id="rId25"/>
    <p:sldId id="582" r:id="rId26"/>
    <p:sldId id="595" r:id="rId27"/>
    <p:sldId id="322" r:id="rId28"/>
    <p:sldId id="477" r:id="rId29"/>
    <p:sldId id="52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BD791-1068-78C6-C924-0D1BC238C180}" v="31" dt="2025-01-27T22:31:44.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4" d="100"/>
          <a:sy n="64" d="100"/>
        </p:scale>
        <p:origin x="11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B89A3-E7F8-4066-9B3B-0BFD7A2C3F2F}" type="datetimeFigureOut">
              <a:t>1/28/2025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174AE-3E87-458E-9352-772F9A39B18C}" type="slidenum">
              <a:t>‹#›</a:t>
            </a:fld>
            <a:endParaRPr lang="en-US"/>
          </a:p>
        </p:txBody>
      </p:sp>
    </p:spTree>
    <p:extLst>
      <p:ext uri="{BB962C8B-B14F-4D97-AF65-F5344CB8AC3E}">
        <p14:creationId xmlns:p14="http://schemas.microsoft.com/office/powerpoint/2010/main" val="285896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will pull over the family size from the previous screen to fill in the family section. Please do not enter anything in the 6 month family income area unless you have calculated and confirmed it with the customer. If you have not confirmed it, leave it blank. </a:t>
            </a: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58195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Shared customers must be documented in Moses and services can not be duplicated.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66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you have confirmed your customer is working with a partner agency you will enroll them in the programs section on the Basic tab of Moses. Scroll down until you find the partner and then click apply and save. Of course you will enter notes to tell how you confirmed this and details of services and assistance they receive,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84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57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33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200199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78660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 id="2147483687" r:id="rId18"/>
  </p:sldLayoutIdLst>
  <p:hf hdr="0" ft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1.docx"/><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ss.gov/service-details/massworkforce-joint-partner-poli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ss.gov/" TargetMode="Externa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dirty="0">
                <a:ea typeface="Calibri"/>
              </a:rPr>
              <a:t>Jobs for Veterans State Grant (JVSG) Program Training </a:t>
            </a:r>
            <a:endParaRPr lang="en-US" sz="4800" dirty="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dirty="0">
                <a:solidFill>
                  <a:schemeClr val="bg1"/>
                </a:solidFill>
                <a:ea typeface="Calibri"/>
                <a:cs typeface="Calibri"/>
              </a:rPr>
              <a:t>Program Enrollment </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212543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47897"/>
            <a:ext cx="7131050" cy="954348"/>
          </a:xfrm>
        </p:spPr>
        <p:txBody>
          <a:bodyPr/>
          <a:lstStyle/>
          <a:p>
            <a:r>
              <a:rPr lang="en-US" altLang="en-US" b="1" dirty="0"/>
              <a:t>Eligibility Criteria</a:t>
            </a:r>
            <a:br>
              <a:rPr lang="en-US" altLang="en-US" b="1"/>
            </a:br>
            <a:r>
              <a:rPr lang="en-US" altLang="en-US" b="1" dirty="0"/>
              <a:t>Labor Force</a:t>
            </a:r>
          </a:p>
        </p:txBody>
      </p:sp>
      <p:graphicFrame>
        <p:nvGraphicFramePr>
          <p:cNvPr id="2" name="Table 1">
            <a:extLst>
              <a:ext uri="{FF2B5EF4-FFF2-40B4-BE49-F238E27FC236}">
                <a16:creationId xmlns:a16="http://schemas.microsoft.com/office/drawing/2014/main" id="{75A0CB4A-F86B-F088-D96F-5B2A9BB072F5}"/>
              </a:ext>
            </a:extLst>
          </p:cNvPr>
          <p:cNvGraphicFramePr>
            <a:graphicFrameLocks noGrp="1"/>
          </p:cNvGraphicFramePr>
          <p:nvPr/>
        </p:nvGraphicFramePr>
        <p:xfrm>
          <a:off x="76200" y="1423913"/>
          <a:ext cx="8954419" cy="5168347"/>
        </p:xfrm>
        <a:graphic>
          <a:graphicData uri="http://schemas.openxmlformats.org/drawingml/2006/table">
            <a:tbl>
              <a:tblPr>
                <a:tableStyleId>{5C22544A-7EE6-4342-B048-85BDC9FD1C3A}</a:tableStyleId>
              </a:tblPr>
              <a:tblGrid>
                <a:gridCol w="1963686">
                  <a:extLst>
                    <a:ext uri="{9D8B030D-6E8A-4147-A177-3AD203B41FA5}">
                      <a16:colId xmlns:a16="http://schemas.microsoft.com/office/drawing/2014/main" val="2081294225"/>
                    </a:ext>
                  </a:extLst>
                </a:gridCol>
                <a:gridCol w="155298">
                  <a:extLst>
                    <a:ext uri="{9D8B030D-6E8A-4147-A177-3AD203B41FA5}">
                      <a16:colId xmlns:a16="http://schemas.microsoft.com/office/drawing/2014/main" val="3117271474"/>
                    </a:ext>
                  </a:extLst>
                </a:gridCol>
                <a:gridCol w="6835435">
                  <a:extLst>
                    <a:ext uri="{9D8B030D-6E8A-4147-A177-3AD203B41FA5}">
                      <a16:colId xmlns:a16="http://schemas.microsoft.com/office/drawing/2014/main" val="740676483"/>
                    </a:ext>
                  </a:extLst>
                </a:gridCol>
              </a:tblGrid>
              <a:tr h="5168347">
                <a:tc>
                  <a:txBody>
                    <a:bodyPr/>
                    <a:lstStyle/>
                    <a:p>
                      <a:pPr marL="0" marR="0">
                        <a:spcBef>
                          <a:spcPts val="0"/>
                        </a:spcBef>
                        <a:spcAft>
                          <a:spcPts val="0"/>
                        </a:spcAft>
                      </a:pPr>
                      <a:r>
                        <a:rPr lang="en-US" sz="1700" b="1" u="sng" dirty="0">
                          <a:solidFill>
                            <a:schemeClr val="accent6"/>
                          </a:solidFill>
                          <a:effectLst/>
                        </a:rPr>
                        <a:t>Current UI Status</a:t>
                      </a:r>
                    </a:p>
                    <a:p>
                      <a:pPr marL="0" marR="0">
                        <a:spcBef>
                          <a:spcPts val="0"/>
                        </a:spcBef>
                        <a:spcAft>
                          <a:spcPts val="0"/>
                        </a:spcAft>
                      </a:pPr>
                      <a:endParaRPr lang="en-US" sz="17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7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700" dirty="0">
                          <a:solidFill>
                            <a:schemeClr val="accent6"/>
                          </a:solidFill>
                          <a:effectLst/>
                        </a:rPr>
                        <a:t>Select the current UI status that applies. </a:t>
                      </a:r>
                    </a:p>
                    <a:p>
                      <a:pPr marL="0" marR="0" lvl="0">
                        <a:spcBef>
                          <a:spcPts val="0"/>
                        </a:spcBef>
                        <a:spcAft>
                          <a:spcPts val="0"/>
                        </a:spcAft>
                        <a:buNone/>
                      </a:pPr>
                      <a:endParaRPr lang="en-US" sz="1700" dirty="0">
                        <a:solidFill>
                          <a:schemeClr val="accent6"/>
                        </a:solidFill>
                        <a:effectLst/>
                      </a:endParaRPr>
                    </a:p>
                    <a:p>
                      <a:pPr marL="0" marR="0">
                        <a:spcBef>
                          <a:spcPts val="0"/>
                        </a:spcBef>
                        <a:spcAft>
                          <a:spcPts val="0"/>
                        </a:spcAft>
                      </a:pPr>
                      <a:r>
                        <a:rPr lang="en-US" sz="1700" b="1" dirty="0">
                          <a:solidFill>
                            <a:schemeClr val="accent6"/>
                          </a:solidFill>
                          <a:effectLst/>
                        </a:rPr>
                        <a:t>Claimant</a:t>
                      </a:r>
                      <a:r>
                        <a:rPr lang="en-US" sz="1700" dirty="0">
                          <a:solidFill>
                            <a:schemeClr val="accent6"/>
                          </a:solidFill>
                          <a:effectLst/>
                        </a:rPr>
                        <a:t>:  Someone collecting Unemployment Insurance funds.  </a:t>
                      </a:r>
                    </a:p>
                    <a:p>
                      <a:pPr marL="0" marR="0">
                        <a:spcBef>
                          <a:spcPts val="0"/>
                        </a:spcBef>
                        <a:spcAft>
                          <a:spcPts val="0"/>
                        </a:spcAft>
                      </a:pPr>
                      <a:endParaRPr lang="en-US" sz="1700" dirty="0">
                        <a:solidFill>
                          <a:schemeClr val="accent6"/>
                        </a:solidFill>
                        <a:effectLst/>
                      </a:endParaRPr>
                    </a:p>
                    <a:p>
                      <a:pPr marL="0" marR="0">
                        <a:spcBef>
                          <a:spcPts val="0"/>
                        </a:spcBef>
                        <a:spcAft>
                          <a:spcPts val="0"/>
                        </a:spcAft>
                      </a:pPr>
                      <a:r>
                        <a:rPr lang="en-US" sz="1700" b="1" err="1">
                          <a:solidFill>
                            <a:schemeClr val="accent6"/>
                          </a:solidFill>
                          <a:effectLst/>
                        </a:rPr>
                        <a:t>Exhaustee</a:t>
                      </a:r>
                      <a:r>
                        <a:rPr lang="en-US" sz="1700" dirty="0">
                          <a:solidFill>
                            <a:schemeClr val="accent6"/>
                          </a:solidFill>
                          <a:effectLst/>
                        </a:rPr>
                        <a:t>:  Someone who has collected all their Unemployment Insurance funds.  (They have no money left.)  </a:t>
                      </a:r>
                    </a:p>
                    <a:p>
                      <a:pPr marL="0" marR="0">
                        <a:spcBef>
                          <a:spcPts val="0"/>
                        </a:spcBef>
                        <a:spcAft>
                          <a:spcPts val="0"/>
                        </a:spcAft>
                      </a:pPr>
                      <a:endParaRPr lang="en-US" sz="1700" dirty="0">
                        <a:solidFill>
                          <a:schemeClr val="accent6"/>
                        </a:solidFill>
                        <a:effectLst/>
                      </a:endParaRPr>
                    </a:p>
                    <a:p>
                      <a:pPr marL="0" marR="0">
                        <a:spcBef>
                          <a:spcPts val="0"/>
                        </a:spcBef>
                        <a:spcAft>
                          <a:spcPts val="0"/>
                        </a:spcAft>
                      </a:pPr>
                      <a:r>
                        <a:rPr lang="en-US" sz="1700" b="1" dirty="0">
                          <a:solidFill>
                            <a:schemeClr val="accent6"/>
                          </a:solidFill>
                          <a:effectLst/>
                        </a:rPr>
                        <a:t>Expired</a:t>
                      </a:r>
                      <a:r>
                        <a:rPr lang="en-US" sz="1700" dirty="0">
                          <a:solidFill>
                            <a:schemeClr val="accent6"/>
                          </a:solidFill>
                          <a:effectLst/>
                        </a:rPr>
                        <a:t>:  Unemployment Benefits expire after a specific time frame / allotment.  This is what this person would be designated, they have exceeded the time frame for their initial UI claim.  (It is usually 52 weeks.)</a:t>
                      </a:r>
                    </a:p>
                    <a:p>
                      <a:pPr marL="0" marR="0">
                        <a:spcBef>
                          <a:spcPts val="0"/>
                        </a:spcBef>
                        <a:spcAft>
                          <a:spcPts val="0"/>
                        </a:spcAft>
                      </a:pPr>
                      <a:endParaRPr lang="en-US" sz="1700" dirty="0">
                        <a:solidFill>
                          <a:schemeClr val="accent6"/>
                        </a:solidFill>
                        <a:effectLst/>
                      </a:endParaRPr>
                    </a:p>
                    <a:p>
                      <a:pPr marL="0" marR="0">
                        <a:spcBef>
                          <a:spcPts val="0"/>
                        </a:spcBef>
                        <a:spcAft>
                          <a:spcPts val="0"/>
                        </a:spcAft>
                      </a:pPr>
                      <a:r>
                        <a:rPr lang="en-US" sz="1700" b="1" dirty="0">
                          <a:solidFill>
                            <a:schemeClr val="accent6"/>
                          </a:solidFill>
                          <a:effectLst/>
                        </a:rPr>
                        <a:t>Extended Benefits</a:t>
                      </a:r>
                      <a:r>
                        <a:rPr lang="en-US" sz="1700" dirty="0">
                          <a:solidFill>
                            <a:schemeClr val="accent6"/>
                          </a:solidFill>
                          <a:effectLst/>
                        </a:rPr>
                        <a:t>:  Applicable when the Federal government has extended unemployment beyond the basic weeks allowed for a claim.  </a:t>
                      </a:r>
                    </a:p>
                    <a:p>
                      <a:pPr marL="0" marR="0">
                        <a:spcBef>
                          <a:spcPts val="0"/>
                        </a:spcBef>
                        <a:spcAft>
                          <a:spcPts val="0"/>
                        </a:spcAft>
                      </a:pPr>
                      <a:endParaRPr lang="en-US" sz="1700" dirty="0">
                        <a:solidFill>
                          <a:schemeClr val="accent6"/>
                        </a:solidFill>
                        <a:effectLst/>
                      </a:endParaRPr>
                    </a:p>
                    <a:p>
                      <a:pPr marL="0" marR="0">
                        <a:spcBef>
                          <a:spcPts val="0"/>
                        </a:spcBef>
                        <a:spcAft>
                          <a:spcPts val="0"/>
                        </a:spcAft>
                      </a:pPr>
                      <a:r>
                        <a:rPr lang="en-US" sz="1700" b="1" dirty="0">
                          <a:solidFill>
                            <a:schemeClr val="accent6"/>
                          </a:solidFill>
                          <a:effectLst/>
                        </a:rPr>
                        <a:t>Not Applicable</a:t>
                      </a:r>
                      <a:r>
                        <a:rPr lang="en-US" sz="1700" dirty="0">
                          <a:solidFill>
                            <a:schemeClr val="accent6"/>
                          </a:solidFill>
                          <a:effectLst/>
                        </a:rPr>
                        <a:t>:  Someone not eligible for Unemployment Assistance under Federal regulations and guidelines. </a:t>
                      </a:r>
                    </a:p>
                    <a:p>
                      <a:pPr marL="0" marR="0">
                        <a:spcBef>
                          <a:spcPts val="0"/>
                        </a:spcBef>
                        <a:spcAft>
                          <a:spcPts val="0"/>
                        </a:spcAft>
                      </a:pPr>
                      <a:endParaRPr lang="en-US" sz="1700" dirty="0">
                        <a:solidFill>
                          <a:schemeClr val="accent6"/>
                        </a:solidFill>
                        <a:effectLst/>
                      </a:endParaRPr>
                    </a:p>
                    <a:p>
                      <a:pPr marL="0" marR="0">
                        <a:spcBef>
                          <a:spcPts val="0"/>
                        </a:spcBef>
                        <a:spcAft>
                          <a:spcPts val="0"/>
                        </a:spcAft>
                      </a:pPr>
                      <a:r>
                        <a:rPr lang="en-US" sz="1700" b="1" dirty="0">
                          <a:solidFill>
                            <a:schemeClr val="accent6"/>
                          </a:solidFill>
                          <a:effectLst/>
                        </a:rPr>
                        <a:t>UCX / UCFE</a:t>
                      </a:r>
                      <a:r>
                        <a:rPr lang="en-US" sz="1700" dirty="0">
                          <a:solidFill>
                            <a:schemeClr val="accent6"/>
                          </a:solidFill>
                          <a:effectLst/>
                        </a:rPr>
                        <a:t>:  Unemployment claim for Military (X) or Federal Employee (FE). </a:t>
                      </a:r>
                    </a:p>
                    <a:p>
                      <a:pPr marL="0" marR="0">
                        <a:spcBef>
                          <a:spcPts val="0"/>
                        </a:spcBef>
                        <a:spcAft>
                          <a:spcPts val="0"/>
                        </a:spcAft>
                      </a:pPr>
                      <a:endParaRPr lang="en-US" sz="170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3642007042"/>
                  </a:ext>
                </a:extLst>
              </a:tr>
            </a:tbl>
          </a:graphicData>
        </a:graphic>
      </p:graphicFrame>
    </p:spTree>
    <p:extLst>
      <p:ext uri="{BB962C8B-B14F-4D97-AF65-F5344CB8AC3E}">
        <p14:creationId xmlns:p14="http://schemas.microsoft.com/office/powerpoint/2010/main" val="323303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a:br>
            <a:r>
              <a:rPr lang="en-US" altLang="en-US" b="1" dirty="0"/>
              <a:t>Labor Force</a:t>
            </a:r>
          </a:p>
        </p:txBody>
      </p:sp>
      <p:graphicFrame>
        <p:nvGraphicFramePr>
          <p:cNvPr id="4" name="Table 3">
            <a:extLst>
              <a:ext uri="{FF2B5EF4-FFF2-40B4-BE49-F238E27FC236}">
                <a16:creationId xmlns:a16="http://schemas.microsoft.com/office/drawing/2014/main" id="{E0DB3612-A1D3-BCC0-62AF-5E6BD59D3B4B}"/>
              </a:ext>
            </a:extLst>
          </p:cNvPr>
          <p:cNvGraphicFramePr>
            <a:graphicFrameLocks noGrp="1"/>
          </p:cNvGraphicFramePr>
          <p:nvPr/>
        </p:nvGraphicFramePr>
        <p:xfrm>
          <a:off x="91108" y="1523999"/>
          <a:ext cx="8805331" cy="2241273"/>
        </p:xfrm>
        <a:graphic>
          <a:graphicData uri="http://schemas.openxmlformats.org/drawingml/2006/table">
            <a:tbl>
              <a:tblPr>
                <a:tableStyleId>{5C22544A-7EE6-4342-B048-85BDC9FD1C3A}</a:tableStyleId>
              </a:tblPr>
              <a:tblGrid>
                <a:gridCol w="1930993">
                  <a:extLst>
                    <a:ext uri="{9D8B030D-6E8A-4147-A177-3AD203B41FA5}">
                      <a16:colId xmlns:a16="http://schemas.microsoft.com/office/drawing/2014/main" val="1571645592"/>
                    </a:ext>
                  </a:extLst>
                </a:gridCol>
                <a:gridCol w="546652">
                  <a:extLst>
                    <a:ext uri="{9D8B030D-6E8A-4147-A177-3AD203B41FA5}">
                      <a16:colId xmlns:a16="http://schemas.microsoft.com/office/drawing/2014/main" val="1154032004"/>
                    </a:ext>
                  </a:extLst>
                </a:gridCol>
                <a:gridCol w="6327686">
                  <a:extLst>
                    <a:ext uri="{9D8B030D-6E8A-4147-A177-3AD203B41FA5}">
                      <a16:colId xmlns:a16="http://schemas.microsoft.com/office/drawing/2014/main" val="1677672574"/>
                    </a:ext>
                  </a:extLst>
                </a:gridCol>
              </a:tblGrid>
              <a:tr h="869673">
                <a:tc>
                  <a:txBody>
                    <a:bodyPr/>
                    <a:lstStyle/>
                    <a:p>
                      <a:pPr marL="0" marR="0">
                        <a:spcBef>
                          <a:spcPts val="0"/>
                        </a:spcBef>
                        <a:spcAft>
                          <a:spcPts val="0"/>
                        </a:spcAft>
                      </a:pPr>
                      <a:r>
                        <a:rPr lang="en-US" sz="1800" b="1" u="sng" dirty="0">
                          <a:solidFill>
                            <a:schemeClr val="accent6"/>
                          </a:solidFill>
                          <a:effectLst/>
                        </a:rPr>
                        <a:t>Labor Force Status</a:t>
                      </a:r>
                    </a:p>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800" dirty="0">
                          <a:solidFill>
                            <a:schemeClr val="accent6"/>
                          </a:solidFill>
                          <a:effectLst/>
                        </a:rPr>
                        <a:t>This carries over from the Job Seeker – Full tab – General Information sub tab  – Employed question.   </a:t>
                      </a:r>
                    </a:p>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645214769"/>
                  </a:ext>
                </a:extLst>
              </a:tr>
              <a:tr h="305121">
                <a:tc>
                  <a:txBody>
                    <a:bodyPr/>
                    <a:lstStyle/>
                    <a:p>
                      <a:pPr marL="0" marR="0">
                        <a:spcBef>
                          <a:spcPts val="0"/>
                        </a:spcBef>
                        <a:spcAft>
                          <a:spcPts val="0"/>
                        </a:spcAft>
                      </a:pPr>
                      <a:r>
                        <a:rPr lang="en-US" sz="1800" b="1" u="sng" dirty="0">
                          <a:solidFill>
                            <a:schemeClr val="accent6"/>
                          </a:solidFill>
                          <a:effectLst/>
                        </a:rPr>
                        <a:t>Weeks Unemployed (In Last 26 Weeks)</a:t>
                      </a:r>
                    </a:p>
                    <a:p>
                      <a:pPr marL="0" marR="0">
                        <a:spcBef>
                          <a:spcPts val="0"/>
                        </a:spcBef>
                        <a:spcAft>
                          <a:spcPts val="0"/>
                        </a:spcAft>
                      </a:pPr>
                      <a:endParaRPr lang="en-US" sz="1800" u="sng"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800" dirty="0">
                          <a:solidFill>
                            <a:schemeClr val="accent6"/>
                          </a:solidFill>
                          <a:effectLst/>
                        </a:rPr>
                        <a:t>The number of weeks the job seeker has been unemployed during the last 26 weeks will appear.  (If applicable.) </a:t>
                      </a:r>
                    </a:p>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3511027120"/>
                  </a:ext>
                </a:extLst>
              </a:tr>
              <a:tr h="152561">
                <a:tc>
                  <a:txBody>
                    <a:bodyPr/>
                    <a:lstStyle/>
                    <a:p>
                      <a:pPr marL="0" marR="0">
                        <a:spcBef>
                          <a:spcPts val="0"/>
                        </a:spcBef>
                        <a:spcAft>
                          <a:spcPts val="0"/>
                        </a:spcAft>
                      </a:pPr>
                      <a:r>
                        <a:rPr lang="en-US" sz="1800" b="1" u="sng" dirty="0">
                          <a:solidFill>
                            <a:schemeClr val="accent6"/>
                          </a:solidFill>
                          <a:effectLst/>
                        </a:rPr>
                        <a:t>Initial UI Status</a:t>
                      </a:r>
                    </a:p>
                    <a:p>
                      <a:pPr marL="0" marR="0">
                        <a:spcBef>
                          <a:spcPts val="0"/>
                        </a:spcBef>
                        <a:spcAft>
                          <a:spcPts val="0"/>
                        </a:spcAft>
                      </a:pPr>
                      <a:endParaRPr lang="en-US" sz="1800" u="sng"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800" dirty="0">
                          <a:solidFill>
                            <a:schemeClr val="accent6"/>
                          </a:solidFill>
                          <a:effectLst/>
                        </a:rPr>
                        <a:t>This field will pre-fill from the UI interface.</a:t>
                      </a:r>
                    </a:p>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2830694228"/>
                  </a:ext>
                </a:extLst>
              </a:tr>
            </a:tbl>
          </a:graphicData>
        </a:graphic>
      </p:graphicFrame>
    </p:spTree>
    <p:extLst>
      <p:ext uri="{BB962C8B-B14F-4D97-AF65-F5344CB8AC3E}">
        <p14:creationId xmlns:p14="http://schemas.microsoft.com/office/powerpoint/2010/main" val="267490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a:br>
            <a:r>
              <a:rPr lang="en-US" altLang="en-US" b="1" dirty="0"/>
              <a:t>Labor Force</a:t>
            </a:r>
          </a:p>
        </p:txBody>
      </p:sp>
      <p:graphicFrame>
        <p:nvGraphicFramePr>
          <p:cNvPr id="2" name="Table 1">
            <a:extLst>
              <a:ext uri="{FF2B5EF4-FFF2-40B4-BE49-F238E27FC236}">
                <a16:creationId xmlns:a16="http://schemas.microsoft.com/office/drawing/2014/main" id="{508CB870-D770-3188-2111-A06F0AB33C27}"/>
              </a:ext>
            </a:extLst>
          </p:cNvPr>
          <p:cNvGraphicFramePr>
            <a:graphicFrameLocks noGrp="1"/>
          </p:cNvGraphicFramePr>
          <p:nvPr/>
        </p:nvGraphicFramePr>
        <p:xfrm>
          <a:off x="211661" y="1505482"/>
          <a:ext cx="8805333" cy="4145280"/>
        </p:xfrm>
        <a:graphic>
          <a:graphicData uri="http://schemas.openxmlformats.org/drawingml/2006/table">
            <a:tbl>
              <a:tblPr>
                <a:tableStyleId>{5C22544A-7EE6-4342-B048-85BDC9FD1C3A}</a:tableStyleId>
              </a:tblPr>
              <a:tblGrid>
                <a:gridCol w="1930993">
                  <a:extLst>
                    <a:ext uri="{9D8B030D-6E8A-4147-A177-3AD203B41FA5}">
                      <a16:colId xmlns:a16="http://schemas.microsoft.com/office/drawing/2014/main" val="3540739451"/>
                    </a:ext>
                  </a:extLst>
                </a:gridCol>
                <a:gridCol w="354081">
                  <a:extLst>
                    <a:ext uri="{9D8B030D-6E8A-4147-A177-3AD203B41FA5}">
                      <a16:colId xmlns:a16="http://schemas.microsoft.com/office/drawing/2014/main" val="3990991162"/>
                    </a:ext>
                  </a:extLst>
                </a:gridCol>
                <a:gridCol w="6520259">
                  <a:extLst>
                    <a:ext uri="{9D8B030D-6E8A-4147-A177-3AD203B41FA5}">
                      <a16:colId xmlns:a16="http://schemas.microsoft.com/office/drawing/2014/main" val="638845263"/>
                    </a:ext>
                  </a:extLst>
                </a:gridCol>
              </a:tblGrid>
              <a:tr h="726798">
                <a:tc>
                  <a:txBody>
                    <a:bodyPr/>
                    <a:lstStyle/>
                    <a:p>
                      <a:pPr marL="0" marR="0">
                        <a:spcBef>
                          <a:spcPts val="0"/>
                        </a:spcBef>
                        <a:spcAft>
                          <a:spcPts val="0"/>
                        </a:spcAft>
                      </a:pPr>
                      <a:r>
                        <a:rPr lang="en-US" sz="1600" b="1" u="sng" baseline="0" dirty="0">
                          <a:solidFill>
                            <a:schemeClr val="accent6"/>
                          </a:solidFill>
                          <a:effectLst/>
                        </a:rPr>
                        <a:t>UI Start Date</a:t>
                      </a:r>
                    </a:p>
                    <a:p>
                      <a:pPr marL="0" marR="0">
                        <a:spcBef>
                          <a:spcPts val="0"/>
                        </a:spcBef>
                        <a:spcAft>
                          <a:spcPts val="0"/>
                        </a:spcAft>
                      </a:pPr>
                      <a:endParaRPr lang="en-US" sz="1600" u="sng" baseline="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600" baseline="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600" baseline="0" dirty="0">
                          <a:solidFill>
                            <a:schemeClr val="accent6"/>
                          </a:solidFill>
                          <a:effectLst/>
                        </a:rPr>
                        <a:t>Type the date that the job seeker’s current UI claim began.  Can carry over from UI claim in system. (Automatic)</a:t>
                      </a:r>
                    </a:p>
                    <a:p>
                      <a:pPr marL="0" marR="0">
                        <a:spcBef>
                          <a:spcPts val="0"/>
                        </a:spcBef>
                        <a:spcAft>
                          <a:spcPts val="0"/>
                        </a:spcAft>
                      </a:pPr>
                      <a:endParaRPr lang="en-US" sz="1600" baseline="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3475679970"/>
                  </a:ext>
                </a:extLst>
              </a:tr>
              <a:tr h="203414">
                <a:tc>
                  <a:txBody>
                    <a:bodyPr/>
                    <a:lstStyle/>
                    <a:p>
                      <a:pPr marL="0" marR="0">
                        <a:spcBef>
                          <a:spcPts val="0"/>
                        </a:spcBef>
                        <a:spcAft>
                          <a:spcPts val="0"/>
                        </a:spcAft>
                      </a:pPr>
                      <a:r>
                        <a:rPr lang="en-US" sz="1600" b="1" u="sng" baseline="0" dirty="0">
                          <a:solidFill>
                            <a:schemeClr val="accent6"/>
                          </a:solidFill>
                          <a:effectLst/>
                        </a:rPr>
                        <a:t>Weeks Number</a:t>
                      </a:r>
                      <a:endParaRPr lang="en-US" sz="1600" b="1" u="sng" baseline="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600" baseline="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600" baseline="0" dirty="0">
                          <a:solidFill>
                            <a:schemeClr val="accent6"/>
                          </a:solidFill>
                          <a:effectLst/>
                        </a:rPr>
                        <a:t>This field will pre-fill from the UI interface.</a:t>
                      </a:r>
                    </a:p>
                    <a:p>
                      <a:pPr marL="0" marR="0">
                        <a:spcBef>
                          <a:spcPts val="0"/>
                        </a:spcBef>
                        <a:spcAft>
                          <a:spcPts val="0"/>
                        </a:spcAft>
                      </a:pPr>
                      <a:endParaRPr lang="en-US" sz="1600" baseline="0" dirty="0">
                        <a:solidFill>
                          <a:schemeClr val="accent6"/>
                        </a:solidFill>
                        <a:effectLst/>
                      </a:endParaRPr>
                    </a:p>
                    <a:p>
                      <a:pPr marL="0" marR="0">
                        <a:spcBef>
                          <a:spcPts val="0"/>
                        </a:spcBef>
                        <a:spcAft>
                          <a:spcPts val="0"/>
                        </a:spcAft>
                      </a:pPr>
                      <a:endParaRPr lang="en-US" sz="1600" baseline="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929534988"/>
                  </a:ext>
                </a:extLst>
              </a:tr>
              <a:tr h="1126067">
                <a:tc>
                  <a:txBody>
                    <a:bodyPr/>
                    <a:lstStyle/>
                    <a:p>
                      <a:pPr marL="0" marR="0">
                        <a:spcBef>
                          <a:spcPts val="0"/>
                        </a:spcBef>
                        <a:spcAft>
                          <a:spcPts val="0"/>
                        </a:spcAft>
                      </a:pPr>
                      <a:r>
                        <a:rPr lang="en-US" sz="1600" b="1" u="sng" dirty="0">
                          <a:solidFill>
                            <a:schemeClr val="accent6"/>
                          </a:solidFill>
                          <a:effectLst/>
                        </a:rPr>
                        <a:t>Lay-off Status</a:t>
                      </a:r>
                    </a:p>
                    <a:p>
                      <a:pPr marL="0" marR="0">
                        <a:spcBef>
                          <a:spcPts val="0"/>
                        </a:spcBef>
                        <a:spcAft>
                          <a:spcPts val="0"/>
                        </a:spcAft>
                      </a:pPr>
                      <a:endParaRPr lang="en-US" sz="1600" u="sng"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600" dirty="0">
                          <a:solidFill>
                            <a:schemeClr val="accent6"/>
                          </a:solidFill>
                          <a:effectLst/>
                        </a:rPr>
                        <a:t>Select the appropriate status. </a:t>
                      </a:r>
                    </a:p>
                    <a:p>
                      <a:pPr marL="0" marR="0">
                        <a:spcBef>
                          <a:spcPts val="0"/>
                        </a:spcBef>
                        <a:spcAft>
                          <a:spcPts val="0"/>
                        </a:spcAft>
                      </a:pPr>
                      <a:endParaRPr lang="en-US" sz="1600" dirty="0">
                        <a:solidFill>
                          <a:schemeClr val="accent6"/>
                        </a:solidFill>
                        <a:effectLst/>
                      </a:endParaRPr>
                    </a:p>
                    <a:p>
                      <a:pPr marL="0" marR="0">
                        <a:spcBef>
                          <a:spcPts val="0"/>
                        </a:spcBef>
                        <a:spcAft>
                          <a:spcPts val="0"/>
                        </a:spcAft>
                      </a:pPr>
                      <a:r>
                        <a:rPr lang="en-US" sz="1600" b="1" dirty="0">
                          <a:solidFill>
                            <a:schemeClr val="accent6"/>
                          </a:solidFill>
                          <a:effectLst/>
                        </a:rPr>
                        <a:t>Not Applicable</a:t>
                      </a:r>
                      <a:r>
                        <a:rPr lang="en-US" sz="1600" dirty="0">
                          <a:solidFill>
                            <a:schemeClr val="accent6"/>
                          </a:solidFill>
                          <a:effectLst/>
                        </a:rPr>
                        <a:t>:  As stated.   This job seeker has no lay off status.   </a:t>
                      </a:r>
                    </a:p>
                    <a:p>
                      <a:pPr marL="0" marR="0">
                        <a:spcBef>
                          <a:spcPts val="0"/>
                        </a:spcBef>
                        <a:spcAft>
                          <a:spcPts val="0"/>
                        </a:spcAft>
                      </a:pPr>
                      <a:endParaRPr lang="en-US" sz="1600" dirty="0">
                        <a:solidFill>
                          <a:schemeClr val="accent6"/>
                        </a:solidFill>
                        <a:effectLst/>
                      </a:endParaRPr>
                    </a:p>
                    <a:p>
                      <a:pPr marL="0" marR="0">
                        <a:spcBef>
                          <a:spcPts val="0"/>
                        </a:spcBef>
                        <a:spcAft>
                          <a:spcPts val="0"/>
                        </a:spcAft>
                      </a:pPr>
                      <a:r>
                        <a:rPr lang="en-US" sz="1600" b="1" dirty="0">
                          <a:solidFill>
                            <a:schemeClr val="accent6"/>
                          </a:solidFill>
                          <a:effectLst/>
                        </a:rPr>
                        <a:t>Terminated / Laid Off</a:t>
                      </a:r>
                      <a:r>
                        <a:rPr lang="en-US" sz="1600" dirty="0">
                          <a:solidFill>
                            <a:schemeClr val="accent6"/>
                          </a:solidFill>
                          <a:effectLst/>
                        </a:rPr>
                        <a:t>:  A job seeker that has been made redundant / terminated from their job and employer.  </a:t>
                      </a:r>
                    </a:p>
                    <a:p>
                      <a:pPr marL="0" marR="0">
                        <a:spcBef>
                          <a:spcPts val="0"/>
                        </a:spcBef>
                        <a:spcAft>
                          <a:spcPts val="0"/>
                        </a:spcAft>
                      </a:pPr>
                      <a:endParaRPr lang="en-US" sz="1600" dirty="0">
                        <a:solidFill>
                          <a:schemeClr val="accent6"/>
                        </a:solidFill>
                        <a:effectLst/>
                      </a:endParaRPr>
                    </a:p>
                    <a:p>
                      <a:pPr marL="0" marR="0">
                        <a:spcBef>
                          <a:spcPts val="0"/>
                        </a:spcBef>
                        <a:spcAft>
                          <a:spcPts val="0"/>
                        </a:spcAft>
                      </a:pPr>
                      <a:r>
                        <a:rPr lang="en-US" sz="1600" b="1" dirty="0">
                          <a:solidFill>
                            <a:schemeClr val="accent6"/>
                          </a:solidFill>
                          <a:effectLst/>
                        </a:rPr>
                        <a:t>Unemployed (Previously Self Employed):  </a:t>
                      </a:r>
                    </a:p>
                    <a:p>
                      <a:pPr marL="0" marR="0">
                        <a:spcBef>
                          <a:spcPts val="0"/>
                        </a:spcBef>
                        <a:spcAft>
                          <a:spcPts val="0"/>
                        </a:spcAft>
                      </a:pPr>
                      <a:r>
                        <a:rPr lang="en-US" sz="1600" dirty="0">
                          <a:solidFill>
                            <a:schemeClr val="accent6"/>
                          </a:solidFill>
                          <a:effectLst/>
                        </a:rPr>
                        <a:t>As stated, an unemployed job seeker that was self-employed but is no longer working.</a:t>
                      </a:r>
                    </a:p>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2184401213"/>
                  </a:ext>
                </a:extLst>
              </a:tr>
            </a:tbl>
          </a:graphicData>
        </a:graphic>
      </p:graphicFrame>
      <p:graphicFrame>
        <p:nvGraphicFramePr>
          <p:cNvPr id="3" name="Table 2">
            <a:extLst>
              <a:ext uri="{FF2B5EF4-FFF2-40B4-BE49-F238E27FC236}">
                <a16:creationId xmlns:a16="http://schemas.microsoft.com/office/drawing/2014/main" id="{9CEF729A-6E6C-24CE-8D5D-480763E1C4F3}"/>
              </a:ext>
            </a:extLst>
          </p:cNvPr>
          <p:cNvGraphicFramePr>
            <a:graphicFrameLocks noGrp="1"/>
          </p:cNvGraphicFramePr>
          <p:nvPr/>
        </p:nvGraphicFramePr>
        <p:xfrm>
          <a:off x="237063" y="5582857"/>
          <a:ext cx="8805333" cy="731520"/>
        </p:xfrm>
        <a:graphic>
          <a:graphicData uri="http://schemas.openxmlformats.org/drawingml/2006/table">
            <a:tbl>
              <a:tblPr>
                <a:tableStyleId>{5C22544A-7EE6-4342-B048-85BDC9FD1C3A}</a:tableStyleId>
              </a:tblPr>
              <a:tblGrid>
                <a:gridCol w="1930993">
                  <a:extLst>
                    <a:ext uri="{9D8B030D-6E8A-4147-A177-3AD203B41FA5}">
                      <a16:colId xmlns:a16="http://schemas.microsoft.com/office/drawing/2014/main" val="2048296570"/>
                    </a:ext>
                  </a:extLst>
                </a:gridCol>
                <a:gridCol w="335445">
                  <a:extLst>
                    <a:ext uri="{9D8B030D-6E8A-4147-A177-3AD203B41FA5}">
                      <a16:colId xmlns:a16="http://schemas.microsoft.com/office/drawing/2014/main" val="2474075298"/>
                    </a:ext>
                  </a:extLst>
                </a:gridCol>
                <a:gridCol w="6538895">
                  <a:extLst>
                    <a:ext uri="{9D8B030D-6E8A-4147-A177-3AD203B41FA5}">
                      <a16:colId xmlns:a16="http://schemas.microsoft.com/office/drawing/2014/main" val="816161944"/>
                    </a:ext>
                  </a:extLst>
                </a:gridCol>
              </a:tblGrid>
              <a:tr h="254268">
                <a:tc>
                  <a:txBody>
                    <a:bodyPr/>
                    <a:lstStyle/>
                    <a:p>
                      <a:pPr marL="0" marR="0">
                        <a:spcBef>
                          <a:spcPts val="0"/>
                        </a:spcBef>
                        <a:spcAft>
                          <a:spcPts val="0"/>
                        </a:spcAft>
                      </a:pPr>
                      <a:r>
                        <a:rPr lang="en-US" sz="1600" b="1" u="sng" dirty="0">
                          <a:solidFill>
                            <a:schemeClr val="accent6"/>
                          </a:solidFill>
                          <a:effectLst/>
                        </a:rPr>
                        <a:t>Workforce Attachment</a:t>
                      </a:r>
                    </a:p>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19070" marR="19070" marT="0" marB="0">
                    <a:noFill/>
                  </a:tcPr>
                </a:tc>
                <a:tc>
                  <a:txBody>
                    <a:bodyPr/>
                    <a:lstStyle/>
                    <a:p>
                      <a:pPr marL="0" marR="0">
                        <a:spcBef>
                          <a:spcPts val="0"/>
                        </a:spcBef>
                        <a:spcAft>
                          <a:spcPts val="0"/>
                        </a:spcAft>
                      </a:pPr>
                      <a:r>
                        <a:rPr lang="en-US" sz="1600" dirty="0">
                          <a:solidFill>
                            <a:schemeClr val="accent6"/>
                          </a:solidFill>
                          <a:effectLst/>
                        </a:rPr>
                        <a:t>Select</a:t>
                      </a:r>
                      <a:r>
                        <a:rPr lang="en-US" sz="1600" b="1" dirty="0">
                          <a:solidFill>
                            <a:schemeClr val="accent6"/>
                          </a:solidFill>
                          <a:effectLst/>
                        </a:rPr>
                        <a:t> Yes </a:t>
                      </a:r>
                      <a:r>
                        <a:rPr lang="en-US" sz="1600" dirty="0">
                          <a:solidFill>
                            <a:schemeClr val="accent6"/>
                          </a:solidFill>
                          <a:effectLst/>
                        </a:rPr>
                        <a:t>or </a:t>
                      </a:r>
                      <a:r>
                        <a:rPr lang="en-US" sz="1600" b="1" dirty="0">
                          <a:solidFill>
                            <a:schemeClr val="accent6"/>
                          </a:solidFill>
                          <a:effectLst/>
                        </a:rPr>
                        <a:t>No</a:t>
                      </a:r>
                    </a:p>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19070" marR="19070" marT="0" marB="0">
                    <a:noFill/>
                  </a:tcPr>
                </a:tc>
                <a:extLst>
                  <a:ext uri="{0D108BD9-81ED-4DB2-BD59-A6C34878D82A}">
                    <a16:rowId xmlns:a16="http://schemas.microsoft.com/office/drawing/2014/main" val="2702595078"/>
                  </a:ext>
                </a:extLst>
              </a:tr>
            </a:tbl>
          </a:graphicData>
        </a:graphic>
      </p:graphicFrame>
    </p:spTree>
    <p:extLst>
      <p:ext uri="{BB962C8B-B14F-4D97-AF65-F5344CB8AC3E}">
        <p14:creationId xmlns:p14="http://schemas.microsoft.com/office/powerpoint/2010/main" val="380478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solidFill>
                  <a:schemeClr val="bg1"/>
                </a:solidFill>
              </a:rPr>
              <a:t>VCDAS Eligibility Criteria</a:t>
            </a:r>
          </a:p>
        </p:txBody>
      </p:sp>
      <p:graphicFrame>
        <p:nvGraphicFramePr>
          <p:cNvPr id="5" name="Object 4">
            <a:extLst>
              <a:ext uri="{FF2B5EF4-FFF2-40B4-BE49-F238E27FC236}">
                <a16:creationId xmlns:a16="http://schemas.microsoft.com/office/drawing/2014/main" id="{34D5344F-872A-1008-39DB-4C28459DFA91}"/>
              </a:ext>
            </a:extLst>
          </p:cNvPr>
          <p:cNvGraphicFramePr>
            <a:graphicFrameLocks noChangeAspect="1"/>
          </p:cNvGraphicFramePr>
          <p:nvPr/>
        </p:nvGraphicFramePr>
        <p:xfrm>
          <a:off x="113506" y="2363788"/>
          <a:ext cx="8916988" cy="1776412"/>
        </p:xfrm>
        <a:graphic>
          <a:graphicData uri="http://schemas.openxmlformats.org/presentationml/2006/ole">
            <mc:AlternateContent xmlns:mc="http://schemas.openxmlformats.org/markup-compatibility/2006">
              <mc:Choice xmlns:v="urn:schemas-microsoft-com:vml" Requires="v">
                <p:oleObj name="Document" r:id="rId2" imgW="9507421" imgH="1899729" progId="Word.Document.12">
                  <p:embed/>
                </p:oleObj>
              </mc:Choice>
              <mc:Fallback>
                <p:oleObj name="Document" r:id="rId2" imgW="9507421" imgH="1899729" progId="Word.Document.12">
                  <p:embed/>
                  <p:pic>
                    <p:nvPicPr>
                      <p:cNvPr id="5" name="Object 4">
                        <a:extLst>
                          <a:ext uri="{FF2B5EF4-FFF2-40B4-BE49-F238E27FC236}">
                            <a16:creationId xmlns:a16="http://schemas.microsoft.com/office/drawing/2014/main" id="{34D5344F-872A-1008-39DB-4C28459DFA91}"/>
                          </a:ext>
                        </a:extLst>
                      </p:cNvPr>
                      <p:cNvPicPr/>
                      <p:nvPr/>
                    </p:nvPicPr>
                    <p:blipFill>
                      <a:blip r:embed="rId3"/>
                      <a:stretch>
                        <a:fillRect/>
                      </a:stretch>
                    </p:blipFill>
                    <p:spPr>
                      <a:xfrm>
                        <a:off x="113506" y="2363788"/>
                        <a:ext cx="8916988" cy="1776412"/>
                      </a:xfrm>
                      <a:prstGeom prst="rect">
                        <a:avLst/>
                      </a:prstGeom>
                      <a:ln>
                        <a:solidFill>
                          <a:schemeClr val="accent1"/>
                        </a:solidFill>
                      </a:ln>
                    </p:spPr>
                  </p:pic>
                </p:oleObj>
              </mc:Fallback>
            </mc:AlternateContent>
          </a:graphicData>
        </a:graphic>
      </p:graphicFrame>
      <p:sp>
        <p:nvSpPr>
          <p:cNvPr id="4" name="TextBox 3">
            <a:extLst>
              <a:ext uri="{FF2B5EF4-FFF2-40B4-BE49-F238E27FC236}">
                <a16:creationId xmlns:a16="http://schemas.microsoft.com/office/drawing/2014/main" id="{00D3C812-7849-4256-3D11-76F11D20F08E}"/>
              </a:ext>
            </a:extLst>
          </p:cNvPr>
          <p:cNvSpPr txBox="1"/>
          <p:nvPr/>
        </p:nvSpPr>
        <p:spPr>
          <a:xfrm>
            <a:off x="2109507" y="5349408"/>
            <a:ext cx="47288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6"/>
                </a:solidFill>
                <a:ea typeface="Calibri"/>
                <a:cs typeface="Calibri"/>
              </a:rPr>
              <a:t>Veterans Caseload Data Analysis (VCDAS)</a:t>
            </a:r>
            <a:r>
              <a:rPr lang="en-US" dirty="0">
                <a:ea typeface="Calibri"/>
                <a:cs typeface="Calibri"/>
              </a:rPr>
              <a:t> </a:t>
            </a:r>
            <a:endParaRPr lang="en-US" dirty="0"/>
          </a:p>
        </p:txBody>
      </p:sp>
    </p:spTree>
    <p:extLst>
      <p:ext uri="{BB962C8B-B14F-4D97-AF65-F5344CB8AC3E}">
        <p14:creationId xmlns:p14="http://schemas.microsoft.com/office/powerpoint/2010/main" val="393100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dirty="0"/>
            </a:br>
            <a:r>
              <a:rPr lang="en-US" altLang="en-US" b="1" dirty="0"/>
              <a:t>Testing </a:t>
            </a:r>
            <a:r>
              <a:rPr lang="en-US" sz="2700" b="1" dirty="0"/>
              <a:t> (</a:t>
            </a:r>
            <a:r>
              <a:rPr lang="en-US" sz="2700" b="1" i="1" dirty="0"/>
              <a:t>if applicable</a:t>
            </a:r>
            <a:r>
              <a:rPr lang="en-US" sz="2700" b="1" dirty="0"/>
              <a:t>) WIOA Co-Enrollment</a:t>
            </a:r>
            <a:endParaRPr lang="en-US" altLang="en-US" sz="2400" b="1" i="1" dirty="0">
              <a:ea typeface="Calibri"/>
            </a:endParaRPr>
          </a:p>
        </p:txBody>
      </p:sp>
      <p:pic>
        <p:nvPicPr>
          <p:cNvPr id="3" name="Picture 2">
            <a:extLst>
              <a:ext uri="{FF2B5EF4-FFF2-40B4-BE49-F238E27FC236}">
                <a16:creationId xmlns:a16="http://schemas.microsoft.com/office/drawing/2014/main" id="{8058DC14-E6E2-A0FF-C55C-56745F43B9D9}"/>
              </a:ext>
            </a:extLst>
          </p:cNvPr>
          <p:cNvPicPr>
            <a:picLocks noChangeAspect="1"/>
          </p:cNvPicPr>
          <p:nvPr/>
        </p:nvPicPr>
        <p:blipFill rotWithShape="1">
          <a:blip r:embed="rId2"/>
          <a:srcRect l="653" t="855" r="979" b="1538"/>
          <a:stretch/>
        </p:blipFill>
        <p:spPr>
          <a:xfrm>
            <a:off x="850164" y="1338732"/>
            <a:ext cx="7485096" cy="4726205"/>
          </a:xfrm>
          <a:prstGeom prst="rect">
            <a:avLst/>
          </a:prstGeom>
          <a:ln>
            <a:solidFill>
              <a:schemeClr val="accent6"/>
            </a:solidFill>
          </a:ln>
        </p:spPr>
      </p:pic>
    </p:spTree>
    <p:extLst>
      <p:ext uri="{BB962C8B-B14F-4D97-AF65-F5344CB8AC3E}">
        <p14:creationId xmlns:p14="http://schemas.microsoft.com/office/powerpoint/2010/main" val="38115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8412595" cy="954348"/>
          </a:xfrm>
        </p:spPr>
        <p:txBody>
          <a:bodyPr/>
          <a:lstStyle/>
          <a:p>
            <a:r>
              <a:rPr lang="en-US" altLang="en-US" b="1" dirty="0"/>
              <a:t>Eligibility Criteria</a:t>
            </a:r>
            <a:br>
              <a:rPr lang="en-US" altLang="en-US" b="1"/>
            </a:br>
            <a:r>
              <a:rPr lang="en-US" altLang="en-US" b="1" dirty="0"/>
              <a:t>Testing (</a:t>
            </a:r>
            <a:r>
              <a:rPr lang="en-US" altLang="en-US" b="1" i="1" dirty="0"/>
              <a:t>if applicable</a:t>
            </a:r>
            <a:r>
              <a:rPr lang="en-US" altLang="en-US" b="1" dirty="0"/>
              <a:t>) WIOA Co-Enrollment </a:t>
            </a:r>
          </a:p>
        </p:txBody>
      </p:sp>
      <p:graphicFrame>
        <p:nvGraphicFramePr>
          <p:cNvPr id="2" name="Table 1">
            <a:extLst>
              <a:ext uri="{FF2B5EF4-FFF2-40B4-BE49-F238E27FC236}">
                <a16:creationId xmlns:a16="http://schemas.microsoft.com/office/drawing/2014/main" id="{3A232FF9-F4D3-B321-B5C5-44D5663D57A3}"/>
              </a:ext>
            </a:extLst>
          </p:cNvPr>
          <p:cNvGraphicFramePr>
            <a:graphicFrameLocks noGrp="1"/>
          </p:cNvGraphicFramePr>
          <p:nvPr/>
        </p:nvGraphicFramePr>
        <p:xfrm>
          <a:off x="71966" y="1387630"/>
          <a:ext cx="9000067" cy="5040718"/>
        </p:xfrm>
        <a:graphic>
          <a:graphicData uri="http://schemas.openxmlformats.org/drawingml/2006/table">
            <a:tbl>
              <a:tblPr>
                <a:tableStyleId>{5C22544A-7EE6-4342-B048-85BDC9FD1C3A}</a:tableStyleId>
              </a:tblPr>
              <a:tblGrid>
                <a:gridCol w="1973699">
                  <a:extLst>
                    <a:ext uri="{9D8B030D-6E8A-4147-A177-3AD203B41FA5}">
                      <a16:colId xmlns:a16="http://schemas.microsoft.com/office/drawing/2014/main" val="379570027"/>
                    </a:ext>
                  </a:extLst>
                </a:gridCol>
                <a:gridCol w="223630">
                  <a:extLst>
                    <a:ext uri="{9D8B030D-6E8A-4147-A177-3AD203B41FA5}">
                      <a16:colId xmlns:a16="http://schemas.microsoft.com/office/drawing/2014/main" val="2477002104"/>
                    </a:ext>
                  </a:extLst>
                </a:gridCol>
                <a:gridCol w="6802738">
                  <a:extLst>
                    <a:ext uri="{9D8B030D-6E8A-4147-A177-3AD203B41FA5}">
                      <a16:colId xmlns:a16="http://schemas.microsoft.com/office/drawing/2014/main" val="4150659866"/>
                    </a:ext>
                  </a:extLst>
                </a:gridCol>
              </a:tblGrid>
              <a:tr h="1489990">
                <a:tc>
                  <a:txBody>
                    <a:bodyPr/>
                    <a:lstStyle/>
                    <a:p>
                      <a:pPr marL="0" marR="0">
                        <a:spcBef>
                          <a:spcPts val="0"/>
                        </a:spcBef>
                        <a:spcAft>
                          <a:spcPts val="0"/>
                        </a:spcAft>
                      </a:pPr>
                      <a:r>
                        <a:rPr lang="en-US" sz="1800" b="1" u="sng" dirty="0">
                          <a:solidFill>
                            <a:schemeClr val="accent6"/>
                          </a:solidFill>
                          <a:effectLst/>
                        </a:rPr>
                        <a:t>Reading Level</a:t>
                      </a:r>
                      <a:endParaRPr lang="en-US" sz="1800" b="1" u="sng">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r>
                        <a:rPr lang="en-US" sz="1800" dirty="0">
                          <a:solidFill>
                            <a:schemeClr val="accent6"/>
                          </a:solidFill>
                          <a:effectLst/>
                        </a:rPr>
                        <a:t>This will be brought forward from the Services Tab, Testing sub-tab.  </a:t>
                      </a:r>
                    </a:p>
                    <a:p>
                      <a:pPr marL="0" marR="0">
                        <a:spcBef>
                          <a:spcPts val="0"/>
                        </a:spcBef>
                        <a:spcAft>
                          <a:spcPts val="0"/>
                        </a:spcAft>
                      </a:pPr>
                      <a:r>
                        <a:rPr lang="en-US" sz="1800" dirty="0">
                          <a:solidFill>
                            <a:schemeClr val="accent6"/>
                          </a:solidFill>
                          <a:effectLst/>
                        </a:rPr>
                        <a:t>Click on the check box in the Testing Details screen to indicate the test from the Testing sub-tab you want brought to this area.  </a:t>
                      </a:r>
                    </a:p>
                    <a:p>
                      <a:pPr marL="0" marR="0">
                        <a:spcBef>
                          <a:spcPts val="0"/>
                        </a:spcBef>
                        <a:spcAft>
                          <a:spcPts val="0"/>
                        </a:spcAft>
                      </a:pPr>
                      <a:r>
                        <a:rPr lang="en-US" sz="1800" dirty="0">
                          <a:solidFill>
                            <a:schemeClr val="accent6"/>
                          </a:solidFill>
                          <a:effectLst/>
                        </a:rPr>
                        <a:t>The box for  Use this test score for eligibility  must be checked for the score to appear here. </a:t>
                      </a:r>
                    </a:p>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0477" marR="10477" marT="0" marB="0">
                    <a:noFill/>
                  </a:tcPr>
                </a:tc>
                <a:extLst>
                  <a:ext uri="{0D108BD9-81ED-4DB2-BD59-A6C34878D82A}">
                    <a16:rowId xmlns:a16="http://schemas.microsoft.com/office/drawing/2014/main" val="3649379806"/>
                  </a:ext>
                </a:extLst>
              </a:tr>
              <a:tr h="993327">
                <a:tc>
                  <a:txBody>
                    <a:bodyPr/>
                    <a:lstStyle/>
                    <a:p>
                      <a:pPr marL="0" marR="0">
                        <a:spcBef>
                          <a:spcPts val="0"/>
                        </a:spcBef>
                        <a:spcAft>
                          <a:spcPts val="0"/>
                        </a:spcAft>
                      </a:pPr>
                      <a:r>
                        <a:rPr lang="en-US" sz="1800" b="1" u="sng" dirty="0">
                          <a:solidFill>
                            <a:schemeClr val="accent6"/>
                          </a:solidFill>
                          <a:effectLst/>
                        </a:rPr>
                        <a:t>Reading Test</a:t>
                      </a:r>
                      <a:endParaRPr lang="en-US" sz="1800" b="1" u="sng">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r>
                        <a:rPr lang="en-US" sz="1800" dirty="0">
                          <a:solidFill>
                            <a:schemeClr val="accent6"/>
                          </a:solidFill>
                          <a:effectLst/>
                        </a:rPr>
                        <a:t>This will be brought forward from the Services Tab, Testing sub-tab.  Click on the check box in the Testing Details screen to indicate the test from the Testing sub-tab you want brought to this area. </a:t>
                      </a:r>
                    </a:p>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0477" marR="10477" marT="0" marB="0">
                    <a:noFill/>
                  </a:tcPr>
                </a:tc>
                <a:extLst>
                  <a:ext uri="{0D108BD9-81ED-4DB2-BD59-A6C34878D82A}">
                    <a16:rowId xmlns:a16="http://schemas.microsoft.com/office/drawing/2014/main" val="2759556193"/>
                  </a:ext>
                </a:extLst>
              </a:tr>
              <a:tr h="993327">
                <a:tc>
                  <a:txBody>
                    <a:bodyPr/>
                    <a:lstStyle/>
                    <a:p>
                      <a:pPr marL="0" marR="0">
                        <a:spcBef>
                          <a:spcPts val="0"/>
                        </a:spcBef>
                        <a:spcAft>
                          <a:spcPts val="0"/>
                        </a:spcAft>
                      </a:pPr>
                      <a:r>
                        <a:rPr lang="en-US" sz="1800" b="1" u="sng" dirty="0">
                          <a:solidFill>
                            <a:schemeClr val="accent6"/>
                          </a:solidFill>
                          <a:effectLst/>
                        </a:rPr>
                        <a:t>Reading Test Date</a:t>
                      </a:r>
                      <a:endParaRPr lang="en-US" sz="1800" b="1" u="sng">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r>
                        <a:rPr lang="en-US" sz="1800" dirty="0">
                          <a:solidFill>
                            <a:schemeClr val="accent6"/>
                          </a:solidFill>
                          <a:effectLst/>
                        </a:rPr>
                        <a:t>This will be brought forward from the Services Tab, Testing sub-tab.  </a:t>
                      </a:r>
                    </a:p>
                    <a:p>
                      <a:pPr marL="0" marR="0">
                        <a:spcBef>
                          <a:spcPts val="0"/>
                        </a:spcBef>
                        <a:spcAft>
                          <a:spcPts val="0"/>
                        </a:spcAft>
                      </a:pPr>
                      <a:r>
                        <a:rPr lang="en-US" sz="1800" dirty="0">
                          <a:solidFill>
                            <a:schemeClr val="accent6"/>
                          </a:solidFill>
                          <a:effectLst/>
                        </a:rPr>
                        <a:t>The test date should be the date the test was taken and not when it was entered into MOSES.</a:t>
                      </a:r>
                    </a:p>
                    <a:p>
                      <a:pPr marL="0" marR="0">
                        <a:spcBef>
                          <a:spcPts val="0"/>
                        </a:spcBef>
                        <a:spcAft>
                          <a:spcPts val="0"/>
                        </a:spcAft>
                      </a:pPr>
                      <a:endParaRPr lang="en-US" sz="1800" dirty="0">
                        <a:solidFill>
                          <a:schemeClr val="accent6"/>
                        </a:solidFill>
                        <a:effectLst/>
                        <a:latin typeface="Arial"/>
                        <a:ea typeface="Times New Roman" panose="02020603050405020304" pitchFamily="18" charset="0"/>
                        <a:cs typeface="Times New Roman"/>
                      </a:endParaRPr>
                    </a:p>
                  </a:txBody>
                  <a:tcPr marL="10477" marR="10477" marT="0" marB="0">
                    <a:noFill/>
                  </a:tcPr>
                </a:tc>
                <a:extLst>
                  <a:ext uri="{0D108BD9-81ED-4DB2-BD59-A6C34878D82A}">
                    <a16:rowId xmlns:a16="http://schemas.microsoft.com/office/drawing/2014/main" val="830567778"/>
                  </a:ext>
                </a:extLst>
              </a:tr>
              <a:tr h="744995">
                <a:tc>
                  <a:txBody>
                    <a:bodyPr/>
                    <a:lstStyle/>
                    <a:p>
                      <a:pPr marL="0" marR="0">
                        <a:spcBef>
                          <a:spcPts val="0"/>
                        </a:spcBef>
                        <a:spcAft>
                          <a:spcPts val="0"/>
                        </a:spcAft>
                      </a:pPr>
                      <a:r>
                        <a:rPr lang="en-US" sz="1800" b="1" u="sng" dirty="0">
                          <a:solidFill>
                            <a:schemeClr val="accent6"/>
                          </a:solidFill>
                          <a:effectLst/>
                        </a:rPr>
                        <a:t>Name</a:t>
                      </a:r>
                      <a:endParaRPr lang="en-US" sz="1800" b="1" u="sng">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10477" marR="10477" marT="0" marB="0">
                    <a:noFill/>
                  </a:tcPr>
                </a:tc>
                <a:tc>
                  <a:txBody>
                    <a:bodyPr/>
                    <a:lstStyle/>
                    <a:p>
                      <a:pPr marL="0" marR="0">
                        <a:spcBef>
                          <a:spcPts val="0"/>
                        </a:spcBef>
                        <a:spcAft>
                          <a:spcPts val="0"/>
                        </a:spcAft>
                      </a:pPr>
                      <a:r>
                        <a:rPr lang="en-US" sz="1800" dirty="0">
                          <a:solidFill>
                            <a:schemeClr val="accent6"/>
                          </a:solidFill>
                          <a:effectLst/>
                        </a:rPr>
                        <a:t>This will be brought forward from the Services Tab, Testing sub-tab.  </a:t>
                      </a:r>
                    </a:p>
                    <a:p>
                      <a:pPr marL="0" marR="0">
                        <a:spcBef>
                          <a:spcPts val="0"/>
                        </a:spcBef>
                        <a:spcAft>
                          <a:spcPts val="0"/>
                        </a:spcAft>
                      </a:pPr>
                      <a:r>
                        <a:rPr lang="en-US" sz="1800" dirty="0">
                          <a:solidFill>
                            <a:schemeClr val="accent6"/>
                          </a:solidFill>
                          <a:effectLst/>
                        </a:rPr>
                        <a:t>This is used only when “Other” is chosen as the test type.  </a:t>
                      </a:r>
                      <a:endParaRPr lang="en-US" sz="1800" dirty="0">
                        <a:solidFill>
                          <a:schemeClr val="accent6"/>
                        </a:solidFill>
                        <a:effectLst/>
                        <a:latin typeface="Arial"/>
                        <a:ea typeface="Times New Roman" panose="02020603050405020304" pitchFamily="18" charset="0"/>
                        <a:cs typeface="Times New Roman"/>
                      </a:endParaRPr>
                    </a:p>
                  </a:txBody>
                  <a:tcPr marL="10477" marR="10477" marT="0" marB="0">
                    <a:noFill/>
                  </a:tcPr>
                </a:tc>
                <a:extLst>
                  <a:ext uri="{0D108BD9-81ED-4DB2-BD59-A6C34878D82A}">
                    <a16:rowId xmlns:a16="http://schemas.microsoft.com/office/drawing/2014/main" val="1818364167"/>
                  </a:ext>
                </a:extLst>
              </a:tr>
              <a:tr h="455243">
                <a:tc>
                  <a:txBody>
                    <a:bodyPr/>
                    <a:lstStyle/>
                    <a:p>
                      <a:pPr marL="0" marR="0">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0477" marR="10477" marT="0" marB="0">
                    <a:noFill/>
                  </a:tcPr>
                </a:tc>
                <a:tc>
                  <a:txBody>
                    <a:bodyPr/>
                    <a:lstStyle/>
                    <a:p>
                      <a:pPr marL="0" marR="0">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0477" marR="10477" marT="0" marB="0">
                    <a:noFill/>
                  </a:tcPr>
                </a:tc>
                <a:tc>
                  <a:txBody>
                    <a:bodyPr/>
                    <a:lstStyle/>
                    <a:p>
                      <a:pPr marL="0" marR="0">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0477" marR="10477" marT="0" marB="0">
                    <a:noFill/>
                  </a:tcPr>
                </a:tc>
                <a:extLst>
                  <a:ext uri="{0D108BD9-81ED-4DB2-BD59-A6C34878D82A}">
                    <a16:rowId xmlns:a16="http://schemas.microsoft.com/office/drawing/2014/main" val="3398675730"/>
                  </a:ext>
                </a:extLst>
              </a:tr>
            </a:tbl>
          </a:graphicData>
        </a:graphic>
      </p:graphicFrame>
    </p:spTree>
    <p:extLst>
      <p:ext uri="{BB962C8B-B14F-4D97-AF65-F5344CB8AC3E}">
        <p14:creationId xmlns:p14="http://schemas.microsoft.com/office/powerpoint/2010/main" val="278943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8564" y="139614"/>
            <a:ext cx="8805139" cy="954348"/>
          </a:xfrm>
        </p:spPr>
        <p:txBody>
          <a:bodyPr/>
          <a:lstStyle/>
          <a:p>
            <a:r>
              <a:rPr lang="en-US" altLang="en-US" sz="3200" b="1" dirty="0"/>
              <a:t>Eligibility Criteria</a:t>
            </a:r>
            <a:br>
              <a:rPr lang="en-US" altLang="en-US" sz="3200" b="1"/>
            </a:br>
            <a:r>
              <a:rPr lang="en-US" altLang="en-US" sz="3200" b="1" dirty="0"/>
              <a:t>Family / Public Assistance (WIOA CO-Enrollment)</a:t>
            </a:r>
          </a:p>
        </p:txBody>
      </p:sp>
      <p:graphicFrame>
        <p:nvGraphicFramePr>
          <p:cNvPr id="3" name="Table 2">
            <a:extLst>
              <a:ext uri="{FF2B5EF4-FFF2-40B4-BE49-F238E27FC236}">
                <a16:creationId xmlns:a16="http://schemas.microsoft.com/office/drawing/2014/main" id="{E182A15C-72D5-4494-D116-C3F6FC5E81E7}"/>
              </a:ext>
            </a:extLst>
          </p:cNvPr>
          <p:cNvGraphicFramePr>
            <a:graphicFrameLocks noGrp="1"/>
          </p:cNvGraphicFramePr>
          <p:nvPr/>
        </p:nvGraphicFramePr>
        <p:xfrm>
          <a:off x="169327" y="1313876"/>
          <a:ext cx="8881530" cy="4693920"/>
        </p:xfrm>
        <a:graphic>
          <a:graphicData uri="http://schemas.openxmlformats.org/drawingml/2006/table">
            <a:tbl>
              <a:tblPr/>
              <a:tblGrid>
                <a:gridCol w="2461145">
                  <a:extLst>
                    <a:ext uri="{9D8B030D-6E8A-4147-A177-3AD203B41FA5}">
                      <a16:colId xmlns:a16="http://schemas.microsoft.com/office/drawing/2014/main" val="2439156994"/>
                    </a:ext>
                  </a:extLst>
                </a:gridCol>
                <a:gridCol w="323021">
                  <a:extLst>
                    <a:ext uri="{9D8B030D-6E8A-4147-A177-3AD203B41FA5}">
                      <a16:colId xmlns:a16="http://schemas.microsoft.com/office/drawing/2014/main" val="4087180226"/>
                    </a:ext>
                  </a:extLst>
                </a:gridCol>
                <a:gridCol w="6097364">
                  <a:extLst>
                    <a:ext uri="{9D8B030D-6E8A-4147-A177-3AD203B41FA5}">
                      <a16:colId xmlns:a16="http://schemas.microsoft.com/office/drawing/2014/main" val="2560779303"/>
                    </a:ext>
                  </a:extLst>
                </a:gridCol>
              </a:tblGrid>
              <a:tr h="636463">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6 Mo. Family Income (Annualized)</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r>
                        <a:rPr lang="en-US" sz="1400" i="1" dirty="0">
                          <a:solidFill>
                            <a:schemeClr val="accent6"/>
                          </a:solidFill>
                          <a:effectLst/>
                          <a:latin typeface="Arial"/>
                          <a:ea typeface="Times New Roman" panose="02020603050405020304" pitchFamily="18" charset="0"/>
                          <a:cs typeface="Times New Roman"/>
                        </a:rPr>
                        <a:t>If</a:t>
                      </a:r>
                      <a:r>
                        <a:rPr lang="en-US" sz="1400" dirty="0">
                          <a:solidFill>
                            <a:schemeClr val="accent6"/>
                          </a:solidFill>
                          <a:effectLst/>
                          <a:latin typeface="Arial"/>
                          <a:ea typeface="Times New Roman" panose="02020603050405020304" pitchFamily="18" charset="0"/>
                          <a:cs typeface="Times New Roman"/>
                        </a:rPr>
                        <a:t> provided, enter the actual gross income amount for the most recent 12-month period.  </a:t>
                      </a:r>
                      <a:endParaRPr lang="en-US" sz="140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If not provided, enter an “annualized” amount based on the most recent gross earnings information provided and calculated in accordance with accepted WIOA / Federal program methods.</a:t>
                      </a:r>
                      <a:br>
                        <a:rPr lang="en-US" sz="1400" dirty="0">
                          <a:solidFill>
                            <a:schemeClr val="accent6"/>
                          </a:solidFill>
                          <a:effectLst/>
                          <a:latin typeface="Arial"/>
                          <a:ea typeface="Times New Roman" panose="02020603050405020304" pitchFamily="18" charset="0"/>
                          <a:cs typeface="Times New Roman"/>
                        </a:rPr>
                      </a:br>
                      <a:r>
                        <a:rPr lang="en-US" sz="1400" i="1" dirty="0">
                          <a:solidFill>
                            <a:schemeClr val="accent6"/>
                          </a:solidFill>
                          <a:effectLst/>
                          <a:latin typeface="Arial"/>
                          <a:ea typeface="Times New Roman" panose="02020603050405020304" pitchFamily="18" charset="0"/>
                          <a:cs typeface="Times New Roman"/>
                        </a:rPr>
                        <a:t>IF NOT REQUIRED  LEAVE BLANK  (Do not enter 0 )</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3840925265"/>
                  </a:ext>
                </a:extLst>
              </a:tr>
              <a:tr h="212154">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WIOA Low-Income</a:t>
                      </a: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MOSES fills this field with </a:t>
                      </a:r>
                      <a:r>
                        <a:rPr lang="en-US" sz="1400" b="1" dirty="0">
                          <a:solidFill>
                            <a:schemeClr val="accent6"/>
                          </a:solidFill>
                          <a:effectLst/>
                          <a:latin typeface="Arial"/>
                          <a:ea typeface="Times New Roman" panose="02020603050405020304" pitchFamily="18" charset="0"/>
                          <a:cs typeface="Times New Roman"/>
                        </a:rPr>
                        <a:t>Yes</a:t>
                      </a:r>
                      <a:r>
                        <a:rPr lang="en-US" sz="1400" dirty="0">
                          <a:solidFill>
                            <a:schemeClr val="accent6"/>
                          </a:solidFill>
                          <a:effectLst/>
                          <a:latin typeface="Arial"/>
                          <a:ea typeface="Times New Roman" panose="02020603050405020304" pitchFamily="18" charset="0"/>
                          <a:cs typeface="Times New Roman"/>
                        </a:rPr>
                        <a:t> or </a:t>
                      </a:r>
                      <a:r>
                        <a:rPr lang="en-US" sz="1400" b="1" dirty="0">
                          <a:solidFill>
                            <a:schemeClr val="accent6"/>
                          </a:solidFill>
                          <a:effectLst/>
                          <a:latin typeface="Arial"/>
                          <a:ea typeface="Times New Roman" panose="02020603050405020304" pitchFamily="18" charset="0"/>
                          <a:cs typeface="Times New Roman"/>
                        </a:rPr>
                        <a:t>No</a:t>
                      </a:r>
                      <a:r>
                        <a:rPr lang="en-US" sz="1400" dirty="0">
                          <a:solidFill>
                            <a:schemeClr val="accent6"/>
                          </a:solidFill>
                          <a:effectLst/>
                          <a:latin typeface="Arial"/>
                          <a:ea typeface="Times New Roman" panose="02020603050405020304" pitchFamily="18" charset="0"/>
                          <a:cs typeface="Times New Roman"/>
                        </a:rPr>
                        <a:t> if the answers provided meet the standards.</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3749309318"/>
                  </a:ext>
                </a:extLst>
              </a:tr>
              <a:tr h="353591">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Under Poverty Line / 70% Lower Living Standard</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MOSES fills this field with </a:t>
                      </a:r>
                      <a:r>
                        <a:rPr lang="en-US" sz="1400" b="1" dirty="0">
                          <a:solidFill>
                            <a:schemeClr val="accent6"/>
                          </a:solidFill>
                          <a:effectLst/>
                          <a:latin typeface="Arial"/>
                          <a:ea typeface="Times New Roman" panose="02020603050405020304" pitchFamily="18" charset="0"/>
                          <a:cs typeface="Times New Roman"/>
                        </a:rPr>
                        <a:t>Yes</a:t>
                      </a:r>
                      <a:r>
                        <a:rPr lang="en-US" sz="1400" dirty="0">
                          <a:solidFill>
                            <a:schemeClr val="accent6"/>
                          </a:solidFill>
                          <a:effectLst/>
                          <a:latin typeface="Arial"/>
                          <a:ea typeface="Times New Roman" panose="02020603050405020304" pitchFamily="18" charset="0"/>
                          <a:cs typeface="Times New Roman"/>
                        </a:rPr>
                        <a:t> if the income you entered is under either the Poverty Line or the 70% Lower Living Standard.</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1314948094"/>
                  </a:ext>
                </a:extLst>
              </a:tr>
              <a:tr h="212154">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Under Poverty Line</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MOSES fills this field with </a:t>
                      </a:r>
                      <a:r>
                        <a:rPr lang="en-US" sz="1400" b="1" dirty="0">
                          <a:solidFill>
                            <a:schemeClr val="accent6"/>
                          </a:solidFill>
                          <a:effectLst/>
                          <a:latin typeface="Arial"/>
                          <a:ea typeface="Times New Roman" panose="02020603050405020304" pitchFamily="18" charset="0"/>
                          <a:cs typeface="Times New Roman"/>
                        </a:rPr>
                        <a:t>Yes</a:t>
                      </a:r>
                      <a:r>
                        <a:rPr lang="en-US" sz="1400" dirty="0">
                          <a:solidFill>
                            <a:schemeClr val="accent6"/>
                          </a:solidFill>
                          <a:effectLst/>
                          <a:latin typeface="Arial"/>
                          <a:ea typeface="Times New Roman" panose="02020603050405020304" pitchFamily="18" charset="0"/>
                          <a:cs typeface="Times New Roman"/>
                        </a:rPr>
                        <a:t> if the income you entered is under the Poverty Line.</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357869035"/>
                  </a:ext>
                </a:extLst>
              </a:tr>
              <a:tr h="282873">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70% Lower Living Standard</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MOSES fills this field with </a:t>
                      </a:r>
                      <a:r>
                        <a:rPr lang="en-US" sz="1400" b="1" dirty="0">
                          <a:solidFill>
                            <a:schemeClr val="accent6"/>
                          </a:solidFill>
                          <a:effectLst/>
                          <a:latin typeface="Arial"/>
                          <a:ea typeface="Times New Roman" panose="02020603050405020304" pitchFamily="18" charset="0"/>
                          <a:cs typeface="Times New Roman"/>
                        </a:rPr>
                        <a:t>Yes</a:t>
                      </a:r>
                      <a:r>
                        <a:rPr lang="en-US" sz="1400" dirty="0">
                          <a:solidFill>
                            <a:schemeClr val="accent6"/>
                          </a:solidFill>
                          <a:effectLst/>
                          <a:latin typeface="Arial"/>
                          <a:ea typeface="Times New Roman" panose="02020603050405020304" pitchFamily="18" charset="0"/>
                          <a:cs typeface="Times New Roman"/>
                        </a:rPr>
                        <a:t> if the income you entered is under the 70% Lower Living Standard.</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1141964455"/>
                  </a:ext>
                </a:extLst>
              </a:tr>
              <a:tr h="282873">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High Poverty Area </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Check this box off if the Youth lives in a </a:t>
                      </a:r>
                      <a:r>
                        <a:rPr lang="en-US" sz="1400" b="1" dirty="0">
                          <a:solidFill>
                            <a:schemeClr val="accent6"/>
                          </a:solidFill>
                          <a:effectLst/>
                          <a:latin typeface="Arial"/>
                          <a:ea typeface="Times New Roman" panose="02020603050405020304" pitchFamily="18" charset="0"/>
                          <a:cs typeface="Times New Roman"/>
                        </a:rPr>
                        <a:t>High Poverty Area</a:t>
                      </a:r>
                      <a:r>
                        <a:rPr lang="en-US" sz="1400" dirty="0">
                          <a:solidFill>
                            <a:schemeClr val="accent6"/>
                          </a:solidFill>
                          <a:effectLst/>
                          <a:latin typeface="Arial"/>
                          <a:ea typeface="Times New Roman" panose="02020603050405020304" pitchFamily="18" charset="0"/>
                          <a:cs typeface="Times New Roman"/>
                        </a:rPr>
                        <a:t> as defined by the Commonwealth of Massachusetts.   </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3194028757"/>
                  </a:ext>
                </a:extLst>
              </a:tr>
            </a:tbl>
          </a:graphicData>
        </a:graphic>
      </p:graphicFrame>
    </p:spTree>
    <p:extLst>
      <p:ext uri="{BB962C8B-B14F-4D97-AF65-F5344CB8AC3E}">
        <p14:creationId xmlns:p14="http://schemas.microsoft.com/office/powerpoint/2010/main" val="35896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8574231" cy="954348"/>
          </a:xfrm>
        </p:spPr>
        <p:txBody>
          <a:bodyPr/>
          <a:lstStyle/>
          <a:p>
            <a:r>
              <a:rPr lang="en-US" altLang="en-US" sz="3200" b="1" dirty="0"/>
              <a:t>Eligibility Criteria</a:t>
            </a:r>
            <a:br>
              <a:rPr lang="en-US" altLang="en-US" sz="3200" b="1"/>
            </a:br>
            <a:r>
              <a:rPr lang="en-US" altLang="en-US" sz="3200" b="1" dirty="0"/>
              <a:t>Testing (if applicable) (WIOA Co-Enrollment)</a:t>
            </a:r>
          </a:p>
        </p:txBody>
      </p:sp>
      <p:graphicFrame>
        <p:nvGraphicFramePr>
          <p:cNvPr id="4" name="Table 3">
            <a:extLst>
              <a:ext uri="{FF2B5EF4-FFF2-40B4-BE49-F238E27FC236}">
                <a16:creationId xmlns:a16="http://schemas.microsoft.com/office/drawing/2014/main" id="{A8C107DB-1445-AEAF-6A17-817C0FE2EEA1}"/>
              </a:ext>
            </a:extLst>
          </p:cNvPr>
          <p:cNvGraphicFramePr>
            <a:graphicFrameLocks noGrp="1"/>
          </p:cNvGraphicFramePr>
          <p:nvPr/>
        </p:nvGraphicFramePr>
        <p:xfrm>
          <a:off x="237067" y="1446213"/>
          <a:ext cx="8788397" cy="4525961"/>
        </p:xfrm>
        <a:graphic>
          <a:graphicData uri="http://schemas.openxmlformats.org/drawingml/2006/table">
            <a:tbl>
              <a:tblPr/>
              <a:tblGrid>
                <a:gridCol w="1927280">
                  <a:extLst>
                    <a:ext uri="{9D8B030D-6E8A-4147-A177-3AD203B41FA5}">
                      <a16:colId xmlns:a16="http://schemas.microsoft.com/office/drawing/2014/main" val="3594190622"/>
                    </a:ext>
                  </a:extLst>
                </a:gridCol>
                <a:gridCol w="372717">
                  <a:extLst>
                    <a:ext uri="{9D8B030D-6E8A-4147-A177-3AD203B41FA5}">
                      <a16:colId xmlns:a16="http://schemas.microsoft.com/office/drawing/2014/main" val="1160465888"/>
                    </a:ext>
                  </a:extLst>
                </a:gridCol>
                <a:gridCol w="6488400">
                  <a:extLst>
                    <a:ext uri="{9D8B030D-6E8A-4147-A177-3AD203B41FA5}">
                      <a16:colId xmlns:a16="http://schemas.microsoft.com/office/drawing/2014/main" val="167326179"/>
                    </a:ext>
                  </a:extLst>
                </a:gridCol>
              </a:tblGrid>
              <a:tr h="1920105">
                <a:tc>
                  <a:txBody>
                    <a:bodyPr/>
                    <a:lstStyle/>
                    <a:p>
                      <a:pPr marL="0" marR="0">
                        <a:spcBef>
                          <a:spcPts val="0"/>
                        </a:spcBef>
                        <a:spcAft>
                          <a:spcPts val="0"/>
                        </a:spcAft>
                      </a:pPr>
                      <a:r>
                        <a:rPr lang="en-US" sz="1800" b="1" u="sng" dirty="0">
                          <a:solidFill>
                            <a:schemeClr val="accent6"/>
                          </a:solidFill>
                          <a:effectLst/>
                          <a:latin typeface="Arial"/>
                          <a:ea typeface="Times New Roman" panose="02020603050405020304" pitchFamily="18" charset="0"/>
                          <a:cs typeface="Times New Roman"/>
                        </a:rPr>
                        <a:t>Math Level</a:t>
                      </a:r>
                      <a:endParaRPr lang="en-US" sz="1800" u="sng">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r>
                        <a:rPr lang="en-US" sz="1600" dirty="0">
                          <a:solidFill>
                            <a:schemeClr val="accent6"/>
                          </a:solidFill>
                          <a:effectLst/>
                          <a:latin typeface="Arial"/>
                          <a:ea typeface="Times New Roman" panose="02020603050405020304" pitchFamily="18" charset="0"/>
                          <a:cs typeface="Times New Roman"/>
                        </a:rPr>
                        <a:t>This will be brought forward from the </a:t>
                      </a:r>
                      <a:r>
                        <a:rPr lang="en-US" sz="1600" b="1" dirty="0">
                          <a:solidFill>
                            <a:schemeClr val="accent6"/>
                          </a:solidFill>
                          <a:effectLst/>
                          <a:latin typeface="Arial"/>
                          <a:ea typeface="Times New Roman" panose="02020603050405020304" pitchFamily="18" charset="0"/>
                          <a:cs typeface="Times New Roman"/>
                        </a:rPr>
                        <a:t>Services</a:t>
                      </a:r>
                      <a:r>
                        <a:rPr lang="en-US" sz="1600" dirty="0">
                          <a:solidFill>
                            <a:schemeClr val="accent6"/>
                          </a:solidFill>
                          <a:effectLst/>
                          <a:latin typeface="Arial"/>
                          <a:ea typeface="Times New Roman" panose="02020603050405020304" pitchFamily="18" charset="0"/>
                          <a:cs typeface="Times New Roman"/>
                        </a:rPr>
                        <a:t> Tab, </a:t>
                      </a:r>
                      <a:r>
                        <a:rPr lang="en-US" sz="1600" b="1" dirty="0">
                          <a:solidFill>
                            <a:schemeClr val="accent6"/>
                          </a:solidFill>
                          <a:effectLst/>
                          <a:latin typeface="Arial"/>
                          <a:ea typeface="Times New Roman" panose="02020603050405020304" pitchFamily="18" charset="0"/>
                          <a:cs typeface="Times New Roman"/>
                        </a:rPr>
                        <a:t>Testing</a:t>
                      </a:r>
                      <a:r>
                        <a:rPr lang="en-US" sz="1600" dirty="0">
                          <a:solidFill>
                            <a:schemeClr val="accent6"/>
                          </a:solidFill>
                          <a:effectLst/>
                          <a:latin typeface="Arial"/>
                          <a:ea typeface="Times New Roman" panose="02020603050405020304" pitchFamily="18" charset="0"/>
                          <a:cs typeface="Times New Roman"/>
                        </a:rPr>
                        <a:t> sub-tab.  Click on the check box in the </a:t>
                      </a:r>
                      <a:r>
                        <a:rPr lang="en-US" sz="1600" b="1" dirty="0">
                          <a:solidFill>
                            <a:schemeClr val="accent6"/>
                          </a:solidFill>
                          <a:effectLst/>
                          <a:latin typeface="Arial"/>
                          <a:ea typeface="Times New Roman" panose="02020603050405020304" pitchFamily="18" charset="0"/>
                          <a:cs typeface="Times New Roman"/>
                        </a:rPr>
                        <a:t>Testing Details</a:t>
                      </a:r>
                      <a:r>
                        <a:rPr lang="en-US" sz="1600" dirty="0">
                          <a:solidFill>
                            <a:schemeClr val="accent6"/>
                          </a:solidFill>
                          <a:effectLst/>
                          <a:latin typeface="Arial"/>
                          <a:ea typeface="Times New Roman" panose="02020603050405020304" pitchFamily="18" charset="0"/>
                          <a:cs typeface="Times New Roman"/>
                        </a:rPr>
                        <a:t> screen to indicate the test from the </a:t>
                      </a:r>
                      <a:r>
                        <a:rPr lang="en-US" sz="1600" b="1" dirty="0">
                          <a:solidFill>
                            <a:schemeClr val="accent6"/>
                          </a:solidFill>
                          <a:effectLst/>
                          <a:latin typeface="Arial"/>
                          <a:ea typeface="Times New Roman" panose="02020603050405020304" pitchFamily="18" charset="0"/>
                          <a:cs typeface="Times New Roman"/>
                        </a:rPr>
                        <a:t>Testing</a:t>
                      </a:r>
                      <a:r>
                        <a:rPr lang="en-US" sz="1600" dirty="0">
                          <a:solidFill>
                            <a:schemeClr val="accent6"/>
                          </a:solidFill>
                          <a:effectLst/>
                          <a:latin typeface="Arial"/>
                          <a:ea typeface="Times New Roman" panose="02020603050405020304" pitchFamily="18" charset="0"/>
                          <a:cs typeface="Times New Roman"/>
                        </a:rPr>
                        <a:t> sub-tab you want brought to this area.</a:t>
                      </a:r>
                    </a:p>
                    <a:p>
                      <a:pPr marL="0" marR="0">
                        <a:spcBef>
                          <a:spcPts val="0"/>
                        </a:spcBef>
                        <a:spcAft>
                          <a:spcPts val="0"/>
                        </a:spcAft>
                      </a:pPr>
                      <a:r>
                        <a:rPr lang="en-US" sz="1600" dirty="0">
                          <a:solidFill>
                            <a:schemeClr val="accent6"/>
                          </a:solidFill>
                          <a:effectLst/>
                          <a:latin typeface="Arial"/>
                          <a:ea typeface="Times New Roman" panose="02020603050405020304" pitchFamily="18" charset="0"/>
                          <a:cs typeface="Times New Roman"/>
                        </a:rPr>
                        <a:t>The box for  </a:t>
                      </a:r>
                      <a:r>
                        <a:rPr lang="en-US" sz="1600" i="1" dirty="0">
                          <a:solidFill>
                            <a:schemeClr val="accent6"/>
                          </a:solidFill>
                          <a:effectLst/>
                          <a:latin typeface="Arial"/>
                          <a:ea typeface="Times New Roman" panose="02020603050405020304" pitchFamily="18" charset="0"/>
                          <a:cs typeface="Times New Roman"/>
                        </a:rPr>
                        <a:t>Use this test score for eligibility</a:t>
                      </a:r>
                      <a:r>
                        <a:rPr lang="en-US" sz="1600" dirty="0">
                          <a:solidFill>
                            <a:schemeClr val="accent6"/>
                          </a:solidFill>
                          <a:effectLst/>
                          <a:latin typeface="Arial"/>
                          <a:ea typeface="Times New Roman" panose="02020603050405020304" pitchFamily="18" charset="0"/>
                          <a:cs typeface="Times New Roman"/>
                        </a:rPr>
                        <a:t>  must be checked for the score to appear here.</a:t>
                      </a:r>
                    </a:p>
                  </a:txBody>
                  <a:tcPr marL="51431" marR="51431" marT="0" marB="0">
                    <a:lnL>
                      <a:noFill/>
                    </a:lnL>
                    <a:lnR>
                      <a:noFill/>
                    </a:lnR>
                    <a:lnT>
                      <a:noFill/>
                    </a:lnT>
                    <a:lnB>
                      <a:noFill/>
                    </a:lnB>
                  </a:tcPr>
                </a:tc>
                <a:extLst>
                  <a:ext uri="{0D108BD9-81ED-4DB2-BD59-A6C34878D82A}">
                    <a16:rowId xmlns:a16="http://schemas.microsoft.com/office/drawing/2014/main" val="2171633311"/>
                  </a:ext>
                </a:extLst>
              </a:tr>
              <a:tr h="548601">
                <a:tc>
                  <a:txBody>
                    <a:bodyPr/>
                    <a:lstStyle/>
                    <a:p>
                      <a:pPr marL="0" marR="0">
                        <a:spcBef>
                          <a:spcPts val="0"/>
                        </a:spcBef>
                        <a:spcAft>
                          <a:spcPts val="0"/>
                        </a:spcAft>
                      </a:pPr>
                      <a:r>
                        <a:rPr lang="en-US" sz="1800" b="1" u="sng" dirty="0">
                          <a:solidFill>
                            <a:schemeClr val="accent6"/>
                          </a:solidFill>
                          <a:effectLst/>
                          <a:latin typeface="Arial"/>
                          <a:ea typeface="Times New Roman" panose="02020603050405020304" pitchFamily="18" charset="0"/>
                          <a:cs typeface="Times New Roman"/>
                        </a:rPr>
                        <a:t>Math Test</a:t>
                      </a:r>
                      <a:endParaRPr lang="en-US" sz="1800" u="sng">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r>
                        <a:rPr lang="en-US" sz="1600" dirty="0">
                          <a:solidFill>
                            <a:schemeClr val="accent6"/>
                          </a:solidFill>
                          <a:effectLst/>
                          <a:latin typeface="Arial"/>
                          <a:ea typeface="Times New Roman" panose="02020603050405020304" pitchFamily="18" charset="0"/>
                          <a:cs typeface="Times New Roman"/>
                        </a:rPr>
                        <a:t>This will be brought forward from the </a:t>
                      </a:r>
                      <a:r>
                        <a:rPr lang="en-US" sz="1600" b="1" dirty="0">
                          <a:solidFill>
                            <a:schemeClr val="accent6"/>
                          </a:solidFill>
                          <a:effectLst/>
                          <a:latin typeface="Arial"/>
                          <a:ea typeface="Times New Roman" panose="02020603050405020304" pitchFamily="18" charset="0"/>
                          <a:cs typeface="Times New Roman"/>
                        </a:rPr>
                        <a:t>Services</a:t>
                      </a:r>
                      <a:r>
                        <a:rPr lang="en-US" sz="1600" dirty="0">
                          <a:solidFill>
                            <a:schemeClr val="accent6"/>
                          </a:solidFill>
                          <a:effectLst/>
                          <a:latin typeface="Arial"/>
                          <a:ea typeface="Times New Roman" panose="02020603050405020304" pitchFamily="18" charset="0"/>
                          <a:cs typeface="Times New Roman"/>
                        </a:rPr>
                        <a:t> Tab, </a:t>
                      </a:r>
                      <a:r>
                        <a:rPr lang="en-US" sz="1600" b="1" dirty="0">
                          <a:solidFill>
                            <a:schemeClr val="accent6"/>
                          </a:solidFill>
                          <a:effectLst/>
                          <a:latin typeface="Arial"/>
                          <a:ea typeface="Times New Roman" panose="02020603050405020304" pitchFamily="18" charset="0"/>
                          <a:cs typeface="Times New Roman"/>
                        </a:rPr>
                        <a:t>Testing</a:t>
                      </a:r>
                      <a:r>
                        <a:rPr lang="en-US" sz="1600" dirty="0">
                          <a:solidFill>
                            <a:schemeClr val="accent6"/>
                          </a:solidFill>
                          <a:effectLst/>
                          <a:latin typeface="Arial"/>
                          <a:ea typeface="Times New Roman" panose="02020603050405020304" pitchFamily="18" charset="0"/>
                          <a:cs typeface="Times New Roman"/>
                        </a:rPr>
                        <a:t> sub-tab.  </a:t>
                      </a:r>
                      <a:endParaRPr lang="en-US" sz="160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extLst>
                  <a:ext uri="{0D108BD9-81ED-4DB2-BD59-A6C34878D82A}">
                    <a16:rowId xmlns:a16="http://schemas.microsoft.com/office/drawing/2014/main" val="3819846287"/>
                  </a:ext>
                </a:extLst>
              </a:tr>
              <a:tr h="1097203">
                <a:tc>
                  <a:txBody>
                    <a:bodyPr/>
                    <a:lstStyle/>
                    <a:p>
                      <a:pPr marL="0" marR="0">
                        <a:spcBef>
                          <a:spcPts val="0"/>
                        </a:spcBef>
                        <a:spcAft>
                          <a:spcPts val="0"/>
                        </a:spcAft>
                      </a:pPr>
                      <a:r>
                        <a:rPr lang="en-US" sz="1800" b="1" u="sng" dirty="0">
                          <a:solidFill>
                            <a:schemeClr val="accent6"/>
                          </a:solidFill>
                          <a:effectLst/>
                          <a:latin typeface="Arial"/>
                          <a:ea typeface="Times New Roman" panose="02020603050405020304" pitchFamily="18" charset="0"/>
                          <a:cs typeface="Times New Roman"/>
                        </a:rPr>
                        <a:t>Math Test Date</a:t>
                      </a:r>
                      <a:endParaRPr lang="en-US" sz="1800" u="sng">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r>
                        <a:rPr lang="en-US" sz="1600" dirty="0">
                          <a:solidFill>
                            <a:schemeClr val="accent6"/>
                          </a:solidFill>
                          <a:effectLst/>
                          <a:latin typeface="Arial"/>
                          <a:ea typeface="Times New Roman" panose="02020603050405020304" pitchFamily="18" charset="0"/>
                          <a:cs typeface="Times New Roman"/>
                        </a:rPr>
                        <a:t>This will be brought forward from the </a:t>
                      </a:r>
                      <a:r>
                        <a:rPr lang="en-US" sz="1600" b="1" dirty="0">
                          <a:solidFill>
                            <a:schemeClr val="accent6"/>
                          </a:solidFill>
                          <a:effectLst/>
                          <a:latin typeface="Arial"/>
                          <a:ea typeface="Times New Roman" panose="02020603050405020304" pitchFamily="18" charset="0"/>
                          <a:cs typeface="Times New Roman"/>
                        </a:rPr>
                        <a:t>Services</a:t>
                      </a:r>
                      <a:r>
                        <a:rPr lang="en-US" sz="1600" dirty="0">
                          <a:solidFill>
                            <a:schemeClr val="accent6"/>
                          </a:solidFill>
                          <a:effectLst/>
                          <a:latin typeface="Arial"/>
                          <a:ea typeface="Times New Roman" panose="02020603050405020304" pitchFamily="18" charset="0"/>
                          <a:cs typeface="Times New Roman"/>
                        </a:rPr>
                        <a:t> Tab, </a:t>
                      </a:r>
                      <a:r>
                        <a:rPr lang="en-US" sz="1600" b="1" dirty="0">
                          <a:solidFill>
                            <a:schemeClr val="accent6"/>
                          </a:solidFill>
                          <a:effectLst/>
                          <a:latin typeface="Arial"/>
                          <a:ea typeface="Times New Roman" panose="02020603050405020304" pitchFamily="18" charset="0"/>
                          <a:cs typeface="Times New Roman"/>
                        </a:rPr>
                        <a:t>Testing</a:t>
                      </a:r>
                      <a:r>
                        <a:rPr lang="en-US" sz="1600" dirty="0">
                          <a:solidFill>
                            <a:schemeClr val="accent6"/>
                          </a:solidFill>
                          <a:effectLst/>
                          <a:latin typeface="Arial"/>
                          <a:ea typeface="Times New Roman" panose="02020603050405020304" pitchFamily="18" charset="0"/>
                          <a:cs typeface="Times New Roman"/>
                        </a:rPr>
                        <a:t> sub-tab.  </a:t>
                      </a:r>
                    </a:p>
                    <a:p>
                      <a:pPr marL="0" marR="0">
                        <a:spcBef>
                          <a:spcPts val="0"/>
                        </a:spcBef>
                        <a:spcAft>
                          <a:spcPts val="0"/>
                        </a:spcAft>
                      </a:pPr>
                      <a:r>
                        <a:rPr lang="en-US" sz="1600" dirty="0">
                          <a:solidFill>
                            <a:schemeClr val="accent6"/>
                          </a:solidFill>
                          <a:effectLst/>
                          <a:latin typeface="Arial"/>
                          <a:ea typeface="Times New Roman" panose="02020603050405020304" pitchFamily="18" charset="0"/>
                          <a:cs typeface="Times New Roman"/>
                        </a:rPr>
                        <a:t>The test date should be the date the test was taken and not when it was entered into MOSES.</a:t>
                      </a:r>
                    </a:p>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extLst>
                  <a:ext uri="{0D108BD9-81ED-4DB2-BD59-A6C34878D82A}">
                    <a16:rowId xmlns:a16="http://schemas.microsoft.com/office/drawing/2014/main" val="190383536"/>
                  </a:ext>
                </a:extLst>
              </a:tr>
              <a:tr h="960052">
                <a:tc>
                  <a:txBody>
                    <a:bodyPr/>
                    <a:lstStyle/>
                    <a:p>
                      <a:pPr marL="0" marR="0">
                        <a:spcBef>
                          <a:spcPts val="0"/>
                        </a:spcBef>
                        <a:spcAft>
                          <a:spcPts val="0"/>
                        </a:spcAft>
                      </a:pPr>
                      <a:r>
                        <a:rPr lang="en-US" sz="1800" b="1" u="sng" dirty="0">
                          <a:solidFill>
                            <a:schemeClr val="accent6"/>
                          </a:solidFill>
                          <a:effectLst/>
                          <a:latin typeface="Arial"/>
                          <a:ea typeface="Times New Roman" panose="02020603050405020304" pitchFamily="18" charset="0"/>
                          <a:cs typeface="Times New Roman"/>
                        </a:rPr>
                        <a:t>Name</a:t>
                      </a:r>
                      <a:endParaRPr lang="en-US" sz="1800" u="sng">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tc>
                  <a:txBody>
                    <a:bodyPr/>
                    <a:lstStyle/>
                    <a:p>
                      <a:pPr marL="0" marR="0">
                        <a:spcBef>
                          <a:spcPts val="0"/>
                        </a:spcBef>
                        <a:spcAft>
                          <a:spcPts val="0"/>
                        </a:spcAft>
                      </a:pPr>
                      <a:r>
                        <a:rPr lang="en-US" sz="1600" dirty="0">
                          <a:solidFill>
                            <a:schemeClr val="accent6"/>
                          </a:solidFill>
                          <a:effectLst/>
                          <a:latin typeface="Arial"/>
                          <a:ea typeface="Times New Roman" panose="02020603050405020304" pitchFamily="18" charset="0"/>
                          <a:cs typeface="Times New Roman"/>
                        </a:rPr>
                        <a:t>This will be brought forward from the </a:t>
                      </a:r>
                      <a:r>
                        <a:rPr lang="en-US" sz="1600" b="1" dirty="0">
                          <a:solidFill>
                            <a:schemeClr val="accent6"/>
                          </a:solidFill>
                          <a:effectLst/>
                          <a:latin typeface="Arial"/>
                          <a:ea typeface="Times New Roman" panose="02020603050405020304" pitchFamily="18" charset="0"/>
                          <a:cs typeface="Times New Roman"/>
                        </a:rPr>
                        <a:t>Services</a:t>
                      </a:r>
                      <a:r>
                        <a:rPr lang="en-US" sz="1600" dirty="0">
                          <a:solidFill>
                            <a:schemeClr val="accent6"/>
                          </a:solidFill>
                          <a:effectLst/>
                          <a:latin typeface="Arial"/>
                          <a:ea typeface="Times New Roman" panose="02020603050405020304" pitchFamily="18" charset="0"/>
                          <a:cs typeface="Times New Roman"/>
                        </a:rPr>
                        <a:t> Tab, </a:t>
                      </a:r>
                      <a:r>
                        <a:rPr lang="en-US" sz="1600" b="1" dirty="0">
                          <a:solidFill>
                            <a:schemeClr val="accent6"/>
                          </a:solidFill>
                          <a:effectLst/>
                          <a:latin typeface="Arial"/>
                          <a:ea typeface="Times New Roman" panose="02020603050405020304" pitchFamily="18" charset="0"/>
                          <a:cs typeface="Times New Roman"/>
                        </a:rPr>
                        <a:t>Testing</a:t>
                      </a:r>
                      <a:r>
                        <a:rPr lang="en-US" sz="1600" dirty="0">
                          <a:solidFill>
                            <a:schemeClr val="accent6"/>
                          </a:solidFill>
                          <a:effectLst/>
                          <a:latin typeface="Arial"/>
                          <a:ea typeface="Times New Roman" panose="02020603050405020304" pitchFamily="18" charset="0"/>
                          <a:cs typeface="Times New Roman"/>
                        </a:rPr>
                        <a:t> sub-tab.  </a:t>
                      </a:r>
                    </a:p>
                    <a:p>
                      <a:pPr marL="0" marR="0">
                        <a:spcBef>
                          <a:spcPts val="0"/>
                        </a:spcBef>
                        <a:spcAft>
                          <a:spcPts val="0"/>
                        </a:spcAft>
                      </a:pPr>
                      <a:r>
                        <a:rPr lang="en-US" sz="1600" dirty="0">
                          <a:solidFill>
                            <a:schemeClr val="accent6"/>
                          </a:solidFill>
                          <a:effectLst/>
                          <a:latin typeface="Arial"/>
                          <a:ea typeface="Times New Roman" panose="02020603050405020304" pitchFamily="18" charset="0"/>
                          <a:cs typeface="Times New Roman"/>
                        </a:rPr>
                        <a:t>This is used only when “Other” is chosen as the test type.</a:t>
                      </a:r>
                    </a:p>
                    <a:p>
                      <a:pPr marL="0" marR="0">
                        <a:spcBef>
                          <a:spcPts val="0"/>
                        </a:spcBef>
                        <a:spcAft>
                          <a:spcPts val="0"/>
                        </a:spcAft>
                      </a:pPr>
                      <a:endParaRPr lang="en-US" sz="1600" dirty="0">
                        <a:solidFill>
                          <a:schemeClr val="accent6"/>
                        </a:solidFill>
                        <a:effectLst/>
                        <a:latin typeface="Arial"/>
                        <a:ea typeface="Times New Roman" panose="02020603050405020304" pitchFamily="18" charset="0"/>
                        <a:cs typeface="Times New Roman"/>
                      </a:endParaRPr>
                    </a:p>
                  </a:txBody>
                  <a:tcPr marL="51431" marR="51431" marT="0" marB="0">
                    <a:lnL>
                      <a:noFill/>
                    </a:lnL>
                    <a:lnR>
                      <a:noFill/>
                    </a:lnR>
                    <a:lnT>
                      <a:noFill/>
                    </a:lnT>
                    <a:lnB>
                      <a:noFill/>
                    </a:lnB>
                  </a:tcPr>
                </a:tc>
                <a:extLst>
                  <a:ext uri="{0D108BD9-81ED-4DB2-BD59-A6C34878D82A}">
                    <a16:rowId xmlns:a16="http://schemas.microsoft.com/office/drawing/2014/main" val="1971822963"/>
                  </a:ext>
                </a:extLst>
              </a:tr>
            </a:tbl>
          </a:graphicData>
        </a:graphic>
      </p:graphicFrame>
    </p:spTree>
    <p:extLst>
      <p:ext uri="{BB962C8B-B14F-4D97-AF65-F5344CB8AC3E}">
        <p14:creationId xmlns:p14="http://schemas.microsoft.com/office/powerpoint/2010/main" val="336043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a:br>
            <a:r>
              <a:rPr lang="en-US" altLang="en-US" b="1" dirty="0"/>
              <a:t>Family / Public Assistance</a:t>
            </a:r>
          </a:p>
        </p:txBody>
      </p:sp>
      <p:sp>
        <p:nvSpPr>
          <p:cNvPr id="4" name="TextBox 3">
            <a:extLst>
              <a:ext uri="{FF2B5EF4-FFF2-40B4-BE49-F238E27FC236}">
                <a16:creationId xmlns:a16="http://schemas.microsoft.com/office/drawing/2014/main" id="{C2272213-5031-E095-230F-58617D2EA140}"/>
              </a:ext>
            </a:extLst>
          </p:cNvPr>
          <p:cNvSpPr txBox="1"/>
          <p:nvPr/>
        </p:nvSpPr>
        <p:spPr>
          <a:xfrm>
            <a:off x="4715933" y="1854207"/>
            <a:ext cx="4220847" cy="923330"/>
          </a:xfrm>
          <a:prstGeom prst="rect">
            <a:avLst/>
          </a:prstGeom>
          <a:noFill/>
        </p:spPr>
        <p:txBody>
          <a:bodyPr wrap="square" lIns="91440" tIns="45720" rIns="91440" bIns="45720" rtlCol="0" anchor="t">
            <a:spAutoFit/>
          </a:bodyPr>
          <a:lstStyle/>
          <a:p>
            <a:r>
              <a:rPr lang="en-US" b="1" dirty="0">
                <a:solidFill>
                  <a:schemeClr val="accent6"/>
                </a:solidFill>
              </a:rPr>
              <a:t>Assistance Categories </a:t>
            </a:r>
            <a:r>
              <a:rPr lang="en-US" dirty="0">
                <a:solidFill>
                  <a:schemeClr val="accent6"/>
                </a:solidFill>
              </a:rPr>
              <a:t>carry over from </a:t>
            </a:r>
            <a:endParaRPr lang="en-US" dirty="0">
              <a:solidFill>
                <a:schemeClr val="accent6"/>
              </a:solidFill>
              <a:ea typeface="Calibri"/>
              <a:cs typeface="Calibri"/>
            </a:endParaRPr>
          </a:p>
          <a:p>
            <a:r>
              <a:rPr lang="en-US" b="1" dirty="0">
                <a:solidFill>
                  <a:schemeClr val="accent6"/>
                </a:solidFill>
              </a:rPr>
              <a:t>Full</a:t>
            </a:r>
            <a:r>
              <a:rPr lang="en-US" dirty="0">
                <a:solidFill>
                  <a:schemeClr val="accent6"/>
                </a:solidFill>
              </a:rPr>
              <a:t> tab – </a:t>
            </a:r>
            <a:r>
              <a:rPr lang="en-US" b="1" dirty="0">
                <a:solidFill>
                  <a:schemeClr val="accent6"/>
                </a:solidFill>
              </a:rPr>
              <a:t>Assistance / Disaster Relocation </a:t>
            </a:r>
            <a:r>
              <a:rPr lang="en-US" dirty="0">
                <a:solidFill>
                  <a:schemeClr val="accent6"/>
                </a:solidFill>
              </a:rPr>
              <a:t>sub tab. </a:t>
            </a:r>
            <a:endParaRPr lang="en-US" dirty="0">
              <a:solidFill>
                <a:schemeClr val="accent6"/>
              </a:solidFill>
              <a:ea typeface="Calibri"/>
              <a:cs typeface="Calibri"/>
            </a:endParaRPr>
          </a:p>
        </p:txBody>
      </p:sp>
      <p:pic>
        <p:nvPicPr>
          <p:cNvPr id="8" name="Picture 7">
            <a:extLst>
              <a:ext uri="{FF2B5EF4-FFF2-40B4-BE49-F238E27FC236}">
                <a16:creationId xmlns:a16="http://schemas.microsoft.com/office/drawing/2014/main" id="{774473F9-45F5-B682-9809-92C273D9BDDD}"/>
              </a:ext>
            </a:extLst>
          </p:cNvPr>
          <p:cNvPicPr>
            <a:picLocks noChangeAspect="1"/>
          </p:cNvPicPr>
          <p:nvPr/>
        </p:nvPicPr>
        <p:blipFill>
          <a:blip r:embed="rId2"/>
          <a:stretch>
            <a:fillRect/>
          </a:stretch>
        </p:blipFill>
        <p:spPr>
          <a:xfrm>
            <a:off x="4529918" y="3342576"/>
            <a:ext cx="4398328" cy="2754956"/>
          </a:xfrm>
          <a:prstGeom prst="rect">
            <a:avLst/>
          </a:prstGeom>
          <a:ln>
            <a:solidFill>
              <a:schemeClr val="accent6"/>
            </a:solidFill>
          </a:ln>
        </p:spPr>
      </p:pic>
      <p:pic>
        <p:nvPicPr>
          <p:cNvPr id="10" name="Picture 9">
            <a:extLst>
              <a:ext uri="{FF2B5EF4-FFF2-40B4-BE49-F238E27FC236}">
                <a16:creationId xmlns:a16="http://schemas.microsoft.com/office/drawing/2014/main" id="{B88277CB-030B-F395-8EF2-9706ABCBF534}"/>
              </a:ext>
            </a:extLst>
          </p:cNvPr>
          <p:cNvPicPr>
            <a:picLocks noChangeAspect="1"/>
          </p:cNvPicPr>
          <p:nvPr/>
        </p:nvPicPr>
        <p:blipFill>
          <a:blip r:embed="rId3"/>
          <a:stretch>
            <a:fillRect/>
          </a:stretch>
        </p:blipFill>
        <p:spPr>
          <a:xfrm>
            <a:off x="174976" y="1312557"/>
            <a:ext cx="4294506" cy="2587440"/>
          </a:xfrm>
          <a:prstGeom prst="rect">
            <a:avLst/>
          </a:prstGeom>
          <a:ln>
            <a:solidFill>
              <a:schemeClr val="accent6"/>
            </a:solidFill>
          </a:ln>
        </p:spPr>
      </p:pic>
    </p:spTree>
    <p:extLst>
      <p:ext uri="{BB962C8B-B14F-4D97-AF65-F5344CB8AC3E}">
        <p14:creationId xmlns:p14="http://schemas.microsoft.com/office/powerpoint/2010/main" val="337214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a:br>
            <a:r>
              <a:rPr lang="en-US" altLang="en-US" b="1" dirty="0"/>
              <a:t>Family / Public Assistance</a:t>
            </a:r>
          </a:p>
        </p:txBody>
      </p:sp>
      <p:graphicFrame>
        <p:nvGraphicFramePr>
          <p:cNvPr id="4" name="Table 3">
            <a:extLst>
              <a:ext uri="{FF2B5EF4-FFF2-40B4-BE49-F238E27FC236}">
                <a16:creationId xmlns:a16="http://schemas.microsoft.com/office/drawing/2014/main" id="{3B2AE52A-63DA-1CBC-86A6-E5340DF91B09}"/>
              </a:ext>
            </a:extLst>
          </p:cNvPr>
          <p:cNvGraphicFramePr>
            <a:graphicFrameLocks noGrp="1"/>
          </p:cNvGraphicFramePr>
          <p:nvPr/>
        </p:nvGraphicFramePr>
        <p:xfrm>
          <a:off x="133813" y="989465"/>
          <a:ext cx="8882997" cy="5308620"/>
        </p:xfrm>
        <a:graphic>
          <a:graphicData uri="http://schemas.openxmlformats.org/drawingml/2006/table">
            <a:tbl>
              <a:tblPr/>
              <a:tblGrid>
                <a:gridCol w="1888434">
                  <a:extLst>
                    <a:ext uri="{9D8B030D-6E8A-4147-A177-3AD203B41FA5}">
                      <a16:colId xmlns:a16="http://schemas.microsoft.com/office/drawing/2014/main" val="2371651873"/>
                    </a:ext>
                  </a:extLst>
                </a:gridCol>
                <a:gridCol w="894185">
                  <a:extLst>
                    <a:ext uri="{9D8B030D-6E8A-4147-A177-3AD203B41FA5}">
                      <a16:colId xmlns:a16="http://schemas.microsoft.com/office/drawing/2014/main" val="3303604157"/>
                    </a:ext>
                  </a:extLst>
                </a:gridCol>
                <a:gridCol w="208280">
                  <a:extLst>
                    <a:ext uri="{9D8B030D-6E8A-4147-A177-3AD203B41FA5}">
                      <a16:colId xmlns:a16="http://schemas.microsoft.com/office/drawing/2014/main" val="1007151532"/>
                    </a:ext>
                  </a:extLst>
                </a:gridCol>
                <a:gridCol w="5892098">
                  <a:extLst>
                    <a:ext uri="{9D8B030D-6E8A-4147-A177-3AD203B41FA5}">
                      <a16:colId xmlns:a16="http://schemas.microsoft.com/office/drawing/2014/main" val="2522774202"/>
                    </a:ext>
                  </a:extLst>
                </a:gridCol>
              </a:tblGrid>
              <a:tr h="273432">
                <a:tc>
                  <a:txBody>
                    <a:bodyPr/>
                    <a:lstStyle/>
                    <a:p>
                      <a:pPr marL="0" marR="0">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6519" marR="26519" marT="0" marB="0">
                    <a:lnL>
                      <a:noFill/>
                    </a:lnL>
                    <a:lnR>
                      <a:noFill/>
                    </a:lnR>
                    <a:lnT>
                      <a:noFill/>
                    </a:lnT>
                    <a:lnB>
                      <a:noFill/>
                    </a:lnB>
                  </a:tcPr>
                </a:tc>
                <a:tc>
                  <a:txBody>
                    <a:bodyPr/>
                    <a:lstStyle/>
                    <a:p>
                      <a:pPr marL="0" marR="0">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6519" marR="26519" marT="0" marB="0">
                    <a:lnL>
                      <a:noFill/>
                    </a:lnL>
                    <a:lnR>
                      <a:noFill/>
                    </a:lnR>
                    <a:lnT>
                      <a:noFill/>
                    </a:lnT>
                    <a:lnB>
                      <a:noFill/>
                    </a:lnB>
                  </a:tcPr>
                </a:tc>
                <a:tc gridSpan="2">
                  <a:txBody>
                    <a:bodyPr/>
                    <a:lstStyle/>
                    <a:p>
                      <a:pPr marL="0" marR="0">
                        <a:spcBef>
                          <a:spcPts val="0"/>
                        </a:spcBef>
                        <a:spcAft>
                          <a:spcPts val="0"/>
                        </a:spcAft>
                      </a:pP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6519" marR="26519"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54942877"/>
                  </a:ext>
                </a:extLst>
              </a:tr>
              <a:tr h="2474868">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Status</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gridSpan="2">
                  <a:txBody>
                    <a:bodyPr/>
                    <a:lstStyle/>
                    <a:p>
                      <a:pPr marL="0" marR="0" lvl="0">
                        <a:spcBef>
                          <a:spcPts val="0"/>
                        </a:spcBef>
                        <a:spcAft>
                          <a:spcPts val="0"/>
                        </a:spcAft>
                        <a:buNone/>
                      </a:pPr>
                      <a:r>
                        <a:rPr lang="en-US" sz="1400" dirty="0">
                          <a:solidFill>
                            <a:schemeClr val="accent6"/>
                          </a:solidFill>
                          <a:effectLst/>
                          <a:latin typeface="Arial"/>
                          <a:cs typeface="Times New Roman"/>
                        </a:rPr>
                        <a:t>   </a:t>
                      </a:r>
                    </a:p>
                  </a:txBody>
                  <a:tcPr marL="26519" marR="26519" marT="0" marB="0">
                    <a:lnL>
                      <a:noFill/>
                    </a:lnL>
                    <a:lnR>
                      <a:noFill/>
                    </a:lnR>
                    <a:lnT>
                      <a:noFill/>
                    </a:lnT>
                    <a:lnB>
                      <a:noFill/>
                    </a:lnB>
                  </a:tcPr>
                </a:tc>
                <a:tc hMerge="1">
                  <a:txBody>
                    <a:bodyPr/>
                    <a:lstStyle/>
                    <a:p>
                      <a:endParaRPr lang="en-US"/>
                    </a:p>
                  </a:txBody>
                  <a:tcPr>
                    <a:lnL w="12700" cmpd="sng">
                      <a:noFill/>
                      <a:prstDash val="solid"/>
                    </a:lnL>
                    <a:lnT w="12700" cmpd="sng">
                      <a:noFill/>
                      <a:prstDash val="solid"/>
                    </a:lnT>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Select one of the following family status options from the dropdown list. </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r>
                        <a:rPr lang="en-US" sz="1400" b="1" dirty="0">
                          <a:solidFill>
                            <a:schemeClr val="accent6"/>
                          </a:solidFill>
                          <a:effectLst/>
                          <a:latin typeface="Arial"/>
                          <a:ea typeface="Times New Roman" panose="02020603050405020304" pitchFamily="18" charset="0"/>
                          <a:cs typeface="Times New Roman"/>
                        </a:rPr>
                        <a:t>Other Family Member:  </a:t>
                      </a:r>
                    </a:p>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This is usually a son or daughter. 	</a:t>
                      </a:r>
                    </a:p>
                    <a:p>
                      <a:pPr marL="0" marR="0">
                        <a:spcBef>
                          <a:spcPts val="0"/>
                        </a:spcBef>
                        <a:spcAft>
                          <a:spcPts val="0"/>
                        </a:spcAft>
                      </a:pPr>
                      <a:r>
                        <a:rPr lang="en-US" sz="1400" b="1" dirty="0">
                          <a:solidFill>
                            <a:schemeClr val="accent6"/>
                          </a:solidFill>
                          <a:effectLst/>
                          <a:latin typeface="Arial"/>
                          <a:ea typeface="Times New Roman" panose="02020603050405020304" pitchFamily="18" charset="0"/>
                          <a:cs typeface="Times New Roman"/>
                        </a:rPr>
                        <a:t>Parent in a two parent family:</a:t>
                      </a:r>
                      <a:r>
                        <a:rPr lang="en-US" sz="1400" dirty="0">
                          <a:solidFill>
                            <a:schemeClr val="accent6"/>
                          </a:solidFill>
                          <a:effectLst/>
                          <a:latin typeface="Arial"/>
                          <a:ea typeface="Times New Roman" panose="02020603050405020304" pitchFamily="18" charset="0"/>
                          <a:cs typeface="Times New Roman"/>
                        </a:rPr>
                        <a:t>  </a:t>
                      </a:r>
                    </a:p>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As federally defined.  Recognizes same sex marriage.  </a:t>
                      </a:r>
                    </a:p>
                    <a:p>
                      <a:pPr marL="0" marR="0">
                        <a:spcBef>
                          <a:spcPts val="0"/>
                        </a:spcBef>
                        <a:spcAft>
                          <a:spcPts val="0"/>
                        </a:spcAft>
                      </a:pPr>
                      <a:r>
                        <a:rPr lang="en-US" sz="1400" b="1" dirty="0">
                          <a:solidFill>
                            <a:schemeClr val="accent6"/>
                          </a:solidFill>
                          <a:effectLst/>
                          <a:latin typeface="Arial"/>
                          <a:ea typeface="Times New Roman" panose="02020603050405020304" pitchFamily="18" charset="0"/>
                          <a:cs typeface="Times New Roman"/>
                        </a:rPr>
                        <a:t>Single Individual, not part of a family:  </a:t>
                      </a:r>
                      <a:endParaRPr lang="en-US" sz="140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As stated.</a:t>
                      </a:r>
                    </a:p>
                    <a:p>
                      <a:pPr marL="0" marR="0">
                        <a:spcBef>
                          <a:spcPts val="0"/>
                        </a:spcBef>
                        <a:spcAft>
                          <a:spcPts val="0"/>
                        </a:spcAft>
                      </a:pPr>
                      <a:r>
                        <a:rPr lang="en-US" sz="1400" b="1" dirty="0">
                          <a:solidFill>
                            <a:schemeClr val="accent6"/>
                          </a:solidFill>
                          <a:effectLst/>
                          <a:latin typeface="Arial"/>
                          <a:ea typeface="Times New Roman" panose="02020603050405020304" pitchFamily="18" charset="0"/>
                          <a:cs typeface="Times New Roman"/>
                        </a:rPr>
                        <a:t>Single Parent:   </a:t>
                      </a:r>
                    </a:p>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As stated.</a:t>
                      </a:r>
                    </a:p>
                  </a:txBody>
                  <a:tcPr marL="26519" marR="26519" marT="0" marB="0">
                    <a:lnL>
                      <a:noFill/>
                    </a:lnL>
                    <a:lnR>
                      <a:noFill/>
                    </a:lnR>
                    <a:lnT>
                      <a:noFill/>
                    </a:lnT>
                    <a:lnB>
                      <a:noFill/>
                    </a:lnB>
                  </a:tcPr>
                </a:tc>
                <a:extLst>
                  <a:ext uri="{0D108BD9-81ED-4DB2-BD59-A6C34878D82A}">
                    <a16:rowId xmlns:a16="http://schemas.microsoft.com/office/drawing/2014/main" val="1379532192"/>
                  </a:ext>
                </a:extLst>
              </a:tr>
              <a:tr h="618717">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Number of Dependent Children</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gridSpan="2">
                  <a:txBody>
                    <a:bodyPr/>
                    <a:lstStyle/>
                    <a:p>
                      <a:pPr marL="0" marR="0" lvl="0">
                        <a:spcBef>
                          <a:spcPts val="0"/>
                        </a:spcBef>
                        <a:spcAft>
                          <a:spcPts val="0"/>
                        </a:spcAft>
                        <a:buNone/>
                      </a:pPr>
                      <a:endParaRPr lang="en-US" sz="1400" dirty="0">
                        <a:solidFill>
                          <a:schemeClr val="accent6"/>
                        </a:solidFill>
                        <a:effectLst/>
                        <a:latin typeface="Arial"/>
                        <a:cs typeface="Times New Roman"/>
                      </a:endParaRPr>
                    </a:p>
                  </a:txBody>
                  <a:tcPr marL="26519" marR="26519"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Type the number of dependent children in the job seeker's family.</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3459764766"/>
                  </a:ext>
                </a:extLst>
              </a:tr>
              <a:tr h="1443673">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Family Size</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gridSpan="2">
                  <a:txBody>
                    <a:bodyPr/>
                    <a:lstStyle/>
                    <a:p>
                      <a:pPr marL="0" marR="0" lvl="0">
                        <a:spcBef>
                          <a:spcPts val="0"/>
                        </a:spcBef>
                        <a:spcAft>
                          <a:spcPts val="0"/>
                        </a:spcAft>
                        <a:buNone/>
                      </a:pPr>
                      <a:endParaRPr lang="en-US" sz="1400" dirty="0">
                        <a:solidFill>
                          <a:schemeClr val="accent6"/>
                        </a:solidFill>
                        <a:effectLst/>
                        <a:latin typeface="Arial"/>
                        <a:cs typeface="Times New Roman"/>
                      </a:endParaRPr>
                    </a:p>
                  </a:txBody>
                  <a:tcPr marL="26519" marR="26519"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MOSES pre-fills the family size that was entered on the </a:t>
                      </a:r>
                      <a:r>
                        <a:rPr lang="en-US" sz="1400" b="1" dirty="0">
                          <a:solidFill>
                            <a:schemeClr val="accent6"/>
                          </a:solidFill>
                          <a:effectLst/>
                          <a:latin typeface="Arial"/>
                          <a:ea typeface="Times New Roman" panose="02020603050405020304" pitchFamily="18" charset="0"/>
                          <a:cs typeface="Times New Roman"/>
                        </a:rPr>
                        <a:t>Full</a:t>
                      </a:r>
                      <a:r>
                        <a:rPr lang="en-US" sz="1400" dirty="0">
                          <a:solidFill>
                            <a:schemeClr val="accent6"/>
                          </a:solidFill>
                          <a:effectLst/>
                          <a:latin typeface="Arial"/>
                          <a:ea typeface="Times New Roman" panose="02020603050405020304" pitchFamily="18" charset="0"/>
                          <a:cs typeface="Times New Roman"/>
                        </a:rPr>
                        <a:t> tab – </a:t>
                      </a:r>
                      <a:r>
                        <a:rPr lang="en-US" sz="1400" b="1" dirty="0">
                          <a:solidFill>
                            <a:schemeClr val="accent6"/>
                          </a:solidFill>
                          <a:effectLst/>
                          <a:latin typeface="Arial"/>
                          <a:ea typeface="Times New Roman" panose="02020603050405020304" pitchFamily="18" charset="0"/>
                          <a:cs typeface="Times New Roman"/>
                        </a:rPr>
                        <a:t>General Information </a:t>
                      </a:r>
                      <a:r>
                        <a:rPr lang="en-US" sz="1400" dirty="0">
                          <a:solidFill>
                            <a:schemeClr val="accent6"/>
                          </a:solidFill>
                          <a:effectLst/>
                          <a:latin typeface="Arial"/>
                          <a:ea typeface="Times New Roman" panose="02020603050405020304" pitchFamily="18" charset="0"/>
                          <a:cs typeface="Times New Roman"/>
                        </a:rPr>
                        <a:t>sub tab of the </a:t>
                      </a:r>
                      <a:r>
                        <a:rPr lang="en-US" sz="1400" b="1" dirty="0">
                          <a:solidFill>
                            <a:schemeClr val="accent6"/>
                          </a:solidFill>
                          <a:effectLst/>
                          <a:latin typeface="Arial"/>
                          <a:ea typeface="Times New Roman" panose="02020603050405020304" pitchFamily="18" charset="0"/>
                          <a:cs typeface="Times New Roman"/>
                        </a:rPr>
                        <a:t>Job Seeker Membership</a:t>
                      </a:r>
                      <a:r>
                        <a:rPr lang="en-US" sz="1400" dirty="0">
                          <a:solidFill>
                            <a:schemeClr val="accent6"/>
                          </a:solidFill>
                          <a:effectLst/>
                          <a:latin typeface="Arial"/>
                          <a:ea typeface="Times New Roman" panose="02020603050405020304" pitchFamily="18" charset="0"/>
                          <a:cs typeface="Times New Roman"/>
                        </a:rPr>
                        <a:t> window.  </a:t>
                      </a:r>
                      <a:endParaRPr lang="en-US" sz="140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r>
                        <a:rPr lang="en-US" sz="1400" i="1" dirty="0">
                          <a:solidFill>
                            <a:schemeClr val="accent6"/>
                          </a:solidFill>
                          <a:effectLst/>
                          <a:latin typeface="Arial"/>
                          <a:ea typeface="Times New Roman" panose="02020603050405020304" pitchFamily="18" charset="0"/>
                          <a:cs typeface="Times New Roman"/>
                        </a:rPr>
                        <a:t>You cannot change the number here</a:t>
                      </a:r>
                      <a:r>
                        <a:rPr lang="en-US" sz="1400" dirty="0">
                          <a:solidFill>
                            <a:schemeClr val="accent6"/>
                          </a:solidFill>
                          <a:effectLst/>
                          <a:latin typeface="Arial"/>
                          <a:ea typeface="Times New Roman" panose="02020603050405020304" pitchFamily="18" charset="0"/>
                          <a:cs typeface="Times New Roman"/>
                        </a:rPr>
                        <a:t>.  </a:t>
                      </a:r>
                    </a:p>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If the number needs to be adjusted, you must return to the Full tab – General Information sub tab, make the change and save the changes.  </a:t>
                      </a:r>
                    </a:p>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Doing this will update the Family Size field.</a:t>
                      </a:r>
                    </a:p>
                    <a:p>
                      <a:pPr marL="0" marR="0">
                        <a:spcBef>
                          <a:spcPts val="0"/>
                        </a:spcBef>
                        <a:spcAft>
                          <a:spcPts val="0"/>
                        </a:spcAft>
                      </a:pPr>
                      <a:endParaRPr lang="en-US" sz="1400"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extLst>
                  <a:ext uri="{0D108BD9-81ED-4DB2-BD59-A6C34878D82A}">
                    <a16:rowId xmlns:a16="http://schemas.microsoft.com/office/drawing/2014/main" val="3333611631"/>
                  </a:ext>
                </a:extLst>
              </a:tr>
              <a:tr h="412478">
                <a:tc>
                  <a:txBody>
                    <a:bodyPr/>
                    <a:lstStyle/>
                    <a:p>
                      <a:pPr marL="0" marR="0">
                        <a:spcBef>
                          <a:spcPts val="0"/>
                        </a:spcBef>
                        <a:spcAft>
                          <a:spcPts val="0"/>
                        </a:spcAft>
                      </a:pPr>
                      <a:r>
                        <a:rPr lang="en-US" sz="1400" b="1" u="sng" dirty="0">
                          <a:solidFill>
                            <a:schemeClr val="accent6"/>
                          </a:solidFill>
                          <a:effectLst/>
                          <a:latin typeface="Arial"/>
                          <a:ea typeface="Times New Roman" panose="02020603050405020304" pitchFamily="18" charset="0"/>
                          <a:cs typeface="Times New Roman"/>
                        </a:rPr>
                        <a:t>Verified Family Size</a:t>
                      </a:r>
                      <a:endParaRPr lang="en-US" sz="1400" u="sng" dirty="0">
                        <a:solidFill>
                          <a:schemeClr val="accent6"/>
                        </a:solidFill>
                        <a:effectLst/>
                        <a:latin typeface="Arial"/>
                        <a:ea typeface="Times New Roman" panose="02020603050405020304" pitchFamily="18" charset="0"/>
                        <a:cs typeface="Times New Roman"/>
                      </a:endParaRPr>
                    </a:p>
                    <a:p>
                      <a:pPr marL="0" marR="0">
                        <a:spcBef>
                          <a:spcPts val="0"/>
                        </a:spcBef>
                        <a:spcAft>
                          <a:spcPts val="0"/>
                        </a:spcAft>
                      </a:pPr>
                      <a:endParaRPr lang="en-US" sz="1400" u="sng" dirty="0">
                        <a:solidFill>
                          <a:schemeClr val="accent6"/>
                        </a:solidFill>
                        <a:effectLst/>
                        <a:latin typeface="Arial"/>
                        <a:ea typeface="Times New Roman" panose="02020603050405020304" pitchFamily="18" charset="0"/>
                        <a:cs typeface="Times New Roman"/>
                      </a:endParaRPr>
                    </a:p>
                  </a:txBody>
                  <a:tcPr marL="26519" marR="26519" marT="0" marB="0">
                    <a:lnL>
                      <a:noFill/>
                    </a:lnL>
                    <a:lnR>
                      <a:noFill/>
                    </a:lnR>
                    <a:lnT>
                      <a:noFill/>
                    </a:lnT>
                    <a:lnB>
                      <a:noFill/>
                    </a:lnB>
                  </a:tcPr>
                </a:tc>
                <a:tc gridSpan="2">
                  <a:txBody>
                    <a:bodyPr/>
                    <a:lstStyle/>
                    <a:p>
                      <a:pPr marL="0" marR="0" lvl="0">
                        <a:spcBef>
                          <a:spcPts val="0"/>
                        </a:spcBef>
                        <a:spcAft>
                          <a:spcPts val="0"/>
                        </a:spcAft>
                        <a:buNone/>
                      </a:pPr>
                      <a:endParaRPr lang="en-US" sz="1400" dirty="0">
                        <a:solidFill>
                          <a:schemeClr val="accent6"/>
                        </a:solidFill>
                        <a:effectLst/>
                        <a:latin typeface="Arial"/>
                        <a:cs typeface="Times New Roman"/>
                      </a:endParaRPr>
                    </a:p>
                  </a:txBody>
                  <a:tcPr marL="26519" marR="26519" marT="0" marB="0">
                    <a:lnL>
                      <a:noFill/>
                    </a:lnL>
                    <a:lnR>
                      <a:noFill/>
                    </a:lnR>
                    <a:lnT>
                      <a:noFill/>
                    </a:lnT>
                    <a:lnB>
                      <a:noFill/>
                    </a:lnB>
                  </a:tcPr>
                </a:tc>
                <a:tc hMerge="1">
                  <a:txBody>
                    <a:bodyPr/>
                    <a:lstStyle/>
                    <a:p>
                      <a:endParaRPr lang="en-US"/>
                    </a:p>
                  </a:txBody>
                  <a:tcPr>
                    <a:lnL w="12700" cmpd="sng">
                      <a:noFill/>
                      <a:prstDash val="solid"/>
                    </a:lnL>
                  </a:tcPr>
                </a:tc>
                <a:tc>
                  <a:txBody>
                    <a:bodyPr/>
                    <a:lstStyle/>
                    <a:p>
                      <a:pPr marL="0" marR="0">
                        <a:spcBef>
                          <a:spcPts val="0"/>
                        </a:spcBef>
                        <a:spcAft>
                          <a:spcPts val="0"/>
                        </a:spcAft>
                      </a:pPr>
                      <a:r>
                        <a:rPr lang="en-US" sz="1400" dirty="0">
                          <a:solidFill>
                            <a:schemeClr val="accent6"/>
                          </a:solidFill>
                          <a:effectLst/>
                          <a:latin typeface="Arial"/>
                          <a:ea typeface="Times New Roman" panose="02020603050405020304" pitchFamily="18" charset="0"/>
                          <a:cs typeface="Times New Roman"/>
                        </a:rPr>
                        <a:t>Select whether you have verified the family size.</a:t>
                      </a:r>
                    </a:p>
                  </a:txBody>
                  <a:tcPr marL="26519" marR="26519" marT="0" marB="0">
                    <a:lnL>
                      <a:noFill/>
                    </a:lnL>
                    <a:lnR>
                      <a:noFill/>
                    </a:lnR>
                    <a:lnT>
                      <a:noFill/>
                    </a:lnT>
                    <a:lnB>
                      <a:noFill/>
                    </a:lnB>
                  </a:tcPr>
                </a:tc>
                <a:extLst>
                  <a:ext uri="{0D108BD9-81ED-4DB2-BD59-A6C34878D82A}">
                    <a16:rowId xmlns:a16="http://schemas.microsoft.com/office/drawing/2014/main" val="3165602755"/>
                  </a:ext>
                </a:extLst>
              </a:tr>
            </a:tbl>
          </a:graphicData>
        </a:graphic>
      </p:graphicFrame>
    </p:spTree>
    <p:extLst>
      <p:ext uri="{BB962C8B-B14F-4D97-AF65-F5344CB8AC3E}">
        <p14:creationId xmlns:p14="http://schemas.microsoft.com/office/powerpoint/2010/main" val="71125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29C64CE-32C9-337A-7427-1900FF0C116C}"/>
              </a:ext>
            </a:extLst>
          </p:cNvPr>
          <p:cNvPicPr>
            <a:picLocks noGrp="1" noChangeAspect="1"/>
          </p:cNvPicPr>
          <p:nvPr>
            <p:ph sz="quarter" idx="10"/>
          </p:nvPr>
        </p:nvPicPr>
        <p:blipFill>
          <a:blip r:embed="rId2"/>
          <a:srcRect t="18"/>
          <a:stretch/>
        </p:blipFill>
        <p:spPr>
          <a:xfrm>
            <a:off x="20" y="1282"/>
            <a:ext cx="9143980" cy="6856718"/>
          </a:xfrm>
          <a:prstGeom prst="rect">
            <a:avLst/>
          </a:prstGeom>
        </p:spPr>
      </p:pic>
      <p:sp>
        <p:nvSpPr>
          <p:cNvPr id="3" name="Slide Number Placeholder 2">
            <a:extLst>
              <a:ext uri="{FF2B5EF4-FFF2-40B4-BE49-F238E27FC236}">
                <a16:creationId xmlns:a16="http://schemas.microsoft.com/office/drawing/2014/main" id="{9A1735D4-353E-1A4B-47C3-1A4C68FE36F7}"/>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defTabSz="914400">
              <a:spcAft>
                <a:spcPts val="600"/>
              </a:spcAft>
            </a:pPr>
            <a:fld id="{941BE8DD-6BA1-AD43-8321-0CEB068BCC7D}" type="slidenum">
              <a:rPr lang="en-US" sz="1200" dirty="0">
                <a:solidFill>
                  <a:srgbClr val="FFFFFF"/>
                </a:solidFill>
              </a:rPr>
              <a:pPr defTabSz="914400">
                <a:spcAft>
                  <a:spcPts val="600"/>
                </a:spcAft>
              </a:pPr>
              <a:t>2</a:t>
            </a:fld>
            <a:endParaRPr lang="en-US" sz="1200" dirty="0">
              <a:solidFill>
                <a:srgbClr val="FFFFFF"/>
              </a:solidFill>
            </a:endParaRPr>
          </a:p>
        </p:txBody>
      </p:sp>
    </p:spTree>
    <p:extLst>
      <p:ext uri="{BB962C8B-B14F-4D97-AF65-F5344CB8AC3E}">
        <p14:creationId xmlns:p14="http://schemas.microsoft.com/office/powerpoint/2010/main" val="308010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072"/>
            <a:ext cx="8229600" cy="990600"/>
          </a:xfrm>
        </p:spPr>
        <p:txBody>
          <a:bodyPr/>
          <a:lstStyle/>
          <a:p>
            <a:pPr>
              <a:defRPr/>
            </a:pPr>
            <a:r>
              <a:rPr lang="en-US" altLang="en-US" b="1" dirty="0"/>
              <a:t>Eligibility Criteria  </a:t>
            </a:r>
            <a:br>
              <a:rPr lang="en-US" altLang="en-US" b="1"/>
            </a:br>
            <a:r>
              <a:rPr lang="en-US" altLang="en-US" b="1" dirty="0"/>
              <a:t>Family / Public Assistance</a:t>
            </a:r>
            <a:endParaRPr lang="en-US" dirty="0">
              <a:solidFill>
                <a:srgbClr val="042B4A"/>
              </a:solidFill>
              <a:latin typeface="Century Gothic"/>
            </a:endParaRPr>
          </a:p>
        </p:txBody>
      </p:sp>
      <p:sp>
        <p:nvSpPr>
          <p:cNvPr id="34819" name="Content Placeholder 2"/>
          <p:cNvSpPr>
            <a:spLocks noGrp="1"/>
          </p:cNvSpPr>
          <p:nvPr>
            <p:ph idx="1"/>
          </p:nvPr>
        </p:nvSpPr>
        <p:spPr>
          <a:xfrm>
            <a:off x="457200" y="1204644"/>
            <a:ext cx="8229600" cy="4983163"/>
          </a:xfrm>
        </p:spPr>
        <p:txBody>
          <a:bodyPr vert="horz" lIns="91440" tIns="45720" rIns="91440" bIns="45720" rtlCol="0" anchor="t">
            <a:normAutofit/>
          </a:bodyPr>
          <a:lstStyle/>
          <a:p>
            <a:pPr marL="0" indent="0" algn="ctr">
              <a:buNone/>
            </a:pPr>
            <a:r>
              <a:rPr lang="en-US" altLang="en-US" sz="2000" dirty="0">
                <a:solidFill>
                  <a:schemeClr val="accent6"/>
                </a:solidFill>
              </a:rPr>
              <a:t>Verifying Income in the Eligibility Criteria area</a:t>
            </a:r>
            <a:endParaRPr lang="en-US" sz="2000">
              <a:solidFill>
                <a:schemeClr val="accent6"/>
              </a:solidFill>
              <a:ea typeface="Calibri"/>
              <a:cs typeface="Calibri"/>
            </a:endParaRPr>
          </a:p>
          <a:p>
            <a:endParaRPr lang="en-US" altLang="en-US"/>
          </a:p>
        </p:txBody>
      </p:sp>
      <p:sp>
        <p:nvSpPr>
          <p:cNvPr id="8" name="Slide Number Placeholder 7"/>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072579F-9FF5-4201-872C-73481382824D}" type="slidenum">
              <a:rPr lang="en-US" smtClean="0"/>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74B481A-5BD8-FB19-9290-DB624C758F4F}"/>
              </a:ext>
            </a:extLst>
          </p:cNvPr>
          <p:cNvPicPr>
            <a:picLocks noChangeAspect="1"/>
          </p:cNvPicPr>
          <p:nvPr/>
        </p:nvPicPr>
        <p:blipFill rotWithShape="1">
          <a:blip r:embed="rId3"/>
          <a:srcRect l="798" t="911" r="1026"/>
          <a:stretch/>
        </p:blipFill>
        <p:spPr>
          <a:xfrm>
            <a:off x="1054573" y="1619963"/>
            <a:ext cx="7131316" cy="4508370"/>
          </a:xfrm>
          <a:prstGeom prst="rect">
            <a:avLst/>
          </a:prstGeom>
          <a:ln>
            <a:solidFill>
              <a:schemeClr val="accent6"/>
            </a:solidFill>
          </a:ln>
        </p:spPr>
      </p:pic>
    </p:spTree>
    <p:extLst>
      <p:ext uri="{BB962C8B-B14F-4D97-AF65-F5344CB8AC3E}">
        <p14:creationId xmlns:p14="http://schemas.microsoft.com/office/powerpoint/2010/main" val="34487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56033"/>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mj-lt"/>
                <a:ea typeface="+mj-ea"/>
                <a:cs typeface="+mj-cs"/>
              </a:rPr>
              <a:t>Questions?</a:t>
            </a:r>
            <a:endParaRPr lang="en-US" sz="4500" dirty="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8" name="Slide Number Placeholder 7">
            <a:extLst>
              <a:ext uri="{FF2B5EF4-FFF2-40B4-BE49-F238E27FC236}">
                <a16:creationId xmlns:a16="http://schemas.microsoft.com/office/drawing/2014/main" id="{DD9BDEA7-2A37-D351-E804-A0729B01A445}"/>
              </a:ext>
            </a:extLst>
          </p:cNvPr>
          <p:cNvSpPr>
            <a:spLocks noGrp="1"/>
          </p:cNvSpPr>
          <p:nvPr>
            <p:ph type="sldNum" sz="quarter" idx="12"/>
          </p:nvPr>
        </p:nvSpPr>
        <p:spPr/>
        <p:txBody>
          <a:bodyPr/>
          <a:lstStyle/>
          <a:p>
            <a:fld id="{52771ABB-4DFB-4A1A-8DFB-0C792B0BEC62}" type="slidenum">
              <a:rPr lang="en-US" smtClean="0"/>
              <a:t>21</a:t>
            </a:fld>
            <a:endParaRPr lang="en-US"/>
          </a:p>
        </p:txBody>
      </p:sp>
    </p:spTree>
    <p:extLst>
      <p:ext uri="{BB962C8B-B14F-4D97-AF65-F5344CB8AC3E}">
        <p14:creationId xmlns:p14="http://schemas.microsoft.com/office/powerpoint/2010/main" val="18828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dirty="0">
                <a:ea typeface="Calibri"/>
              </a:rPr>
              <a:t>Jobs for Veterans State Grant (JVSG) Program Training </a:t>
            </a:r>
            <a:endParaRPr lang="en-US" sz="4800" dirty="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dirty="0">
                <a:solidFill>
                  <a:schemeClr val="bg1"/>
                </a:solidFill>
                <a:ea typeface="Calibri"/>
                <a:cs typeface="Calibri"/>
              </a:rPr>
              <a:t>Shared Customers </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211321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F05C-75DA-20A9-AC77-C95E4D17375C}"/>
              </a:ext>
            </a:extLst>
          </p:cNvPr>
          <p:cNvSpPr>
            <a:spLocks noGrp="1"/>
          </p:cNvSpPr>
          <p:nvPr>
            <p:ph type="title"/>
          </p:nvPr>
        </p:nvSpPr>
        <p:spPr>
          <a:xfrm>
            <a:off x="277906" y="173231"/>
            <a:ext cx="8867960" cy="842290"/>
          </a:xfrm>
        </p:spPr>
        <p:txBody>
          <a:bodyPr/>
          <a:lstStyle/>
          <a:p>
            <a:r>
              <a:rPr lang="en-US" b="1" dirty="0">
                <a:ea typeface="Calibri"/>
              </a:rPr>
              <a:t>WIOA </a:t>
            </a:r>
            <a:r>
              <a:rPr lang="en-US" b="1">
                <a:ea typeface="Calibri"/>
              </a:rPr>
              <a:t>Co-Enrollment and Service Integration</a:t>
            </a:r>
            <a:r>
              <a:rPr lang="en-US" dirty="0">
                <a:ea typeface="Calibri"/>
              </a:rPr>
              <a:t> </a:t>
            </a:r>
            <a:endParaRPr lang="en-US" dirty="0"/>
          </a:p>
        </p:txBody>
      </p:sp>
      <p:sp>
        <p:nvSpPr>
          <p:cNvPr id="3" name="Slide Number Placeholder 2">
            <a:extLst>
              <a:ext uri="{FF2B5EF4-FFF2-40B4-BE49-F238E27FC236}">
                <a16:creationId xmlns:a16="http://schemas.microsoft.com/office/drawing/2014/main" id="{3B5780DA-F836-CBA3-421F-BFDFCA193E5F}"/>
              </a:ext>
            </a:extLst>
          </p:cNvPr>
          <p:cNvSpPr>
            <a:spLocks noGrp="1"/>
          </p:cNvSpPr>
          <p:nvPr>
            <p:ph type="sldNum" sz="quarter" idx="4"/>
          </p:nvPr>
        </p:nvSpPr>
        <p:spPr/>
        <p:txBody>
          <a:bodyPr/>
          <a:lstStyle/>
          <a:p>
            <a:fld id="{941BE8DD-6BA1-AD43-8321-0CEB068BCC7D}" type="slidenum">
              <a:rPr lang="en-US" smtClean="0"/>
              <a:pPr/>
              <a:t>23</a:t>
            </a:fld>
            <a:endParaRPr lang="en-US"/>
          </a:p>
        </p:txBody>
      </p:sp>
      <p:sp>
        <p:nvSpPr>
          <p:cNvPr id="4" name="Content Placeholder 3">
            <a:extLst>
              <a:ext uri="{FF2B5EF4-FFF2-40B4-BE49-F238E27FC236}">
                <a16:creationId xmlns:a16="http://schemas.microsoft.com/office/drawing/2014/main" id="{83C00538-86B6-CFC2-DA39-C6F1F466A4F2}"/>
              </a:ext>
            </a:extLst>
          </p:cNvPr>
          <p:cNvSpPr>
            <a:spLocks noGrp="1"/>
          </p:cNvSpPr>
          <p:nvPr>
            <p:ph sz="quarter" idx="10"/>
          </p:nvPr>
        </p:nvSpPr>
        <p:spPr/>
        <p:txBody>
          <a:bodyPr vert="horz" lIns="91440" tIns="45720" rIns="91440" bIns="45720" rtlCol="0" anchor="t">
            <a:normAutofit lnSpcReduction="10000"/>
          </a:bodyPr>
          <a:lstStyle/>
          <a:p>
            <a:pPr marL="342900" indent="-342900"/>
            <a:r>
              <a:rPr lang="en-US" sz="2400" dirty="0">
                <a:solidFill>
                  <a:schemeClr val="accent6"/>
                </a:solidFill>
                <a:ea typeface="Calibri"/>
                <a:cs typeface="Calibri"/>
              </a:rPr>
              <a:t>Co-enrolling eligible Veterans in JVSG and WIOA maximizes access to resources</a:t>
            </a:r>
          </a:p>
          <a:p>
            <a:pPr marL="342900" indent="-342900"/>
            <a:r>
              <a:rPr lang="en-US" sz="2400" dirty="0">
                <a:solidFill>
                  <a:schemeClr val="accent6"/>
                </a:solidFill>
                <a:ea typeface="Calibri"/>
                <a:cs typeface="Calibri"/>
              </a:rPr>
              <a:t>Eligible Veterans may access training through WIOA to enhance their skill sets</a:t>
            </a:r>
          </a:p>
          <a:p>
            <a:pPr marL="342900" indent="-342900"/>
            <a:r>
              <a:rPr lang="en-US" sz="2400" dirty="0">
                <a:solidFill>
                  <a:schemeClr val="accent6"/>
                </a:solidFill>
                <a:ea typeface="Calibri"/>
                <a:cs typeface="Calibri"/>
              </a:rPr>
              <a:t>Co-enrollment is determined on a case-by-case basis based on the Veteran's specific needs and employment objectives</a:t>
            </a:r>
          </a:p>
          <a:p>
            <a:r>
              <a:rPr lang="en-US" sz="2400" dirty="0">
                <a:solidFill>
                  <a:srgbClr val="000000"/>
                </a:solidFill>
                <a:ea typeface="+mn-lt"/>
                <a:cs typeface="+mn-lt"/>
              </a:rPr>
              <a:t>Staff from both JVSG and WIOA programs can coordinate efforts, reducing redundancy and providing a seamless customer experience. </a:t>
            </a:r>
            <a:endParaRPr lang="en-US" sz="2400" dirty="0">
              <a:solidFill>
                <a:srgbClr val="032B4A"/>
              </a:solidFill>
              <a:ea typeface="Calibri"/>
              <a:cs typeface="Calibri"/>
            </a:endParaRPr>
          </a:p>
          <a:p>
            <a:pPr marL="342900" indent="-342900"/>
            <a:r>
              <a:rPr lang="en-US" sz="2400" dirty="0">
                <a:solidFill>
                  <a:srgbClr val="000000"/>
                </a:solidFill>
                <a:ea typeface="Calibri"/>
                <a:cs typeface="Calibri"/>
              </a:rPr>
              <a:t>Service integration provides a seamless experience that empowers eligible Veterans to achieve meaningful and sustainable employment</a:t>
            </a:r>
            <a:endParaRPr lang="en-US" sz="2400"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155715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Shared Customers </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343949" y="1300295"/>
            <a:ext cx="8600585" cy="4772756"/>
          </a:xfrm>
        </p:spPr>
        <p:txBody>
          <a:bodyPr vert="horz" lIns="91440" tIns="45720" rIns="91440" bIns="45720" rtlCol="0" anchor="t">
            <a:normAutofit fontScale="70000" lnSpcReduction="20000"/>
          </a:bodyPr>
          <a:lstStyle/>
          <a:p>
            <a:pPr marL="0" indent="0">
              <a:buNone/>
            </a:pPr>
            <a:endParaRPr lang="en-US" sz="3600" dirty="0">
              <a:solidFill>
                <a:schemeClr val="accent6"/>
              </a:solidFill>
              <a:ea typeface="Calibri"/>
              <a:cs typeface="Calibri"/>
            </a:endParaRPr>
          </a:p>
          <a:p>
            <a:r>
              <a:rPr lang="en-US" sz="3600">
                <a:solidFill>
                  <a:schemeClr val="accent6"/>
                </a:solidFill>
                <a:ea typeface="Calibri"/>
                <a:cs typeface="Calibri"/>
              </a:rPr>
              <a:t>Receive services from more than one WIOA Partner Program</a:t>
            </a:r>
            <a:endParaRPr lang="en-US" sz="3600" dirty="0">
              <a:solidFill>
                <a:schemeClr val="accent6"/>
              </a:solidFill>
              <a:ea typeface="Calibri"/>
              <a:cs typeface="Calibri"/>
            </a:endParaRPr>
          </a:p>
          <a:p>
            <a:pPr lvl="1" indent="-287020"/>
            <a:r>
              <a:rPr lang="en-US">
                <a:solidFill>
                  <a:schemeClr val="accent6"/>
                </a:solidFill>
                <a:ea typeface="Calibri"/>
                <a:cs typeface="Calibri"/>
              </a:rPr>
              <a:t>MassAbility </a:t>
            </a:r>
          </a:p>
          <a:p>
            <a:pPr lvl="1" indent="-287020"/>
            <a:r>
              <a:rPr lang="en-US">
                <a:solidFill>
                  <a:schemeClr val="accent6"/>
                </a:solidFill>
                <a:ea typeface="Calibri"/>
                <a:cs typeface="Calibri"/>
              </a:rPr>
              <a:t>Massachusetts Commission of the Blind </a:t>
            </a:r>
          </a:p>
          <a:p>
            <a:pPr lvl="1" indent="-287020"/>
            <a:r>
              <a:rPr lang="en-US">
                <a:solidFill>
                  <a:schemeClr val="accent6"/>
                </a:solidFill>
                <a:ea typeface="Calibri"/>
                <a:cs typeface="Calibri"/>
              </a:rPr>
              <a:t>Department of Transitional Assistance </a:t>
            </a:r>
          </a:p>
          <a:p>
            <a:pPr lvl="1" indent="-287020"/>
            <a:r>
              <a:rPr lang="en-US">
                <a:solidFill>
                  <a:schemeClr val="accent6"/>
                </a:solidFill>
                <a:ea typeface="Calibri"/>
                <a:cs typeface="Calibri"/>
              </a:rPr>
              <a:t>Senior Community Service Employment Program (SCSEP) </a:t>
            </a:r>
          </a:p>
          <a:p>
            <a:pPr lvl="1" indent="-287020"/>
            <a:r>
              <a:rPr lang="en-US">
                <a:solidFill>
                  <a:schemeClr val="accent6"/>
                </a:solidFill>
                <a:ea typeface="Calibri"/>
                <a:cs typeface="Calibri"/>
              </a:rPr>
              <a:t>Adult Community Learning Services (Adult Education)</a:t>
            </a:r>
            <a:endParaRPr lang="en-US" dirty="0">
              <a:solidFill>
                <a:schemeClr val="accent6"/>
              </a:solidFill>
              <a:ea typeface="Calibri"/>
              <a:cs typeface="Calibri"/>
            </a:endParaRPr>
          </a:p>
          <a:p>
            <a:r>
              <a:rPr lang="en-US" sz="3600">
                <a:solidFill>
                  <a:schemeClr val="accent6"/>
                </a:solidFill>
                <a:cs typeface="Calibri"/>
              </a:rPr>
              <a:t>Benefit from services and resources </a:t>
            </a:r>
            <a:r>
              <a:rPr lang="en-US" sz="3600" dirty="0">
                <a:solidFill>
                  <a:schemeClr val="accent6"/>
                </a:solidFill>
                <a:cs typeface="Calibri"/>
              </a:rPr>
              <a:t>delivered across multiple WIOA Partner </a:t>
            </a:r>
            <a:r>
              <a:rPr lang="en-US" sz="3600">
                <a:solidFill>
                  <a:schemeClr val="accent6"/>
                </a:solidFill>
                <a:cs typeface="Calibri"/>
              </a:rPr>
              <a:t>Programs.</a:t>
            </a:r>
            <a:endParaRPr lang="en-US" sz="3600" dirty="0">
              <a:solidFill>
                <a:schemeClr val="accent6"/>
              </a:solidFill>
              <a:ea typeface="Calibri"/>
              <a:cs typeface="Calibri"/>
            </a:endParaRPr>
          </a:p>
          <a:p>
            <a:r>
              <a:rPr lang="en-US" sz="3600">
                <a:solidFill>
                  <a:schemeClr val="accent6"/>
                </a:solidFill>
                <a:ea typeface="Calibri"/>
                <a:cs typeface="Calibri"/>
              </a:rPr>
              <a:t>Record shared customers in MOSES </a:t>
            </a:r>
          </a:p>
          <a:p>
            <a:endParaRPr lang="en-US" sz="1800" dirty="0">
              <a:solidFill>
                <a:schemeClr val="accent6"/>
              </a:solidFill>
              <a:ea typeface="Calibri"/>
              <a:cs typeface="Calibri"/>
            </a:endParaRPr>
          </a:p>
          <a:p>
            <a:pPr marL="0" indent="0">
              <a:buNone/>
            </a:pPr>
            <a:r>
              <a:rPr lang="en-US" sz="1800" dirty="0">
                <a:hlinkClick r:id="rId3"/>
              </a:rPr>
              <a:t>Joint Partner Policy Commination: 01.2018 – WIOA Partner Shared Customer </a:t>
            </a:r>
            <a:endParaRPr lang="en-US" sz="1800" dirty="0"/>
          </a:p>
        </p:txBody>
      </p:sp>
      <p:pic>
        <p:nvPicPr>
          <p:cNvPr id="5" name="Picture 4" descr="Getting Along With Computer Science Folk – h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070" y="4742987"/>
            <a:ext cx="979808" cy="979808"/>
          </a:xfrm>
          <a:prstGeom prst="rect">
            <a:avLst/>
          </a:prstGeom>
        </p:spPr>
      </p:pic>
    </p:spTree>
    <p:extLst>
      <p:ext uri="{BB962C8B-B14F-4D97-AF65-F5344CB8AC3E}">
        <p14:creationId xmlns:p14="http://schemas.microsoft.com/office/powerpoint/2010/main" val="295131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5" name="Title 1"/>
          <p:cNvSpPr txBox="1">
            <a:spLocks/>
          </p:cNvSpPr>
          <p:nvPr/>
        </p:nvSpPr>
        <p:spPr>
          <a:xfrm>
            <a:off x="457200" y="153605"/>
            <a:ext cx="7131050" cy="95434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alibri"/>
                <a:cs typeface="Calibri"/>
              </a:rPr>
              <a:t>Documenting the Shared Customer in MOSES</a:t>
            </a:r>
          </a:p>
        </p:txBody>
      </p:sp>
      <p:pic>
        <p:nvPicPr>
          <p:cNvPr id="8" name="Picture 7">
            <a:extLst>
              <a:ext uri="{FF2B5EF4-FFF2-40B4-BE49-F238E27FC236}">
                <a16:creationId xmlns:a16="http://schemas.microsoft.com/office/drawing/2014/main" id="{62E30542-1A70-7785-BDF4-FEE478903CDA}"/>
              </a:ext>
            </a:extLst>
          </p:cNvPr>
          <p:cNvPicPr>
            <a:picLocks noChangeAspect="1"/>
          </p:cNvPicPr>
          <p:nvPr/>
        </p:nvPicPr>
        <p:blipFill>
          <a:blip r:embed="rId3"/>
          <a:stretch>
            <a:fillRect/>
          </a:stretch>
        </p:blipFill>
        <p:spPr>
          <a:xfrm>
            <a:off x="757237" y="1366660"/>
            <a:ext cx="7629525" cy="4676775"/>
          </a:xfrm>
          <a:prstGeom prst="rect">
            <a:avLst/>
          </a:prstGeom>
        </p:spPr>
      </p:pic>
    </p:spTree>
    <p:extLst>
      <p:ext uri="{BB962C8B-B14F-4D97-AF65-F5344CB8AC3E}">
        <p14:creationId xmlns:p14="http://schemas.microsoft.com/office/powerpoint/2010/main" val="352035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56033"/>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mj-lt"/>
                <a:ea typeface="+mj-ea"/>
                <a:cs typeface="+mj-cs"/>
              </a:rPr>
              <a:t>Questions?</a:t>
            </a:r>
            <a:endParaRPr lang="en-US" sz="4500" dirty="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8" name="Slide Number Placeholder 7">
            <a:extLst>
              <a:ext uri="{FF2B5EF4-FFF2-40B4-BE49-F238E27FC236}">
                <a16:creationId xmlns:a16="http://schemas.microsoft.com/office/drawing/2014/main" id="{DD9BDEA7-2A37-D351-E804-A0729B01A445}"/>
              </a:ext>
            </a:extLst>
          </p:cNvPr>
          <p:cNvSpPr>
            <a:spLocks noGrp="1"/>
          </p:cNvSpPr>
          <p:nvPr>
            <p:ph type="sldNum" sz="quarter" idx="12"/>
          </p:nvPr>
        </p:nvSpPr>
        <p:spPr/>
        <p:txBody>
          <a:bodyPr/>
          <a:lstStyle/>
          <a:p>
            <a:fld id="{52771ABB-4DFB-4A1A-8DFB-0C792B0BEC62}" type="slidenum">
              <a:rPr lang="en-US" smtClean="0"/>
              <a:t>26</a:t>
            </a:fld>
            <a:endParaRPr lang="en-US"/>
          </a:p>
        </p:txBody>
      </p:sp>
    </p:spTree>
    <p:extLst>
      <p:ext uri="{BB962C8B-B14F-4D97-AF65-F5344CB8AC3E}">
        <p14:creationId xmlns:p14="http://schemas.microsoft.com/office/powerpoint/2010/main" val="30224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53207" y="164462"/>
            <a:ext cx="8771467" cy="954348"/>
          </a:xfrm>
        </p:spPr>
        <p:txBody>
          <a:bodyPr/>
          <a:lstStyle/>
          <a:p>
            <a:r>
              <a:rPr lang="en-US" altLang="en-US" b="1" dirty="0"/>
              <a:t>Jobs for Veteran State Grant Program Enrollment</a:t>
            </a:r>
          </a:p>
        </p:txBody>
      </p:sp>
      <p:sp>
        <p:nvSpPr>
          <p:cNvPr id="3" name="TextBox 2">
            <a:extLst>
              <a:ext uri="{FF2B5EF4-FFF2-40B4-BE49-F238E27FC236}">
                <a16:creationId xmlns:a16="http://schemas.microsoft.com/office/drawing/2014/main" id="{3B5E0328-FF71-E4C8-446E-56B396EF891C}"/>
              </a:ext>
            </a:extLst>
          </p:cNvPr>
          <p:cNvSpPr txBox="1"/>
          <p:nvPr/>
        </p:nvSpPr>
        <p:spPr>
          <a:xfrm>
            <a:off x="358400" y="1321615"/>
            <a:ext cx="8657950" cy="4801314"/>
          </a:xfrm>
          <a:prstGeom prst="rect">
            <a:avLst/>
          </a:prstGeom>
          <a:noFill/>
        </p:spPr>
        <p:txBody>
          <a:bodyPr wrap="square" lIns="91440" tIns="45720" rIns="91440" bIns="45720" rtlCol="0" anchor="t">
            <a:spAutoFit/>
          </a:bodyPr>
          <a:lstStyle/>
          <a:p>
            <a:r>
              <a:rPr lang="en-US" b="1" dirty="0">
                <a:solidFill>
                  <a:schemeClr val="accent6"/>
                </a:solidFill>
              </a:rPr>
              <a:t>Enrolling in the JVSG Program</a:t>
            </a:r>
            <a:endParaRPr lang="en-US" b="1" dirty="0">
              <a:solidFill>
                <a:schemeClr val="accent6"/>
              </a:solidFill>
              <a:ea typeface="Calibri"/>
              <a:cs typeface="Calibri"/>
            </a:endParaRPr>
          </a:p>
          <a:p>
            <a:endParaRPr lang="en-US" b="1" dirty="0">
              <a:solidFill>
                <a:schemeClr val="accent6"/>
              </a:solidFill>
              <a:ea typeface="Calibri"/>
              <a:cs typeface="Calibri"/>
            </a:endParaRPr>
          </a:p>
          <a:p>
            <a:r>
              <a:rPr lang="en-US" dirty="0">
                <a:solidFill>
                  <a:schemeClr val="accent6"/>
                </a:solidFill>
              </a:rPr>
              <a:t>• All Veterans who have a DD214 Verified ARE ENROLLED in Veterans Program, </a:t>
            </a:r>
            <a:br>
              <a:rPr lang="en-US" dirty="0">
                <a:solidFill>
                  <a:schemeClr val="accent6"/>
                </a:solidFill>
              </a:rPr>
            </a:br>
            <a:r>
              <a:rPr lang="en-US" dirty="0">
                <a:solidFill>
                  <a:schemeClr val="accent6"/>
                </a:solidFill>
              </a:rPr>
              <a:t>   Not All are Case Managed</a:t>
            </a:r>
            <a:endParaRPr lang="en-US">
              <a:solidFill>
                <a:schemeClr val="accent6"/>
              </a:solidFill>
              <a:ea typeface="Calibri"/>
              <a:cs typeface="Calibri"/>
            </a:endParaRPr>
          </a:p>
          <a:p>
            <a:r>
              <a:rPr lang="en-US" dirty="0">
                <a:solidFill>
                  <a:schemeClr val="accent6"/>
                </a:solidFill>
              </a:rPr>
              <a:t>• Select the Veteran program in the Programs Panel on the Basic Screen</a:t>
            </a:r>
            <a:endParaRPr lang="en-US">
              <a:solidFill>
                <a:schemeClr val="accent6"/>
              </a:solidFill>
              <a:ea typeface="Calibri"/>
              <a:cs typeface="Calibri"/>
            </a:endParaRPr>
          </a:p>
          <a:p>
            <a:pPr marL="742950" lvl="1" indent="-285750">
              <a:buFont typeface="Wingdings"/>
              <a:buChar char="ü"/>
            </a:pPr>
            <a:r>
              <a:rPr lang="en-US" dirty="0">
                <a:solidFill>
                  <a:schemeClr val="accent6"/>
                </a:solidFill>
              </a:rPr>
              <a:t>Check off the Apply box next to the Veteran program</a:t>
            </a:r>
            <a:endParaRPr lang="en-US">
              <a:solidFill>
                <a:schemeClr val="accent6"/>
              </a:solidFill>
              <a:ea typeface="Calibri"/>
              <a:cs typeface="Calibri"/>
            </a:endParaRPr>
          </a:p>
          <a:p>
            <a:pPr marL="742950" lvl="1" indent="-285750">
              <a:buFont typeface="Wingdings"/>
              <a:buChar char="ü"/>
            </a:pPr>
            <a:r>
              <a:rPr lang="en-US" dirty="0">
                <a:solidFill>
                  <a:schemeClr val="accent6"/>
                </a:solidFill>
              </a:rPr>
              <a:t>VET Staff Initiate Case Plan in MOSES at 1ST or 2nd appt. WITH Veteran</a:t>
            </a:r>
            <a:endParaRPr lang="en-US">
              <a:solidFill>
                <a:schemeClr val="accent6"/>
              </a:solidFill>
              <a:ea typeface="Calibri"/>
              <a:cs typeface="Calibri"/>
            </a:endParaRPr>
          </a:p>
          <a:p>
            <a:r>
              <a:rPr lang="en-US" dirty="0">
                <a:solidFill>
                  <a:schemeClr val="accent6"/>
                </a:solidFill>
              </a:rPr>
              <a:t>• All Veterans with barriers to employment,</a:t>
            </a:r>
            <a:endParaRPr lang="en-US" dirty="0">
              <a:solidFill>
                <a:schemeClr val="accent6"/>
              </a:solidFill>
              <a:ea typeface="Calibri"/>
              <a:cs typeface="Calibri"/>
            </a:endParaRPr>
          </a:p>
          <a:p>
            <a:r>
              <a:rPr lang="en-US" dirty="0">
                <a:solidFill>
                  <a:schemeClr val="accent6"/>
                </a:solidFill>
              </a:rPr>
              <a:t>           i.e., disabled or recently discharged, MUST be case managed</a:t>
            </a:r>
            <a:endParaRPr lang="en-US">
              <a:solidFill>
                <a:schemeClr val="accent6"/>
              </a:solidFill>
              <a:ea typeface="Calibri"/>
              <a:cs typeface="Calibri"/>
            </a:endParaRPr>
          </a:p>
          <a:p>
            <a:r>
              <a:rPr lang="en-US" dirty="0">
                <a:solidFill>
                  <a:schemeClr val="accent6"/>
                </a:solidFill>
              </a:rPr>
              <a:t>• Enrolling in Case Plan</a:t>
            </a:r>
            <a:endParaRPr lang="en-US">
              <a:solidFill>
                <a:schemeClr val="accent6"/>
              </a:solidFill>
              <a:ea typeface="Calibri"/>
              <a:cs typeface="Calibri"/>
            </a:endParaRPr>
          </a:p>
          <a:p>
            <a:pPr marL="742950" lvl="1" indent="-285750">
              <a:buFont typeface="Wingdings"/>
              <a:buChar char="ü"/>
            </a:pPr>
            <a:r>
              <a:rPr lang="en-US" dirty="0">
                <a:solidFill>
                  <a:schemeClr val="accent6"/>
                </a:solidFill>
              </a:rPr>
              <a:t>Select the </a:t>
            </a:r>
            <a:r>
              <a:rPr lang="en-US" b="1" dirty="0">
                <a:solidFill>
                  <a:schemeClr val="accent6"/>
                </a:solidFill>
              </a:rPr>
              <a:t>Career Planning </a:t>
            </a:r>
            <a:r>
              <a:rPr lang="en-US" dirty="0">
                <a:solidFill>
                  <a:schemeClr val="accent6"/>
                </a:solidFill>
              </a:rPr>
              <a:t>program in the Programs Panel on the Basic Screen</a:t>
            </a:r>
            <a:endParaRPr lang="en-US">
              <a:solidFill>
                <a:schemeClr val="accent6"/>
              </a:solidFill>
              <a:ea typeface="Calibri"/>
              <a:cs typeface="Calibri"/>
            </a:endParaRPr>
          </a:p>
          <a:p>
            <a:pPr marL="742950" lvl="1" indent="-285750">
              <a:buFont typeface="Wingdings"/>
              <a:buChar char="ü"/>
            </a:pPr>
            <a:r>
              <a:rPr lang="en-US" dirty="0">
                <a:solidFill>
                  <a:schemeClr val="accent6"/>
                </a:solidFill>
              </a:rPr>
              <a:t>Check off the </a:t>
            </a:r>
            <a:r>
              <a:rPr lang="en-US" b="1" dirty="0">
                <a:solidFill>
                  <a:schemeClr val="accent6"/>
                </a:solidFill>
              </a:rPr>
              <a:t>Apply</a:t>
            </a:r>
            <a:r>
              <a:rPr lang="en-US" dirty="0">
                <a:solidFill>
                  <a:schemeClr val="accent6"/>
                </a:solidFill>
              </a:rPr>
              <a:t> box next to the Case Management</a:t>
            </a:r>
            <a:endParaRPr lang="en-US">
              <a:solidFill>
                <a:schemeClr val="accent6"/>
              </a:solidFill>
              <a:ea typeface="Calibri"/>
              <a:cs typeface="Calibri"/>
            </a:endParaRPr>
          </a:p>
          <a:p>
            <a:r>
              <a:rPr lang="en-US" dirty="0">
                <a:solidFill>
                  <a:schemeClr val="accent6"/>
                </a:solidFill>
              </a:rPr>
              <a:t>• Enrolling in the Veterans Program</a:t>
            </a:r>
            <a:endParaRPr lang="en-US">
              <a:solidFill>
                <a:schemeClr val="accent6"/>
              </a:solidFill>
              <a:ea typeface="Calibri"/>
              <a:cs typeface="Calibri"/>
            </a:endParaRPr>
          </a:p>
          <a:p>
            <a:pPr marL="742950" lvl="1" indent="-285750">
              <a:buFont typeface="Wingdings"/>
              <a:buChar char="ü"/>
            </a:pPr>
            <a:r>
              <a:rPr lang="en-US" dirty="0">
                <a:solidFill>
                  <a:schemeClr val="accent6"/>
                </a:solidFill>
              </a:rPr>
              <a:t>Select the </a:t>
            </a:r>
            <a:r>
              <a:rPr lang="en-US" b="1" dirty="0">
                <a:solidFill>
                  <a:schemeClr val="accent6"/>
                </a:solidFill>
              </a:rPr>
              <a:t>Veteran</a:t>
            </a:r>
            <a:r>
              <a:rPr lang="en-US" dirty="0">
                <a:solidFill>
                  <a:schemeClr val="accent6"/>
                </a:solidFill>
              </a:rPr>
              <a:t> (JVSG) program in the Programs Panel on the </a:t>
            </a:r>
            <a:r>
              <a:rPr lang="en-US" b="1" dirty="0">
                <a:solidFill>
                  <a:schemeClr val="accent6"/>
                </a:solidFill>
              </a:rPr>
              <a:t>Basic</a:t>
            </a:r>
            <a:r>
              <a:rPr lang="en-US" dirty="0">
                <a:solidFill>
                  <a:schemeClr val="accent6"/>
                </a:solidFill>
              </a:rPr>
              <a:t> Screen</a:t>
            </a:r>
            <a:endParaRPr lang="en-US">
              <a:solidFill>
                <a:schemeClr val="accent6"/>
              </a:solidFill>
              <a:ea typeface="Calibri"/>
              <a:cs typeface="Calibri"/>
            </a:endParaRPr>
          </a:p>
          <a:p>
            <a:pPr marL="742950" lvl="1" indent="-285750">
              <a:buFont typeface="Wingdings"/>
              <a:buChar char="ü"/>
            </a:pPr>
            <a:r>
              <a:rPr lang="en-US" dirty="0">
                <a:solidFill>
                  <a:schemeClr val="accent6"/>
                </a:solidFill>
              </a:rPr>
              <a:t>Check off the Apply box next to the Veteran program</a:t>
            </a:r>
            <a:endParaRPr lang="en-US" dirty="0">
              <a:solidFill>
                <a:schemeClr val="accent6"/>
              </a:solidFill>
              <a:cs typeface="Calibri"/>
            </a:endParaRPr>
          </a:p>
          <a:p>
            <a:endParaRPr lang="en-US"/>
          </a:p>
          <a:p>
            <a:endParaRPr lang="en-US" i="1">
              <a:ea typeface="Calibri"/>
              <a:cs typeface="Calibri"/>
            </a:endParaRPr>
          </a:p>
        </p:txBody>
      </p:sp>
    </p:spTree>
    <p:extLst>
      <p:ext uri="{BB962C8B-B14F-4D97-AF65-F5344CB8AC3E}">
        <p14:creationId xmlns:p14="http://schemas.microsoft.com/office/powerpoint/2010/main" val="223426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F154FC-35B4-D74A-2390-26C76320DFEE}"/>
              </a:ext>
            </a:extLst>
          </p:cNvPr>
          <p:cNvPicPr>
            <a:picLocks noChangeAspect="1"/>
          </p:cNvPicPr>
          <p:nvPr/>
        </p:nvPicPr>
        <p:blipFill>
          <a:blip r:embed="rId2"/>
          <a:stretch>
            <a:fillRect/>
          </a:stretch>
        </p:blipFill>
        <p:spPr>
          <a:xfrm>
            <a:off x="368715" y="1145448"/>
            <a:ext cx="6928582" cy="4259091"/>
          </a:xfrm>
          <a:prstGeom prst="rect">
            <a:avLst/>
          </a:prstGeom>
        </p:spPr>
      </p:pic>
      <p:sp>
        <p:nvSpPr>
          <p:cNvPr id="6147" name="Rectangle 2"/>
          <p:cNvSpPr>
            <a:spLocks noGrp="1" noChangeArrowheads="1"/>
          </p:cNvSpPr>
          <p:nvPr>
            <p:ph type="title"/>
          </p:nvPr>
        </p:nvSpPr>
        <p:spPr/>
        <p:txBody>
          <a:bodyPr/>
          <a:lstStyle/>
          <a:p>
            <a:r>
              <a:rPr lang="en-US" altLang="en-US" b="1" dirty="0">
                <a:solidFill>
                  <a:schemeClr val="bg1"/>
                </a:solidFill>
              </a:rPr>
              <a:t>Program Eligibility Enrollment</a:t>
            </a:r>
          </a:p>
        </p:txBody>
      </p:sp>
      <p:pic>
        <p:nvPicPr>
          <p:cNvPr id="3" name="Picture 2">
            <a:extLst>
              <a:ext uri="{FF2B5EF4-FFF2-40B4-BE49-F238E27FC236}">
                <a16:creationId xmlns:a16="http://schemas.microsoft.com/office/drawing/2014/main" id="{2576974E-3FAD-1B9A-7E21-4E09FDAC5234}"/>
              </a:ext>
            </a:extLst>
          </p:cNvPr>
          <p:cNvPicPr>
            <a:picLocks noChangeAspect="1"/>
          </p:cNvPicPr>
          <p:nvPr/>
        </p:nvPicPr>
        <p:blipFill>
          <a:blip r:embed="rId3"/>
          <a:stretch>
            <a:fillRect/>
          </a:stretch>
        </p:blipFill>
        <p:spPr>
          <a:xfrm>
            <a:off x="4830474" y="3884543"/>
            <a:ext cx="4190336" cy="1564240"/>
          </a:xfrm>
          <a:prstGeom prst="rect">
            <a:avLst/>
          </a:prstGeom>
        </p:spPr>
      </p:pic>
      <p:sp>
        <p:nvSpPr>
          <p:cNvPr id="5" name="TextBox 4">
            <a:extLst>
              <a:ext uri="{FF2B5EF4-FFF2-40B4-BE49-F238E27FC236}">
                <a16:creationId xmlns:a16="http://schemas.microsoft.com/office/drawing/2014/main" id="{75DE25C5-C73F-967B-D4F2-EE3AA19C37C3}"/>
              </a:ext>
            </a:extLst>
          </p:cNvPr>
          <p:cNvSpPr txBox="1"/>
          <p:nvPr/>
        </p:nvSpPr>
        <p:spPr>
          <a:xfrm>
            <a:off x="168965" y="5544378"/>
            <a:ext cx="88640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6"/>
                </a:solidFill>
              </a:rPr>
              <a:t>NOTE: </a:t>
            </a:r>
            <a:r>
              <a:rPr lang="en-US" i="1" dirty="0">
                <a:solidFill>
                  <a:schemeClr val="accent6"/>
                </a:solidFill>
              </a:rPr>
              <a:t>The eligibility criteria tab must be activated to avoid failed elements within the JVSG Program. </a:t>
            </a:r>
            <a:endParaRPr lang="en-US" i="1" dirty="0">
              <a:solidFill>
                <a:schemeClr val="accent6"/>
              </a:solidFill>
              <a:ea typeface="Calibri"/>
              <a:cs typeface="Calibri"/>
            </a:endParaRPr>
          </a:p>
        </p:txBody>
      </p:sp>
      <p:sp>
        <p:nvSpPr>
          <p:cNvPr id="14" name="Arrow: Right 13">
            <a:extLst>
              <a:ext uri="{FF2B5EF4-FFF2-40B4-BE49-F238E27FC236}">
                <a16:creationId xmlns:a16="http://schemas.microsoft.com/office/drawing/2014/main" id="{0F68AC47-C1EF-E778-D30D-9023E3310FDB}"/>
              </a:ext>
            </a:extLst>
          </p:cNvPr>
          <p:cNvSpPr/>
          <p:nvPr/>
        </p:nvSpPr>
        <p:spPr>
          <a:xfrm>
            <a:off x="-89568" y="4074994"/>
            <a:ext cx="382061" cy="186459"/>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0000"/>
              </a:highlight>
              <a:cs typeface="Calibri"/>
            </a:endParaRPr>
          </a:p>
        </p:txBody>
      </p:sp>
    </p:spTree>
    <p:extLst>
      <p:ext uri="{BB962C8B-B14F-4D97-AF65-F5344CB8AC3E}">
        <p14:creationId xmlns:p14="http://schemas.microsoft.com/office/powerpoint/2010/main" val="97713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45533" y="139614"/>
            <a:ext cx="8771467" cy="954348"/>
          </a:xfrm>
        </p:spPr>
        <p:txBody>
          <a:bodyPr/>
          <a:lstStyle/>
          <a:p>
            <a:pPr eaLnBrk="1" hangingPunct="1"/>
            <a:r>
              <a:rPr lang="en-US" altLang="en-US" b="1" dirty="0"/>
              <a:t>Automatic Program Enrollment</a:t>
            </a:r>
          </a:p>
        </p:txBody>
      </p:sp>
      <p:sp>
        <p:nvSpPr>
          <p:cNvPr id="3" name="TextBox 2">
            <a:extLst>
              <a:ext uri="{FF2B5EF4-FFF2-40B4-BE49-F238E27FC236}">
                <a16:creationId xmlns:a16="http://schemas.microsoft.com/office/drawing/2014/main" id="{3B5E0328-FF71-E4C8-446E-56B396EF891C}"/>
              </a:ext>
            </a:extLst>
          </p:cNvPr>
          <p:cNvSpPr txBox="1"/>
          <p:nvPr/>
        </p:nvSpPr>
        <p:spPr>
          <a:xfrm>
            <a:off x="354719" y="3774747"/>
            <a:ext cx="8440629" cy="2308324"/>
          </a:xfrm>
          <a:prstGeom prst="rect">
            <a:avLst/>
          </a:prstGeom>
          <a:noFill/>
        </p:spPr>
        <p:txBody>
          <a:bodyPr wrap="square" lIns="91440" tIns="45720" rIns="91440" bIns="45720" rtlCol="0" anchor="t">
            <a:spAutoFit/>
          </a:bodyPr>
          <a:lstStyle/>
          <a:p>
            <a:r>
              <a:rPr lang="en-US" dirty="0">
                <a:solidFill>
                  <a:schemeClr val="accent6"/>
                </a:solidFill>
              </a:rPr>
              <a:t>If not currently enrolled in the Veteran Program, a </a:t>
            </a:r>
            <a:r>
              <a:rPr lang="en-US" i="1" dirty="0">
                <a:solidFill>
                  <a:schemeClr val="accent6"/>
                </a:solidFill>
              </a:rPr>
              <a:t>“Would you like to enroll the applicant now?” </a:t>
            </a:r>
            <a:r>
              <a:rPr lang="en-US" dirty="0">
                <a:solidFill>
                  <a:schemeClr val="accent6"/>
                </a:solidFill>
              </a:rPr>
              <a:t>box appears. </a:t>
            </a:r>
            <a:endParaRPr lang="en-US" dirty="0">
              <a:solidFill>
                <a:schemeClr val="accent6"/>
              </a:solidFill>
              <a:ea typeface="Calibri"/>
              <a:cs typeface="Calibri"/>
            </a:endParaRPr>
          </a:p>
          <a:p>
            <a:endParaRPr lang="en-US" dirty="0">
              <a:solidFill>
                <a:schemeClr val="accent6"/>
              </a:solidFill>
              <a:ea typeface="Calibri"/>
              <a:cs typeface="Calibri"/>
            </a:endParaRPr>
          </a:p>
          <a:p>
            <a:r>
              <a:rPr lang="en-US" dirty="0">
                <a:solidFill>
                  <a:schemeClr val="accent6"/>
                </a:solidFill>
                <a:cs typeface="Calibri"/>
              </a:rPr>
              <a:t>Note: MOSES does not do the automatic enrollment, staff must still manually enroll the Veteran in the JVSG program. </a:t>
            </a:r>
            <a:endParaRPr lang="en-US">
              <a:solidFill>
                <a:schemeClr val="accent6"/>
              </a:solidFill>
              <a:ea typeface="Calibri"/>
              <a:cs typeface="Calibri"/>
            </a:endParaRPr>
          </a:p>
          <a:p>
            <a:endParaRPr lang="en-US" dirty="0">
              <a:solidFill>
                <a:schemeClr val="accent6"/>
              </a:solidFill>
              <a:ea typeface="Calibri"/>
              <a:cs typeface="Calibri"/>
            </a:endParaRPr>
          </a:p>
          <a:p>
            <a:r>
              <a:rPr lang="en-US" dirty="0">
                <a:solidFill>
                  <a:schemeClr val="accent6"/>
                </a:solidFill>
                <a:cs typeface="Calibri"/>
              </a:rPr>
              <a:t>DO NOT ENROLL IN THE VETERANS PROGRAM IF DD-214 HAS NOT BEEN VERIFIED OR IF YOU HAVE NOT SEEN THE VETERAN  </a:t>
            </a:r>
            <a:endParaRPr lang="en-US" i="1" dirty="0">
              <a:solidFill>
                <a:schemeClr val="accent6"/>
              </a:solidFill>
              <a:ea typeface="Calibri"/>
              <a:cs typeface="Calibri"/>
            </a:endParaRPr>
          </a:p>
        </p:txBody>
      </p:sp>
      <p:pic>
        <p:nvPicPr>
          <p:cNvPr id="7" name="Picture 6">
            <a:extLst>
              <a:ext uri="{FF2B5EF4-FFF2-40B4-BE49-F238E27FC236}">
                <a16:creationId xmlns:a16="http://schemas.microsoft.com/office/drawing/2014/main" id="{AAD71F50-AD63-794E-D113-DC94724D9570}"/>
              </a:ext>
            </a:extLst>
          </p:cNvPr>
          <p:cNvPicPr>
            <a:picLocks noChangeAspect="1"/>
          </p:cNvPicPr>
          <p:nvPr/>
        </p:nvPicPr>
        <p:blipFill rotWithShape="1">
          <a:blip r:embed="rId2"/>
          <a:srcRect l="856" t="2930" r="1927" b="1832"/>
          <a:stretch/>
        </p:blipFill>
        <p:spPr>
          <a:xfrm>
            <a:off x="2721251" y="1397483"/>
            <a:ext cx="3759504" cy="2149928"/>
          </a:xfrm>
          <a:prstGeom prst="rect">
            <a:avLst/>
          </a:prstGeom>
          <a:ln>
            <a:solidFill>
              <a:schemeClr val="accent6"/>
            </a:solidFill>
          </a:ln>
        </p:spPr>
      </p:pic>
    </p:spTree>
    <p:extLst>
      <p:ext uri="{BB962C8B-B14F-4D97-AF65-F5344CB8AC3E}">
        <p14:creationId xmlns:p14="http://schemas.microsoft.com/office/powerpoint/2010/main" val="175458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dirty="0"/>
              <a:t>Eligibility Criteria</a:t>
            </a:r>
          </a:p>
        </p:txBody>
      </p:sp>
      <p:pic>
        <p:nvPicPr>
          <p:cNvPr id="3075" name="Picture 1">
            <a:extLst>
              <a:ext uri="{FF2B5EF4-FFF2-40B4-BE49-F238E27FC236}">
                <a16:creationId xmlns:a16="http://schemas.microsoft.com/office/drawing/2014/main" id="{9F069BE1-4811-3F88-961B-4A6F5967D0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1" t="13846" r="2913" b="6154"/>
          <a:stretch/>
        </p:blipFill>
        <p:spPr bwMode="auto">
          <a:xfrm>
            <a:off x="5988818" y="1839616"/>
            <a:ext cx="1549657" cy="4364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09C654-F822-FE6D-AAC9-75AFB475C573}"/>
              </a:ext>
            </a:extLst>
          </p:cNvPr>
          <p:cNvSpPr txBox="1"/>
          <p:nvPr/>
        </p:nvSpPr>
        <p:spPr>
          <a:xfrm>
            <a:off x="457567" y="3333604"/>
            <a:ext cx="8060617" cy="2308324"/>
          </a:xfrm>
          <a:prstGeom prst="rect">
            <a:avLst/>
          </a:prstGeom>
          <a:noFill/>
        </p:spPr>
        <p:txBody>
          <a:bodyPr wrap="square" lIns="91440" tIns="45720" rIns="91440" bIns="45720" anchor="t">
            <a:spAutoFit/>
          </a:bodyPr>
          <a:lstStyle/>
          <a:p>
            <a:pPr marL="285750" indent="-285750">
              <a:buFont typeface="Arial"/>
              <a:buChar char="•"/>
            </a:pPr>
            <a:r>
              <a:rPr lang="en-US" dirty="0">
                <a:solidFill>
                  <a:schemeClr val="accent6"/>
                </a:solidFill>
              </a:rPr>
              <a:t>There are data points (information) that are captured in MOSES for various programs, either through the main tabs (</a:t>
            </a:r>
            <a:r>
              <a:rPr lang="en-US" b="1" dirty="0">
                <a:solidFill>
                  <a:schemeClr val="accent6"/>
                </a:solidFill>
              </a:rPr>
              <a:t>Basic</a:t>
            </a:r>
            <a:r>
              <a:rPr lang="en-US" dirty="0">
                <a:solidFill>
                  <a:schemeClr val="accent6"/>
                </a:solidFill>
              </a:rPr>
              <a:t>, </a:t>
            </a:r>
            <a:r>
              <a:rPr lang="en-US" b="1" dirty="0">
                <a:solidFill>
                  <a:schemeClr val="accent6"/>
                </a:solidFill>
              </a:rPr>
              <a:t>Full</a:t>
            </a:r>
            <a:r>
              <a:rPr lang="en-US" dirty="0">
                <a:solidFill>
                  <a:schemeClr val="accent6"/>
                </a:solidFill>
              </a:rPr>
              <a:t>, etc.) or in the </a:t>
            </a:r>
            <a:r>
              <a:rPr lang="en-US" b="1" dirty="0">
                <a:solidFill>
                  <a:schemeClr val="accent6"/>
                </a:solidFill>
              </a:rPr>
              <a:t>Eligibility Criteria</a:t>
            </a:r>
            <a:r>
              <a:rPr lang="en-US" dirty="0">
                <a:solidFill>
                  <a:schemeClr val="accent6"/>
                </a:solidFill>
              </a:rPr>
              <a:t>.</a:t>
            </a:r>
            <a:endParaRPr lang="en-US" dirty="0">
              <a:solidFill>
                <a:schemeClr val="accent6"/>
              </a:solidFill>
              <a:ea typeface="Calibri"/>
              <a:cs typeface="Calibri"/>
            </a:endParaRPr>
          </a:p>
          <a:p>
            <a:pPr marL="285750" indent="-285750">
              <a:buFont typeface="Arial"/>
              <a:buChar char="•"/>
            </a:pPr>
            <a:endParaRPr lang="en-US" i="1" dirty="0">
              <a:solidFill>
                <a:schemeClr val="accent6"/>
              </a:solidFill>
              <a:ea typeface="Calibri"/>
              <a:cs typeface="Calibri"/>
            </a:endParaRPr>
          </a:p>
          <a:p>
            <a:pPr marL="285750" indent="-285750">
              <a:buFont typeface="Arial"/>
              <a:buChar char="•"/>
            </a:pPr>
            <a:r>
              <a:rPr lang="en-US" dirty="0">
                <a:solidFill>
                  <a:schemeClr val="accent6"/>
                </a:solidFill>
              </a:rPr>
              <a:t>Many of the </a:t>
            </a:r>
            <a:r>
              <a:rPr lang="en-US" b="1" dirty="0">
                <a:solidFill>
                  <a:schemeClr val="accent6"/>
                </a:solidFill>
              </a:rPr>
              <a:t>PIRL</a:t>
            </a:r>
            <a:r>
              <a:rPr lang="en-US" dirty="0">
                <a:solidFill>
                  <a:schemeClr val="accent6"/>
                </a:solidFill>
              </a:rPr>
              <a:t> (Participant Individual Record Layout) (federal data points) are only captured in Federal reports from the </a:t>
            </a:r>
            <a:r>
              <a:rPr lang="en-US" b="1" dirty="0">
                <a:solidFill>
                  <a:schemeClr val="accent6"/>
                </a:solidFill>
              </a:rPr>
              <a:t>Eligibility Criteria </a:t>
            </a:r>
            <a:r>
              <a:rPr lang="en-US" dirty="0">
                <a:solidFill>
                  <a:schemeClr val="accent6"/>
                </a:solidFill>
              </a:rPr>
              <a:t>area.</a:t>
            </a:r>
            <a:endParaRPr lang="en-US" dirty="0">
              <a:solidFill>
                <a:schemeClr val="accent6"/>
              </a:solidFill>
              <a:ea typeface="Calibri"/>
              <a:cs typeface="Calibri"/>
            </a:endParaRPr>
          </a:p>
          <a:p>
            <a:pPr marL="285750" indent="-285750">
              <a:buFont typeface="Arial"/>
              <a:buChar char="•"/>
            </a:pPr>
            <a:endParaRPr lang="en-US" i="1" dirty="0">
              <a:solidFill>
                <a:schemeClr val="accent6"/>
              </a:solidFill>
              <a:ea typeface="Calibri"/>
              <a:cs typeface="Calibri"/>
            </a:endParaRPr>
          </a:p>
          <a:p>
            <a:pPr marL="285750" indent="-285750">
              <a:buFont typeface="Arial"/>
              <a:buChar char="•"/>
            </a:pPr>
            <a:r>
              <a:rPr lang="en-US" dirty="0">
                <a:solidFill>
                  <a:schemeClr val="accent6"/>
                </a:solidFill>
              </a:rPr>
              <a:t>While for State reports some are from the “main tabs” (</a:t>
            </a:r>
            <a:r>
              <a:rPr lang="en-US" b="1" dirty="0">
                <a:solidFill>
                  <a:schemeClr val="accent6"/>
                </a:solidFill>
              </a:rPr>
              <a:t>Basic, Full, Services</a:t>
            </a:r>
            <a:r>
              <a:rPr lang="en-US" dirty="0">
                <a:solidFill>
                  <a:schemeClr val="accent6"/>
                </a:solidFill>
              </a:rPr>
              <a:t>).</a:t>
            </a:r>
            <a:endParaRPr lang="en-US" i="1" dirty="0">
              <a:solidFill>
                <a:schemeClr val="accent6"/>
              </a:solidFill>
              <a:ea typeface="Calibri"/>
              <a:cs typeface="Calibri"/>
            </a:endParaRPr>
          </a:p>
        </p:txBody>
      </p:sp>
      <p:pic>
        <p:nvPicPr>
          <p:cNvPr id="5" name="Picture 4">
            <a:extLst>
              <a:ext uri="{FF2B5EF4-FFF2-40B4-BE49-F238E27FC236}">
                <a16:creationId xmlns:a16="http://schemas.microsoft.com/office/drawing/2014/main" id="{19AE8C8E-C765-E634-4AAE-78E1DEFAC733}"/>
              </a:ext>
            </a:extLst>
          </p:cNvPr>
          <p:cNvPicPr>
            <a:picLocks noChangeAspect="1"/>
          </p:cNvPicPr>
          <p:nvPr/>
        </p:nvPicPr>
        <p:blipFill rotWithShape="1">
          <a:blip r:embed="rId3"/>
          <a:srcRect l="1228" t="3756" r="1228" b="2347"/>
          <a:stretch/>
        </p:blipFill>
        <p:spPr>
          <a:xfrm>
            <a:off x="957423" y="1336124"/>
            <a:ext cx="4602149" cy="1654606"/>
          </a:xfrm>
          <a:prstGeom prst="rect">
            <a:avLst/>
          </a:prstGeom>
          <a:ln>
            <a:solidFill>
              <a:schemeClr val="accent6"/>
            </a:solidFill>
          </a:ln>
        </p:spPr>
      </p:pic>
    </p:spTree>
    <p:extLst>
      <p:ext uri="{BB962C8B-B14F-4D97-AF65-F5344CB8AC3E}">
        <p14:creationId xmlns:p14="http://schemas.microsoft.com/office/powerpoint/2010/main" val="600338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a:br>
            <a:r>
              <a:rPr lang="en-US" altLang="en-US" b="1" dirty="0"/>
              <a:t>General Information </a:t>
            </a:r>
          </a:p>
        </p:txBody>
      </p:sp>
      <p:pic>
        <p:nvPicPr>
          <p:cNvPr id="3" name="Picture 2">
            <a:extLst>
              <a:ext uri="{FF2B5EF4-FFF2-40B4-BE49-F238E27FC236}">
                <a16:creationId xmlns:a16="http://schemas.microsoft.com/office/drawing/2014/main" id="{69D8D64E-09D0-B2A9-C569-42B684292434}"/>
              </a:ext>
            </a:extLst>
          </p:cNvPr>
          <p:cNvPicPr>
            <a:picLocks noChangeAspect="1"/>
          </p:cNvPicPr>
          <p:nvPr/>
        </p:nvPicPr>
        <p:blipFill>
          <a:blip r:embed="rId2"/>
          <a:stretch>
            <a:fillRect/>
          </a:stretch>
        </p:blipFill>
        <p:spPr>
          <a:xfrm>
            <a:off x="2357751" y="5142896"/>
            <a:ext cx="5038095" cy="438095"/>
          </a:xfrm>
          <a:prstGeom prst="rect">
            <a:avLst/>
          </a:prstGeom>
          <a:ln>
            <a:solidFill>
              <a:schemeClr val="accent6"/>
            </a:solidFill>
          </a:ln>
        </p:spPr>
      </p:pic>
      <p:pic>
        <p:nvPicPr>
          <p:cNvPr id="4" name="Picture 3">
            <a:extLst>
              <a:ext uri="{FF2B5EF4-FFF2-40B4-BE49-F238E27FC236}">
                <a16:creationId xmlns:a16="http://schemas.microsoft.com/office/drawing/2014/main" id="{B7409777-5607-B739-43F3-E31FF682F3AA}"/>
              </a:ext>
            </a:extLst>
          </p:cNvPr>
          <p:cNvPicPr>
            <a:picLocks noChangeAspect="1"/>
          </p:cNvPicPr>
          <p:nvPr/>
        </p:nvPicPr>
        <p:blipFill>
          <a:blip r:embed="rId3"/>
          <a:stretch>
            <a:fillRect/>
          </a:stretch>
        </p:blipFill>
        <p:spPr>
          <a:xfrm>
            <a:off x="2357752" y="5714484"/>
            <a:ext cx="5038095" cy="438095"/>
          </a:xfrm>
          <a:prstGeom prst="rect">
            <a:avLst/>
          </a:prstGeom>
          <a:ln>
            <a:solidFill>
              <a:schemeClr val="accent6"/>
            </a:solidFill>
          </a:ln>
        </p:spPr>
      </p:pic>
      <p:pic>
        <p:nvPicPr>
          <p:cNvPr id="6" name="Picture 5">
            <a:extLst>
              <a:ext uri="{FF2B5EF4-FFF2-40B4-BE49-F238E27FC236}">
                <a16:creationId xmlns:a16="http://schemas.microsoft.com/office/drawing/2014/main" id="{677A93FC-EB8C-39E9-BFC0-47B64D6AD37D}"/>
              </a:ext>
            </a:extLst>
          </p:cNvPr>
          <p:cNvPicPr>
            <a:picLocks noChangeAspect="1"/>
          </p:cNvPicPr>
          <p:nvPr/>
        </p:nvPicPr>
        <p:blipFill rotWithShape="1">
          <a:blip r:embed="rId4"/>
          <a:srcRect l="664" t="626" r="797" b="1253"/>
          <a:stretch/>
        </p:blipFill>
        <p:spPr>
          <a:xfrm>
            <a:off x="1916571" y="1280245"/>
            <a:ext cx="5912470" cy="3747874"/>
          </a:xfrm>
          <a:prstGeom prst="rect">
            <a:avLst/>
          </a:prstGeom>
          <a:ln>
            <a:solidFill>
              <a:schemeClr val="accent6"/>
            </a:solidFill>
          </a:ln>
        </p:spPr>
      </p:pic>
    </p:spTree>
    <p:extLst>
      <p:ext uri="{BB962C8B-B14F-4D97-AF65-F5344CB8AC3E}">
        <p14:creationId xmlns:p14="http://schemas.microsoft.com/office/powerpoint/2010/main" val="13668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a:br>
            <a:r>
              <a:rPr lang="en-US" altLang="en-US" b="1" dirty="0"/>
              <a:t>General Information </a:t>
            </a:r>
          </a:p>
        </p:txBody>
      </p:sp>
      <p:graphicFrame>
        <p:nvGraphicFramePr>
          <p:cNvPr id="2" name="Table 1">
            <a:extLst>
              <a:ext uri="{FF2B5EF4-FFF2-40B4-BE49-F238E27FC236}">
                <a16:creationId xmlns:a16="http://schemas.microsoft.com/office/drawing/2014/main" id="{95A17561-3010-B68A-A262-D7F90F28D12E}"/>
              </a:ext>
            </a:extLst>
          </p:cNvPr>
          <p:cNvGraphicFramePr>
            <a:graphicFrameLocks noGrp="1"/>
          </p:cNvGraphicFramePr>
          <p:nvPr/>
        </p:nvGraphicFramePr>
        <p:xfrm>
          <a:off x="448732" y="1253950"/>
          <a:ext cx="8322727" cy="3626038"/>
        </p:xfrm>
        <a:graphic>
          <a:graphicData uri="http://schemas.openxmlformats.org/drawingml/2006/table">
            <a:tbl>
              <a:tblPr>
                <a:tableStyleId>{5C22544A-7EE6-4342-B048-85BDC9FD1C3A}</a:tableStyleId>
              </a:tblPr>
              <a:tblGrid>
                <a:gridCol w="1825159">
                  <a:extLst>
                    <a:ext uri="{9D8B030D-6E8A-4147-A177-3AD203B41FA5}">
                      <a16:colId xmlns:a16="http://schemas.microsoft.com/office/drawing/2014/main" val="721450397"/>
                    </a:ext>
                  </a:extLst>
                </a:gridCol>
                <a:gridCol w="117142">
                  <a:extLst>
                    <a:ext uri="{9D8B030D-6E8A-4147-A177-3AD203B41FA5}">
                      <a16:colId xmlns:a16="http://schemas.microsoft.com/office/drawing/2014/main" val="2208978148"/>
                    </a:ext>
                  </a:extLst>
                </a:gridCol>
                <a:gridCol w="6380426">
                  <a:extLst>
                    <a:ext uri="{9D8B030D-6E8A-4147-A177-3AD203B41FA5}">
                      <a16:colId xmlns:a16="http://schemas.microsoft.com/office/drawing/2014/main" val="506121549"/>
                    </a:ext>
                  </a:extLst>
                </a:gridCol>
              </a:tblGrid>
              <a:tr h="197316">
                <a:tc>
                  <a:txBody>
                    <a:bodyPr/>
                    <a:lstStyle/>
                    <a:p>
                      <a:pPr marL="0" marR="0">
                        <a:spcBef>
                          <a:spcPts val="0"/>
                        </a:spcBef>
                        <a:spcAft>
                          <a:spcPts val="0"/>
                        </a:spcAft>
                      </a:pPr>
                      <a:r>
                        <a:rPr lang="en-US" sz="1500" b="1" u="sng" dirty="0">
                          <a:solidFill>
                            <a:schemeClr val="accent6"/>
                          </a:solidFill>
                          <a:effectLst/>
                        </a:rPr>
                        <a:t>Field Name</a:t>
                      </a:r>
                      <a:endParaRPr lang="en-US" sz="1500" b="1">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r>
                        <a:rPr lang="en-US" sz="1500" b="1" u="sng" dirty="0">
                          <a:solidFill>
                            <a:schemeClr val="accent6"/>
                          </a:solidFill>
                          <a:effectLst/>
                        </a:rPr>
                        <a:t>Action</a:t>
                      </a:r>
                      <a:endParaRPr lang="en-US" sz="1500" b="1">
                        <a:solidFill>
                          <a:schemeClr val="accent6"/>
                        </a:solidFill>
                        <a:effectLst/>
                        <a:latin typeface="Arial"/>
                        <a:ea typeface="Times New Roman" panose="02020603050405020304" pitchFamily="18" charset="0"/>
                        <a:cs typeface="Times New Roman"/>
                      </a:endParaRPr>
                    </a:p>
                  </a:txBody>
                  <a:tcPr marL="45871" marR="45871" marT="0" marB="0">
                    <a:noFill/>
                  </a:tcPr>
                </a:tc>
                <a:extLst>
                  <a:ext uri="{0D108BD9-81ED-4DB2-BD59-A6C34878D82A}">
                    <a16:rowId xmlns:a16="http://schemas.microsoft.com/office/drawing/2014/main" val="784528928"/>
                  </a:ext>
                </a:extLst>
              </a:tr>
              <a:tr h="394633">
                <a:tc>
                  <a:txBody>
                    <a:bodyPr/>
                    <a:lstStyle/>
                    <a:p>
                      <a:pPr marL="0" marR="0">
                        <a:spcBef>
                          <a:spcPts val="0"/>
                        </a:spcBef>
                        <a:spcAft>
                          <a:spcPts val="0"/>
                        </a:spcAft>
                      </a:pPr>
                      <a:r>
                        <a:rPr lang="en-US" sz="1500" b="1" dirty="0">
                          <a:solidFill>
                            <a:schemeClr val="accent6"/>
                          </a:solidFill>
                          <a:effectLst/>
                        </a:rPr>
                        <a:t>Citizen</a:t>
                      </a:r>
                    </a:p>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r>
                        <a:rPr lang="en-US" sz="1500" dirty="0">
                          <a:solidFill>
                            <a:schemeClr val="accent6"/>
                          </a:solidFill>
                          <a:effectLst/>
                        </a:rPr>
                        <a:t>Select the job seeker's citizenship from the dropdown list.</a:t>
                      </a:r>
                    </a:p>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extLst>
                  <a:ext uri="{0D108BD9-81ED-4DB2-BD59-A6C34878D82A}">
                    <a16:rowId xmlns:a16="http://schemas.microsoft.com/office/drawing/2014/main" val="324566415"/>
                  </a:ext>
                </a:extLst>
              </a:tr>
              <a:tr h="853618">
                <a:tc>
                  <a:txBody>
                    <a:bodyPr/>
                    <a:lstStyle/>
                    <a:p>
                      <a:pPr marL="0" marR="0">
                        <a:spcBef>
                          <a:spcPts val="0"/>
                        </a:spcBef>
                        <a:spcAft>
                          <a:spcPts val="0"/>
                        </a:spcAft>
                      </a:pPr>
                      <a:r>
                        <a:rPr lang="en-US" sz="1500" b="1" dirty="0">
                          <a:solidFill>
                            <a:schemeClr val="accent6"/>
                          </a:solidFill>
                          <a:effectLst/>
                        </a:rPr>
                        <a:t>Alien Registration Number</a:t>
                      </a:r>
                    </a:p>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endParaRPr lang="en-US" sz="1500" dirty="0">
                        <a:solidFill>
                          <a:schemeClr val="accent6"/>
                        </a:solidFill>
                        <a:effectLst/>
                      </a:endParaRPr>
                    </a:p>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r>
                        <a:rPr lang="en-US" sz="1500" dirty="0">
                          <a:solidFill>
                            <a:schemeClr val="accent6"/>
                          </a:solidFill>
                          <a:effectLst/>
                        </a:rPr>
                        <a:t>Type the applicant’s alien registration number.  MOSES displays the Alien Registration Number field only when you select a citizenship other than US Citizen.  Residency Expiration Date is optional.  </a:t>
                      </a: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extLst>
                  <a:ext uri="{0D108BD9-81ED-4DB2-BD59-A6C34878D82A}">
                    <a16:rowId xmlns:a16="http://schemas.microsoft.com/office/drawing/2014/main" val="3285797177"/>
                  </a:ext>
                </a:extLst>
              </a:tr>
              <a:tr h="2086620">
                <a:tc>
                  <a:txBody>
                    <a:bodyPr/>
                    <a:lstStyle/>
                    <a:p>
                      <a:pPr marL="0" marR="0">
                        <a:spcBef>
                          <a:spcPts val="0"/>
                        </a:spcBef>
                        <a:spcAft>
                          <a:spcPts val="0"/>
                        </a:spcAft>
                      </a:pPr>
                      <a:r>
                        <a:rPr lang="en-US" sz="1500" b="1" dirty="0">
                          <a:solidFill>
                            <a:schemeClr val="accent6"/>
                          </a:solidFill>
                          <a:effectLst/>
                        </a:rPr>
                        <a:t>Selective Service Compliant</a:t>
                      </a:r>
                    </a:p>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tc>
                  <a:txBody>
                    <a:bodyPr/>
                    <a:lstStyle/>
                    <a:p>
                      <a:pPr marL="0" marR="0">
                        <a:spcBef>
                          <a:spcPts val="0"/>
                        </a:spcBef>
                        <a:spcAft>
                          <a:spcPts val="0"/>
                        </a:spcAft>
                      </a:pPr>
                      <a:r>
                        <a:rPr lang="en-US" sz="1500" dirty="0">
                          <a:solidFill>
                            <a:schemeClr val="accent6"/>
                          </a:solidFill>
                          <a:effectLst/>
                        </a:rPr>
                        <a:t>Select if the applicant has complied with Selective Service requirements.  Yes should be selected for all women, young men under the age of 18, and men born before December 31, 1960.  Document customer is Selective Service compliant by gender or age. You can check on </a:t>
                      </a:r>
                      <a:r>
                        <a:rPr lang="en-US" sz="1500" u="sng" dirty="0">
                          <a:solidFill>
                            <a:schemeClr val="accent6"/>
                          </a:solidFill>
                          <a:effectLst/>
                          <a:hlinkClick r:id="rId2">
                            <a:extLst>
                              <a:ext uri="{A12FA001-AC4F-418D-AE19-62706E023703}">
                                <ahyp:hlinkClr xmlns:ahyp="http://schemas.microsoft.com/office/drawing/2018/hyperlinkcolor" val="tx"/>
                              </a:ext>
                            </a:extLst>
                          </a:hlinkClick>
                        </a:rPr>
                        <a:t>www.SSS.gov</a:t>
                      </a:r>
                      <a:r>
                        <a:rPr lang="en-US" sz="1500" dirty="0">
                          <a:solidFill>
                            <a:schemeClr val="accent6"/>
                          </a:solidFill>
                          <a:effectLst/>
                        </a:rPr>
                        <a:t>  to confirm a Selective Service compliance.   </a:t>
                      </a:r>
                    </a:p>
                    <a:p>
                      <a:pPr marL="0" marR="0">
                        <a:spcBef>
                          <a:spcPts val="0"/>
                        </a:spcBef>
                        <a:spcAft>
                          <a:spcPts val="0"/>
                        </a:spcAft>
                      </a:pPr>
                      <a:r>
                        <a:rPr lang="en-US" sz="1500" dirty="0">
                          <a:solidFill>
                            <a:schemeClr val="accent6"/>
                          </a:solidFill>
                          <a:effectLst/>
                        </a:rPr>
                        <a:t>Selective Service is based upon a persons gender at birth.  </a:t>
                      </a:r>
                    </a:p>
                    <a:p>
                      <a:pPr marL="0" marR="0">
                        <a:spcBef>
                          <a:spcPts val="0"/>
                        </a:spcBef>
                        <a:spcAft>
                          <a:spcPts val="0"/>
                        </a:spcAft>
                      </a:pPr>
                      <a:r>
                        <a:rPr lang="en-US" sz="1500" dirty="0">
                          <a:solidFill>
                            <a:schemeClr val="accent6"/>
                          </a:solidFill>
                          <a:effectLst/>
                        </a:rPr>
                        <a:t>Check Yes for males born on or after January 1, 1961 that have registered for Selective Service.</a:t>
                      </a:r>
                      <a:endParaRPr lang="en-US" sz="1500" dirty="0">
                        <a:solidFill>
                          <a:schemeClr val="accent6"/>
                        </a:solidFill>
                        <a:effectLst/>
                        <a:latin typeface="Arial"/>
                        <a:ea typeface="Times New Roman" panose="02020603050405020304" pitchFamily="18" charset="0"/>
                        <a:cs typeface="Times New Roman"/>
                      </a:endParaRPr>
                    </a:p>
                  </a:txBody>
                  <a:tcPr marL="45871" marR="45871" marT="0" marB="0">
                    <a:noFill/>
                  </a:tcPr>
                </a:tc>
                <a:extLst>
                  <a:ext uri="{0D108BD9-81ED-4DB2-BD59-A6C34878D82A}">
                    <a16:rowId xmlns:a16="http://schemas.microsoft.com/office/drawing/2014/main" val="3363980522"/>
                  </a:ext>
                </a:extLst>
              </a:tr>
            </a:tbl>
          </a:graphicData>
        </a:graphic>
      </p:graphicFrame>
      <p:pic>
        <p:nvPicPr>
          <p:cNvPr id="6" name="Picture 5">
            <a:extLst>
              <a:ext uri="{FF2B5EF4-FFF2-40B4-BE49-F238E27FC236}">
                <a16:creationId xmlns:a16="http://schemas.microsoft.com/office/drawing/2014/main" id="{F66ACB27-9472-874F-7B78-7963E1FAC70A}"/>
              </a:ext>
            </a:extLst>
          </p:cNvPr>
          <p:cNvPicPr>
            <a:picLocks noChangeAspect="1"/>
          </p:cNvPicPr>
          <p:nvPr/>
        </p:nvPicPr>
        <p:blipFill>
          <a:blip r:embed="rId3"/>
          <a:stretch>
            <a:fillRect/>
          </a:stretch>
        </p:blipFill>
        <p:spPr>
          <a:xfrm>
            <a:off x="580490" y="4702845"/>
            <a:ext cx="7983020" cy="699901"/>
          </a:xfrm>
          <a:prstGeom prst="rect">
            <a:avLst/>
          </a:prstGeom>
          <a:ln>
            <a:solidFill>
              <a:schemeClr val="accent6"/>
            </a:solidFill>
          </a:ln>
        </p:spPr>
      </p:pic>
      <p:pic>
        <p:nvPicPr>
          <p:cNvPr id="8" name="Picture 7">
            <a:extLst>
              <a:ext uri="{FF2B5EF4-FFF2-40B4-BE49-F238E27FC236}">
                <a16:creationId xmlns:a16="http://schemas.microsoft.com/office/drawing/2014/main" id="{74EC0858-1C8B-4C38-CC92-135BD2AFCBEC}"/>
              </a:ext>
            </a:extLst>
          </p:cNvPr>
          <p:cNvPicPr>
            <a:picLocks noChangeAspect="1"/>
          </p:cNvPicPr>
          <p:nvPr/>
        </p:nvPicPr>
        <p:blipFill>
          <a:blip r:embed="rId4"/>
          <a:stretch>
            <a:fillRect/>
          </a:stretch>
        </p:blipFill>
        <p:spPr>
          <a:xfrm>
            <a:off x="583320" y="5471794"/>
            <a:ext cx="7963138" cy="713841"/>
          </a:xfrm>
          <a:prstGeom prst="rect">
            <a:avLst/>
          </a:prstGeom>
          <a:ln>
            <a:solidFill>
              <a:schemeClr val="accent6"/>
            </a:solidFill>
          </a:ln>
        </p:spPr>
      </p:pic>
    </p:spTree>
    <p:extLst>
      <p:ext uri="{BB962C8B-B14F-4D97-AF65-F5344CB8AC3E}">
        <p14:creationId xmlns:p14="http://schemas.microsoft.com/office/powerpoint/2010/main" val="59842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dirty="0"/>
              <a:t>Eligibility Criteria</a:t>
            </a:r>
            <a:br>
              <a:rPr lang="en-US" altLang="en-US" b="1"/>
            </a:br>
            <a:r>
              <a:rPr lang="en-US" altLang="en-US" b="1" dirty="0"/>
              <a:t>General Information </a:t>
            </a:r>
          </a:p>
        </p:txBody>
      </p:sp>
      <p:graphicFrame>
        <p:nvGraphicFramePr>
          <p:cNvPr id="3" name="Object 2">
            <a:extLst>
              <a:ext uri="{FF2B5EF4-FFF2-40B4-BE49-F238E27FC236}">
                <a16:creationId xmlns:a16="http://schemas.microsoft.com/office/drawing/2014/main" id="{D36C6288-D3D2-EBEA-67B6-97CE973796F6}"/>
              </a:ext>
            </a:extLst>
          </p:cNvPr>
          <p:cNvGraphicFramePr>
            <a:graphicFrameLocks noChangeAspect="1"/>
          </p:cNvGraphicFramePr>
          <p:nvPr/>
        </p:nvGraphicFramePr>
        <p:xfrm>
          <a:off x="1190184" y="1571241"/>
          <a:ext cx="6548972" cy="3707356"/>
        </p:xfrm>
        <a:graphic>
          <a:graphicData uri="http://schemas.openxmlformats.org/presentationml/2006/ole">
            <mc:AlternateContent xmlns:mc="http://schemas.openxmlformats.org/markup-compatibility/2006">
              <mc:Choice xmlns:v="urn:schemas-microsoft-com:vml" Requires="v">
                <p:oleObj name="Document" r:id="rId2" imgW="5242111" imgH="2790033" progId="Word.Document.12">
                  <p:embed/>
                </p:oleObj>
              </mc:Choice>
              <mc:Fallback>
                <p:oleObj name="Document" r:id="rId2" imgW="5242111" imgH="2790033" progId="Word.Document.12">
                  <p:embed/>
                  <p:pic>
                    <p:nvPicPr>
                      <p:cNvPr id="3" name="Object 2">
                        <a:extLst>
                          <a:ext uri="{FF2B5EF4-FFF2-40B4-BE49-F238E27FC236}">
                            <a16:creationId xmlns:a16="http://schemas.microsoft.com/office/drawing/2014/main" id="{D36C6288-D3D2-EBEA-67B6-97CE973796F6}"/>
                          </a:ext>
                        </a:extLst>
                      </p:cNvPr>
                      <p:cNvPicPr/>
                      <p:nvPr/>
                    </p:nvPicPr>
                    <p:blipFill>
                      <a:blip r:embed="rId3"/>
                      <a:stretch>
                        <a:fillRect/>
                      </a:stretch>
                    </p:blipFill>
                    <p:spPr>
                      <a:xfrm>
                        <a:off x="1190184" y="1571241"/>
                        <a:ext cx="6548972" cy="3707356"/>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0011DE2-485F-F808-C6B1-3CBAF8C81A87}"/>
              </a:ext>
            </a:extLst>
          </p:cNvPr>
          <p:cNvPicPr>
            <a:picLocks noChangeAspect="1"/>
          </p:cNvPicPr>
          <p:nvPr/>
        </p:nvPicPr>
        <p:blipFill rotWithShape="1">
          <a:blip r:embed="rId4"/>
          <a:srcRect l="845" t="3806" r="1087" b="4498"/>
          <a:stretch/>
        </p:blipFill>
        <p:spPr>
          <a:xfrm>
            <a:off x="1192696" y="3691184"/>
            <a:ext cx="6725482" cy="2192235"/>
          </a:xfrm>
          <a:prstGeom prst="rect">
            <a:avLst/>
          </a:prstGeom>
          <a:ln>
            <a:solidFill>
              <a:schemeClr val="accent6"/>
            </a:solidFill>
          </a:ln>
        </p:spPr>
      </p:pic>
    </p:spTree>
    <p:extLst>
      <p:ext uri="{BB962C8B-B14F-4D97-AF65-F5344CB8AC3E}">
        <p14:creationId xmlns:p14="http://schemas.microsoft.com/office/powerpoint/2010/main" val="143458813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b9f01c-2a6f-4a69-98e3-fc9953990f3c">
      <Terms xmlns="http://schemas.microsoft.com/office/infopath/2007/PartnerControls"/>
    </lcf76f155ced4ddcb4097134ff3c332f>
    <TaxCatchAll xmlns="57c4ec8b-a22b-49c8-bff1-1ccfcb8122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D6B9FC3D54E746BC9B087D365B42D1" ma:contentTypeVersion="15" ma:contentTypeDescription="Create a new document." ma:contentTypeScope="" ma:versionID="6ad7b69df8c2114103ed52a4831c6a2a">
  <xsd:schema xmlns:xsd="http://www.w3.org/2001/XMLSchema" xmlns:xs="http://www.w3.org/2001/XMLSchema" xmlns:p="http://schemas.microsoft.com/office/2006/metadata/properties" xmlns:ns2="57c4ec8b-a22b-49c8-bff1-1ccfcb8122c5" xmlns:ns3="fcb9f01c-2a6f-4a69-98e3-fc9953990f3c" targetNamespace="http://schemas.microsoft.com/office/2006/metadata/properties" ma:root="true" ma:fieldsID="fe294ad1774788bf15178bbd754a413f" ns2:_="" ns3:_="">
    <xsd:import namespace="57c4ec8b-a22b-49c8-bff1-1ccfcb8122c5"/>
    <xsd:import namespace="fcb9f01c-2a6f-4a69-98e3-fc9953990f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b9f01c-2a6f-4a69-98e3-fc9953990f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4C01C-CB4D-458A-90C1-CF3DC0A0EB22}">
  <ds:schemaRefs>
    <ds:schemaRef ds:uri="http://schemas.microsoft.com/office/2006/metadata/properties"/>
    <ds:schemaRef ds:uri="http://purl.org/dc/elements/1.1/"/>
    <ds:schemaRef ds:uri="http://schemas.microsoft.com/office/2006/documentManagement/types"/>
    <ds:schemaRef ds:uri="http://purl.org/dc/dcmitype/"/>
    <ds:schemaRef ds:uri="fcb9f01c-2a6f-4a69-98e3-fc9953990f3c"/>
    <ds:schemaRef ds:uri="http://schemas.microsoft.com/office/infopath/2007/PartnerControls"/>
    <ds:schemaRef ds:uri="http://schemas.openxmlformats.org/package/2006/metadata/core-properties"/>
    <ds:schemaRef ds:uri="57c4ec8b-a22b-49c8-bff1-1ccfcb8122c5"/>
    <ds:schemaRef ds:uri="http://purl.org/dc/terms/"/>
    <ds:schemaRef ds:uri="http://www.w3.org/XML/1998/namespace"/>
  </ds:schemaRefs>
</ds:datastoreItem>
</file>

<file path=customXml/itemProps2.xml><?xml version="1.0" encoding="utf-8"?>
<ds:datastoreItem xmlns:ds="http://schemas.openxmlformats.org/officeDocument/2006/customXml" ds:itemID="{6CA961C8-0F7D-46A0-91D0-B156F4382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c4ec8b-a22b-49c8-bff1-1ccfcb8122c5"/>
    <ds:schemaRef ds:uri="fcb9f01c-2a6f-4a69-98e3-fc9953990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954611-4EC7-4E8B-8694-6831500C4908}">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TotalTime>
  <Words>1949</Words>
  <Application>Microsoft Office PowerPoint</Application>
  <PresentationFormat>On-screen Show (4:3)</PresentationFormat>
  <Paragraphs>217</Paragraphs>
  <Slides>26</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Century Gothic</vt:lpstr>
      <vt:lpstr>Lucida Grande</vt:lpstr>
      <vt:lpstr>Wingdings</vt:lpstr>
      <vt:lpstr>Office Theme</vt:lpstr>
      <vt:lpstr>Document</vt:lpstr>
      <vt:lpstr>Jobs for Veterans State Grant (JVSG) Program Training </vt:lpstr>
      <vt:lpstr>PowerPoint Presentation</vt:lpstr>
      <vt:lpstr>Jobs for Veteran State Grant Program Enrollment</vt:lpstr>
      <vt:lpstr>Program Eligibility Enrollment</vt:lpstr>
      <vt:lpstr>Automatic Program Enrollment</vt:lpstr>
      <vt:lpstr>Eligibility Criteria</vt:lpstr>
      <vt:lpstr>Eligibility Criteria General Information </vt:lpstr>
      <vt:lpstr>Eligibility Criteria General Information </vt:lpstr>
      <vt:lpstr>Eligibility Criteria General Information </vt:lpstr>
      <vt:lpstr>Eligibility Criteria Labor Force</vt:lpstr>
      <vt:lpstr>Eligibility Criteria Labor Force</vt:lpstr>
      <vt:lpstr>Eligibility Criteria Labor Force</vt:lpstr>
      <vt:lpstr>VCDAS Eligibility Criteria</vt:lpstr>
      <vt:lpstr>Eligibility Criteria Testing  (if applicable) WIOA Co-Enrollment</vt:lpstr>
      <vt:lpstr>Eligibility Criteria Testing (if applicable) WIOA Co-Enrollment </vt:lpstr>
      <vt:lpstr>Eligibility Criteria Family / Public Assistance (WIOA CO-Enrollment)</vt:lpstr>
      <vt:lpstr>Eligibility Criteria Testing (if applicable) (WIOA Co-Enrollment)</vt:lpstr>
      <vt:lpstr>Eligibility Criteria Family / Public Assistance</vt:lpstr>
      <vt:lpstr>Eligibility Criteria Family / Public Assistance</vt:lpstr>
      <vt:lpstr>Eligibility Criteria   Family / Public Assistance</vt:lpstr>
      <vt:lpstr>PowerPoint Presentation</vt:lpstr>
      <vt:lpstr>Jobs for Veterans State Grant (JVSG) Program Training </vt:lpstr>
      <vt:lpstr>WIOA Co-Enrollment and Service Integration </vt:lpstr>
      <vt:lpstr>Shared Customers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Stadhard, Sacha (DCS)</dc:creator>
  <cp:lastModifiedBy>Cartier, Thomas (DCS)</cp:lastModifiedBy>
  <cp:revision>18</cp:revision>
  <dcterms:created xsi:type="dcterms:W3CDTF">2013-07-15T20:26:40Z</dcterms:created>
  <dcterms:modified xsi:type="dcterms:W3CDTF">2025-01-28T11:47:49Z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0x010100DED6B9FC3D54E746BC9B087D365B42D1</vt:lpwstr>
  </property>
  <property fmtid="{D5CDD505-2E9C-101B-9397-08002B2CF9AE}" pid="3" name="MediaServiceImageTags">
    <vt:lpwstr/>
  </property>
</Properties>
</file>