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584" r:id="rId5"/>
    <p:sldId id="586" r:id="rId6"/>
    <p:sldId id="567" r:id="rId7"/>
    <p:sldId id="568" r:id="rId8"/>
    <p:sldId id="597" r:id="rId9"/>
    <p:sldId id="570" r:id="rId10"/>
    <p:sldId id="598" r:id="rId11"/>
    <p:sldId id="572" r:id="rId12"/>
    <p:sldId id="575" r:id="rId13"/>
    <p:sldId id="574" r:id="rId14"/>
    <p:sldId id="577" r:id="rId15"/>
    <p:sldId id="578" r:id="rId16"/>
    <p:sldId id="599" r:id="rId17"/>
    <p:sldId id="474" r:id="rId18"/>
    <p:sldId id="410" r:id="rId19"/>
    <p:sldId id="464" r:id="rId20"/>
    <p:sldId id="486" r:id="rId21"/>
    <p:sldId id="487" r:id="rId22"/>
    <p:sldId id="467" r:id="rId23"/>
    <p:sldId id="488" r:id="rId24"/>
    <p:sldId id="504" r:id="rId25"/>
    <p:sldId id="445" r:id="rId26"/>
    <p:sldId id="518" r:id="rId27"/>
    <p:sldId id="489" r:id="rId28"/>
    <p:sldId id="446" r:id="rId29"/>
    <p:sldId id="416" r:id="rId30"/>
    <p:sldId id="506" r:id="rId31"/>
    <p:sldId id="505" r:id="rId32"/>
    <p:sldId id="444" r:id="rId33"/>
    <p:sldId id="468" r:id="rId34"/>
    <p:sldId id="365" r:id="rId35"/>
    <p:sldId id="53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9DAAE-FB97-15F0-4E87-473163793B7D}" v="95" dt="2025-01-28T21:09:37.045"/>
    <p1510:client id="{3D209112-6F6D-3C0E-BCE6-964F25AD9F0B}" v="28" dt="2025-01-29T16:17:08.015"/>
    <p1510:client id="{3E23DFD2-8476-2BCA-721E-5CEE7639116A}" v="6" dt="2025-01-29T13:03:01.476"/>
    <p1510:client id="{B56B2FA8-5E29-A434-BD4F-43F3E6BC7201}" v="410" dt="2025-01-29T04:14:22.948"/>
    <p1510:client id="{D1CB5291-B1A9-D800-99B8-7724BE9E4005}" v="125" dt="2025-01-29T13:46:11.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4E5F6-187C-4AB1-BD05-1A2699BD0FF3}" type="datetimeFigureOut">
              <a:t>1/29/2025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F284E-7BD9-4A72-A026-4F1572B6B1A5}" type="slidenum">
              <a:t>‹#›</a:t>
            </a:fld>
            <a:endParaRPr lang="en-US"/>
          </a:p>
        </p:txBody>
      </p:sp>
    </p:spTree>
    <p:extLst>
      <p:ext uri="{BB962C8B-B14F-4D97-AF65-F5344CB8AC3E}">
        <p14:creationId xmlns:p14="http://schemas.microsoft.com/office/powerpoint/2010/main" val="54400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CAP or IEP is a living document and must be continually monitored to ensure the customer is on track for success or to see if changes are needed.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70211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413829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57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33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200199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78660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cstate="print">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 id="2147483687" r:id="rId18"/>
  </p:sldLayoutIdLst>
  <p:hf hdr="0" ft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doc/dcs-policy-08-112-2-career-planning-requirements-for-wioa-youth-adult-and-dislocated-worker-customers/download"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hyperlink" Target="https://www.mass.gov/orgs/department-of-economic-research" TargetMode="Externa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hyperlink" Target="https://www.mass.gov/orgs/department-of-economic-research"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A98-A735-A61C-574E-0EE9406756D9}"/>
              </a:ext>
            </a:extLst>
          </p:cNvPr>
          <p:cNvSpPr>
            <a:spLocks noGrp="1"/>
          </p:cNvSpPr>
          <p:nvPr>
            <p:ph type="title"/>
          </p:nvPr>
        </p:nvSpPr>
        <p:spPr>
          <a:xfrm>
            <a:off x="457200" y="972490"/>
            <a:ext cx="8014447" cy="1141001"/>
          </a:xfrm>
        </p:spPr>
        <p:txBody>
          <a:bodyPr/>
          <a:lstStyle/>
          <a:p>
            <a:r>
              <a:rPr lang="en-US" sz="4800">
                <a:ea typeface="Calibri"/>
              </a:rPr>
              <a:t>Jobs for Veterans State Grant (JVSG) Program Training </a:t>
            </a:r>
            <a:endParaRPr lang="en-US" sz="4800"/>
          </a:p>
        </p:txBody>
      </p:sp>
      <p:sp>
        <p:nvSpPr>
          <p:cNvPr id="3" name="Text Placeholder 2">
            <a:extLst>
              <a:ext uri="{FF2B5EF4-FFF2-40B4-BE49-F238E27FC236}">
                <a16:creationId xmlns:a16="http://schemas.microsoft.com/office/drawing/2014/main" id="{665F68E0-E9F8-A560-415D-C16060103CBC}"/>
              </a:ext>
            </a:extLst>
          </p:cNvPr>
          <p:cNvSpPr>
            <a:spLocks noGrp="1"/>
          </p:cNvSpPr>
          <p:nvPr>
            <p:ph type="body" sz="quarter" idx="10"/>
          </p:nvPr>
        </p:nvSpPr>
        <p:spPr>
          <a:xfrm>
            <a:off x="457200" y="2286529"/>
            <a:ext cx="7785473" cy="746125"/>
          </a:xfrm>
        </p:spPr>
        <p:txBody>
          <a:bodyPr vert="horz" lIns="0" tIns="45720" rIns="0" bIns="45720" rtlCol="0" anchor="t">
            <a:noAutofit/>
          </a:bodyPr>
          <a:lstStyle/>
          <a:p>
            <a:endParaRPr lang="en-US">
              <a:ea typeface="Calibri"/>
              <a:cs typeface="Calibri"/>
            </a:endParaRPr>
          </a:p>
          <a:p>
            <a:r>
              <a:rPr lang="en-US">
                <a:solidFill>
                  <a:schemeClr val="bg1"/>
                </a:solidFill>
                <a:ea typeface="Calibri"/>
                <a:cs typeface="Calibri"/>
              </a:rPr>
              <a:t>Career Planning </a:t>
            </a:r>
          </a:p>
        </p:txBody>
      </p:sp>
      <p:sp>
        <p:nvSpPr>
          <p:cNvPr id="4" name="Text Placeholder 3">
            <a:extLst>
              <a:ext uri="{FF2B5EF4-FFF2-40B4-BE49-F238E27FC236}">
                <a16:creationId xmlns:a16="http://schemas.microsoft.com/office/drawing/2014/main" id="{0AA8387B-8C85-7937-C81D-A020F77F1E45}"/>
              </a:ext>
            </a:extLst>
          </p:cNvPr>
          <p:cNvSpPr>
            <a:spLocks noGrp="1"/>
          </p:cNvSpPr>
          <p:nvPr>
            <p:ph type="body" sz="quarter" idx="11"/>
          </p:nvPr>
        </p:nvSpPr>
        <p:spPr/>
        <p:txBody>
          <a:bodyPr vert="horz" lIns="0" tIns="45720" rIns="0" bIns="45720" rtlCol="0" anchor="t">
            <a:noAutofit/>
          </a:bodyPr>
          <a:lstStyle/>
          <a:p>
            <a:r>
              <a:rPr lang="en-US">
                <a:ea typeface="Calibri"/>
                <a:cs typeface="Calibri"/>
              </a:rPr>
              <a:t>January 2025 </a:t>
            </a:r>
            <a:endParaRPr lang="en-US"/>
          </a:p>
        </p:txBody>
      </p:sp>
      <p:pic>
        <p:nvPicPr>
          <p:cNvPr id="7" name="Picture 6">
            <a:extLst>
              <a:ext uri="{FF2B5EF4-FFF2-40B4-BE49-F238E27FC236}">
                <a16:creationId xmlns:a16="http://schemas.microsoft.com/office/drawing/2014/main" id="{0ADC3A9D-A157-8A20-D2B7-DE295008F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386" y="4765792"/>
            <a:ext cx="4541178" cy="1359739"/>
          </a:xfrm>
          <a:prstGeom prst="rect">
            <a:avLst/>
          </a:prstGeom>
        </p:spPr>
      </p:pic>
      <p:sp>
        <p:nvSpPr>
          <p:cNvPr id="10" name="TextBox 9">
            <a:extLst>
              <a:ext uri="{FF2B5EF4-FFF2-40B4-BE49-F238E27FC236}">
                <a16:creationId xmlns:a16="http://schemas.microsoft.com/office/drawing/2014/main" id="{C7729333-9843-2298-AE1F-9A2E7DA2AEBA}"/>
              </a:ext>
            </a:extLst>
          </p:cNvPr>
          <p:cNvSpPr txBox="1"/>
          <p:nvPr/>
        </p:nvSpPr>
        <p:spPr>
          <a:xfrm>
            <a:off x="152701" y="6398380"/>
            <a:ext cx="8382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223651"/>
                </a:solidFill>
                <a:latin typeface="Arial"/>
                <a:cs typeface="Arial"/>
              </a:rPr>
              <a:t>MassHire Programs &amp; Services are funded in full by US Department of Labor (USDOL) Employment and Training Administration grants. </a:t>
            </a:r>
            <a:endParaRPr lang="en-US" sz="800">
              <a:solidFill>
                <a:srgbClr val="009876"/>
              </a:solidFill>
              <a:latin typeface="Calibri"/>
              <a:ea typeface="Calibri"/>
              <a:cs typeface="Calibri"/>
            </a:endParaRPr>
          </a:p>
          <a:p>
            <a:r>
              <a:rPr lang="en-US" sz="800" i="1">
                <a:solidFill>
                  <a:srgbClr val="223651"/>
                </a:solidFill>
                <a:latin typeface="Arial"/>
                <a:cs typeface="Arial"/>
              </a:rPr>
              <a:t>• Additional details furnished upon request</a:t>
            </a:r>
            <a:endParaRPr lang="en-US" sz="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41023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582-325C-5A74-C560-F01929A30AF1}"/>
              </a:ext>
            </a:extLst>
          </p:cNvPr>
          <p:cNvSpPr>
            <a:spLocks noGrp="1"/>
          </p:cNvSpPr>
          <p:nvPr>
            <p:ph type="title"/>
          </p:nvPr>
        </p:nvSpPr>
        <p:spPr/>
        <p:txBody>
          <a:bodyPr/>
          <a:lstStyle/>
          <a:p>
            <a:r>
              <a:rPr lang="en-US" b="1">
                <a:ea typeface="Calibri"/>
              </a:rPr>
              <a:t>Case Closures/ Outcomes </a:t>
            </a:r>
            <a:endParaRPr lang="en-US" b="1"/>
          </a:p>
        </p:txBody>
      </p:sp>
      <p:sp>
        <p:nvSpPr>
          <p:cNvPr id="3" name="Slide Number Placeholder 2">
            <a:extLst>
              <a:ext uri="{FF2B5EF4-FFF2-40B4-BE49-F238E27FC236}">
                <a16:creationId xmlns:a16="http://schemas.microsoft.com/office/drawing/2014/main" id="{E46688C0-7D13-31FB-032F-051EC9B4AF64}"/>
              </a:ext>
            </a:extLst>
          </p:cNvPr>
          <p:cNvSpPr>
            <a:spLocks noGrp="1"/>
          </p:cNvSpPr>
          <p:nvPr>
            <p:ph type="sldNum" sz="quarter" idx="4"/>
          </p:nvPr>
        </p:nvSpPr>
        <p:spPr/>
        <p:txBody>
          <a:bodyPr/>
          <a:lstStyle/>
          <a:p>
            <a:fld id="{941BE8DD-6BA1-AD43-8321-0CEB068BCC7D}" type="slidenum">
              <a:rPr lang="en-US" smtClean="0"/>
              <a:pPr/>
              <a:t>10</a:t>
            </a:fld>
            <a:endParaRPr lang="en-US"/>
          </a:p>
        </p:txBody>
      </p:sp>
      <p:sp>
        <p:nvSpPr>
          <p:cNvPr id="4" name="Content Placeholder 3">
            <a:extLst>
              <a:ext uri="{FF2B5EF4-FFF2-40B4-BE49-F238E27FC236}">
                <a16:creationId xmlns:a16="http://schemas.microsoft.com/office/drawing/2014/main" id="{736C1A1B-4191-4920-98F8-2053FE0812A4}"/>
              </a:ext>
            </a:extLst>
          </p:cNvPr>
          <p:cNvSpPr>
            <a:spLocks noGrp="1"/>
          </p:cNvSpPr>
          <p:nvPr>
            <p:ph sz="quarter" idx="10"/>
          </p:nvPr>
        </p:nvSpPr>
        <p:spPr/>
        <p:txBody>
          <a:bodyPr vert="horz" lIns="91440" tIns="45720" rIns="91440" bIns="45720" rtlCol="0" anchor="t">
            <a:normAutofit lnSpcReduction="10000"/>
          </a:bodyPr>
          <a:lstStyle/>
          <a:p>
            <a:r>
              <a:rPr lang="en-US" sz="1400">
                <a:solidFill>
                  <a:schemeClr val="accent6"/>
                </a:solidFill>
                <a:latin typeface="Calibri"/>
                <a:ea typeface="Calibri"/>
                <a:cs typeface="Calibri"/>
              </a:rPr>
              <a:t>Attained</a:t>
            </a:r>
            <a:r>
              <a:rPr lang="en-US" sz="1400">
                <a:solidFill>
                  <a:schemeClr val="accent6"/>
                </a:solidFill>
                <a:ea typeface="Calibri"/>
                <a:cs typeface="Calibri"/>
              </a:rPr>
              <a:t> AA or AS Diploma/Degree</a:t>
            </a:r>
            <a:endParaRPr lang="en-US">
              <a:solidFill>
                <a:schemeClr val="accent6"/>
              </a:solidFill>
              <a:ea typeface="Calibri"/>
              <a:cs typeface="Calibri"/>
            </a:endParaRPr>
          </a:p>
          <a:p>
            <a:r>
              <a:rPr lang="en-US" sz="1400">
                <a:solidFill>
                  <a:schemeClr val="accent6"/>
                </a:solidFill>
                <a:latin typeface="Calibri"/>
                <a:ea typeface="Calibri"/>
                <a:cs typeface="Calibri"/>
              </a:rPr>
              <a:t>Attained</a:t>
            </a:r>
            <a:r>
              <a:rPr lang="en-US" sz="1400">
                <a:solidFill>
                  <a:schemeClr val="accent6"/>
                </a:solidFill>
                <a:ea typeface="Calibri"/>
                <a:cs typeface="Calibri"/>
              </a:rPr>
              <a:t> BA OR BS Diploma/Degree</a:t>
            </a:r>
            <a:endParaRPr lang="en-US">
              <a:solidFill>
                <a:schemeClr val="accent6"/>
              </a:solidFill>
              <a:ea typeface="Calibri"/>
              <a:cs typeface="Calibri"/>
            </a:endParaRPr>
          </a:p>
          <a:p>
            <a:r>
              <a:rPr lang="en-US" sz="1400">
                <a:solidFill>
                  <a:schemeClr val="accent6"/>
                </a:solidFill>
                <a:latin typeface="Calibri"/>
                <a:ea typeface="Calibri"/>
                <a:cs typeface="Calibri"/>
              </a:rPr>
              <a:t>Attained</a:t>
            </a:r>
            <a:r>
              <a:rPr lang="en-US" sz="1400">
                <a:solidFill>
                  <a:schemeClr val="accent6"/>
                </a:solidFill>
                <a:ea typeface="Calibri"/>
                <a:cs typeface="Calibri"/>
              </a:rPr>
              <a:t> Occupational Skills, Certification, Skills License</a:t>
            </a:r>
            <a:endParaRPr lang="en-US">
              <a:solidFill>
                <a:schemeClr val="accent6"/>
              </a:solidFill>
              <a:ea typeface="Calibri"/>
              <a:cs typeface="Calibri"/>
            </a:endParaRPr>
          </a:p>
          <a:p>
            <a:r>
              <a:rPr lang="en-US" sz="1400">
                <a:solidFill>
                  <a:schemeClr val="accent6"/>
                </a:solidFill>
                <a:latin typeface="Calibri"/>
                <a:ea typeface="Calibri"/>
                <a:cs typeface="Calibri"/>
              </a:rPr>
              <a:t>Attained</a:t>
            </a:r>
            <a:r>
              <a:rPr lang="en-US" sz="1400">
                <a:solidFill>
                  <a:schemeClr val="accent6"/>
                </a:solidFill>
                <a:ea typeface="Calibri"/>
                <a:cs typeface="Calibri"/>
              </a:rPr>
              <a:t> GED/</a:t>
            </a:r>
            <a:r>
              <a:rPr lang="en-US" sz="1400" err="1">
                <a:solidFill>
                  <a:schemeClr val="accent6"/>
                </a:solidFill>
                <a:ea typeface="Calibri"/>
                <a:cs typeface="Calibri"/>
              </a:rPr>
              <a:t>HiSET</a:t>
            </a:r>
            <a:r>
              <a:rPr lang="en-US" sz="1400">
                <a:solidFill>
                  <a:schemeClr val="accent6"/>
                </a:solidFill>
                <a:ea typeface="Calibri"/>
                <a:cs typeface="Calibri"/>
              </a:rPr>
              <a:t> Equivalency </a:t>
            </a:r>
            <a:endParaRPr lang="en-US">
              <a:solidFill>
                <a:schemeClr val="accent6"/>
              </a:solidFill>
              <a:ea typeface="Calibri"/>
              <a:cs typeface="Calibri"/>
            </a:endParaRPr>
          </a:p>
          <a:p>
            <a:r>
              <a:rPr lang="en-US" sz="1400">
                <a:solidFill>
                  <a:schemeClr val="accent6"/>
                </a:solidFill>
                <a:latin typeface="Calibri"/>
                <a:ea typeface="Calibri"/>
                <a:cs typeface="Calibri"/>
              </a:rPr>
              <a:t>Cannot</a:t>
            </a:r>
            <a:r>
              <a:rPr lang="en-US" sz="1400">
                <a:solidFill>
                  <a:schemeClr val="accent6"/>
                </a:solidFill>
                <a:ea typeface="Calibri"/>
                <a:cs typeface="Calibri"/>
              </a:rPr>
              <a:t> Locate</a:t>
            </a:r>
            <a:endParaRPr lang="en-US">
              <a:solidFill>
                <a:schemeClr val="accent6"/>
              </a:solidFill>
              <a:ea typeface="Calibri"/>
              <a:cs typeface="Calibri"/>
            </a:endParaRPr>
          </a:p>
          <a:p>
            <a:r>
              <a:rPr lang="en-US" sz="1400">
                <a:solidFill>
                  <a:schemeClr val="accent6"/>
                </a:solidFill>
                <a:latin typeface="Calibri"/>
                <a:ea typeface="Calibri"/>
                <a:cs typeface="Calibri"/>
              </a:rPr>
              <a:t>Deceased</a:t>
            </a:r>
            <a:r>
              <a:rPr lang="en-US" sz="1400">
                <a:solidFill>
                  <a:schemeClr val="accent6"/>
                </a:solidFill>
                <a:ea typeface="Calibri"/>
                <a:cs typeface="Calibri"/>
              </a:rPr>
              <a:t> </a:t>
            </a:r>
            <a:r>
              <a:rPr lang="en-US" sz="1400" b="1">
                <a:solidFill>
                  <a:schemeClr val="accent6"/>
                </a:solidFill>
                <a:ea typeface="Calibri"/>
                <a:cs typeface="Calibri"/>
              </a:rPr>
              <a:t>- Exemption </a:t>
            </a:r>
            <a:endParaRPr lang="en-US" b="1">
              <a:solidFill>
                <a:schemeClr val="accent6"/>
              </a:solidFill>
              <a:ea typeface="Calibri"/>
              <a:cs typeface="Calibri"/>
            </a:endParaRPr>
          </a:p>
          <a:p>
            <a:r>
              <a:rPr lang="en-US" sz="1400">
                <a:solidFill>
                  <a:schemeClr val="accent6"/>
                </a:solidFill>
                <a:latin typeface="Calibri"/>
                <a:ea typeface="Calibri"/>
                <a:cs typeface="Calibri"/>
              </a:rPr>
              <a:t>Entered</a:t>
            </a:r>
            <a:r>
              <a:rPr lang="en-US" sz="1400">
                <a:solidFill>
                  <a:schemeClr val="accent6"/>
                </a:solidFill>
                <a:ea typeface="Calibri"/>
                <a:cs typeface="Calibri"/>
              </a:rPr>
              <a:t> Advanced Training </a:t>
            </a:r>
            <a:endParaRPr lang="en-US">
              <a:solidFill>
                <a:schemeClr val="accent6"/>
              </a:solidFill>
              <a:ea typeface="Calibri"/>
              <a:cs typeface="Calibri"/>
            </a:endParaRPr>
          </a:p>
          <a:p>
            <a:r>
              <a:rPr lang="en-US" sz="1400">
                <a:solidFill>
                  <a:schemeClr val="accent6"/>
                </a:solidFill>
                <a:latin typeface="Calibri"/>
                <a:ea typeface="Calibri"/>
                <a:cs typeface="Calibri"/>
              </a:rPr>
              <a:t>Entered</a:t>
            </a:r>
            <a:r>
              <a:rPr lang="en-US" sz="1400">
                <a:solidFill>
                  <a:schemeClr val="accent6"/>
                </a:solidFill>
                <a:ea typeface="Calibri"/>
                <a:cs typeface="Calibri"/>
              </a:rPr>
              <a:t> Military Service</a:t>
            </a:r>
            <a:endParaRPr lang="en-US">
              <a:solidFill>
                <a:schemeClr val="accent6"/>
              </a:solidFill>
              <a:ea typeface="Calibri"/>
              <a:cs typeface="Calibri"/>
            </a:endParaRPr>
          </a:p>
          <a:p>
            <a:r>
              <a:rPr lang="en-US" sz="1400">
                <a:solidFill>
                  <a:schemeClr val="accent6"/>
                </a:solidFill>
                <a:latin typeface="Calibri"/>
                <a:ea typeface="Calibri"/>
                <a:cs typeface="Calibri"/>
              </a:rPr>
              <a:t>Entered</a:t>
            </a:r>
            <a:r>
              <a:rPr lang="en-US" sz="1400">
                <a:solidFill>
                  <a:schemeClr val="accent6"/>
                </a:solidFill>
                <a:ea typeface="Calibri"/>
                <a:cs typeface="Calibri"/>
              </a:rPr>
              <a:t> Post-Secondary Education </a:t>
            </a:r>
            <a:endParaRPr lang="en-US">
              <a:solidFill>
                <a:schemeClr val="accent6"/>
              </a:solidFill>
              <a:ea typeface="Calibri"/>
              <a:cs typeface="Calibri"/>
            </a:endParaRPr>
          </a:p>
          <a:p>
            <a:r>
              <a:rPr lang="en-US" sz="1400">
                <a:solidFill>
                  <a:schemeClr val="accent6"/>
                </a:solidFill>
                <a:latin typeface="Calibri"/>
                <a:ea typeface="Calibri"/>
                <a:cs typeface="Calibri"/>
              </a:rPr>
              <a:t>Entered</a:t>
            </a:r>
            <a:r>
              <a:rPr lang="en-US" sz="1400">
                <a:solidFill>
                  <a:schemeClr val="accent6"/>
                </a:solidFill>
                <a:ea typeface="Calibri"/>
                <a:cs typeface="Calibri"/>
              </a:rPr>
              <a:t> Qualified Apprenticeship </a:t>
            </a:r>
            <a:endParaRPr lang="en-US">
              <a:solidFill>
                <a:schemeClr val="accent6"/>
              </a:solidFill>
              <a:ea typeface="Calibri"/>
              <a:cs typeface="Calibri"/>
            </a:endParaRPr>
          </a:p>
          <a:p>
            <a:r>
              <a:rPr lang="en-US" sz="1400">
                <a:solidFill>
                  <a:schemeClr val="accent6"/>
                </a:solidFill>
                <a:latin typeface="Calibri"/>
                <a:ea typeface="Calibri"/>
                <a:cs typeface="Calibri"/>
              </a:rPr>
              <a:t>Family</a:t>
            </a:r>
            <a:r>
              <a:rPr lang="en-US" sz="1400">
                <a:solidFill>
                  <a:schemeClr val="accent6"/>
                </a:solidFill>
                <a:ea typeface="Calibri"/>
                <a:cs typeface="Calibri"/>
              </a:rPr>
              <a:t> Care </a:t>
            </a:r>
            <a:endParaRPr lang="en-US">
              <a:solidFill>
                <a:schemeClr val="accent6"/>
              </a:solidFill>
            </a:endParaRPr>
          </a:p>
          <a:p>
            <a:endParaRPr lang="en-US">
              <a:ea typeface="Calibri"/>
              <a:cs typeface="Calibri"/>
            </a:endParaRPr>
          </a:p>
        </p:txBody>
      </p:sp>
      <p:sp>
        <p:nvSpPr>
          <p:cNvPr id="5" name="Content Placeholder 4">
            <a:extLst>
              <a:ext uri="{FF2B5EF4-FFF2-40B4-BE49-F238E27FC236}">
                <a16:creationId xmlns:a16="http://schemas.microsoft.com/office/drawing/2014/main" id="{F35D5E0A-49F2-6DE4-BF97-C7C04012ED8C}"/>
              </a:ext>
            </a:extLst>
          </p:cNvPr>
          <p:cNvSpPr>
            <a:spLocks noGrp="1"/>
          </p:cNvSpPr>
          <p:nvPr>
            <p:ph sz="quarter" idx="11"/>
          </p:nvPr>
        </p:nvSpPr>
        <p:spPr/>
        <p:txBody>
          <a:bodyPr vert="horz" lIns="91440" tIns="45720" rIns="91440" bIns="45720" rtlCol="0" anchor="t">
            <a:normAutofit/>
          </a:bodyPr>
          <a:lstStyle/>
          <a:p>
            <a:r>
              <a:rPr lang="en-US" sz="1400">
                <a:solidFill>
                  <a:schemeClr val="accent6"/>
                </a:solidFill>
                <a:latin typeface="Calibri"/>
                <a:ea typeface="Calibri"/>
                <a:cs typeface="Calibri"/>
              </a:rPr>
              <a:t>Institutionalized</a:t>
            </a:r>
            <a:r>
              <a:rPr lang="en-US" sz="1400">
                <a:solidFill>
                  <a:schemeClr val="accent6"/>
                </a:solidFill>
                <a:ea typeface="Calibri"/>
                <a:cs typeface="Calibri"/>
              </a:rPr>
              <a:t>  - </a:t>
            </a:r>
            <a:r>
              <a:rPr lang="en-US" sz="1400" b="1">
                <a:solidFill>
                  <a:schemeClr val="accent6"/>
                </a:solidFill>
                <a:ea typeface="Calibri"/>
                <a:cs typeface="Calibri"/>
              </a:rPr>
              <a:t>Exemption </a:t>
            </a:r>
            <a:endParaRPr lang="en-US" b="1">
              <a:solidFill>
                <a:schemeClr val="accent6"/>
              </a:solidFill>
              <a:ea typeface="Calibri"/>
              <a:cs typeface="Calibri"/>
            </a:endParaRPr>
          </a:p>
          <a:p>
            <a:r>
              <a:rPr lang="en-US" sz="1400">
                <a:solidFill>
                  <a:schemeClr val="accent6"/>
                </a:solidFill>
                <a:latin typeface="Calibri"/>
                <a:ea typeface="Calibri"/>
                <a:cs typeface="Calibri"/>
              </a:rPr>
              <a:t>Lacks</a:t>
            </a:r>
            <a:r>
              <a:rPr lang="en-US" sz="1400">
                <a:solidFill>
                  <a:schemeClr val="accent6"/>
                </a:solidFill>
                <a:ea typeface="Calibri"/>
                <a:cs typeface="Calibri"/>
              </a:rPr>
              <a:t> Transportation</a:t>
            </a:r>
            <a:endParaRPr lang="en-US">
              <a:solidFill>
                <a:schemeClr val="accent6"/>
              </a:solidFill>
              <a:ea typeface="Calibri"/>
              <a:cs typeface="Calibri"/>
            </a:endParaRPr>
          </a:p>
          <a:p>
            <a:r>
              <a:rPr lang="en-US" sz="1400">
                <a:solidFill>
                  <a:schemeClr val="accent6"/>
                </a:solidFill>
                <a:latin typeface="Calibri"/>
                <a:ea typeface="Calibri"/>
                <a:cs typeface="Calibri"/>
              </a:rPr>
              <a:t>Health</a:t>
            </a:r>
            <a:r>
              <a:rPr lang="en-US" sz="1400">
                <a:solidFill>
                  <a:schemeClr val="accent6"/>
                </a:solidFill>
                <a:ea typeface="Calibri"/>
                <a:cs typeface="Calibri"/>
              </a:rPr>
              <a:t>/Medical -</a:t>
            </a:r>
            <a:r>
              <a:rPr lang="en-US" sz="1400" b="1">
                <a:solidFill>
                  <a:schemeClr val="accent6"/>
                </a:solidFill>
                <a:ea typeface="Calibri"/>
                <a:cs typeface="Calibri"/>
              </a:rPr>
              <a:t> Exemption </a:t>
            </a:r>
            <a:endParaRPr lang="en-US" b="1">
              <a:solidFill>
                <a:schemeClr val="accent6"/>
              </a:solidFill>
              <a:ea typeface="Calibri"/>
              <a:cs typeface="Calibri"/>
            </a:endParaRPr>
          </a:p>
          <a:p>
            <a:r>
              <a:rPr lang="en-US" sz="1400">
                <a:solidFill>
                  <a:schemeClr val="accent6"/>
                </a:solidFill>
                <a:latin typeface="Calibri"/>
                <a:ea typeface="Calibri"/>
                <a:cs typeface="Calibri"/>
              </a:rPr>
              <a:t>Lost</a:t>
            </a:r>
            <a:r>
              <a:rPr lang="en-US" sz="1400">
                <a:solidFill>
                  <a:schemeClr val="accent6"/>
                </a:solidFill>
                <a:ea typeface="Calibri"/>
                <a:cs typeface="Calibri"/>
              </a:rPr>
              <a:t> Child Care </a:t>
            </a:r>
            <a:endParaRPr lang="en-US">
              <a:solidFill>
                <a:schemeClr val="accent6"/>
              </a:solidFill>
              <a:ea typeface="Calibri"/>
              <a:cs typeface="Calibri"/>
            </a:endParaRPr>
          </a:p>
          <a:p>
            <a:r>
              <a:rPr lang="en-US" sz="1400">
                <a:solidFill>
                  <a:schemeClr val="accent6"/>
                </a:solidFill>
                <a:latin typeface="Calibri"/>
                <a:ea typeface="Calibri"/>
                <a:cs typeface="Calibri"/>
              </a:rPr>
              <a:t>Moved</a:t>
            </a:r>
            <a:r>
              <a:rPr lang="en-US" sz="1400">
                <a:solidFill>
                  <a:schemeClr val="accent6"/>
                </a:solidFill>
                <a:ea typeface="Calibri"/>
                <a:cs typeface="Calibri"/>
              </a:rPr>
              <a:t> from area</a:t>
            </a:r>
            <a:endParaRPr lang="en-US">
              <a:solidFill>
                <a:schemeClr val="accent6"/>
              </a:solidFill>
              <a:ea typeface="Calibri"/>
              <a:cs typeface="Calibri"/>
            </a:endParaRPr>
          </a:p>
          <a:p>
            <a:r>
              <a:rPr lang="en-US" sz="1400">
                <a:solidFill>
                  <a:schemeClr val="accent6"/>
                </a:solidFill>
                <a:latin typeface="Calibri"/>
                <a:ea typeface="Calibri"/>
                <a:cs typeface="Calibri"/>
              </a:rPr>
              <a:t>Reservist</a:t>
            </a:r>
            <a:r>
              <a:rPr lang="en-US" sz="1400">
                <a:solidFill>
                  <a:schemeClr val="accent6"/>
                </a:solidFill>
                <a:ea typeface="Calibri"/>
                <a:cs typeface="Calibri"/>
              </a:rPr>
              <a:t> called to Active Duty –</a:t>
            </a:r>
            <a:r>
              <a:rPr lang="en-US" sz="1400" b="1">
                <a:solidFill>
                  <a:schemeClr val="accent6"/>
                </a:solidFill>
                <a:ea typeface="Calibri"/>
                <a:cs typeface="Calibri"/>
              </a:rPr>
              <a:t> Exemption</a:t>
            </a:r>
            <a:r>
              <a:rPr lang="en-US" sz="1400">
                <a:solidFill>
                  <a:schemeClr val="accent6"/>
                </a:solidFill>
                <a:ea typeface="Calibri"/>
                <a:cs typeface="Calibri"/>
              </a:rPr>
              <a:t> </a:t>
            </a:r>
            <a:endParaRPr lang="en-US">
              <a:solidFill>
                <a:schemeClr val="accent6"/>
              </a:solidFill>
              <a:ea typeface="Calibri"/>
              <a:cs typeface="Calibri"/>
            </a:endParaRPr>
          </a:p>
          <a:p>
            <a:r>
              <a:rPr lang="en-US" sz="1400">
                <a:solidFill>
                  <a:schemeClr val="accent6"/>
                </a:solidFill>
                <a:latin typeface="Calibri"/>
                <a:ea typeface="Calibri"/>
                <a:cs typeface="Calibri"/>
              </a:rPr>
              <a:t>Retired</a:t>
            </a:r>
            <a:endParaRPr lang="en-US">
              <a:solidFill>
                <a:schemeClr val="accent6"/>
              </a:solidFill>
              <a:ea typeface="Calibri"/>
              <a:cs typeface="Calibri"/>
            </a:endParaRPr>
          </a:p>
          <a:p>
            <a:r>
              <a:rPr lang="en-US" sz="1400">
                <a:solidFill>
                  <a:schemeClr val="accent6"/>
                </a:solidFill>
                <a:latin typeface="Calibri"/>
                <a:ea typeface="Calibri"/>
                <a:cs typeface="Calibri"/>
              </a:rPr>
              <a:t>Substance</a:t>
            </a:r>
            <a:r>
              <a:rPr lang="en-US" sz="1400">
                <a:solidFill>
                  <a:schemeClr val="accent6"/>
                </a:solidFill>
                <a:ea typeface="Calibri"/>
                <a:cs typeface="Calibri"/>
              </a:rPr>
              <a:t> Abuse or Dependence </a:t>
            </a:r>
            <a:endParaRPr lang="en-US">
              <a:solidFill>
                <a:schemeClr val="accent6"/>
              </a:solidFill>
              <a:ea typeface="Calibri"/>
              <a:cs typeface="Calibri"/>
            </a:endParaRPr>
          </a:p>
          <a:p>
            <a:r>
              <a:rPr lang="en-US" sz="1400">
                <a:solidFill>
                  <a:schemeClr val="accent6"/>
                </a:solidFill>
                <a:latin typeface="Calibri"/>
                <a:ea typeface="Calibri"/>
                <a:cs typeface="Calibri"/>
              </a:rPr>
              <a:t>Transfer</a:t>
            </a:r>
            <a:endParaRPr lang="en-US">
              <a:solidFill>
                <a:schemeClr val="accent6"/>
              </a:solidFill>
              <a:ea typeface="Calibri"/>
              <a:cs typeface="Calibri"/>
            </a:endParaRPr>
          </a:p>
          <a:p>
            <a:r>
              <a:rPr lang="en-US" sz="1400">
                <a:solidFill>
                  <a:schemeClr val="accent6"/>
                </a:solidFill>
                <a:latin typeface="Calibri"/>
                <a:ea typeface="Calibri"/>
                <a:cs typeface="Calibri"/>
              </a:rPr>
              <a:t>Other</a:t>
            </a:r>
            <a:r>
              <a:rPr lang="en-US" sz="1400">
                <a:solidFill>
                  <a:schemeClr val="accent6"/>
                </a:solidFill>
                <a:ea typeface="Calibri"/>
                <a:cs typeface="Calibri"/>
              </a:rPr>
              <a:t> Services Completed/Not Completed </a:t>
            </a:r>
            <a:endParaRPr lang="en-US">
              <a:solidFill>
                <a:schemeClr val="accent6"/>
              </a:solidFill>
              <a:ea typeface="Calibri"/>
              <a:cs typeface="Calibri"/>
            </a:endParaRPr>
          </a:p>
          <a:p>
            <a:r>
              <a:rPr lang="en-US" sz="1400">
                <a:solidFill>
                  <a:schemeClr val="accent6"/>
                </a:solidFill>
                <a:latin typeface="Calibri"/>
                <a:ea typeface="Calibri"/>
                <a:cs typeface="Calibri"/>
              </a:rPr>
              <a:t>Met</a:t>
            </a:r>
            <a:r>
              <a:rPr lang="en-US" sz="1400">
                <a:solidFill>
                  <a:schemeClr val="accent6"/>
                </a:solidFill>
                <a:ea typeface="Calibri"/>
                <a:cs typeface="Calibri"/>
              </a:rPr>
              <a:t> all program goals </a:t>
            </a:r>
            <a:endParaRPr lang="en-US">
              <a:solidFill>
                <a:schemeClr val="accent6"/>
              </a:solidFill>
            </a:endParaRPr>
          </a:p>
          <a:p>
            <a:endParaRPr lang="en-US">
              <a:ea typeface="Calibri"/>
              <a:cs typeface="Calibri"/>
            </a:endParaRPr>
          </a:p>
        </p:txBody>
      </p:sp>
    </p:spTree>
    <p:extLst>
      <p:ext uri="{BB962C8B-B14F-4D97-AF65-F5344CB8AC3E}">
        <p14:creationId xmlns:p14="http://schemas.microsoft.com/office/powerpoint/2010/main" val="26363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6E38-87E3-BB02-B9BE-91EB2011EC2F}"/>
              </a:ext>
            </a:extLst>
          </p:cNvPr>
          <p:cNvSpPr>
            <a:spLocks noGrp="1"/>
          </p:cNvSpPr>
          <p:nvPr>
            <p:ph type="title"/>
          </p:nvPr>
        </p:nvSpPr>
        <p:spPr/>
        <p:txBody>
          <a:bodyPr/>
          <a:lstStyle/>
          <a:p>
            <a:r>
              <a:rPr lang="en-US" b="1">
                <a:ea typeface="Calibri"/>
              </a:rPr>
              <a:t>Outreach</a:t>
            </a:r>
          </a:p>
        </p:txBody>
      </p:sp>
      <p:sp>
        <p:nvSpPr>
          <p:cNvPr id="3" name="Slide Number Placeholder 2">
            <a:extLst>
              <a:ext uri="{FF2B5EF4-FFF2-40B4-BE49-F238E27FC236}">
                <a16:creationId xmlns:a16="http://schemas.microsoft.com/office/drawing/2014/main" id="{F8A0AFEC-294F-DBD3-6FF6-825CF8560658}"/>
              </a:ext>
            </a:extLst>
          </p:cNvPr>
          <p:cNvSpPr>
            <a:spLocks noGrp="1"/>
          </p:cNvSpPr>
          <p:nvPr>
            <p:ph type="sldNum" sz="quarter" idx="4"/>
          </p:nvPr>
        </p:nvSpPr>
        <p:spPr/>
        <p:txBody>
          <a:bodyPr/>
          <a:lstStyle/>
          <a:p>
            <a:fld id="{941BE8DD-6BA1-AD43-8321-0CEB068BCC7D}" type="slidenum">
              <a:rPr lang="en-US" smtClean="0"/>
              <a:pPr/>
              <a:t>11</a:t>
            </a:fld>
            <a:endParaRPr lang="en-US"/>
          </a:p>
        </p:txBody>
      </p:sp>
      <p:sp>
        <p:nvSpPr>
          <p:cNvPr id="4" name="Content Placeholder 3">
            <a:extLst>
              <a:ext uri="{FF2B5EF4-FFF2-40B4-BE49-F238E27FC236}">
                <a16:creationId xmlns:a16="http://schemas.microsoft.com/office/drawing/2014/main" id="{FD62EF23-50FE-CD2A-865F-5E144B047DEF}"/>
              </a:ext>
            </a:extLst>
          </p:cNvPr>
          <p:cNvSpPr>
            <a:spLocks noGrp="1"/>
          </p:cNvSpPr>
          <p:nvPr>
            <p:ph sz="quarter" idx="10"/>
          </p:nvPr>
        </p:nvSpPr>
        <p:spPr>
          <a:xfrm>
            <a:off x="457199" y="2040147"/>
            <a:ext cx="3802281" cy="3730345"/>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r>
              <a:rPr lang="en-US" sz="1800">
                <a:solidFill>
                  <a:schemeClr val="accent6"/>
                </a:solidFill>
                <a:latin typeface="Calibri"/>
                <a:ea typeface="Calibri"/>
                <a:cs typeface="Calibri"/>
              </a:rPr>
              <a:t>Barriers to Employment</a:t>
            </a:r>
            <a:r>
              <a:rPr lang="en-US" sz="1800">
                <a:solidFill>
                  <a:schemeClr val="accent6"/>
                </a:solidFill>
                <a:ea typeface="Calibri"/>
                <a:cs typeface="Calibri"/>
              </a:rPr>
              <a:t> report outreach</a:t>
            </a:r>
          </a:p>
          <a:p>
            <a:r>
              <a:rPr lang="en-US" sz="1800">
                <a:solidFill>
                  <a:schemeClr val="accent6"/>
                </a:solidFill>
                <a:latin typeface="Calibri"/>
                <a:ea typeface="Calibri"/>
                <a:cs typeface="Calibri"/>
              </a:rPr>
              <a:t>Schedule</a:t>
            </a:r>
            <a:r>
              <a:rPr lang="en-US" sz="1800">
                <a:solidFill>
                  <a:schemeClr val="accent6"/>
                </a:solidFill>
                <a:ea typeface="Calibri"/>
                <a:cs typeface="Calibri"/>
              </a:rPr>
              <a:t> times to call veterans in outlook</a:t>
            </a:r>
          </a:p>
          <a:p>
            <a:r>
              <a:rPr lang="en-US" sz="1800">
                <a:solidFill>
                  <a:schemeClr val="accent6"/>
                </a:solidFill>
                <a:latin typeface="Calibri"/>
                <a:ea typeface="Calibri"/>
                <a:cs typeface="Calibri"/>
              </a:rPr>
              <a:t>Place</a:t>
            </a:r>
            <a:r>
              <a:rPr lang="en-US" sz="1800">
                <a:solidFill>
                  <a:schemeClr val="accent6"/>
                </a:solidFill>
                <a:ea typeface="Calibri"/>
                <a:cs typeface="Calibri"/>
              </a:rPr>
              <a:t> notes in MOSES each time you dial or email the veteran </a:t>
            </a:r>
          </a:p>
          <a:p>
            <a:r>
              <a:rPr lang="en-US" sz="1800">
                <a:solidFill>
                  <a:schemeClr val="accent6"/>
                </a:solidFill>
                <a:latin typeface="Calibri"/>
                <a:ea typeface="Calibri"/>
                <a:cs typeface="Calibri"/>
              </a:rPr>
              <a:t>Use</a:t>
            </a:r>
            <a:r>
              <a:rPr lang="en-US" sz="1800">
                <a:solidFill>
                  <a:schemeClr val="accent6"/>
                </a:solidFill>
                <a:ea typeface="Calibri"/>
                <a:cs typeface="Calibri"/>
              </a:rPr>
              <a:t> admin services to document calls and contacts</a:t>
            </a:r>
            <a:endParaRPr lang="en-US" sz="1800">
              <a:solidFill>
                <a:schemeClr val="accent6"/>
              </a:solidFill>
            </a:endParaRPr>
          </a:p>
          <a:p>
            <a:r>
              <a:rPr lang="en-US" sz="1800">
                <a:solidFill>
                  <a:schemeClr val="accent6"/>
                </a:solidFill>
                <a:ea typeface="Calibri"/>
                <a:cs typeface="Calibri"/>
              </a:rPr>
              <a:t>Partner Organization</a:t>
            </a:r>
            <a:r>
              <a:rPr lang="en-US" sz="1800" b="1">
                <a:solidFill>
                  <a:schemeClr val="accent6"/>
                </a:solidFill>
                <a:ea typeface="Calibri"/>
                <a:cs typeface="Calibri"/>
              </a:rPr>
              <a:t> </a:t>
            </a:r>
            <a:r>
              <a:rPr lang="en-US" sz="1800">
                <a:solidFill>
                  <a:schemeClr val="accent6"/>
                </a:solidFill>
                <a:ea typeface="Calibri"/>
                <a:cs typeface="Calibri"/>
              </a:rPr>
              <a:t>contact and virtual meeting participation</a:t>
            </a:r>
          </a:p>
          <a:p>
            <a:endParaRPr lang="en-US">
              <a:ea typeface="Calibri"/>
              <a:cs typeface="Calibri"/>
            </a:endParaRPr>
          </a:p>
        </p:txBody>
      </p:sp>
      <p:sp>
        <p:nvSpPr>
          <p:cNvPr id="5" name="Content Placeholder 4">
            <a:extLst>
              <a:ext uri="{FF2B5EF4-FFF2-40B4-BE49-F238E27FC236}">
                <a16:creationId xmlns:a16="http://schemas.microsoft.com/office/drawing/2014/main" id="{44364218-736E-2F0B-5E51-01F0EAF617E5}"/>
              </a:ext>
            </a:extLst>
          </p:cNvPr>
          <p:cNvSpPr>
            <a:spLocks noGrp="1"/>
          </p:cNvSpPr>
          <p:nvPr>
            <p:ph sz="quarter" idx="11"/>
          </p:nvPr>
        </p:nvSpPr>
        <p:spPr>
          <a:xfrm>
            <a:off x="4680695" y="2040146"/>
            <a:ext cx="4003986" cy="406652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r>
              <a:rPr lang="en-US" sz="1800">
                <a:solidFill>
                  <a:schemeClr val="accent6"/>
                </a:solidFill>
                <a:latin typeface="Calibri"/>
                <a:ea typeface="Calibri"/>
                <a:cs typeface="Calibri"/>
              </a:rPr>
              <a:t>Talk</a:t>
            </a:r>
            <a:r>
              <a:rPr lang="en-US" sz="1800">
                <a:solidFill>
                  <a:schemeClr val="accent6"/>
                </a:solidFill>
                <a:ea typeface="Calibri"/>
                <a:cs typeface="Calibri"/>
              </a:rPr>
              <a:t> with your VSO’s at least monthly</a:t>
            </a:r>
            <a:endParaRPr lang="en-US">
              <a:solidFill>
                <a:schemeClr val="accent6"/>
              </a:solidFill>
            </a:endParaRPr>
          </a:p>
          <a:p>
            <a:r>
              <a:rPr lang="en-US" sz="1800">
                <a:solidFill>
                  <a:schemeClr val="accent6"/>
                </a:solidFill>
                <a:ea typeface="Calibri"/>
                <a:cs typeface="Calibri"/>
              </a:rPr>
              <a:t>Ask your VA, HVRP and CBO for referrals</a:t>
            </a:r>
          </a:p>
          <a:p>
            <a:r>
              <a:rPr lang="en-US" sz="1800">
                <a:solidFill>
                  <a:schemeClr val="accent6"/>
                </a:solidFill>
                <a:latin typeface="Calibri"/>
                <a:ea typeface="Calibri"/>
                <a:cs typeface="Calibri"/>
              </a:rPr>
              <a:t>Coordinate</a:t>
            </a:r>
            <a:r>
              <a:rPr lang="en-US" sz="1800">
                <a:solidFill>
                  <a:schemeClr val="accent6"/>
                </a:solidFill>
                <a:ea typeface="Calibri"/>
                <a:cs typeface="Calibri"/>
              </a:rPr>
              <a:t> with your RESEA and career center staff </a:t>
            </a:r>
          </a:p>
          <a:p>
            <a:r>
              <a:rPr lang="en-US" sz="1800">
                <a:solidFill>
                  <a:schemeClr val="accent6"/>
                </a:solidFill>
                <a:latin typeface="Calibri"/>
                <a:ea typeface="Calibri"/>
                <a:cs typeface="Calibri"/>
              </a:rPr>
              <a:t>Verify</a:t>
            </a:r>
            <a:r>
              <a:rPr lang="en-US" sz="1800">
                <a:solidFill>
                  <a:schemeClr val="accent6"/>
                </a:solidFill>
                <a:ea typeface="Calibri"/>
                <a:cs typeface="Calibri"/>
              </a:rPr>
              <a:t> staff are making </a:t>
            </a:r>
            <a:r>
              <a:rPr lang="en-US" sz="1800" dirty="0">
                <a:solidFill>
                  <a:schemeClr val="accent6"/>
                </a:solidFill>
                <a:ea typeface="Calibri"/>
                <a:cs typeface="Calibri"/>
              </a:rPr>
              <a:t>BE</a:t>
            </a:r>
            <a:r>
              <a:rPr lang="en-US" sz="1800">
                <a:solidFill>
                  <a:schemeClr val="accent6"/>
                </a:solidFill>
                <a:ea typeface="Calibri"/>
                <a:cs typeface="Calibri"/>
              </a:rPr>
              <a:t> veteran referrals to you such as Rapid Response</a:t>
            </a:r>
          </a:p>
          <a:p>
            <a:r>
              <a:rPr lang="en-US" sz="1800">
                <a:solidFill>
                  <a:schemeClr val="accent6"/>
                </a:solidFill>
                <a:latin typeface="Calibri"/>
                <a:ea typeface="Calibri"/>
                <a:cs typeface="Calibri"/>
              </a:rPr>
              <a:t>Use</a:t>
            </a:r>
            <a:r>
              <a:rPr lang="en-US" sz="1800">
                <a:solidFill>
                  <a:schemeClr val="accent6"/>
                </a:solidFill>
                <a:ea typeface="Calibri"/>
                <a:cs typeface="Calibri"/>
              </a:rPr>
              <a:t> an online referral form with your contact information prominently  displayed on your career center website </a:t>
            </a:r>
            <a:endParaRPr lang="en-US" sz="1800">
              <a:solidFill>
                <a:schemeClr val="accent6"/>
              </a:solidFill>
            </a:endParaRPr>
          </a:p>
          <a:p>
            <a:endParaRPr lang="en-US">
              <a:ea typeface="Calibri"/>
              <a:cs typeface="Calibri"/>
            </a:endParaRPr>
          </a:p>
        </p:txBody>
      </p:sp>
      <p:sp>
        <p:nvSpPr>
          <p:cNvPr id="6" name="TextBox 5">
            <a:extLst>
              <a:ext uri="{FF2B5EF4-FFF2-40B4-BE49-F238E27FC236}">
                <a16:creationId xmlns:a16="http://schemas.microsoft.com/office/drawing/2014/main" id="{780F7B71-3F7C-6E1B-E6DA-524395DDAF04}"/>
              </a:ext>
            </a:extLst>
          </p:cNvPr>
          <p:cNvSpPr txBox="1"/>
          <p:nvPr/>
        </p:nvSpPr>
        <p:spPr>
          <a:xfrm>
            <a:off x="542085" y="1411941"/>
            <a:ext cx="7816102" cy="400110"/>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accent6"/>
                </a:solidFill>
                <a:ea typeface="Calibri"/>
                <a:cs typeface="Calibri"/>
              </a:rPr>
              <a:t>DVOPs are required to provide outreach as part of their duties. </a:t>
            </a:r>
            <a:endParaRPr lang="en-US" sz="2000">
              <a:solidFill>
                <a:schemeClr val="accent6"/>
              </a:solidFill>
            </a:endParaRPr>
          </a:p>
        </p:txBody>
      </p:sp>
    </p:spTree>
    <p:extLst>
      <p:ext uri="{BB962C8B-B14F-4D97-AF65-F5344CB8AC3E}">
        <p14:creationId xmlns:p14="http://schemas.microsoft.com/office/powerpoint/2010/main" val="51257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16B-91EA-FDBD-BB66-B44F3EFF5F83}"/>
              </a:ext>
            </a:extLst>
          </p:cNvPr>
          <p:cNvSpPr>
            <a:spLocks noGrp="1"/>
          </p:cNvSpPr>
          <p:nvPr>
            <p:ph type="title"/>
          </p:nvPr>
        </p:nvSpPr>
        <p:spPr>
          <a:xfrm>
            <a:off x="457200" y="139614"/>
            <a:ext cx="7949079" cy="954348"/>
          </a:xfrm>
        </p:spPr>
        <p:txBody>
          <a:bodyPr/>
          <a:lstStyle/>
          <a:p>
            <a:r>
              <a:rPr lang="en-US" b="1">
                <a:ea typeface="Calibri"/>
              </a:rPr>
              <a:t>Best Practices for Providing Services  </a:t>
            </a:r>
            <a:endParaRPr lang="en-US" b="1"/>
          </a:p>
        </p:txBody>
      </p:sp>
      <p:sp>
        <p:nvSpPr>
          <p:cNvPr id="3" name="Slide Number Placeholder 2">
            <a:extLst>
              <a:ext uri="{FF2B5EF4-FFF2-40B4-BE49-F238E27FC236}">
                <a16:creationId xmlns:a16="http://schemas.microsoft.com/office/drawing/2014/main" id="{DC442318-C9B4-98AB-C509-BDFF2CD0E23E}"/>
              </a:ext>
            </a:extLst>
          </p:cNvPr>
          <p:cNvSpPr>
            <a:spLocks noGrp="1"/>
          </p:cNvSpPr>
          <p:nvPr>
            <p:ph type="sldNum" sz="quarter" idx="4"/>
          </p:nvPr>
        </p:nvSpPr>
        <p:spPr/>
        <p:txBody>
          <a:bodyPr/>
          <a:lstStyle/>
          <a:p>
            <a:fld id="{941BE8DD-6BA1-AD43-8321-0CEB068BCC7D}" type="slidenum">
              <a:rPr lang="en-US" dirty="0" smtClean="0"/>
              <a:pPr/>
              <a:t>12</a:t>
            </a:fld>
            <a:endParaRPr lang="en-US"/>
          </a:p>
        </p:txBody>
      </p:sp>
      <p:sp>
        <p:nvSpPr>
          <p:cNvPr id="4" name="Content Placeholder 3">
            <a:extLst>
              <a:ext uri="{FF2B5EF4-FFF2-40B4-BE49-F238E27FC236}">
                <a16:creationId xmlns:a16="http://schemas.microsoft.com/office/drawing/2014/main" id="{9C3B8A6C-434D-15DD-A2B3-F4E5CF5B0D2A}"/>
              </a:ext>
            </a:extLst>
          </p:cNvPr>
          <p:cNvSpPr>
            <a:spLocks noGrp="1"/>
          </p:cNvSpPr>
          <p:nvPr>
            <p:ph sz="quarter" idx="10"/>
          </p:nvPr>
        </p:nvSpPr>
        <p:spPr>
          <a:xfrm>
            <a:off x="457200" y="1446235"/>
            <a:ext cx="8463927" cy="4525963"/>
          </a:xfrm>
        </p:spPr>
        <p:txBody>
          <a:bodyPr vert="horz" lIns="91440" tIns="45720" rIns="91440" bIns="45720" rtlCol="0" anchor="t">
            <a:normAutofit/>
          </a:bodyPr>
          <a:lstStyle/>
          <a:p>
            <a:r>
              <a:rPr lang="en-US" sz="1800">
                <a:solidFill>
                  <a:schemeClr val="accent6"/>
                </a:solidFill>
                <a:latin typeface="Calibri"/>
                <a:ea typeface="Calibri"/>
                <a:cs typeface="Calibri"/>
              </a:rPr>
              <a:t>Remember</a:t>
            </a:r>
            <a:r>
              <a:rPr lang="en-US" sz="1800">
                <a:solidFill>
                  <a:schemeClr val="accent6"/>
                </a:solidFill>
                <a:ea typeface="Calibri"/>
                <a:cs typeface="Calibri"/>
              </a:rPr>
              <a:t> the basics (e.g., BE lists, case management, VR&amp;E referrals, UI lists, cold calls)</a:t>
            </a:r>
          </a:p>
          <a:p>
            <a:r>
              <a:rPr lang="en-US" sz="1800">
                <a:solidFill>
                  <a:schemeClr val="accent6"/>
                </a:solidFill>
                <a:latin typeface="Calibri"/>
                <a:ea typeface="Calibri"/>
                <a:cs typeface="Calibri"/>
              </a:rPr>
              <a:t>Don’t</a:t>
            </a:r>
            <a:r>
              <a:rPr lang="en-US" sz="1800">
                <a:solidFill>
                  <a:schemeClr val="accent6"/>
                </a:solidFill>
                <a:ea typeface="Calibri"/>
                <a:cs typeface="Calibri"/>
              </a:rPr>
              <a:t> forget that the “O” in DVOP is for Outreach</a:t>
            </a:r>
          </a:p>
          <a:p>
            <a:r>
              <a:rPr lang="en-US" sz="1800">
                <a:solidFill>
                  <a:schemeClr val="accent6"/>
                </a:solidFill>
                <a:latin typeface="Calibri"/>
                <a:ea typeface="Calibri"/>
                <a:cs typeface="Calibri"/>
              </a:rPr>
              <a:t>Gain</a:t>
            </a:r>
            <a:r>
              <a:rPr lang="en-US" sz="1800">
                <a:solidFill>
                  <a:schemeClr val="accent6"/>
                </a:solidFill>
                <a:ea typeface="Calibri"/>
                <a:cs typeface="Calibri"/>
              </a:rPr>
              <a:t> the trust of Veterans to break down communication barriers</a:t>
            </a:r>
          </a:p>
          <a:p>
            <a:r>
              <a:rPr lang="en-US" sz="1800">
                <a:solidFill>
                  <a:schemeClr val="accent6"/>
                </a:solidFill>
                <a:latin typeface="Calibri"/>
                <a:ea typeface="Calibri"/>
                <a:cs typeface="Calibri"/>
              </a:rPr>
              <a:t>Adapt</a:t>
            </a:r>
            <a:r>
              <a:rPr lang="en-US" sz="1800">
                <a:solidFill>
                  <a:schemeClr val="accent6"/>
                </a:solidFill>
                <a:ea typeface="Calibri"/>
                <a:cs typeface="Calibri"/>
              </a:rPr>
              <a:t> to technology.  (This applies to veteran customers and DVOP Specialists alike)</a:t>
            </a:r>
          </a:p>
          <a:p>
            <a:r>
              <a:rPr lang="en-US" sz="1800">
                <a:solidFill>
                  <a:schemeClr val="accent6"/>
                </a:solidFill>
                <a:latin typeface="Calibri"/>
                <a:ea typeface="Calibri"/>
                <a:cs typeface="Calibri"/>
              </a:rPr>
              <a:t>Provide</a:t>
            </a:r>
            <a:r>
              <a:rPr lang="en-US" sz="1800">
                <a:solidFill>
                  <a:schemeClr val="accent6"/>
                </a:solidFill>
                <a:ea typeface="Calibri"/>
                <a:cs typeface="Calibri"/>
              </a:rPr>
              <a:t> tailored, individualized services</a:t>
            </a:r>
          </a:p>
          <a:p>
            <a:r>
              <a:rPr lang="en-US" sz="1800">
                <a:solidFill>
                  <a:schemeClr val="accent6"/>
                </a:solidFill>
                <a:latin typeface="Calibri"/>
                <a:ea typeface="Calibri"/>
                <a:cs typeface="Calibri"/>
              </a:rPr>
              <a:t>Be</a:t>
            </a:r>
            <a:r>
              <a:rPr lang="en-US" sz="1800">
                <a:solidFill>
                  <a:schemeClr val="accent6"/>
                </a:solidFill>
                <a:ea typeface="Calibri"/>
                <a:cs typeface="Calibri"/>
              </a:rPr>
              <a:t> empathetic, patient, and results-oriented leaders</a:t>
            </a:r>
          </a:p>
          <a:p>
            <a:r>
              <a:rPr lang="en-US" sz="1800">
                <a:solidFill>
                  <a:schemeClr val="accent6"/>
                </a:solidFill>
                <a:latin typeface="Calibri"/>
                <a:ea typeface="Calibri"/>
                <a:cs typeface="Calibri"/>
              </a:rPr>
              <a:t>After</a:t>
            </a:r>
            <a:r>
              <a:rPr lang="en-US" sz="1800">
                <a:solidFill>
                  <a:schemeClr val="accent6"/>
                </a:solidFill>
                <a:ea typeface="Calibri"/>
                <a:cs typeface="Calibri"/>
              </a:rPr>
              <a:t> assessment, prioritize and address needs</a:t>
            </a:r>
          </a:p>
          <a:p>
            <a:r>
              <a:rPr lang="en-US" sz="1800">
                <a:solidFill>
                  <a:schemeClr val="accent6"/>
                </a:solidFill>
                <a:latin typeface="Calibri"/>
                <a:ea typeface="Calibri"/>
                <a:cs typeface="Calibri"/>
              </a:rPr>
              <a:t>Be</a:t>
            </a:r>
            <a:r>
              <a:rPr lang="en-US" sz="1800">
                <a:solidFill>
                  <a:schemeClr val="accent6"/>
                </a:solidFill>
                <a:ea typeface="Calibri"/>
                <a:cs typeface="Calibri"/>
              </a:rPr>
              <a:t> flexible and adaptable</a:t>
            </a:r>
            <a:endParaRPr lang="en-US">
              <a:solidFill>
                <a:schemeClr val="accent6"/>
              </a:solidFill>
            </a:endParaRPr>
          </a:p>
          <a:p>
            <a:endParaRPr lang="en-US">
              <a:ea typeface="Calibri"/>
              <a:cs typeface="Calibri"/>
            </a:endParaRPr>
          </a:p>
        </p:txBody>
      </p:sp>
    </p:spTree>
    <p:extLst>
      <p:ext uri="{BB962C8B-B14F-4D97-AF65-F5344CB8AC3E}">
        <p14:creationId xmlns:p14="http://schemas.microsoft.com/office/powerpoint/2010/main" val="94585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CF9E-11CA-2422-9388-E71C997A0CEA}"/>
              </a:ext>
            </a:extLst>
          </p:cNvPr>
          <p:cNvSpPr>
            <a:spLocks noGrp="1"/>
          </p:cNvSpPr>
          <p:nvPr>
            <p:ph type="title"/>
          </p:nvPr>
        </p:nvSpPr>
        <p:spPr>
          <a:xfrm>
            <a:off x="457200" y="139614"/>
            <a:ext cx="8475755" cy="954348"/>
          </a:xfrm>
        </p:spPr>
        <p:txBody>
          <a:bodyPr/>
          <a:lstStyle/>
          <a:p>
            <a:r>
              <a:rPr lang="en-US" b="1">
                <a:ea typeface="Calibri"/>
              </a:rPr>
              <a:t>Best Practices for Providing Services </a:t>
            </a:r>
            <a:r>
              <a:rPr lang="en-US" sz="2400" b="1">
                <a:ea typeface="Calibri"/>
              </a:rPr>
              <a:t>continued </a:t>
            </a:r>
            <a:endParaRPr lang="en-US" sz="2400" b="1"/>
          </a:p>
        </p:txBody>
      </p:sp>
      <p:sp>
        <p:nvSpPr>
          <p:cNvPr id="3" name="Slide Number Placeholder 2">
            <a:extLst>
              <a:ext uri="{FF2B5EF4-FFF2-40B4-BE49-F238E27FC236}">
                <a16:creationId xmlns:a16="http://schemas.microsoft.com/office/drawing/2014/main" id="{FE8ABCC8-53F1-9596-3D00-8F42B489B043}"/>
              </a:ext>
            </a:extLst>
          </p:cNvPr>
          <p:cNvSpPr>
            <a:spLocks noGrp="1"/>
          </p:cNvSpPr>
          <p:nvPr>
            <p:ph type="sldNum" sz="quarter" idx="4"/>
          </p:nvPr>
        </p:nvSpPr>
        <p:spPr/>
        <p:txBody>
          <a:bodyPr/>
          <a:lstStyle/>
          <a:p>
            <a:fld id="{941BE8DD-6BA1-AD43-8321-0CEB068BCC7D}" type="slidenum">
              <a:rPr lang="en-US" smtClean="0"/>
              <a:pPr/>
              <a:t>13</a:t>
            </a:fld>
            <a:endParaRPr lang="en-US"/>
          </a:p>
        </p:txBody>
      </p:sp>
      <p:sp>
        <p:nvSpPr>
          <p:cNvPr id="4" name="Content Placeholder 3">
            <a:extLst>
              <a:ext uri="{FF2B5EF4-FFF2-40B4-BE49-F238E27FC236}">
                <a16:creationId xmlns:a16="http://schemas.microsoft.com/office/drawing/2014/main" id="{D23209D3-FE13-2FB6-E816-DA10FBDE9675}"/>
              </a:ext>
            </a:extLst>
          </p:cNvPr>
          <p:cNvSpPr>
            <a:spLocks noGrp="1"/>
          </p:cNvSpPr>
          <p:nvPr>
            <p:ph sz="quarter" idx="10"/>
          </p:nvPr>
        </p:nvSpPr>
        <p:spPr/>
        <p:txBody>
          <a:bodyPr vert="horz" lIns="91440" tIns="45720" rIns="91440" bIns="45720" rtlCol="0" anchor="t">
            <a:normAutofit/>
          </a:bodyPr>
          <a:lstStyle/>
          <a:p>
            <a:r>
              <a:rPr lang="en-US" sz="1800">
                <a:solidFill>
                  <a:schemeClr val="accent6"/>
                </a:solidFill>
                <a:ea typeface="Calibri"/>
                <a:cs typeface="Calibri"/>
              </a:rPr>
              <a:t>Avoid “Autopilot”</a:t>
            </a:r>
          </a:p>
          <a:p>
            <a:r>
              <a:rPr lang="en-US" sz="1800">
                <a:solidFill>
                  <a:schemeClr val="accent6"/>
                </a:solidFill>
                <a:ea typeface="Calibri"/>
                <a:cs typeface="Calibri"/>
              </a:rPr>
              <a:t>Encourage veterans to keep learning</a:t>
            </a:r>
          </a:p>
          <a:p>
            <a:r>
              <a:rPr lang="en-US" sz="1800">
                <a:solidFill>
                  <a:schemeClr val="accent6"/>
                </a:solidFill>
                <a:ea typeface="Calibri"/>
                <a:cs typeface="Calibri"/>
              </a:rPr>
              <a:t>Continue your professional development (e.g., BE training, Priority of Service training) </a:t>
            </a:r>
          </a:p>
          <a:p>
            <a:r>
              <a:rPr lang="en-US" sz="1800">
                <a:solidFill>
                  <a:schemeClr val="accent6"/>
                </a:solidFill>
                <a:ea typeface="Calibri"/>
                <a:cs typeface="Calibri"/>
              </a:rPr>
              <a:t>Collaborate with partners (e.g., to generate leads)</a:t>
            </a:r>
          </a:p>
          <a:p>
            <a:r>
              <a:rPr lang="en-US" sz="1800">
                <a:solidFill>
                  <a:schemeClr val="accent6"/>
                </a:solidFill>
                <a:ea typeface="Calibri"/>
                <a:cs typeface="Calibri"/>
              </a:rPr>
              <a:t>Work with BSR, LVER, and employers to help veteran candidates through each step of the hiring process</a:t>
            </a:r>
          </a:p>
          <a:p>
            <a:r>
              <a:rPr lang="en-US" sz="1800">
                <a:solidFill>
                  <a:schemeClr val="accent6"/>
                </a:solidFill>
                <a:ea typeface="Calibri"/>
                <a:cs typeface="Calibri"/>
              </a:rPr>
              <a:t>Think of checklists as flexible guides</a:t>
            </a:r>
          </a:p>
          <a:p>
            <a:r>
              <a:rPr lang="en-US" sz="1800">
                <a:solidFill>
                  <a:schemeClr val="accent6"/>
                </a:solidFill>
                <a:ea typeface="Calibri"/>
                <a:cs typeface="Calibri"/>
              </a:rPr>
              <a:t>Follow up on job placements</a:t>
            </a:r>
          </a:p>
          <a:p>
            <a:r>
              <a:rPr lang="en-US" sz="1800">
                <a:solidFill>
                  <a:schemeClr val="accent6"/>
                </a:solidFill>
                <a:ea typeface="Calibri"/>
                <a:cs typeface="Calibri"/>
              </a:rPr>
              <a:t>Conduct targeted job searches for customers</a:t>
            </a:r>
          </a:p>
          <a:p>
            <a:endParaRPr lang="en-US">
              <a:ea typeface="Calibri"/>
              <a:cs typeface="Calibri"/>
            </a:endParaRPr>
          </a:p>
        </p:txBody>
      </p:sp>
    </p:spTree>
    <p:extLst>
      <p:ext uri="{BB962C8B-B14F-4D97-AF65-F5344CB8AC3E}">
        <p14:creationId xmlns:p14="http://schemas.microsoft.com/office/powerpoint/2010/main" val="272216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6786082" cy="954348"/>
          </a:xfrm>
        </p:spPr>
        <p:txBody>
          <a:bodyPr/>
          <a:lstStyle/>
          <a:p>
            <a:r>
              <a:rPr lang="en-US" altLang="en-US" b="1"/>
              <a:t>Career Planning Requirements </a:t>
            </a:r>
            <a:endParaRPr lang="en-US" sz="280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2015" y="1301896"/>
            <a:ext cx="8348950" cy="4667380"/>
          </a:xfrm>
        </p:spPr>
        <p:txBody>
          <a:bodyPr vert="horz" lIns="91440" tIns="45720" rIns="91440" bIns="45720" rtlCol="0" anchor="t">
            <a:normAutofit fontScale="92500" lnSpcReduction="20000"/>
          </a:bodyPr>
          <a:lstStyle/>
          <a:p>
            <a:r>
              <a:rPr lang="en-US" sz="1900">
                <a:solidFill>
                  <a:schemeClr val="accent6"/>
                </a:solidFill>
                <a:latin typeface="Calibri"/>
                <a:ea typeface="Calibri"/>
                <a:cs typeface="Calibri"/>
              </a:rPr>
              <a:t>All customers that require individualized career services will have an Individualized Employment Plan (IEP) also known as the Career Action Plan (CAP).  </a:t>
            </a:r>
          </a:p>
          <a:p>
            <a:r>
              <a:rPr lang="en-US" sz="1900">
                <a:solidFill>
                  <a:schemeClr val="accent6"/>
                </a:solidFill>
                <a:latin typeface="Calibri"/>
                <a:ea typeface="Calibri"/>
                <a:cs typeface="Calibri"/>
              </a:rPr>
              <a:t>The CAP is an individualized career service consisting of connected activities, jointly developed by the participant and career center staff.</a:t>
            </a:r>
          </a:p>
          <a:p>
            <a:r>
              <a:rPr lang="en-US" sz="1900">
                <a:solidFill>
                  <a:schemeClr val="accent6"/>
                </a:solidFill>
                <a:latin typeface="Calibri"/>
                <a:ea typeface="Calibri"/>
                <a:cs typeface="Calibri"/>
              </a:rPr>
              <a:t>The CAP is an ongoing strategy used to identify: </a:t>
            </a:r>
          </a:p>
          <a:p>
            <a:r>
              <a:rPr lang="en-US" sz="1900">
                <a:solidFill>
                  <a:schemeClr val="accent6"/>
                </a:solidFill>
                <a:latin typeface="Calibri"/>
                <a:ea typeface="Calibri"/>
                <a:cs typeface="Calibri"/>
              </a:rPr>
              <a:t>Employment Goals </a:t>
            </a:r>
          </a:p>
          <a:p>
            <a:pPr lvl="1" indent="-287020"/>
            <a:r>
              <a:rPr lang="en-US" sz="1900">
                <a:solidFill>
                  <a:schemeClr val="accent6"/>
                </a:solidFill>
                <a:latin typeface="Calibri"/>
                <a:ea typeface="Calibri"/>
                <a:cs typeface="Calibri"/>
              </a:rPr>
              <a:t>Achievement Objectives </a:t>
            </a:r>
          </a:p>
          <a:p>
            <a:pPr lvl="1" indent="-287020"/>
            <a:r>
              <a:rPr lang="en-US" sz="1900">
                <a:solidFill>
                  <a:schemeClr val="accent6"/>
                </a:solidFill>
                <a:latin typeface="Calibri"/>
                <a:ea typeface="Calibri"/>
                <a:cs typeface="Calibri"/>
              </a:rPr>
              <a:t>Appropriate Combination of Services </a:t>
            </a:r>
          </a:p>
          <a:p>
            <a:pPr lvl="1" indent="-287020"/>
            <a:endParaRPr lang="en-US" sz="1900">
              <a:solidFill>
                <a:schemeClr val="accent6"/>
              </a:solidFill>
              <a:latin typeface="Calibri" panose="020F0502020204030204" pitchFamily="34" charset="0"/>
              <a:ea typeface="Calibri"/>
              <a:cs typeface="Calibri" panose="020F0502020204030204" pitchFamily="34" charset="0"/>
            </a:endParaRPr>
          </a:p>
          <a:p>
            <a:pPr marL="285750" lvl="1" indent="-285750">
              <a:buFont typeface="Arial" panose="020B0604020202020204" pitchFamily="34" charset="0"/>
              <a:buChar char="•"/>
            </a:pPr>
            <a:r>
              <a:rPr lang="en-US" sz="1900">
                <a:solidFill>
                  <a:schemeClr val="accent6"/>
                </a:solidFill>
                <a:latin typeface="Calibri"/>
                <a:ea typeface="Calibri"/>
                <a:cs typeface="Calibri"/>
              </a:rPr>
              <a:t>The CAP must be monitored by staff to ensure effectiveness. </a:t>
            </a:r>
            <a:br>
              <a:rPr lang="en-US" sz="1900">
                <a:solidFill>
                  <a:schemeClr val="accent6"/>
                </a:solidFill>
                <a:latin typeface="Calibri" panose="020F0502020204030204" pitchFamily="34" charset="0"/>
                <a:cs typeface="Calibri" panose="020F0502020204030204" pitchFamily="34" charset="0"/>
              </a:rPr>
            </a:br>
            <a:endParaRPr lang="en-US" sz="1900">
              <a:solidFill>
                <a:schemeClr val="accent6"/>
              </a:solidFill>
              <a:latin typeface="Calibri" panose="020F0502020204030204" pitchFamily="34" charset="0"/>
              <a:ea typeface="Calibri"/>
              <a:cs typeface="Calibri" panose="020F0502020204030204" pitchFamily="34" charset="0"/>
            </a:endParaRPr>
          </a:p>
          <a:p>
            <a:pPr marL="285750" lvl="1" indent="-285750">
              <a:buFont typeface="Arial" panose="020B0604020202020204" pitchFamily="34" charset="0"/>
              <a:buChar char="•"/>
            </a:pPr>
            <a:r>
              <a:rPr lang="en-US" sz="1900">
                <a:solidFill>
                  <a:schemeClr val="accent6"/>
                </a:solidFill>
                <a:latin typeface="Calibri"/>
                <a:ea typeface="Calibri"/>
                <a:cs typeface="Calibri"/>
              </a:rPr>
              <a:t>Career Planning must be documented in the Career Plan in MOSES </a:t>
            </a:r>
          </a:p>
          <a:p>
            <a:pPr marL="285750" lvl="1" indent="-285750">
              <a:buFont typeface="Arial" panose="020B0604020202020204" pitchFamily="34" charset="0"/>
              <a:buChar char="•"/>
            </a:pPr>
            <a:endParaRPr lang="en-US" sz="1800">
              <a:solidFill>
                <a:schemeClr val="tx1"/>
              </a:solidFill>
              <a:latin typeface="Calibri" panose="020F0502020204030204" pitchFamily="34" charset="0"/>
              <a:cs typeface="Calibri" panose="020F0502020204030204" pitchFamily="34" charset="0"/>
            </a:endParaRPr>
          </a:p>
          <a:p>
            <a:pPr marL="0" lvl="1" indent="0">
              <a:buNone/>
            </a:pPr>
            <a:r>
              <a:rPr lang="en-US" sz="1900" i="1">
                <a:cs typeface="Calibri"/>
                <a:hlinkClick r:id="rId3"/>
              </a:rPr>
              <a:t>MassWorkforce Issuance 100 DCS 08.112.2: Career Planning for WIOA Youth, Adult and Dislocated Worker Customers </a:t>
            </a:r>
            <a:endParaRPr lang="en-US" sz="1900" i="1">
              <a:cs typeface="Calibri"/>
            </a:endParaRPr>
          </a:p>
        </p:txBody>
      </p:sp>
      <p:sp>
        <p:nvSpPr>
          <p:cNvPr id="5" name="Slide Number Placeholder 4"/>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072579F-9FF5-4201-872C-73481382824D}" type="slidenum">
              <a:rPr lang="en-US" smtClean="0"/>
              <a:pPr>
                <a:defRPr/>
              </a:pPr>
              <a:t>14</a:t>
            </a:fld>
            <a:endParaRPr lang="en-US"/>
          </a:p>
        </p:txBody>
      </p:sp>
    </p:spTree>
    <p:extLst>
      <p:ext uri="{BB962C8B-B14F-4D97-AF65-F5344CB8AC3E}">
        <p14:creationId xmlns:p14="http://schemas.microsoft.com/office/powerpoint/2010/main" val="5682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Career Planning</a:t>
            </a:r>
          </a:p>
        </p:txBody>
      </p:sp>
      <p:graphicFrame>
        <p:nvGraphicFramePr>
          <p:cNvPr id="3" name="Table 2">
            <a:extLst>
              <a:ext uri="{FF2B5EF4-FFF2-40B4-BE49-F238E27FC236}">
                <a16:creationId xmlns:a16="http://schemas.microsoft.com/office/drawing/2014/main" id="{E1E6B394-3B71-187E-1FA7-47067DC57E76}"/>
              </a:ext>
            </a:extLst>
          </p:cNvPr>
          <p:cNvGraphicFramePr>
            <a:graphicFrameLocks noGrp="1"/>
          </p:cNvGraphicFramePr>
          <p:nvPr/>
        </p:nvGraphicFramePr>
        <p:xfrm>
          <a:off x="1150704" y="1261533"/>
          <a:ext cx="6978151" cy="4255689"/>
        </p:xfrm>
        <a:graphic>
          <a:graphicData uri="http://schemas.openxmlformats.org/drawingml/2006/table">
            <a:tbl>
              <a:tblPr firstRow="1" firstCol="1" bandRow="1"/>
              <a:tblGrid>
                <a:gridCol w="1346996">
                  <a:extLst>
                    <a:ext uri="{9D8B030D-6E8A-4147-A177-3AD203B41FA5}">
                      <a16:colId xmlns:a16="http://schemas.microsoft.com/office/drawing/2014/main" val="446537031"/>
                    </a:ext>
                  </a:extLst>
                </a:gridCol>
                <a:gridCol w="1170151">
                  <a:extLst>
                    <a:ext uri="{9D8B030D-6E8A-4147-A177-3AD203B41FA5}">
                      <a16:colId xmlns:a16="http://schemas.microsoft.com/office/drawing/2014/main" val="2441744668"/>
                    </a:ext>
                  </a:extLst>
                </a:gridCol>
                <a:gridCol w="562249">
                  <a:extLst>
                    <a:ext uri="{9D8B030D-6E8A-4147-A177-3AD203B41FA5}">
                      <a16:colId xmlns:a16="http://schemas.microsoft.com/office/drawing/2014/main" val="4251766567"/>
                    </a:ext>
                  </a:extLst>
                </a:gridCol>
                <a:gridCol w="101409">
                  <a:extLst>
                    <a:ext uri="{9D8B030D-6E8A-4147-A177-3AD203B41FA5}">
                      <a16:colId xmlns:a16="http://schemas.microsoft.com/office/drawing/2014/main" val="3913674564"/>
                    </a:ext>
                  </a:extLst>
                </a:gridCol>
                <a:gridCol w="3797346">
                  <a:extLst>
                    <a:ext uri="{9D8B030D-6E8A-4147-A177-3AD203B41FA5}">
                      <a16:colId xmlns:a16="http://schemas.microsoft.com/office/drawing/2014/main" val="3895083199"/>
                    </a:ext>
                  </a:extLst>
                </a:gridCol>
              </a:tblGrid>
              <a:tr h="228199">
                <a:tc gridSpan="5">
                  <a:txBody>
                    <a:bodyPr/>
                    <a:lstStyle/>
                    <a:p>
                      <a:pPr marL="0" marR="0" algn="ctr">
                        <a:spcBef>
                          <a:spcPts val="300"/>
                        </a:spcBef>
                        <a:spcAft>
                          <a:spcPts val="0"/>
                        </a:spcAft>
                      </a:pPr>
                      <a:r>
                        <a:rPr lang="en-US" sz="1200" b="1">
                          <a:solidFill>
                            <a:srgbClr val="000000"/>
                          </a:solidFill>
                          <a:effectLst/>
                          <a:latin typeface="Calibri"/>
                          <a:ea typeface="Calibri"/>
                          <a:cs typeface="Times New Roman"/>
                        </a:rPr>
                        <a:t>MOSES DATA – CASE PLAN TAB/Goals, Assessment, &amp; Training tabs</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340129"/>
                  </a:ext>
                </a:extLst>
              </a:tr>
              <a:tr h="457670">
                <a:tc>
                  <a:txBody>
                    <a:bodyPr/>
                    <a:lstStyle/>
                    <a:p>
                      <a:pPr marL="0" marR="0">
                        <a:spcBef>
                          <a:spcPts val="300"/>
                        </a:spcBef>
                        <a:spcAft>
                          <a:spcPts val="100"/>
                        </a:spcAft>
                      </a:pPr>
                      <a:r>
                        <a:rPr lang="en-US" sz="1000" b="1">
                          <a:solidFill>
                            <a:srgbClr val="000000"/>
                          </a:solidFill>
                          <a:effectLst/>
                          <a:latin typeface="Calibri"/>
                          <a:ea typeface="Calibri"/>
                          <a:cs typeface="Times New Roman"/>
                        </a:rPr>
                        <a:t>Case Plan complete?</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spcBef>
                          <a:spcPts val="300"/>
                        </a:spcBef>
                        <a:spcAft>
                          <a:spcPts val="100"/>
                        </a:spcAft>
                      </a:pPr>
                      <a:r>
                        <a:rPr lang="en-US" sz="1000" b="1">
                          <a:solidFill>
                            <a:srgbClr val="000000"/>
                          </a:solidFill>
                          <a:effectLst/>
                          <a:latin typeface="Calibri"/>
                          <a:ea typeface="Calibri"/>
                          <a:cs typeface="Times New Roman"/>
                        </a:rPr>
                        <a:t>Date Enrolled in CM:</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033366"/>
                  </a:ext>
                </a:extLst>
              </a:tr>
              <a:tr h="366135">
                <a:tc>
                  <a:txBody>
                    <a:bodyPr/>
                    <a:lstStyle/>
                    <a:p>
                      <a:pPr marL="0" marR="0">
                        <a:spcBef>
                          <a:spcPts val="300"/>
                        </a:spcBef>
                        <a:spcAft>
                          <a:spcPts val="100"/>
                        </a:spcAft>
                      </a:pPr>
                      <a:r>
                        <a:rPr lang="en-US" sz="1000" b="1">
                          <a:solidFill>
                            <a:srgbClr val="000000"/>
                          </a:solidFill>
                          <a:effectLst/>
                          <a:latin typeface="Calibri"/>
                          <a:ea typeface="Calibri"/>
                          <a:cs typeface="Times New Roman"/>
                        </a:rPr>
                        <a:t>Employment Goal in Case Plan?</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64105678"/>
                  </a:ext>
                </a:extLst>
              </a:tr>
              <a:tr h="366135">
                <a:tc>
                  <a:txBody>
                    <a:bodyPr/>
                    <a:lstStyle/>
                    <a:p>
                      <a:pPr marL="0" marR="0">
                        <a:spcBef>
                          <a:spcPts val="300"/>
                        </a:spcBef>
                        <a:spcAft>
                          <a:spcPts val="100"/>
                        </a:spcAft>
                      </a:pPr>
                      <a:r>
                        <a:rPr lang="en-US" sz="1000" b="1">
                          <a:solidFill>
                            <a:srgbClr val="000000"/>
                          </a:solidFill>
                          <a:effectLst/>
                          <a:latin typeface="Calibri"/>
                          <a:ea typeface="Calibri"/>
                          <a:cs typeface="Times New Roman"/>
                        </a:rPr>
                        <a:t>Other Goal(s) in Case Plan?</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189059044"/>
                  </a:ext>
                </a:extLst>
              </a:tr>
              <a:tr h="366135">
                <a:tc>
                  <a:txBody>
                    <a:bodyPr/>
                    <a:lstStyle/>
                    <a:p>
                      <a:pPr marL="0" marR="0">
                        <a:spcBef>
                          <a:spcPts val="300"/>
                        </a:spcBef>
                        <a:spcAft>
                          <a:spcPts val="100"/>
                        </a:spcAft>
                      </a:pPr>
                      <a:r>
                        <a:rPr lang="en-US" sz="1000" b="1">
                          <a:solidFill>
                            <a:srgbClr val="000000"/>
                          </a:solidFill>
                          <a:effectLst/>
                          <a:latin typeface="Calibri"/>
                          <a:ea typeface="Calibri"/>
                          <a:cs typeface="Times New Roman"/>
                        </a:rPr>
                        <a:t>Goal Related Task(s) present?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4179670615"/>
                  </a:ext>
                </a:extLst>
              </a:tr>
              <a:tr h="366135">
                <a:tc>
                  <a:txBody>
                    <a:bodyPr/>
                    <a:lstStyle/>
                    <a:p>
                      <a:pPr marL="0" marR="0">
                        <a:spcBef>
                          <a:spcPts val="300"/>
                        </a:spcBef>
                        <a:spcAft>
                          <a:spcPts val="100"/>
                        </a:spcAft>
                      </a:pPr>
                      <a:r>
                        <a:rPr lang="en-US" sz="1000" b="1">
                          <a:solidFill>
                            <a:srgbClr val="000000"/>
                          </a:solidFill>
                          <a:effectLst/>
                          <a:latin typeface="Calibri"/>
                          <a:ea typeface="Calibri"/>
                          <a:cs typeface="Times New Roman"/>
                        </a:rPr>
                        <a:t>Assessment Tab Complete?</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4141123700"/>
                  </a:ext>
                </a:extLst>
              </a:tr>
              <a:tr h="366135">
                <a:tc>
                  <a:txBody>
                    <a:bodyPr/>
                    <a:lstStyle/>
                    <a:p>
                      <a:pPr marL="0" marR="0">
                        <a:spcBef>
                          <a:spcPts val="300"/>
                        </a:spcBef>
                        <a:spcAft>
                          <a:spcPts val="100"/>
                        </a:spcAft>
                      </a:pPr>
                      <a:r>
                        <a:rPr lang="en-US" sz="1000" b="1">
                          <a:solidFill>
                            <a:srgbClr val="000000"/>
                          </a:solidFill>
                          <a:effectLst/>
                          <a:latin typeface="Calibri"/>
                          <a:ea typeface="Calibri"/>
                          <a:cs typeface="Times New Roman"/>
                        </a:rPr>
                        <a:t>LMI Data (Current Skills)?</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465034"/>
                  </a:ext>
                </a:extLst>
              </a:tr>
              <a:tr h="366135">
                <a:tc>
                  <a:txBody>
                    <a:bodyPr/>
                    <a:lstStyle/>
                    <a:p>
                      <a:pPr marL="0" marR="0">
                        <a:spcBef>
                          <a:spcPts val="300"/>
                        </a:spcBef>
                        <a:spcAft>
                          <a:spcPts val="100"/>
                        </a:spcAft>
                      </a:pPr>
                      <a:r>
                        <a:rPr lang="en-US" sz="1000" b="1">
                          <a:solidFill>
                            <a:srgbClr val="000000"/>
                          </a:solidFill>
                          <a:effectLst/>
                          <a:latin typeface="Calibri"/>
                          <a:ea typeface="Calibri"/>
                          <a:cs typeface="Times New Roman"/>
                        </a:rPr>
                        <a:t>    LMI includes source?</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096277925"/>
                  </a:ext>
                </a:extLst>
              </a:tr>
              <a:tr h="457670">
                <a:tc>
                  <a:txBody>
                    <a:bodyPr/>
                    <a:lstStyle/>
                    <a:p>
                      <a:pPr marL="0" marR="0">
                        <a:spcBef>
                          <a:spcPts val="300"/>
                        </a:spcBef>
                        <a:spcAft>
                          <a:spcPts val="100"/>
                        </a:spcAft>
                      </a:pPr>
                      <a:r>
                        <a:rPr lang="en-US" sz="1000" b="1">
                          <a:solidFill>
                            <a:srgbClr val="000000"/>
                          </a:solidFill>
                          <a:effectLst/>
                          <a:latin typeface="Calibri"/>
                          <a:ea typeface="Calibri"/>
                          <a:cs typeface="Times New Roman"/>
                        </a:rPr>
                        <a:t>   LOCAL LMI as per area.  LMI includes wage/outlook?</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627779317"/>
                  </a:ext>
                </a:extLst>
              </a:tr>
              <a:tr h="457670">
                <a:tc>
                  <a:txBody>
                    <a:bodyPr/>
                    <a:lstStyle/>
                    <a:p>
                      <a:pPr marL="0" marR="0">
                        <a:spcBef>
                          <a:spcPts val="300"/>
                        </a:spcBef>
                        <a:spcAft>
                          <a:spcPts val="100"/>
                        </a:spcAft>
                      </a:pPr>
                      <a:r>
                        <a:rPr lang="en-US" sz="1000" b="1">
                          <a:solidFill>
                            <a:srgbClr val="000000"/>
                          </a:solidFill>
                          <a:effectLst/>
                          <a:latin typeface="Calibri"/>
                          <a:ea typeface="Calibri"/>
                          <a:cs typeface="Times New Roman"/>
                        </a:rPr>
                        <a:t>LMI on proposed skills (Training referral only)?</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408488448"/>
                  </a:ext>
                </a:extLst>
              </a:tr>
              <a:tr h="457670">
                <a:tc>
                  <a:txBody>
                    <a:bodyPr/>
                    <a:lstStyle/>
                    <a:p>
                      <a:pPr marL="0" marR="0">
                        <a:spcBef>
                          <a:spcPts val="300"/>
                        </a:spcBef>
                        <a:spcAft>
                          <a:spcPts val="100"/>
                        </a:spcAft>
                      </a:pPr>
                      <a:r>
                        <a:rPr lang="en-US" sz="1000" b="1">
                          <a:solidFill>
                            <a:srgbClr val="000000"/>
                          </a:solidFill>
                          <a:effectLst/>
                          <a:latin typeface="Calibri"/>
                          <a:ea typeface="Calibri"/>
                          <a:cs typeface="Times New Roman"/>
                        </a:rPr>
                        <a:t>Training Tab complete (Training referral only)?</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300"/>
                        </a:spcBef>
                        <a:spcAft>
                          <a:spcPts val="100"/>
                        </a:spcAft>
                      </a:pPr>
                      <a:r>
                        <a:rPr lang="en-US" sz="1200" b="1">
                          <a:solidFill>
                            <a:srgbClr val="00B050"/>
                          </a:solidFill>
                          <a:effectLst/>
                          <a:latin typeface="MS Gothic"/>
                          <a:ea typeface="Calibri"/>
                          <a:cs typeface="Times New Roman"/>
                        </a:rPr>
                        <a:t>☐</a:t>
                      </a:r>
                      <a:r>
                        <a:rPr lang="en-US" sz="1000" b="1">
                          <a:solidFill>
                            <a:srgbClr val="00B050"/>
                          </a:solidFill>
                          <a:effectLst/>
                          <a:latin typeface="Calibri"/>
                          <a:ea typeface="Calibri"/>
                          <a:cs typeface="Times New Roman"/>
                        </a:rPr>
                        <a:t>Yes    </a:t>
                      </a:r>
                      <a:r>
                        <a:rPr lang="en-US" sz="1200" b="1">
                          <a:solidFill>
                            <a:srgbClr val="FF0000"/>
                          </a:solidFill>
                          <a:effectLst/>
                          <a:latin typeface="MS Gothic"/>
                          <a:ea typeface="Calibri"/>
                          <a:cs typeface="Times New Roman"/>
                        </a:rPr>
                        <a:t>☐</a:t>
                      </a:r>
                      <a:r>
                        <a:rPr lang="en-US" sz="1000" b="1">
                          <a:solidFill>
                            <a:srgbClr val="FF0000"/>
                          </a:solidFill>
                          <a:effectLst/>
                          <a:latin typeface="Calibri"/>
                          <a:ea typeface="Calibri"/>
                          <a:cs typeface="Times New Roman"/>
                        </a:rPr>
                        <a:t>No   </a:t>
                      </a:r>
                      <a:r>
                        <a:rPr lang="en-US" sz="1200" b="1">
                          <a:solidFill>
                            <a:srgbClr val="262626"/>
                          </a:solidFill>
                          <a:effectLst/>
                          <a:latin typeface="MS Gothic"/>
                          <a:ea typeface="Calibri"/>
                          <a:cs typeface="Times New Roman"/>
                        </a:rPr>
                        <a:t>☐</a:t>
                      </a:r>
                      <a:r>
                        <a:rPr lang="en-US" sz="1000" b="1">
                          <a:solidFill>
                            <a:srgbClr val="262626"/>
                          </a:solidFill>
                          <a:effectLst/>
                          <a:latin typeface="Calibri"/>
                          <a:ea typeface="Calibri"/>
                          <a:cs typeface="Times New Roman"/>
                        </a:rPr>
                        <a:t>N/A</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300"/>
                        </a:spcBef>
                        <a:spcAft>
                          <a:spcPts val="100"/>
                        </a:spcAft>
                      </a:pPr>
                      <a:r>
                        <a:rPr lang="en-US" sz="1000" b="1">
                          <a:solidFill>
                            <a:srgbClr val="000000"/>
                          </a:solidFill>
                          <a:effectLst/>
                          <a:latin typeface="Calibri"/>
                          <a:ea typeface="Calibri"/>
                          <a:cs typeface="Times New Roman"/>
                        </a:rPr>
                        <a:t>Comment:</a:t>
                      </a:r>
                      <a:endParaRPr lang="en-US" sz="1000">
                        <a:solidFill>
                          <a:srgbClr val="262626"/>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marL="0" marR="0">
                        <a:spcBef>
                          <a:spcPts val="300"/>
                        </a:spcBef>
                        <a:spcAft>
                          <a:spcPts val="1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985483321"/>
                  </a:ext>
                </a:extLst>
              </a:tr>
            </a:tbl>
          </a:graphicData>
        </a:graphic>
      </p:graphicFrame>
      <p:sp>
        <p:nvSpPr>
          <p:cNvPr id="4" name="TextBox 3">
            <a:extLst>
              <a:ext uri="{FF2B5EF4-FFF2-40B4-BE49-F238E27FC236}">
                <a16:creationId xmlns:a16="http://schemas.microsoft.com/office/drawing/2014/main" id="{4394F665-7B01-CBA1-592C-1FB85B196DA4}"/>
              </a:ext>
            </a:extLst>
          </p:cNvPr>
          <p:cNvSpPr txBox="1"/>
          <p:nvPr/>
        </p:nvSpPr>
        <p:spPr>
          <a:xfrm>
            <a:off x="2415989" y="5732930"/>
            <a:ext cx="4312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highlight>
                  <a:srgbClr val="F5F5F5"/>
                </a:highlight>
              </a:rPr>
              <a:t>Veterans Caseload Data Analysis (VCDAS) </a:t>
            </a:r>
            <a:endParaRPr lang="en-US">
              <a:solidFill>
                <a:schemeClr val="accent6"/>
              </a:solidFill>
            </a:endParaRPr>
          </a:p>
        </p:txBody>
      </p:sp>
    </p:spTree>
    <p:extLst>
      <p:ext uri="{BB962C8B-B14F-4D97-AF65-F5344CB8AC3E}">
        <p14:creationId xmlns:p14="http://schemas.microsoft.com/office/powerpoint/2010/main" val="258093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Planning (DVOP)</a:t>
            </a:r>
          </a:p>
        </p:txBody>
      </p:sp>
      <p:sp>
        <p:nvSpPr>
          <p:cNvPr id="3" name="TextBox 2">
            <a:extLst>
              <a:ext uri="{FF2B5EF4-FFF2-40B4-BE49-F238E27FC236}">
                <a16:creationId xmlns:a16="http://schemas.microsoft.com/office/drawing/2014/main" id="{5406A8F8-6062-F642-77FA-1DA13E976280}"/>
              </a:ext>
            </a:extLst>
          </p:cNvPr>
          <p:cNvSpPr txBox="1"/>
          <p:nvPr/>
        </p:nvSpPr>
        <p:spPr>
          <a:xfrm>
            <a:off x="49696" y="1402376"/>
            <a:ext cx="9144000" cy="4524315"/>
          </a:xfrm>
          <a:prstGeom prst="rect">
            <a:avLst/>
          </a:prstGeom>
          <a:noFill/>
        </p:spPr>
        <p:txBody>
          <a:bodyPr wrap="square" lIns="91440" tIns="45720" rIns="91440" bIns="45720" anchor="t">
            <a:spAutoFit/>
          </a:bodyPr>
          <a:lstStyle/>
          <a:p>
            <a:r>
              <a:rPr lang="en-US">
                <a:solidFill>
                  <a:schemeClr val="accent6"/>
                </a:solidFill>
              </a:rPr>
              <a:t>The DVOP will not select the </a:t>
            </a:r>
            <a:r>
              <a:rPr lang="en-US" b="1">
                <a:solidFill>
                  <a:schemeClr val="accent6"/>
                </a:solidFill>
              </a:rPr>
              <a:t>Career Planning </a:t>
            </a:r>
            <a:r>
              <a:rPr lang="en-US">
                <a:solidFill>
                  <a:schemeClr val="accent6"/>
                </a:solidFill>
              </a:rPr>
              <a:t>in the </a:t>
            </a:r>
            <a:r>
              <a:rPr lang="en-US" b="1">
                <a:solidFill>
                  <a:schemeClr val="accent6"/>
                </a:solidFill>
              </a:rPr>
              <a:t>PROGRAMS</a:t>
            </a:r>
            <a:r>
              <a:rPr lang="en-US">
                <a:solidFill>
                  <a:schemeClr val="accent6"/>
                </a:solidFill>
              </a:rPr>
              <a:t> block on the</a:t>
            </a:r>
            <a:r>
              <a:rPr lang="en-US" b="1">
                <a:solidFill>
                  <a:schemeClr val="accent6"/>
                </a:solidFill>
              </a:rPr>
              <a:t> BASIC </a:t>
            </a:r>
            <a:r>
              <a:rPr lang="en-US">
                <a:solidFill>
                  <a:schemeClr val="accent6"/>
                </a:solidFill>
              </a:rPr>
              <a:t>screen </a:t>
            </a:r>
            <a:r>
              <a:rPr lang="en-US" u="sng">
                <a:solidFill>
                  <a:schemeClr val="accent6"/>
                </a:solidFill>
              </a:rPr>
              <a:t>until</a:t>
            </a:r>
            <a:r>
              <a:rPr lang="en-US">
                <a:solidFill>
                  <a:schemeClr val="accent6"/>
                </a:solidFill>
              </a:rPr>
              <a:t>:</a:t>
            </a:r>
            <a:br>
              <a:rPr lang="en-US">
                <a:solidFill>
                  <a:schemeClr val="accent6"/>
                </a:solidFill>
              </a:rPr>
            </a:br>
            <a:endParaRPr lang="en-US">
              <a:solidFill>
                <a:schemeClr val="accent6"/>
              </a:solidFill>
              <a:ea typeface="Calibri"/>
              <a:cs typeface="Calibri"/>
            </a:endParaRPr>
          </a:p>
          <a:p>
            <a:r>
              <a:rPr lang="en-US">
                <a:solidFill>
                  <a:schemeClr val="accent6"/>
                </a:solidFill>
              </a:rPr>
              <a:t>• The </a:t>
            </a:r>
            <a:r>
              <a:rPr lang="en-US" b="1">
                <a:solidFill>
                  <a:schemeClr val="accent6"/>
                </a:solidFill>
              </a:rPr>
              <a:t>BASIC</a:t>
            </a:r>
            <a:r>
              <a:rPr lang="en-US">
                <a:solidFill>
                  <a:schemeClr val="accent6"/>
                </a:solidFill>
              </a:rPr>
              <a:t>, </a:t>
            </a:r>
            <a:r>
              <a:rPr lang="en-US" b="1">
                <a:solidFill>
                  <a:schemeClr val="accent6"/>
                </a:solidFill>
              </a:rPr>
              <a:t>FULL</a:t>
            </a:r>
            <a:r>
              <a:rPr lang="en-US">
                <a:solidFill>
                  <a:schemeClr val="accent6"/>
                </a:solidFill>
              </a:rPr>
              <a:t>, </a:t>
            </a:r>
            <a:r>
              <a:rPr lang="en-US" b="1">
                <a:solidFill>
                  <a:schemeClr val="accent6"/>
                </a:solidFill>
              </a:rPr>
              <a:t>EDUCATION</a:t>
            </a:r>
            <a:r>
              <a:rPr lang="en-US">
                <a:solidFill>
                  <a:schemeClr val="accent6"/>
                </a:solidFill>
              </a:rPr>
              <a:t>, and </a:t>
            </a:r>
            <a:r>
              <a:rPr lang="en-US" b="1">
                <a:solidFill>
                  <a:schemeClr val="accent6"/>
                </a:solidFill>
              </a:rPr>
              <a:t>WORK EXPERIENCE </a:t>
            </a:r>
            <a:r>
              <a:rPr lang="en-US">
                <a:solidFill>
                  <a:schemeClr val="accent6"/>
                </a:solidFill>
              </a:rPr>
              <a:t>tabs are complete and accurate. It is </a:t>
            </a:r>
            <a:endParaRPr lang="en-US">
              <a:solidFill>
                <a:schemeClr val="accent6"/>
              </a:solidFill>
              <a:ea typeface="Calibri"/>
              <a:cs typeface="Calibri"/>
            </a:endParaRPr>
          </a:p>
          <a:p>
            <a:r>
              <a:rPr lang="en-US">
                <a:solidFill>
                  <a:schemeClr val="accent6"/>
                </a:solidFill>
              </a:rPr>
              <a:t>understood that some dates may not be available at the first meeting or two for the education or work history sections; the main entries will be made without dates and updated as the case plan is developed.</a:t>
            </a:r>
            <a:br>
              <a:rPr lang="en-US">
                <a:solidFill>
                  <a:schemeClr val="accent6"/>
                </a:solidFill>
              </a:rPr>
            </a:br>
            <a:endParaRPr lang="en-US">
              <a:solidFill>
                <a:schemeClr val="accent6"/>
              </a:solidFill>
              <a:ea typeface="Calibri"/>
              <a:cs typeface="Calibri"/>
            </a:endParaRPr>
          </a:p>
          <a:p>
            <a:r>
              <a:rPr lang="en-US">
                <a:solidFill>
                  <a:schemeClr val="accent6"/>
                </a:solidFill>
              </a:rPr>
              <a:t>• The DD-214 has been verified in the </a:t>
            </a:r>
            <a:r>
              <a:rPr lang="en-US" b="1">
                <a:solidFill>
                  <a:schemeClr val="accent6"/>
                </a:solidFill>
              </a:rPr>
              <a:t>MILITARY INFORMATION </a:t>
            </a:r>
            <a:r>
              <a:rPr lang="en-US">
                <a:solidFill>
                  <a:schemeClr val="accent6"/>
                </a:solidFill>
              </a:rPr>
              <a:t>tab and enrolled in the Veteran</a:t>
            </a:r>
            <a:endParaRPr lang="en-US">
              <a:solidFill>
                <a:schemeClr val="accent6"/>
              </a:solidFill>
              <a:ea typeface="Calibri"/>
              <a:cs typeface="Calibri"/>
            </a:endParaRPr>
          </a:p>
          <a:p>
            <a:r>
              <a:rPr lang="en-US">
                <a:solidFill>
                  <a:schemeClr val="accent6"/>
                </a:solidFill>
              </a:rPr>
              <a:t>Program.</a:t>
            </a:r>
            <a:br>
              <a:rPr lang="en-US">
                <a:solidFill>
                  <a:schemeClr val="accent6"/>
                </a:solidFill>
              </a:rPr>
            </a:br>
            <a:endParaRPr lang="en-US">
              <a:solidFill>
                <a:schemeClr val="accent6"/>
              </a:solidFill>
              <a:ea typeface="Calibri"/>
              <a:cs typeface="Calibri"/>
            </a:endParaRPr>
          </a:p>
          <a:p>
            <a:r>
              <a:rPr lang="en-US">
                <a:solidFill>
                  <a:schemeClr val="accent6"/>
                </a:solidFill>
              </a:rPr>
              <a:t>• A </a:t>
            </a:r>
            <a:r>
              <a:rPr lang="en-US" b="1">
                <a:solidFill>
                  <a:schemeClr val="accent6"/>
                </a:solidFill>
              </a:rPr>
              <a:t>Comprehensive Assessment </a:t>
            </a:r>
            <a:r>
              <a:rPr lang="en-US">
                <a:solidFill>
                  <a:schemeClr val="accent6"/>
                </a:solidFill>
              </a:rPr>
              <a:t>service (under </a:t>
            </a:r>
            <a:r>
              <a:rPr lang="en-US" b="1">
                <a:solidFill>
                  <a:schemeClr val="accent6"/>
                </a:solidFill>
              </a:rPr>
              <a:t>General Services </a:t>
            </a:r>
            <a:r>
              <a:rPr lang="en-US">
                <a:solidFill>
                  <a:schemeClr val="accent6"/>
                </a:solidFill>
              </a:rPr>
              <a:t>- </a:t>
            </a:r>
            <a:r>
              <a:rPr lang="en-US" b="1">
                <a:solidFill>
                  <a:schemeClr val="accent6"/>
                </a:solidFill>
              </a:rPr>
              <a:t>Assessment</a:t>
            </a:r>
            <a:r>
              <a:rPr lang="en-US">
                <a:solidFill>
                  <a:schemeClr val="accent6"/>
                </a:solidFill>
              </a:rPr>
              <a:t>) and corresponding MOSES </a:t>
            </a:r>
            <a:r>
              <a:rPr lang="en-US" b="1">
                <a:solidFill>
                  <a:schemeClr val="accent6"/>
                </a:solidFill>
              </a:rPr>
              <a:t>Note</a:t>
            </a:r>
            <a:r>
              <a:rPr lang="en-US">
                <a:solidFill>
                  <a:schemeClr val="accent6"/>
                </a:solidFill>
              </a:rPr>
              <a:t> has been completed by the DVOP.</a:t>
            </a:r>
            <a:br>
              <a:rPr lang="en-US">
                <a:solidFill>
                  <a:schemeClr val="accent6"/>
                </a:solidFill>
              </a:rPr>
            </a:br>
            <a:endParaRPr lang="en-US">
              <a:solidFill>
                <a:schemeClr val="accent6"/>
              </a:solidFill>
              <a:ea typeface="Calibri"/>
              <a:cs typeface="Calibri"/>
            </a:endParaRPr>
          </a:p>
          <a:p>
            <a:r>
              <a:rPr lang="en-US">
                <a:solidFill>
                  <a:schemeClr val="accent6"/>
                </a:solidFill>
              </a:rPr>
              <a:t>• Career Center membership and EEO service is current per local policy.</a:t>
            </a:r>
            <a:endParaRPr lang="en-US">
              <a:solidFill>
                <a:schemeClr val="accent6"/>
              </a:solidFill>
              <a:ea typeface="Calibri"/>
              <a:cs typeface="Calibri"/>
            </a:endParaRPr>
          </a:p>
          <a:p>
            <a:endParaRPr lang="en-US"/>
          </a:p>
          <a:p>
            <a:endParaRPr lang="en-US">
              <a:ea typeface="Calibri"/>
              <a:cs typeface="Calibri"/>
            </a:endParaRPr>
          </a:p>
        </p:txBody>
      </p:sp>
    </p:spTree>
    <p:extLst>
      <p:ext uri="{BB962C8B-B14F-4D97-AF65-F5344CB8AC3E}">
        <p14:creationId xmlns:p14="http://schemas.microsoft.com/office/powerpoint/2010/main" val="334187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Planning (cont.) (DVOP)</a:t>
            </a:r>
          </a:p>
        </p:txBody>
      </p:sp>
      <p:sp>
        <p:nvSpPr>
          <p:cNvPr id="3" name="TextBox 2">
            <a:extLst>
              <a:ext uri="{FF2B5EF4-FFF2-40B4-BE49-F238E27FC236}">
                <a16:creationId xmlns:a16="http://schemas.microsoft.com/office/drawing/2014/main" id="{5406A8F8-6062-F642-77FA-1DA13E976280}"/>
              </a:ext>
            </a:extLst>
          </p:cNvPr>
          <p:cNvSpPr txBox="1"/>
          <p:nvPr/>
        </p:nvSpPr>
        <p:spPr>
          <a:xfrm>
            <a:off x="0" y="1238943"/>
            <a:ext cx="9144000" cy="5078313"/>
          </a:xfrm>
          <a:prstGeom prst="rect">
            <a:avLst/>
          </a:prstGeom>
          <a:noFill/>
        </p:spPr>
        <p:txBody>
          <a:bodyPr wrap="square" lIns="91440" tIns="45720" rIns="91440" bIns="45720" anchor="t">
            <a:spAutoFit/>
          </a:bodyPr>
          <a:lstStyle/>
          <a:p>
            <a:r>
              <a:rPr lang="en-US" b="1">
                <a:solidFill>
                  <a:schemeClr val="accent6"/>
                </a:solidFill>
              </a:rPr>
              <a:t>Case Management and the Veterans Program  </a:t>
            </a:r>
            <a:r>
              <a:rPr lang="en-US">
                <a:solidFill>
                  <a:schemeClr val="accent6"/>
                </a:solidFill>
              </a:rPr>
              <a:t>(</a:t>
            </a:r>
            <a:r>
              <a:rPr lang="en-US" i="1">
                <a:solidFill>
                  <a:schemeClr val="accent6"/>
                </a:solidFill>
              </a:rPr>
              <a:t>continued</a:t>
            </a:r>
            <a:r>
              <a:rPr lang="en-US">
                <a:solidFill>
                  <a:schemeClr val="accent6"/>
                </a:solidFill>
              </a:rPr>
              <a:t>) </a:t>
            </a:r>
            <a:endParaRPr lang="en-US">
              <a:solidFill>
                <a:schemeClr val="accent6"/>
              </a:solidFill>
              <a:ea typeface="Calibri"/>
              <a:cs typeface="Calibri"/>
            </a:endParaRPr>
          </a:p>
          <a:p>
            <a:pPr marL="285750" indent="-285750">
              <a:buFont typeface="Arial" panose="020B0604020202020204" pitchFamily="34" charset="0"/>
              <a:buChar char="•"/>
            </a:pPr>
            <a:r>
              <a:rPr lang="en-US">
                <a:solidFill>
                  <a:schemeClr val="accent6"/>
                </a:solidFill>
              </a:rPr>
              <a:t>As a general guide,  an appointment should be scheduled within 10 business days after initial </a:t>
            </a:r>
            <a:endParaRPr lang="en-US">
              <a:solidFill>
                <a:schemeClr val="accent6"/>
              </a:solidFill>
              <a:ea typeface="Calibri"/>
              <a:cs typeface="Calibri"/>
            </a:endParaRPr>
          </a:p>
          <a:p>
            <a:r>
              <a:rPr lang="en-US">
                <a:solidFill>
                  <a:schemeClr val="accent6"/>
                </a:solidFill>
              </a:rPr>
              <a:t>appointment (</a:t>
            </a:r>
            <a:r>
              <a:rPr lang="en-US" i="1">
                <a:solidFill>
                  <a:schemeClr val="accent6"/>
                </a:solidFill>
              </a:rPr>
              <a:t>unless customer requests otherwise</a:t>
            </a:r>
            <a:r>
              <a:rPr lang="en-US">
                <a:solidFill>
                  <a:schemeClr val="accent6"/>
                </a:solidFill>
              </a:rPr>
              <a:t>).</a:t>
            </a:r>
            <a:endParaRPr lang="en-US">
              <a:solidFill>
                <a:schemeClr val="accent6"/>
              </a:solidFill>
              <a:ea typeface="Calibri"/>
              <a:cs typeface="Calibri"/>
            </a:endParaRPr>
          </a:p>
          <a:p>
            <a:r>
              <a:rPr lang="en-US">
                <a:solidFill>
                  <a:schemeClr val="accent6"/>
                </a:solidFill>
              </a:rPr>
              <a:t>• Continue to work with Veteran toward employment.</a:t>
            </a:r>
            <a:endParaRPr lang="en-US">
              <a:solidFill>
                <a:schemeClr val="accent6"/>
              </a:solidFill>
              <a:ea typeface="Calibri"/>
              <a:cs typeface="Calibri"/>
            </a:endParaRPr>
          </a:p>
          <a:p>
            <a:endParaRPr lang="en-US">
              <a:solidFill>
                <a:schemeClr val="accent6"/>
              </a:solidFill>
              <a:ea typeface="Calibri"/>
              <a:cs typeface="Calibri"/>
            </a:endParaRPr>
          </a:p>
          <a:p>
            <a:r>
              <a:rPr lang="en-US" b="1">
                <a:solidFill>
                  <a:schemeClr val="accent6"/>
                </a:solidFill>
              </a:rPr>
              <a:t>Begin researching/developing employment opportunities for the customer.</a:t>
            </a:r>
            <a:endParaRPr lang="en-US" b="1">
              <a:solidFill>
                <a:schemeClr val="accent6"/>
              </a:solidFill>
              <a:ea typeface="Calibri"/>
              <a:cs typeface="Calibri"/>
            </a:endParaRPr>
          </a:p>
          <a:p>
            <a:r>
              <a:rPr lang="en-US">
                <a:solidFill>
                  <a:schemeClr val="accent6"/>
                </a:solidFill>
              </a:rPr>
              <a:t>• Select from the following services as applicable:</a:t>
            </a:r>
            <a:endParaRPr lang="en-US">
              <a:solidFill>
                <a:schemeClr val="accent6"/>
              </a:solidFill>
              <a:ea typeface="Calibri"/>
              <a:cs typeface="Calibri"/>
            </a:endParaRPr>
          </a:p>
          <a:p>
            <a:pPr lvl="1"/>
            <a:r>
              <a:rPr lang="en-US">
                <a:solidFill>
                  <a:schemeClr val="accent6"/>
                </a:solidFill>
              </a:rPr>
              <a:t>o Services/</a:t>
            </a:r>
            <a:r>
              <a:rPr lang="en-US" b="1">
                <a:solidFill>
                  <a:schemeClr val="accent6"/>
                </a:solidFill>
              </a:rPr>
              <a:t>General: Job Development</a:t>
            </a:r>
            <a:r>
              <a:rPr lang="en-US">
                <a:solidFill>
                  <a:schemeClr val="accent6"/>
                </a:solidFill>
              </a:rPr>
              <a:t>, as appropriate.</a:t>
            </a:r>
            <a:endParaRPr lang="en-US">
              <a:solidFill>
                <a:schemeClr val="accent6"/>
              </a:solidFill>
              <a:ea typeface="Calibri"/>
              <a:cs typeface="Calibri"/>
            </a:endParaRPr>
          </a:p>
          <a:p>
            <a:pPr lvl="1"/>
            <a:r>
              <a:rPr lang="en-US">
                <a:solidFill>
                  <a:schemeClr val="accent6"/>
                </a:solidFill>
              </a:rPr>
              <a:t>o Record contact results in MOSES </a:t>
            </a:r>
            <a:r>
              <a:rPr lang="en-US" b="1">
                <a:solidFill>
                  <a:schemeClr val="accent6"/>
                </a:solidFill>
              </a:rPr>
              <a:t>Notes</a:t>
            </a:r>
            <a:r>
              <a:rPr lang="en-US">
                <a:solidFill>
                  <a:schemeClr val="accent6"/>
                </a:solidFill>
              </a:rPr>
              <a:t>.</a:t>
            </a:r>
            <a:endParaRPr lang="en-US">
              <a:solidFill>
                <a:schemeClr val="accent6"/>
              </a:solidFill>
              <a:ea typeface="Calibri"/>
              <a:cs typeface="Calibri"/>
            </a:endParaRPr>
          </a:p>
          <a:p>
            <a:pPr lvl="1"/>
            <a:r>
              <a:rPr lang="en-US">
                <a:solidFill>
                  <a:schemeClr val="accent6"/>
                </a:solidFill>
              </a:rPr>
              <a:t>o Services/</a:t>
            </a:r>
            <a:r>
              <a:rPr lang="en-US" b="1">
                <a:solidFill>
                  <a:schemeClr val="accent6"/>
                </a:solidFill>
              </a:rPr>
              <a:t>General: Job Search</a:t>
            </a:r>
            <a:r>
              <a:rPr lang="en-US">
                <a:solidFill>
                  <a:schemeClr val="accent6"/>
                </a:solidFill>
              </a:rPr>
              <a:t>, as appropriate.</a:t>
            </a:r>
            <a:endParaRPr lang="en-US">
              <a:solidFill>
                <a:schemeClr val="accent6"/>
              </a:solidFill>
              <a:ea typeface="Calibri"/>
              <a:cs typeface="Calibri"/>
            </a:endParaRPr>
          </a:p>
          <a:p>
            <a:pPr lvl="1"/>
            <a:r>
              <a:rPr lang="en-US">
                <a:solidFill>
                  <a:schemeClr val="accent6"/>
                </a:solidFill>
              </a:rPr>
              <a:t>o Services/</a:t>
            </a:r>
            <a:r>
              <a:rPr lang="en-US" b="1">
                <a:solidFill>
                  <a:schemeClr val="accent6"/>
                </a:solidFill>
              </a:rPr>
              <a:t>Employment: As appropriate</a:t>
            </a:r>
            <a:r>
              <a:rPr lang="en-US">
                <a:solidFill>
                  <a:schemeClr val="accent6"/>
                </a:solidFill>
              </a:rPr>
              <a:t>.</a:t>
            </a:r>
            <a:endParaRPr lang="en-US">
              <a:solidFill>
                <a:schemeClr val="accent6"/>
              </a:solidFill>
              <a:ea typeface="Calibri"/>
              <a:cs typeface="Calibri"/>
            </a:endParaRPr>
          </a:p>
          <a:p>
            <a:pPr lvl="1"/>
            <a:endParaRPr lang="en-US">
              <a:solidFill>
                <a:schemeClr val="accent6"/>
              </a:solidFill>
              <a:ea typeface="Calibri"/>
              <a:cs typeface="Calibri"/>
            </a:endParaRPr>
          </a:p>
          <a:p>
            <a:r>
              <a:rPr lang="en-US" b="1">
                <a:solidFill>
                  <a:schemeClr val="accent6"/>
                </a:solidFill>
              </a:rPr>
              <a:t>Maintain required contact with customer following proper case notes procedures</a:t>
            </a:r>
            <a:r>
              <a:rPr lang="en-US">
                <a:solidFill>
                  <a:schemeClr val="accent6"/>
                </a:solidFill>
              </a:rPr>
              <a:t>.</a:t>
            </a:r>
            <a:endParaRPr lang="en-US">
              <a:solidFill>
                <a:schemeClr val="accent6"/>
              </a:solidFill>
              <a:ea typeface="Calibri"/>
              <a:cs typeface="Calibri"/>
            </a:endParaRPr>
          </a:p>
          <a:p>
            <a:r>
              <a:rPr lang="en-US">
                <a:solidFill>
                  <a:schemeClr val="accent6"/>
                </a:solidFill>
              </a:rPr>
              <a:t>• MOSES: Services/</a:t>
            </a:r>
            <a:r>
              <a:rPr lang="en-US" b="1">
                <a:solidFill>
                  <a:schemeClr val="accent6"/>
                </a:solidFill>
              </a:rPr>
              <a:t>General</a:t>
            </a:r>
            <a:r>
              <a:rPr lang="en-US">
                <a:solidFill>
                  <a:schemeClr val="accent6"/>
                </a:solidFill>
              </a:rPr>
              <a:t> Services – Service Category: </a:t>
            </a:r>
            <a:r>
              <a:rPr lang="en-US" b="1">
                <a:solidFill>
                  <a:schemeClr val="accent6"/>
                </a:solidFill>
              </a:rPr>
              <a:t>Received Case Management Services</a:t>
            </a:r>
            <a:endParaRPr lang="en-US" b="1">
              <a:solidFill>
                <a:schemeClr val="accent6"/>
              </a:solidFill>
              <a:ea typeface="Calibri"/>
              <a:cs typeface="Calibri"/>
            </a:endParaRPr>
          </a:p>
          <a:p>
            <a:r>
              <a:rPr lang="en-US">
                <a:solidFill>
                  <a:schemeClr val="accent6"/>
                </a:solidFill>
              </a:rPr>
              <a:t>OR</a:t>
            </a:r>
            <a:endParaRPr lang="en-US">
              <a:solidFill>
                <a:schemeClr val="accent6"/>
              </a:solidFill>
              <a:ea typeface="Calibri"/>
              <a:cs typeface="Calibri"/>
            </a:endParaRPr>
          </a:p>
          <a:p>
            <a:r>
              <a:rPr lang="en-US">
                <a:solidFill>
                  <a:schemeClr val="accent6"/>
                </a:solidFill>
              </a:rPr>
              <a:t>• MOSES: Services/</a:t>
            </a:r>
            <a:r>
              <a:rPr lang="en-US" b="1">
                <a:solidFill>
                  <a:schemeClr val="accent6"/>
                </a:solidFill>
              </a:rPr>
              <a:t>General</a:t>
            </a:r>
            <a:r>
              <a:rPr lang="en-US">
                <a:solidFill>
                  <a:schemeClr val="accent6"/>
                </a:solidFill>
              </a:rPr>
              <a:t> Services – Service Category: </a:t>
            </a:r>
            <a:r>
              <a:rPr lang="en-US" b="1">
                <a:solidFill>
                  <a:schemeClr val="accent6"/>
                </a:solidFill>
              </a:rPr>
              <a:t>Counseling: Individual Career/Employment Counseling</a:t>
            </a:r>
            <a:endParaRPr lang="en-US" b="1">
              <a:solidFill>
                <a:schemeClr val="accent6"/>
              </a:solidFill>
              <a:cs typeface="Calibri"/>
            </a:endParaRPr>
          </a:p>
          <a:p>
            <a:endParaRPr lang="en-US">
              <a:ea typeface="Calibri"/>
              <a:cs typeface="Calibri"/>
            </a:endParaRPr>
          </a:p>
        </p:txBody>
      </p:sp>
    </p:spTree>
    <p:extLst>
      <p:ext uri="{BB962C8B-B14F-4D97-AF65-F5344CB8AC3E}">
        <p14:creationId xmlns:p14="http://schemas.microsoft.com/office/powerpoint/2010/main" val="78195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Planning (cont.)</a:t>
            </a:r>
          </a:p>
        </p:txBody>
      </p:sp>
      <p:sp>
        <p:nvSpPr>
          <p:cNvPr id="3" name="TextBox 2">
            <a:extLst>
              <a:ext uri="{FF2B5EF4-FFF2-40B4-BE49-F238E27FC236}">
                <a16:creationId xmlns:a16="http://schemas.microsoft.com/office/drawing/2014/main" id="{5406A8F8-6062-F642-77FA-1DA13E976280}"/>
              </a:ext>
            </a:extLst>
          </p:cNvPr>
          <p:cNvSpPr txBox="1"/>
          <p:nvPr/>
        </p:nvSpPr>
        <p:spPr>
          <a:xfrm>
            <a:off x="0" y="1187573"/>
            <a:ext cx="9144000" cy="5078313"/>
          </a:xfrm>
          <a:prstGeom prst="rect">
            <a:avLst/>
          </a:prstGeom>
          <a:noFill/>
        </p:spPr>
        <p:txBody>
          <a:bodyPr wrap="square" lIns="91440" tIns="45720" rIns="91440" bIns="45720" anchor="t">
            <a:spAutoFit/>
          </a:bodyPr>
          <a:lstStyle/>
          <a:p>
            <a:r>
              <a:rPr lang="en-US" b="1">
                <a:solidFill>
                  <a:schemeClr val="accent6"/>
                </a:solidFill>
              </a:rPr>
              <a:t>Career Planning / Case Management and the Veterans Program</a:t>
            </a:r>
            <a:endParaRPr lang="en-US" b="1">
              <a:solidFill>
                <a:schemeClr val="accent6"/>
              </a:solidFill>
              <a:ea typeface="Calibri"/>
              <a:cs typeface="Calibri"/>
            </a:endParaRPr>
          </a:p>
          <a:p>
            <a:r>
              <a:rPr lang="en-US">
                <a:solidFill>
                  <a:schemeClr val="accent6"/>
                </a:solidFill>
              </a:rPr>
              <a:t>The primary focus for career planning / case management is to ensure that we find suitable employment for our Veterans.  Develop the Case Plan with the Veteran.</a:t>
            </a:r>
            <a:endParaRPr lang="en-US">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 If Veteran has been unemployed, check off in MOSES</a:t>
            </a:r>
            <a:r>
              <a:rPr lang="en-US" b="1">
                <a:solidFill>
                  <a:schemeClr val="accent6"/>
                </a:solidFill>
              </a:rPr>
              <a:t> </a:t>
            </a:r>
            <a:endParaRPr lang="en-US" b="1">
              <a:solidFill>
                <a:schemeClr val="accent6"/>
              </a:solidFill>
              <a:ea typeface="Calibri"/>
              <a:cs typeface="Calibri"/>
            </a:endParaRPr>
          </a:p>
          <a:p>
            <a:r>
              <a:rPr lang="en-US" b="1">
                <a:solidFill>
                  <a:schemeClr val="accent6"/>
                </a:solidFill>
              </a:rPr>
              <a:t>          Unemployed box </a:t>
            </a:r>
            <a:r>
              <a:rPr lang="en-US">
                <a:solidFill>
                  <a:schemeClr val="accent6"/>
                </a:solidFill>
              </a:rPr>
              <a:t>(</a:t>
            </a:r>
            <a:r>
              <a:rPr lang="en-US" i="1">
                <a:solidFill>
                  <a:schemeClr val="accent6"/>
                </a:solidFill>
              </a:rPr>
              <a:t>on the </a:t>
            </a:r>
            <a:r>
              <a:rPr lang="en-US" b="1" i="1">
                <a:solidFill>
                  <a:schemeClr val="accent6"/>
                </a:solidFill>
              </a:rPr>
              <a:t>Full</a:t>
            </a:r>
            <a:r>
              <a:rPr lang="en-US" i="1">
                <a:solidFill>
                  <a:schemeClr val="accent6"/>
                </a:solidFill>
              </a:rPr>
              <a:t> tab</a:t>
            </a:r>
            <a:r>
              <a:rPr lang="en-US">
                <a:solidFill>
                  <a:schemeClr val="accent6"/>
                </a:solidFill>
              </a:rPr>
              <a:t>)</a:t>
            </a:r>
            <a:endParaRPr lang="en-US">
              <a:solidFill>
                <a:schemeClr val="accent6"/>
              </a:solidFill>
              <a:ea typeface="Calibri"/>
              <a:cs typeface="Calibri"/>
            </a:endParaRPr>
          </a:p>
          <a:p>
            <a:r>
              <a:rPr lang="en-US">
                <a:solidFill>
                  <a:schemeClr val="accent6"/>
                </a:solidFill>
              </a:rPr>
              <a:t>• Assess Veteran Barriers to Employment</a:t>
            </a:r>
            <a:endParaRPr lang="en-US">
              <a:solidFill>
                <a:schemeClr val="accent6"/>
              </a:solidFill>
              <a:ea typeface="Calibri"/>
              <a:cs typeface="Calibri"/>
            </a:endParaRPr>
          </a:p>
          <a:p>
            <a:pPr lvl="1"/>
            <a:r>
              <a:rPr lang="en-US">
                <a:solidFill>
                  <a:schemeClr val="accent6"/>
                </a:solidFill>
              </a:rPr>
              <a:t>• </a:t>
            </a:r>
            <a:r>
              <a:rPr lang="en-US" b="1">
                <a:solidFill>
                  <a:schemeClr val="accent6"/>
                </a:solidFill>
              </a:rPr>
              <a:t>Barriers</a:t>
            </a:r>
            <a:r>
              <a:rPr lang="en-US">
                <a:solidFill>
                  <a:schemeClr val="accent6"/>
                </a:solidFill>
              </a:rPr>
              <a:t> Tab:</a:t>
            </a:r>
            <a:endParaRPr lang="en-US">
              <a:solidFill>
                <a:schemeClr val="accent6"/>
              </a:solidFill>
              <a:ea typeface="Calibri"/>
              <a:cs typeface="Calibri"/>
            </a:endParaRPr>
          </a:p>
          <a:p>
            <a:pPr lvl="2"/>
            <a:r>
              <a:rPr lang="en-US">
                <a:solidFill>
                  <a:schemeClr val="accent6"/>
                </a:solidFill>
              </a:rPr>
              <a:t>o All barriers Veteran may have, should be checked and a brief description written in the detail box as to how the barrier(s) are going to be resolved.</a:t>
            </a:r>
            <a:endParaRPr lang="en-US">
              <a:solidFill>
                <a:schemeClr val="accent6"/>
              </a:solidFill>
              <a:ea typeface="Calibri"/>
              <a:cs typeface="Calibri"/>
            </a:endParaRPr>
          </a:p>
          <a:p>
            <a:pPr lvl="2"/>
            <a:r>
              <a:rPr lang="en-US">
                <a:solidFill>
                  <a:schemeClr val="accent6"/>
                </a:solidFill>
              </a:rPr>
              <a:t>o Barriers are NEVER unchecked</a:t>
            </a:r>
            <a:endParaRPr lang="en-US">
              <a:solidFill>
                <a:schemeClr val="accent6"/>
              </a:solidFill>
              <a:ea typeface="Calibri"/>
              <a:cs typeface="Calibri"/>
            </a:endParaRPr>
          </a:p>
          <a:p>
            <a:pPr lvl="2"/>
            <a:r>
              <a:rPr lang="en-US">
                <a:solidFill>
                  <a:schemeClr val="accent6"/>
                </a:solidFill>
              </a:rPr>
              <a:t>o Barriers that are resolved should be dated and noted in individual barrier details box before Veteran is exited.</a:t>
            </a:r>
            <a:endParaRPr lang="en-US">
              <a:solidFill>
                <a:schemeClr val="accent6"/>
              </a:solidFill>
              <a:ea typeface="Calibri"/>
              <a:cs typeface="Calibri"/>
            </a:endParaRPr>
          </a:p>
          <a:p>
            <a:pPr lvl="2"/>
            <a:r>
              <a:rPr lang="en-US">
                <a:solidFill>
                  <a:schemeClr val="accent6"/>
                </a:solidFill>
              </a:rPr>
              <a:t>o While those Veterans you are Career Planning / case managing have been identified as having barriers, this does not exclude completing of the Barrier Tab in MOSES.</a:t>
            </a:r>
            <a:endParaRPr lang="en-US">
              <a:solidFill>
                <a:schemeClr val="accent6"/>
              </a:solidFill>
              <a:ea typeface="Calibri"/>
              <a:cs typeface="Calibri"/>
            </a:endParaRPr>
          </a:p>
          <a:p>
            <a:r>
              <a:rPr lang="en-US">
                <a:solidFill>
                  <a:schemeClr val="accent6"/>
                </a:solidFill>
              </a:rPr>
              <a:t>• Schedule next appointment for Veteran.</a:t>
            </a:r>
            <a:br>
              <a:rPr lang="en-US"/>
            </a:br>
            <a:endParaRPr lang="en-US"/>
          </a:p>
          <a:p>
            <a:endParaRPr lang="en-US">
              <a:ea typeface="Calibri"/>
              <a:cs typeface="Calibri"/>
            </a:endParaRPr>
          </a:p>
        </p:txBody>
      </p:sp>
    </p:spTree>
    <p:extLst>
      <p:ext uri="{BB962C8B-B14F-4D97-AF65-F5344CB8AC3E}">
        <p14:creationId xmlns:p14="http://schemas.microsoft.com/office/powerpoint/2010/main" val="304104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 </a:t>
            </a:r>
          </a:p>
        </p:txBody>
      </p:sp>
      <p:sp>
        <p:nvSpPr>
          <p:cNvPr id="3" name="TextBox 2">
            <a:extLst>
              <a:ext uri="{FF2B5EF4-FFF2-40B4-BE49-F238E27FC236}">
                <a16:creationId xmlns:a16="http://schemas.microsoft.com/office/drawing/2014/main" id="{7DD143B8-2197-5990-D791-D5706EBAC091}"/>
              </a:ext>
            </a:extLst>
          </p:cNvPr>
          <p:cNvSpPr txBox="1"/>
          <p:nvPr/>
        </p:nvSpPr>
        <p:spPr>
          <a:xfrm>
            <a:off x="59267" y="1869901"/>
            <a:ext cx="9000066" cy="4524315"/>
          </a:xfrm>
          <a:prstGeom prst="rect">
            <a:avLst/>
          </a:prstGeom>
          <a:noFill/>
        </p:spPr>
        <p:txBody>
          <a:bodyPr wrap="square" lIns="91440" tIns="45720" rIns="91440" bIns="45720" anchor="t">
            <a:spAutoFit/>
          </a:bodyPr>
          <a:lstStyle/>
          <a:p>
            <a:pPr marL="285750" indent="-285750">
              <a:buFont typeface="Arial"/>
              <a:buChar char="•"/>
            </a:pPr>
            <a:r>
              <a:rPr lang="en-US">
                <a:solidFill>
                  <a:schemeClr val="accent6"/>
                </a:solidFill>
              </a:rPr>
              <a:t>The Career Plan / Case Plan will be completed fully and accurately in accordance local guidance. </a:t>
            </a: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rPr>
              <a:t>This includes complete information entered in the </a:t>
            </a:r>
            <a:r>
              <a:rPr lang="en-US" b="1">
                <a:solidFill>
                  <a:schemeClr val="accent6"/>
                </a:solidFill>
              </a:rPr>
              <a:t>GOALS</a:t>
            </a:r>
            <a:r>
              <a:rPr lang="en-US">
                <a:solidFill>
                  <a:schemeClr val="accent6"/>
                </a:solidFill>
              </a:rPr>
              <a:t> and </a:t>
            </a:r>
            <a:r>
              <a:rPr lang="en-US" b="1">
                <a:solidFill>
                  <a:schemeClr val="accent6"/>
                </a:solidFill>
              </a:rPr>
              <a:t>ASSESSMENT</a:t>
            </a:r>
            <a:r>
              <a:rPr lang="en-US">
                <a:solidFill>
                  <a:schemeClr val="accent6"/>
                </a:solidFill>
              </a:rPr>
              <a:t> tabs within the Career Plan / case plan. </a:t>
            </a: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rPr>
              <a:t>At a minimum, DVOP’s will include an employment goal, and a task that the customer will register in Job Quest. </a:t>
            </a:r>
            <a:br>
              <a:rPr lang="en-US"/>
            </a:br>
            <a:br>
              <a:rPr lang="en-US"/>
            </a:br>
            <a:r>
              <a:rPr lang="en-US">
                <a:solidFill>
                  <a:schemeClr val="accent6"/>
                </a:solidFill>
              </a:rPr>
              <a:t>Follow up will consist of two-way communication. All services should be within 30 days and entered MOSES with appropriate notes.</a:t>
            </a:r>
            <a:endParaRPr lang="en-US">
              <a:solidFill>
                <a:schemeClr val="accent6"/>
              </a:solidFill>
              <a:ea typeface="Calibri"/>
              <a:cs typeface="Calibri"/>
            </a:endParaRPr>
          </a:p>
          <a:p>
            <a:endParaRPr lang="en-US"/>
          </a:p>
          <a:p>
            <a:endParaRPr lang="en-US"/>
          </a:p>
          <a:p>
            <a:endParaRPr lang="en-US"/>
          </a:p>
          <a:p>
            <a:endParaRPr lang="en-US"/>
          </a:p>
          <a:p>
            <a:endParaRPr lang="en-US">
              <a:ea typeface="Calibri"/>
              <a:cs typeface="Calibri"/>
            </a:endParaRPr>
          </a:p>
        </p:txBody>
      </p:sp>
    </p:spTree>
    <p:extLst>
      <p:ext uri="{BB962C8B-B14F-4D97-AF65-F5344CB8AC3E}">
        <p14:creationId xmlns:p14="http://schemas.microsoft.com/office/powerpoint/2010/main" val="390822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29C64CE-32C9-337A-7427-1900FF0C116C}"/>
              </a:ext>
            </a:extLst>
          </p:cNvPr>
          <p:cNvPicPr>
            <a:picLocks noGrp="1" noChangeAspect="1"/>
          </p:cNvPicPr>
          <p:nvPr>
            <p:ph sz="quarter" idx="10"/>
          </p:nvPr>
        </p:nvPicPr>
        <p:blipFill>
          <a:blip r:embed="rId2"/>
          <a:srcRect t="18"/>
          <a:stretch/>
        </p:blipFill>
        <p:spPr>
          <a:xfrm>
            <a:off x="20" y="1282"/>
            <a:ext cx="9143980" cy="6856718"/>
          </a:xfrm>
          <a:prstGeom prst="rect">
            <a:avLst/>
          </a:prstGeom>
        </p:spPr>
      </p:pic>
      <p:sp>
        <p:nvSpPr>
          <p:cNvPr id="3" name="Slide Number Placeholder 2">
            <a:extLst>
              <a:ext uri="{FF2B5EF4-FFF2-40B4-BE49-F238E27FC236}">
                <a16:creationId xmlns:a16="http://schemas.microsoft.com/office/drawing/2014/main" id="{9A1735D4-353E-1A4B-47C3-1A4C68FE36F7}"/>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defTabSz="914400">
              <a:spcAft>
                <a:spcPts val="600"/>
              </a:spcAft>
            </a:pPr>
            <a:fld id="{941BE8DD-6BA1-AD43-8321-0CEB068BCC7D}" type="slidenum">
              <a:rPr lang="en-US" sz="1200" dirty="0">
                <a:solidFill>
                  <a:srgbClr val="FFFFFF"/>
                </a:solidFill>
              </a:rPr>
              <a:pPr defTabSz="914400">
                <a:spcAft>
                  <a:spcPts val="600"/>
                </a:spcAft>
              </a:pPr>
              <a:t>2</a:t>
            </a:fld>
            <a:endParaRPr lang="en-US" sz="1200">
              <a:solidFill>
                <a:srgbClr val="FFFFFF"/>
              </a:solidFill>
            </a:endParaRPr>
          </a:p>
        </p:txBody>
      </p:sp>
    </p:spTree>
    <p:extLst>
      <p:ext uri="{BB962C8B-B14F-4D97-AF65-F5344CB8AC3E}">
        <p14:creationId xmlns:p14="http://schemas.microsoft.com/office/powerpoint/2010/main" val="941729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Goals &amp; Tasks</a:t>
            </a:r>
          </a:p>
        </p:txBody>
      </p:sp>
      <p:sp>
        <p:nvSpPr>
          <p:cNvPr id="3" name="TextBox 2">
            <a:extLst>
              <a:ext uri="{FF2B5EF4-FFF2-40B4-BE49-F238E27FC236}">
                <a16:creationId xmlns:a16="http://schemas.microsoft.com/office/drawing/2014/main" id="{7DD143B8-2197-5990-D791-D5706EBAC091}"/>
              </a:ext>
            </a:extLst>
          </p:cNvPr>
          <p:cNvSpPr txBox="1"/>
          <p:nvPr/>
        </p:nvSpPr>
        <p:spPr>
          <a:xfrm>
            <a:off x="59267" y="1222631"/>
            <a:ext cx="9000066" cy="4524315"/>
          </a:xfrm>
          <a:prstGeom prst="rect">
            <a:avLst/>
          </a:prstGeom>
          <a:noFill/>
        </p:spPr>
        <p:txBody>
          <a:bodyPr wrap="square" lIns="91440" tIns="45720" rIns="91440" bIns="45720" anchor="t">
            <a:spAutoFit/>
          </a:bodyPr>
          <a:lstStyle/>
          <a:p>
            <a:r>
              <a:rPr lang="en-US" b="1">
                <a:solidFill>
                  <a:schemeClr val="accent6"/>
                </a:solidFill>
              </a:rPr>
              <a:t>Goals Tab: </a:t>
            </a:r>
            <a:r>
              <a:rPr lang="en-US">
                <a:solidFill>
                  <a:schemeClr val="accent6"/>
                </a:solidFill>
              </a:rPr>
              <a:t>(Common Goals fall into four basic categories)</a:t>
            </a:r>
            <a:br>
              <a:rPr lang="en-US"/>
            </a:br>
            <a:endParaRPr lang="en-US">
              <a:solidFill>
                <a:schemeClr val="accent6"/>
              </a:solidFill>
              <a:ea typeface="Calibri"/>
              <a:cs typeface="Calibri"/>
            </a:endParaRPr>
          </a:p>
          <a:p>
            <a:r>
              <a:rPr lang="en-US">
                <a:solidFill>
                  <a:schemeClr val="accent6"/>
                </a:solidFill>
              </a:rPr>
              <a:t>• </a:t>
            </a:r>
            <a:r>
              <a:rPr lang="en-US" b="1">
                <a:solidFill>
                  <a:schemeClr val="accent6"/>
                </a:solidFill>
              </a:rPr>
              <a:t>Employment</a:t>
            </a:r>
            <a:r>
              <a:rPr lang="en-US">
                <a:solidFill>
                  <a:schemeClr val="accent6"/>
                </a:solidFill>
              </a:rPr>
              <a:t>: </a:t>
            </a:r>
            <a:br>
              <a:rPr lang="en-US"/>
            </a:br>
            <a:r>
              <a:rPr lang="en-US">
                <a:solidFill>
                  <a:schemeClr val="accent6"/>
                </a:solidFill>
              </a:rPr>
              <a:t>A description of job the customer will be applying for, if entering training the job the customer will be seeking on completion.</a:t>
            </a:r>
            <a:endParaRPr lang="en-US">
              <a:solidFill>
                <a:schemeClr val="accent6"/>
              </a:solidFill>
              <a:ea typeface="Calibri"/>
              <a:cs typeface="Calibri"/>
            </a:endParaRPr>
          </a:p>
          <a:p>
            <a:r>
              <a:rPr lang="en-US" i="1">
                <a:solidFill>
                  <a:schemeClr val="accent6"/>
                </a:solidFill>
              </a:rPr>
              <a:t>Employment will always be a goal for all case managed Veterans. If entering training an </a:t>
            </a:r>
            <a:endParaRPr lang="en-US" i="1">
              <a:solidFill>
                <a:schemeClr val="accent6"/>
              </a:solidFill>
              <a:ea typeface="Calibri"/>
              <a:cs typeface="Calibri"/>
            </a:endParaRPr>
          </a:p>
          <a:p>
            <a:r>
              <a:rPr lang="en-US" i="1">
                <a:solidFill>
                  <a:schemeClr val="accent6"/>
                </a:solidFill>
              </a:rPr>
              <a:t>Occupational goal will also be added</a:t>
            </a:r>
            <a:endParaRPr lang="en-US" i="1">
              <a:solidFill>
                <a:schemeClr val="accent6"/>
              </a:solidFill>
              <a:ea typeface="Calibri"/>
              <a:cs typeface="Calibri"/>
            </a:endParaRPr>
          </a:p>
          <a:p>
            <a:endParaRPr lang="en-US" i="1">
              <a:solidFill>
                <a:schemeClr val="accent6"/>
              </a:solidFill>
              <a:ea typeface="Calibri"/>
              <a:cs typeface="Calibri"/>
            </a:endParaRPr>
          </a:p>
          <a:p>
            <a:r>
              <a:rPr lang="en-US" b="1">
                <a:solidFill>
                  <a:schemeClr val="accent6"/>
                </a:solidFill>
              </a:rPr>
              <a:t>As Applicable</a:t>
            </a:r>
            <a:r>
              <a:rPr lang="en-US">
                <a:solidFill>
                  <a:schemeClr val="accent6"/>
                </a:solidFill>
              </a:rPr>
              <a:t>:</a:t>
            </a:r>
            <a:br>
              <a:rPr lang="en-US"/>
            </a:br>
            <a:endParaRPr lang="en-US">
              <a:solidFill>
                <a:schemeClr val="accent6"/>
              </a:solidFill>
              <a:ea typeface="Calibri"/>
              <a:cs typeface="Calibri"/>
            </a:endParaRPr>
          </a:p>
          <a:p>
            <a:r>
              <a:rPr lang="en-US">
                <a:solidFill>
                  <a:schemeClr val="accent6"/>
                </a:solidFill>
              </a:rPr>
              <a:t>• </a:t>
            </a:r>
            <a:r>
              <a:rPr lang="en-US" b="1">
                <a:solidFill>
                  <a:schemeClr val="accent6"/>
                </a:solidFill>
              </a:rPr>
              <a:t>Work Readiness</a:t>
            </a:r>
            <a:r>
              <a:rPr lang="en-US">
                <a:solidFill>
                  <a:schemeClr val="accent6"/>
                </a:solidFill>
              </a:rPr>
              <a:t>: </a:t>
            </a:r>
          </a:p>
          <a:p>
            <a:r>
              <a:rPr lang="en-US">
                <a:solidFill>
                  <a:schemeClr val="accent6"/>
                </a:solidFill>
              </a:rPr>
              <a:t>The need to develop skills needed to find work and to stay in the job once obtained.</a:t>
            </a:r>
            <a:endParaRPr lang="en-US">
              <a:solidFill>
                <a:schemeClr val="accent6"/>
              </a:solidFill>
              <a:ea typeface="Calibri"/>
              <a:cs typeface="Calibri"/>
            </a:endParaRPr>
          </a:p>
          <a:p>
            <a:pPr lvl="1"/>
            <a:r>
              <a:rPr lang="en-US">
                <a:solidFill>
                  <a:schemeClr val="accent6"/>
                </a:solidFill>
              </a:rPr>
              <a:t>• Description of training.</a:t>
            </a:r>
            <a:endParaRPr lang="en-US">
              <a:solidFill>
                <a:schemeClr val="accent6"/>
              </a:solidFill>
              <a:ea typeface="Calibri"/>
              <a:cs typeface="Calibri"/>
            </a:endParaRPr>
          </a:p>
          <a:p>
            <a:pPr lvl="1"/>
            <a:r>
              <a:rPr lang="en-US">
                <a:solidFill>
                  <a:schemeClr val="accent6"/>
                </a:solidFill>
              </a:rPr>
              <a:t>• Dates of training.</a:t>
            </a:r>
            <a:br>
              <a:rPr lang="en-US"/>
            </a:br>
            <a:br>
              <a:rPr lang="en-US"/>
            </a:br>
            <a:endParaRPr lang="en-US"/>
          </a:p>
        </p:txBody>
      </p:sp>
    </p:spTree>
    <p:extLst>
      <p:ext uri="{BB962C8B-B14F-4D97-AF65-F5344CB8AC3E}">
        <p14:creationId xmlns:p14="http://schemas.microsoft.com/office/powerpoint/2010/main" val="332274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Goals &amp; Tasks</a:t>
            </a:r>
          </a:p>
        </p:txBody>
      </p:sp>
      <p:sp>
        <p:nvSpPr>
          <p:cNvPr id="3" name="TextBox 2">
            <a:extLst>
              <a:ext uri="{FF2B5EF4-FFF2-40B4-BE49-F238E27FC236}">
                <a16:creationId xmlns:a16="http://schemas.microsoft.com/office/drawing/2014/main" id="{7DD143B8-2197-5990-D791-D5706EBAC091}"/>
              </a:ext>
            </a:extLst>
          </p:cNvPr>
          <p:cNvSpPr txBox="1"/>
          <p:nvPr/>
        </p:nvSpPr>
        <p:spPr>
          <a:xfrm>
            <a:off x="59267" y="1222631"/>
            <a:ext cx="9000066" cy="5078313"/>
          </a:xfrm>
          <a:prstGeom prst="rect">
            <a:avLst/>
          </a:prstGeom>
          <a:noFill/>
        </p:spPr>
        <p:txBody>
          <a:bodyPr wrap="square" lIns="91440" tIns="45720" rIns="91440" bIns="45720" anchor="t">
            <a:spAutoFit/>
          </a:bodyPr>
          <a:lstStyle/>
          <a:p>
            <a:r>
              <a:rPr lang="en-US" b="1">
                <a:solidFill>
                  <a:schemeClr val="accent6"/>
                </a:solidFill>
              </a:rPr>
              <a:t>Goals Tab: </a:t>
            </a:r>
            <a:r>
              <a:rPr lang="en-US">
                <a:solidFill>
                  <a:schemeClr val="accent6"/>
                </a:solidFill>
              </a:rPr>
              <a:t>(Common Goals fall into four basic categories)</a:t>
            </a:r>
            <a:endParaRPr lang="en-US">
              <a:solidFill>
                <a:schemeClr val="accent6"/>
              </a:solidFill>
              <a:ea typeface="Calibri"/>
              <a:cs typeface="Calibri"/>
            </a:endParaRPr>
          </a:p>
          <a:p>
            <a:endParaRPr lang="en-US">
              <a:solidFill>
                <a:schemeClr val="accent6"/>
              </a:solidFill>
              <a:ea typeface="Calibri"/>
              <a:cs typeface="Calibri"/>
            </a:endParaRPr>
          </a:p>
          <a:p>
            <a:r>
              <a:rPr lang="en-US" b="1">
                <a:solidFill>
                  <a:schemeClr val="accent6"/>
                </a:solidFill>
              </a:rPr>
              <a:t>As Applicable</a:t>
            </a:r>
            <a:r>
              <a:rPr lang="en-US">
                <a:solidFill>
                  <a:schemeClr val="accent6"/>
                </a:solidFill>
              </a:rPr>
              <a:t>: </a:t>
            </a:r>
            <a:r>
              <a:rPr lang="en-US" i="1">
                <a:solidFill>
                  <a:schemeClr val="accent6"/>
                </a:solidFill>
              </a:rPr>
              <a:t>(continued) </a:t>
            </a:r>
            <a:endParaRPr lang="en-US" i="1">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 </a:t>
            </a:r>
            <a:r>
              <a:rPr lang="en-US" b="1">
                <a:solidFill>
                  <a:schemeClr val="accent6"/>
                </a:solidFill>
              </a:rPr>
              <a:t>Basic Skills: </a:t>
            </a:r>
            <a:br>
              <a:rPr lang="en-US" b="1"/>
            </a:br>
            <a:r>
              <a:rPr lang="en-US">
                <a:solidFill>
                  <a:schemeClr val="accent6"/>
                </a:solidFill>
              </a:rPr>
              <a:t>The training to obtain basic educational credentials and life skills.</a:t>
            </a:r>
            <a:endParaRPr lang="en-US">
              <a:solidFill>
                <a:schemeClr val="accent6"/>
              </a:solidFill>
              <a:ea typeface="Calibri"/>
              <a:cs typeface="Calibri"/>
            </a:endParaRPr>
          </a:p>
          <a:p>
            <a:pPr lvl="1"/>
            <a:r>
              <a:rPr lang="en-US">
                <a:solidFill>
                  <a:schemeClr val="accent6"/>
                </a:solidFill>
              </a:rPr>
              <a:t>• Description of training.</a:t>
            </a:r>
            <a:endParaRPr lang="en-US">
              <a:solidFill>
                <a:schemeClr val="accent6"/>
              </a:solidFill>
              <a:ea typeface="Calibri"/>
              <a:cs typeface="Calibri"/>
            </a:endParaRPr>
          </a:p>
          <a:p>
            <a:pPr lvl="1"/>
            <a:r>
              <a:rPr lang="en-US">
                <a:solidFill>
                  <a:schemeClr val="accent6"/>
                </a:solidFill>
              </a:rPr>
              <a:t>• Dates of training.</a:t>
            </a:r>
            <a:br>
              <a:rPr lang="en-US"/>
            </a:br>
            <a:endParaRPr lang="en-US">
              <a:solidFill>
                <a:schemeClr val="accent6"/>
              </a:solidFill>
              <a:ea typeface="Calibri"/>
              <a:cs typeface="Calibri"/>
            </a:endParaRPr>
          </a:p>
          <a:p>
            <a:r>
              <a:rPr lang="en-US">
                <a:solidFill>
                  <a:schemeClr val="accent6"/>
                </a:solidFill>
              </a:rPr>
              <a:t>• </a:t>
            </a:r>
            <a:r>
              <a:rPr lang="en-US" b="1">
                <a:solidFill>
                  <a:schemeClr val="accent6"/>
                </a:solidFill>
              </a:rPr>
              <a:t>Occupational Skills</a:t>
            </a:r>
            <a:r>
              <a:rPr lang="en-US">
                <a:solidFill>
                  <a:schemeClr val="accent6"/>
                </a:solidFill>
              </a:rPr>
              <a:t>: </a:t>
            </a:r>
            <a:endParaRPr lang="en-US">
              <a:solidFill>
                <a:schemeClr val="accent6"/>
              </a:solidFill>
              <a:ea typeface="Calibri"/>
              <a:cs typeface="Calibri"/>
            </a:endParaRPr>
          </a:p>
          <a:p>
            <a:r>
              <a:rPr lang="en-US">
                <a:solidFill>
                  <a:schemeClr val="accent6"/>
                </a:solidFill>
              </a:rPr>
              <a:t>The formal training needed to obtain the skills needed for the career chosen. To Include:</a:t>
            </a:r>
            <a:endParaRPr lang="en-US">
              <a:solidFill>
                <a:schemeClr val="accent6"/>
              </a:solidFill>
              <a:ea typeface="Calibri"/>
              <a:cs typeface="Calibri"/>
            </a:endParaRPr>
          </a:p>
          <a:p>
            <a:pPr lvl="1"/>
            <a:r>
              <a:rPr lang="en-US">
                <a:solidFill>
                  <a:schemeClr val="accent6"/>
                </a:solidFill>
              </a:rPr>
              <a:t>• Description of training.</a:t>
            </a:r>
            <a:endParaRPr lang="en-US">
              <a:solidFill>
                <a:schemeClr val="accent6"/>
              </a:solidFill>
              <a:ea typeface="Calibri"/>
              <a:cs typeface="Calibri"/>
            </a:endParaRPr>
          </a:p>
          <a:p>
            <a:pPr lvl="1"/>
            <a:r>
              <a:rPr lang="en-US">
                <a:solidFill>
                  <a:schemeClr val="accent6"/>
                </a:solidFill>
              </a:rPr>
              <a:t>• Dates of training.</a:t>
            </a:r>
            <a:br>
              <a:rPr lang="en-US"/>
            </a:br>
            <a:endParaRPr lang="en-US"/>
          </a:p>
          <a:p>
            <a:pPr lvl="1"/>
            <a:endParaRPr lang="en-US"/>
          </a:p>
          <a:p>
            <a:pPr lvl="1"/>
            <a:endParaRPr lang="en-US"/>
          </a:p>
          <a:p>
            <a:pPr lvl="1"/>
            <a:endParaRPr lang="en-US"/>
          </a:p>
          <a:p>
            <a:endParaRPr lang="en-US"/>
          </a:p>
        </p:txBody>
      </p:sp>
    </p:spTree>
    <p:extLst>
      <p:ext uri="{BB962C8B-B14F-4D97-AF65-F5344CB8AC3E}">
        <p14:creationId xmlns:p14="http://schemas.microsoft.com/office/powerpoint/2010/main" val="168039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Goals &amp; Tasks</a:t>
            </a:r>
          </a:p>
        </p:txBody>
      </p:sp>
      <p:pic>
        <p:nvPicPr>
          <p:cNvPr id="4" name="Picture 3">
            <a:extLst>
              <a:ext uri="{FF2B5EF4-FFF2-40B4-BE49-F238E27FC236}">
                <a16:creationId xmlns:a16="http://schemas.microsoft.com/office/drawing/2014/main" id="{7D162C81-6160-3D8C-6CE4-4A30133FA906}"/>
              </a:ext>
            </a:extLst>
          </p:cNvPr>
          <p:cNvPicPr>
            <a:picLocks noChangeAspect="1"/>
          </p:cNvPicPr>
          <p:nvPr/>
        </p:nvPicPr>
        <p:blipFill rotWithShape="1">
          <a:blip r:embed="rId2"/>
          <a:srcRect l="719" t="843" r="925" b="1180"/>
          <a:stretch/>
        </p:blipFill>
        <p:spPr>
          <a:xfrm>
            <a:off x="615184" y="1304272"/>
            <a:ext cx="7925651" cy="4808590"/>
          </a:xfrm>
          <a:prstGeom prst="rect">
            <a:avLst/>
          </a:prstGeom>
          <a:ln>
            <a:solidFill>
              <a:schemeClr val="accent6"/>
            </a:solidFill>
          </a:ln>
        </p:spPr>
      </p:pic>
    </p:spTree>
    <p:extLst>
      <p:ext uri="{BB962C8B-B14F-4D97-AF65-F5344CB8AC3E}">
        <p14:creationId xmlns:p14="http://schemas.microsoft.com/office/powerpoint/2010/main" val="146125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Goals &amp; Tasks</a:t>
            </a:r>
          </a:p>
        </p:txBody>
      </p:sp>
      <p:pic>
        <p:nvPicPr>
          <p:cNvPr id="6" name="Picture 5">
            <a:extLst>
              <a:ext uri="{FF2B5EF4-FFF2-40B4-BE49-F238E27FC236}">
                <a16:creationId xmlns:a16="http://schemas.microsoft.com/office/drawing/2014/main" id="{51EA0654-50DF-9D95-1018-D64D59EA9CA4}"/>
              </a:ext>
            </a:extLst>
          </p:cNvPr>
          <p:cNvPicPr>
            <a:picLocks noChangeAspect="1"/>
          </p:cNvPicPr>
          <p:nvPr/>
        </p:nvPicPr>
        <p:blipFill rotWithShape="1">
          <a:blip r:embed="rId3"/>
          <a:srcRect l="1144" t="1685" r="1144" b="1498"/>
          <a:stretch/>
        </p:blipFill>
        <p:spPr>
          <a:xfrm>
            <a:off x="1746091" y="1554025"/>
            <a:ext cx="5654726" cy="4280565"/>
          </a:xfrm>
          <a:prstGeom prst="rect">
            <a:avLst/>
          </a:prstGeom>
          <a:ln>
            <a:solidFill>
              <a:schemeClr val="accent6"/>
            </a:solidFill>
          </a:ln>
        </p:spPr>
      </p:pic>
    </p:spTree>
    <p:extLst>
      <p:ext uri="{BB962C8B-B14F-4D97-AF65-F5344CB8AC3E}">
        <p14:creationId xmlns:p14="http://schemas.microsoft.com/office/powerpoint/2010/main" val="283078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Assessment</a:t>
            </a:r>
          </a:p>
        </p:txBody>
      </p:sp>
      <p:sp>
        <p:nvSpPr>
          <p:cNvPr id="3" name="TextBox 2">
            <a:extLst>
              <a:ext uri="{FF2B5EF4-FFF2-40B4-BE49-F238E27FC236}">
                <a16:creationId xmlns:a16="http://schemas.microsoft.com/office/drawing/2014/main" id="{A8E87C5F-A304-B024-B0EE-F8CBC64F1389}"/>
              </a:ext>
            </a:extLst>
          </p:cNvPr>
          <p:cNvSpPr txBox="1"/>
          <p:nvPr/>
        </p:nvSpPr>
        <p:spPr>
          <a:xfrm>
            <a:off x="292100" y="1668378"/>
            <a:ext cx="8559800" cy="4247317"/>
          </a:xfrm>
          <a:prstGeom prst="rect">
            <a:avLst/>
          </a:prstGeom>
          <a:noFill/>
        </p:spPr>
        <p:txBody>
          <a:bodyPr wrap="square" lIns="91440" tIns="45720" rIns="91440" bIns="45720" anchor="t">
            <a:spAutoFit/>
          </a:bodyPr>
          <a:lstStyle/>
          <a:p>
            <a:r>
              <a:rPr lang="en-US" b="1">
                <a:solidFill>
                  <a:schemeClr val="accent6"/>
                </a:solidFill>
              </a:rPr>
              <a:t>Assessment Tab</a:t>
            </a:r>
            <a:r>
              <a:rPr lang="en-US">
                <a:solidFill>
                  <a:schemeClr val="accent6"/>
                </a:solidFill>
              </a:rPr>
              <a:t>:</a:t>
            </a:r>
            <a:endParaRPr lang="en-US">
              <a:solidFill>
                <a:schemeClr val="accent6"/>
              </a:solidFill>
              <a:ea typeface="Calibri"/>
              <a:cs typeface="Calibri"/>
            </a:endParaRPr>
          </a:p>
          <a:p>
            <a:endParaRPr lang="en-US">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Most of the information is automatically entered by the MOSES system.</a:t>
            </a:r>
            <a:endParaRPr lang="en-US">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 Complete any sections that are not automatically entered.</a:t>
            </a:r>
            <a:endParaRPr lang="en-US">
              <a:solidFill>
                <a:schemeClr val="accent6"/>
              </a:solidFill>
              <a:ea typeface="Calibri"/>
              <a:cs typeface="Calibri"/>
            </a:endParaRPr>
          </a:p>
          <a:p>
            <a:r>
              <a:rPr lang="en-US">
                <a:solidFill>
                  <a:schemeClr val="accent6"/>
                </a:solidFill>
              </a:rPr>
              <a:t>• LMI on past and future skills should be entered in this tab.</a:t>
            </a:r>
            <a:endParaRPr lang="en-US">
              <a:solidFill>
                <a:schemeClr val="accent6"/>
              </a:solidFill>
              <a:ea typeface="Calibri"/>
              <a:cs typeface="Calibri"/>
            </a:endParaRPr>
          </a:p>
          <a:p>
            <a:pPr lvl="1"/>
            <a:r>
              <a:rPr lang="en-US">
                <a:solidFill>
                  <a:schemeClr val="accent6"/>
                </a:solidFill>
              </a:rPr>
              <a:t>o LMI Information MUST be recorded within the </a:t>
            </a:r>
            <a:r>
              <a:rPr lang="en-US" b="1">
                <a:solidFill>
                  <a:schemeClr val="accent6"/>
                </a:solidFill>
              </a:rPr>
              <a:t>Labor Market for Skills </a:t>
            </a:r>
            <a:r>
              <a:rPr lang="en-US">
                <a:solidFill>
                  <a:schemeClr val="accent6"/>
                </a:solidFill>
              </a:rPr>
              <a:t>Description Box.</a:t>
            </a:r>
            <a:endParaRPr lang="en-US">
              <a:solidFill>
                <a:schemeClr val="accent6"/>
              </a:solidFill>
              <a:ea typeface="Calibri"/>
              <a:cs typeface="Calibri"/>
            </a:endParaRPr>
          </a:p>
          <a:p>
            <a:pPr lvl="1"/>
            <a:r>
              <a:rPr lang="en-US">
                <a:solidFill>
                  <a:schemeClr val="accent6"/>
                </a:solidFill>
              </a:rPr>
              <a:t>o Include the “</a:t>
            </a:r>
            <a:r>
              <a:rPr lang="en-US" b="1">
                <a:solidFill>
                  <a:schemeClr val="accent6"/>
                </a:solidFill>
              </a:rPr>
              <a:t>local</a:t>
            </a:r>
            <a:r>
              <a:rPr lang="en-US">
                <a:solidFill>
                  <a:schemeClr val="accent6"/>
                </a:solidFill>
              </a:rPr>
              <a:t>” outlook and cite the source of the information.</a:t>
            </a:r>
            <a:endParaRPr lang="en-US">
              <a:solidFill>
                <a:schemeClr val="accent6"/>
              </a:solidFill>
              <a:ea typeface="Calibri"/>
              <a:cs typeface="Calibri"/>
            </a:endParaRPr>
          </a:p>
          <a:p>
            <a:pPr lvl="1"/>
            <a:endParaRPr lang="en-US"/>
          </a:p>
          <a:p>
            <a:pPr lvl="1"/>
            <a:endParaRPr lang="en-US"/>
          </a:p>
          <a:p>
            <a:pPr lvl="1"/>
            <a:endParaRPr lang="en-US"/>
          </a:p>
          <a:p>
            <a:pPr lvl="1"/>
            <a:endParaRPr lang="en-US"/>
          </a:p>
          <a:p>
            <a:endParaRPr lang="en-US">
              <a:ea typeface="Calibri"/>
              <a:cs typeface="Calibri"/>
            </a:endParaRPr>
          </a:p>
        </p:txBody>
      </p:sp>
    </p:spTree>
    <p:extLst>
      <p:ext uri="{BB962C8B-B14F-4D97-AF65-F5344CB8AC3E}">
        <p14:creationId xmlns:p14="http://schemas.microsoft.com/office/powerpoint/2010/main" val="4156802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Assessment tab</a:t>
            </a:r>
          </a:p>
        </p:txBody>
      </p:sp>
      <p:pic>
        <p:nvPicPr>
          <p:cNvPr id="4" name="Picture 3">
            <a:extLst>
              <a:ext uri="{FF2B5EF4-FFF2-40B4-BE49-F238E27FC236}">
                <a16:creationId xmlns:a16="http://schemas.microsoft.com/office/drawing/2014/main" id="{7BD48B84-08D1-6A4E-BD11-EF4293CADAAC}"/>
              </a:ext>
            </a:extLst>
          </p:cNvPr>
          <p:cNvPicPr>
            <a:picLocks noChangeAspect="1"/>
          </p:cNvPicPr>
          <p:nvPr/>
        </p:nvPicPr>
        <p:blipFill rotWithShape="1">
          <a:blip r:embed="rId2"/>
          <a:srcRect l="716" t="845" r="818" b="1182"/>
          <a:stretch/>
        </p:blipFill>
        <p:spPr>
          <a:xfrm>
            <a:off x="602511" y="1306855"/>
            <a:ext cx="7971876" cy="4800385"/>
          </a:xfrm>
          <a:prstGeom prst="rect">
            <a:avLst/>
          </a:prstGeom>
          <a:ln>
            <a:solidFill>
              <a:schemeClr val="accent6"/>
            </a:solidFill>
          </a:ln>
        </p:spPr>
      </p:pic>
    </p:spTree>
    <p:extLst>
      <p:ext uri="{BB962C8B-B14F-4D97-AF65-F5344CB8AC3E}">
        <p14:creationId xmlns:p14="http://schemas.microsoft.com/office/powerpoint/2010/main" val="28488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Labor Market for Skills</a:t>
            </a:r>
          </a:p>
        </p:txBody>
      </p:sp>
      <p:sp>
        <p:nvSpPr>
          <p:cNvPr id="3" name="TextBox 2">
            <a:extLst>
              <a:ext uri="{FF2B5EF4-FFF2-40B4-BE49-F238E27FC236}">
                <a16:creationId xmlns:a16="http://schemas.microsoft.com/office/drawing/2014/main" id="{87036E06-7871-B527-EE83-DFA58B895405}"/>
              </a:ext>
            </a:extLst>
          </p:cNvPr>
          <p:cNvSpPr txBox="1"/>
          <p:nvPr/>
        </p:nvSpPr>
        <p:spPr>
          <a:xfrm>
            <a:off x="0" y="1373937"/>
            <a:ext cx="8983562" cy="369331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solidFill>
                  <a:schemeClr val="accent6"/>
                </a:solidFill>
              </a:rPr>
              <a:t>In the </a:t>
            </a:r>
            <a:r>
              <a:rPr lang="en-US" b="1">
                <a:solidFill>
                  <a:schemeClr val="accent6"/>
                </a:solidFill>
              </a:rPr>
              <a:t>Labor Market for Skills </a:t>
            </a:r>
            <a:r>
              <a:rPr lang="en-US">
                <a:solidFill>
                  <a:schemeClr val="accent6"/>
                </a:solidFill>
              </a:rPr>
              <a:t>box list why this job seeker cannot find suitable employment with his or her current skills.  </a:t>
            </a:r>
            <a:br>
              <a:rPr lang="en-US" dirty="0"/>
            </a:br>
            <a:br>
              <a:rPr lang="en-US" dirty="0"/>
            </a:br>
            <a:r>
              <a:rPr lang="en-US">
                <a:solidFill>
                  <a:schemeClr val="accent6"/>
                </a:solidFill>
              </a:rPr>
              <a:t>Quote sources.  </a:t>
            </a:r>
            <a:br>
              <a:rPr lang="en-US" dirty="0"/>
            </a:br>
            <a:br>
              <a:rPr lang="en-US" dirty="0"/>
            </a:br>
            <a:r>
              <a:rPr lang="en-US">
                <a:solidFill>
                  <a:schemeClr val="accent6"/>
                </a:solidFill>
              </a:rPr>
              <a:t>Use Links, </a:t>
            </a:r>
            <a:r>
              <a:rPr lang="en-US" b="1">
                <a:solidFill>
                  <a:schemeClr val="accent6"/>
                </a:solidFill>
              </a:rPr>
              <a:t>Massachusetts Career Information System </a:t>
            </a:r>
            <a:r>
              <a:rPr lang="en-US">
                <a:solidFill>
                  <a:schemeClr val="accent6"/>
                </a:solidFill>
              </a:rPr>
              <a:t>for written information on occupations.  </a:t>
            </a:r>
            <a:br>
              <a:rPr lang="en-US" dirty="0"/>
            </a:br>
            <a:br>
              <a:rPr lang="en-US" dirty="0"/>
            </a:br>
            <a:r>
              <a:rPr lang="en-US">
                <a:solidFill>
                  <a:schemeClr val="accent6"/>
                </a:solidFill>
              </a:rPr>
              <a:t>Use Links,</a:t>
            </a:r>
            <a:r>
              <a:rPr lang="en-US" dirty="0">
                <a:solidFill>
                  <a:schemeClr val="accent6"/>
                </a:solidFill>
              </a:rPr>
              <a:t>  </a:t>
            </a:r>
            <a:r>
              <a:rPr lang="en-US" dirty="0">
                <a:solidFill>
                  <a:schemeClr val="accent6"/>
                </a:solidFill>
                <a:hlinkClick r:id="rId2">
                  <a:extLst>
                    <a:ext uri="{A12FA001-AC4F-418D-AE19-62706E023703}">
                      <ahyp:hlinkClr xmlns:ahyp="http://schemas.microsoft.com/office/drawing/2018/hyperlinkcolor" val="tx"/>
                    </a:ext>
                  </a:extLst>
                </a:hlinkClick>
              </a:rPr>
              <a:t>Department of Economic Research</a:t>
            </a:r>
            <a:r>
              <a:rPr lang="en-US" dirty="0">
                <a:solidFill>
                  <a:schemeClr val="accent6"/>
                </a:solidFill>
              </a:rPr>
              <a:t> </a:t>
            </a:r>
            <a:r>
              <a:rPr lang="en-US">
                <a:solidFill>
                  <a:schemeClr val="accent6"/>
                </a:solidFill>
              </a:rPr>
              <a:t>for the most current statistics on occupations.  </a:t>
            </a:r>
            <a:br>
              <a:rPr lang="en-US" dirty="0"/>
            </a:br>
            <a:br>
              <a:rPr lang="en-US" dirty="0"/>
            </a:br>
            <a:r>
              <a:rPr lang="en-US">
                <a:solidFill>
                  <a:schemeClr val="accent6"/>
                </a:solidFill>
              </a:rPr>
              <a:t>      Demonstrate job seeking through want ads and other sources.</a:t>
            </a:r>
            <a:br>
              <a:rPr lang="en-US"/>
            </a:br>
            <a:endParaRPr lang="en-US">
              <a:ea typeface="Calibri"/>
              <a:cs typeface="Calibri"/>
            </a:endParaRPr>
          </a:p>
        </p:txBody>
      </p:sp>
    </p:spTree>
    <p:extLst>
      <p:ext uri="{BB962C8B-B14F-4D97-AF65-F5344CB8AC3E}">
        <p14:creationId xmlns:p14="http://schemas.microsoft.com/office/powerpoint/2010/main" val="65545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Labor Market for Skills</a:t>
            </a:r>
          </a:p>
        </p:txBody>
      </p:sp>
      <p:sp>
        <p:nvSpPr>
          <p:cNvPr id="3" name="TextBox 2">
            <a:extLst>
              <a:ext uri="{FF2B5EF4-FFF2-40B4-BE49-F238E27FC236}">
                <a16:creationId xmlns:a16="http://schemas.microsoft.com/office/drawing/2014/main" id="{87036E06-7871-B527-EE83-DFA58B895405}"/>
              </a:ext>
            </a:extLst>
          </p:cNvPr>
          <p:cNvSpPr txBox="1"/>
          <p:nvPr/>
        </p:nvSpPr>
        <p:spPr>
          <a:xfrm>
            <a:off x="0" y="1260421"/>
            <a:ext cx="8983562" cy="3416320"/>
          </a:xfrm>
          <a:prstGeom prst="rect">
            <a:avLst/>
          </a:prstGeom>
          <a:noFill/>
        </p:spPr>
        <p:txBody>
          <a:bodyPr wrap="square" lIns="91440" tIns="45720" rIns="91440" bIns="45720" anchor="t">
            <a:spAutoFit/>
          </a:bodyPr>
          <a:lstStyle/>
          <a:p>
            <a:br>
              <a:rPr lang="en-US"/>
            </a:br>
            <a:endParaRPr lang="en-US">
              <a:solidFill>
                <a:schemeClr val="accent6"/>
              </a:solidFill>
              <a:ea typeface="Calibri"/>
              <a:cs typeface="Calibri"/>
            </a:endParaRPr>
          </a:p>
          <a:p>
            <a:pPr marL="285750" indent="-285750">
              <a:buFont typeface="Arial"/>
              <a:buChar char="•"/>
            </a:pPr>
            <a:r>
              <a:rPr lang="en-US">
                <a:solidFill>
                  <a:schemeClr val="accent6"/>
                </a:solidFill>
              </a:rPr>
              <a:t>Use </a:t>
            </a:r>
            <a:r>
              <a:rPr lang="en-US" b="1" err="1">
                <a:solidFill>
                  <a:schemeClr val="accent6"/>
                </a:solidFill>
              </a:rPr>
              <a:t>MassHire</a:t>
            </a:r>
            <a:r>
              <a:rPr lang="en-US" b="1">
                <a:solidFill>
                  <a:schemeClr val="accent6"/>
                </a:solidFill>
              </a:rPr>
              <a:t> Career Information System </a:t>
            </a:r>
            <a:r>
              <a:rPr lang="en-US">
                <a:solidFill>
                  <a:schemeClr val="accent6"/>
                </a:solidFill>
              </a:rPr>
              <a:t>(MHCIS) for interpretations of occupational statistics.  </a:t>
            </a:r>
            <a:br>
              <a:rPr lang="en-US"/>
            </a:br>
            <a:br>
              <a:rPr lang="en-US"/>
            </a:br>
            <a:r>
              <a:rPr lang="en-US">
                <a:solidFill>
                  <a:schemeClr val="accent6"/>
                </a:solidFill>
              </a:rPr>
              <a:t>Several topics can help you, including </a:t>
            </a:r>
            <a:r>
              <a:rPr lang="en-US" b="1">
                <a:solidFill>
                  <a:schemeClr val="accent6"/>
                </a:solidFill>
              </a:rPr>
              <a:t>Wages</a:t>
            </a:r>
            <a:r>
              <a:rPr lang="en-US">
                <a:solidFill>
                  <a:schemeClr val="accent6"/>
                </a:solidFill>
              </a:rPr>
              <a:t>, </a:t>
            </a:r>
            <a:r>
              <a:rPr lang="en-US" b="1">
                <a:solidFill>
                  <a:schemeClr val="accent6"/>
                </a:solidFill>
              </a:rPr>
              <a:t>Outlook</a:t>
            </a:r>
            <a:r>
              <a:rPr lang="en-US">
                <a:solidFill>
                  <a:schemeClr val="accent6"/>
                </a:solidFill>
              </a:rPr>
              <a:t>, and </a:t>
            </a:r>
            <a:r>
              <a:rPr lang="en-US" b="1">
                <a:solidFill>
                  <a:schemeClr val="accent6"/>
                </a:solidFill>
              </a:rPr>
              <a:t>Employment</a:t>
            </a:r>
            <a:r>
              <a:rPr lang="en-US">
                <a:solidFill>
                  <a:schemeClr val="accent6"/>
                </a:solidFill>
              </a:rPr>
              <a:t>.  </a:t>
            </a:r>
            <a:br>
              <a:rPr lang="en-US"/>
            </a:br>
            <a:br>
              <a:rPr lang="en-US"/>
            </a:br>
            <a:r>
              <a:rPr lang="en-US">
                <a:solidFill>
                  <a:schemeClr val="accent6"/>
                </a:solidFill>
              </a:rPr>
              <a:t>You can use the copy (highlight the text you want, then press CTRL+C at the same time) and paste (locate where you want to put the text, then press CTRL+V at the same time) options.  Copy and Paste are also available when you right click after highlighting the area.</a:t>
            </a:r>
            <a:endParaRPr lang="en-US">
              <a:solidFill>
                <a:schemeClr val="accent6"/>
              </a:solidFill>
              <a:ea typeface="Calibri"/>
              <a:cs typeface="Calibri"/>
            </a:endParaRPr>
          </a:p>
          <a:p>
            <a:pPr marL="285750" indent="-285750">
              <a:buFont typeface="Arial"/>
              <a:buChar char="•"/>
            </a:pPr>
            <a:endParaRPr lang="en-US">
              <a:ea typeface="Calibri"/>
              <a:cs typeface="Calibri"/>
            </a:endParaRPr>
          </a:p>
          <a:p>
            <a:endParaRPr lang="en-US"/>
          </a:p>
        </p:txBody>
      </p:sp>
    </p:spTree>
    <p:extLst>
      <p:ext uri="{BB962C8B-B14F-4D97-AF65-F5344CB8AC3E}">
        <p14:creationId xmlns:p14="http://schemas.microsoft.com/office/powerpoint/2010/main" val="127262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Labor Market for Skills</a:t>
            </a:r>
          </a:p>
        </p:txBody>
      </p:sp>
      <p:sp>
        <p:nvSpPr>
          <p:cNvPr id="3" name="TextBox 2">
            <a:extLst>
              <a:ext uri="{FF2B5EF4-FFF2-40B4-BE49-F238E27FC236}">
                <a16:creationId xmlns:a16="http://schemas.microsoft.com/office/drawing/2014/main" id="{87036E06-7871-B527-EE83-DFA58B895405}"/>
              </a:ext>
            </a:extLst>
          </p:cNvPr>
          <p:cNvSpPr txBox="1"/>
          <p:nvPr/>
        </p:nvSpPr>
        <p:spPr>
          <a:xfrm>
            <a:off x="107673" y="1632787"/>
            <a:ext cx="8983562" cy="2862322"/>
          </a:xfrm>
          <a:prstGeom prst="rect">
            <a:avLst/>
          </a:prstGeom>
          <a:noFill/>
        </p:spPr>
        <p:txBody>
          <a:bodyPr wrap="square" lIns="91440" tIns="45720" rIns="91440" bIns="45720" anchor="t">
            <a:spAutoFit/>
          </a:bodyPr>
          <a:lstStyle/>
          <a:p>
            <a:endParaRPr lang="en-US">
              <a:solidFill>
                <a:schemeClr val="accent6"/>
              </a:solidFill>
              <a:ea typeface="Calibri"/>
              <a:cs typeface="Calibri"/>
            </a:endParaRPr>
          </a:p>
          <a:p>
            <a:pPr marL="285750" indent="-285750">
              <a:buFont typeface="Arial"/>
              <a:buChar char="•"/>
            </a:pPr>
            <a:r>
              <a:rPr lang="en-US">
                <a:solidFill>
                  <a:schemeClr val="accent6"/>
                </a:solidFill>
              </a:rPr>
              <a:t>Go the </a:t>
            </a:r>
            <a:r>
              <a:rPr lang="en-US">
                <a:solidFill>
                  <a:schemeClr val="accent6"/>
                </a:solidFill>
                <a:hlinkClick r:id="rId2">
                  <a:extLst>
                    <a:ext uri="{A12FA001-AC4F-418D-AE19-62706E023703}">
                      <ahyp:hlinkClr xmlns:ahyp="http://schemas.microsoft.com/office/drawing/2018/hyperlinkcolor" val="tx"/>
                    </a:ext>
                  </a:extLst>
                </a:hlinkClick>
              </a:rPr>
              <a:t>Department of Economic Research</a:t>
            </a:r>
            <a:r>
              <a:rPr lang="en-US">
                <a:solidFill>
                  <a:schemeClr val="accent6"/>
                </a:solidFill>
              </a:rPr>
              <a:t> site for LMI for pure statistics on the occupation, industry, and/or area that interests the Veteran.  </a:t>
            </a:r>
            <a:br>
              <a:rPr lang="en-US"/>
            </a:br>
            <a:br>
              <a:rPr lang="en-US"/>
            </a:br>
            <a:r>
              <a:rPr lang="en-US">
                <a:solidFill>
                  <a:schemeClr val="accent6"/>
                </a:solidFill>
              </a:rPr>
              <a:t>Once you are in that web site, click the </a:t>
            </a:r>
            <a:r>
              <a:rPr lang="en-US" b="1">
                <a:solidFill>
                  <a:schemeClr val="accent6"/>
                </a:solidFill>
              </a:rPr>
              <a:t>Go</a:t>
            </a:r>
            <a:r>
              <a:rPr lang="en-US">
                <a:solidFill>
                  <a:schemeClr val="accent6"/>
                </a:solidFill>
              </a:rPr>
              <a:t> button, then choose the area of statistics and the geographic area that you need.  </a:t>
            </a:r>
            <a:br>
              <a:rPr lang="en-US"/>
            </a:br>
            <a:br>
              <a:rPr lang="en-US"/>
            </a:br>
            <a:r>
              <a:rPr lang="en-US">
                <a:solidFill>
                  <a:schemeClr val="accent6"/>
                </a:solidFill>
              </a:rPr>
              <a:t>The most likely area to explore would be </a:t>
            </a:r>
            <a:r>
              <a:rPr lang="en-US" b="1">
                <a:solidFill>
                  <a:schemeClr val="accent6"/>
                </a:solidFill>
              </a:rPr>
              <a:t>Occupations</a:t>
            </a:r>
            <a:r>
              <a:rPr lang="en-US">
                <a:solidFill>
                  <a:schemeClr val="accent6"/>
                </a:solidFill>
              </a:rPr>
              <a:t>.  This information is the source data for MCIS, but it is in table format.  This does not lend itself easily to the cut and paste option mentioned above.</a:t>
            </a:r>
            <a:endParaRPr lang="en-US">
              <a:solidFill>
                <a:schemeClr val="accent6"/>
              </a:solidFill>
              <a:ea typeface="Calibri"/>
              <a:cs typeface="Calibri"/>
            </a:endParaRPr>
          </a:p>
        </p:txBody>
      </p:sp>
    </p:spTree>
    <p:extLst>
      <p:ext uri="{BB962C8B-B14F-4D97-AF65-F5344CB8AC3E}">
        <p14:creationId xmlns:p14="http://schemas.microsoft.com/office/powerpoint/2010/main" val="4061475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Assessment / LMI</a:t>
            </a:r>
          </a:p>
        </p:txBody>
      </p:sp>
      <p:pic>
        <p:nvPicPr>
          <p:cNvPr id="2" name="Picture 1" descr="Graphical user interface, text, application, email&#10;&#10;Description automatically generated">
            <a:extLst>
              <a:ext uri="{FF2B5EF4-FFF2-40B4-BE49-F238E27FC236}">
                <a16:creationId xmlns:a16="http://schemas.microsoft.com/office/drawing/2014/main" id="{BD90E82E-15C5-9525-DE16-EDFEA72329E6}"/>
              </a:ext>
            </a:extLst>
          </p:cNvPr>
          <p:cNvPicPr>
            <a:picLocks noChangeAspect="1"/>
          </p:cNvPicPr>
          <p:nvPr/>
        </p:nvPicPr>
        <p:blipFill>
          <a:blip r:embed="rId2"/>
          <a:stretch>
            <a:fillRect/>
          </a:stretch>
        </p:blipFill>
        <p:spPr>
          <a:xfrm>
            <a:off x="709808" y="1250921"/>
            <a:ext cx="7943589" cy="4846761"/>
          </a:xfrm>
          <a:prstGeom prst="rect">
            <a:avLst/>
          </a:prstGeom>
        </p:spPr>
      </p:pic>
    </p:spTree>
    <p:extLst>
      <p:ext uri="{BB962C8B-B14F-4D97-AF65-F5344CB8AC3E}">
        <p14:creationId xmlns:p14="http://schemas.microsoft.com/office/powerpoint/2010/main" val="212291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5C4A-1BCB-4C73-1DA1-AC0A90DFA812}"/>
              </a:ext>
            </a:extLst>
          </p:cNvPr>
          <p:cNvSpPr>
            <a:spLocks noGrp="1"/>
          </p:cNvSpPr>
          <p:nvPr>
            <p:ph type="title"/>
          </p:nvPr>
        </p:nvSpPr>
        <p:spPr/>
        <p:txBody>
          <a:bodyPr/>
          <a:lstStyle/>
          <a:p>
            <a:r>
              <a:rPr lang="en-US" b="1">
                <a:ea typeface="Calibri"/>
              </a:rPr>
              <a:t>Career Planning </a:t>
            </a:r>
            <a:endParaRPr lang="en-US" b="1"/>
          </a:p>
        </p:txBody>
      </p:sp>
      <p:sp>
        <p:nvSpPr>
          <p:cNvPr id="3" name="Slide Number Placeholder 2">
            <a:extLst>
              <a:ext uri="{FF2B5EF4-FFF2-40B4-BE49-F238E27FC236}">
                <a16:creationId xmlns:a16="http://schemas.microsoft.com/office/drawing/2014/main" id="{DD3DBB62-F239-110A-E839-B47541AD96AF}"/>
              </a:ext>
            </a:extLst>
          </p:cNvPr>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a:extLst>
              <a:ext uri="{FF2B5EF4-FFF2-40B4-BE49-F238E27FC236}">
                <a16:creationId xmlns:a16="http://schemas.microsoft.com/office/drawing/2014/main" id="{B396F2F3-2EB7-825E-9D85-67B7394F281F}"/>
              </a:ext>
            </a:extLst>
          </p:cNvPr>
          <p:cNvSpPr>
            <a:spLocks noGrp="1"/>
          </p:cNvSpPr>
          <p:nvPr>
            <p:ph sz="quarter" idx="10"/>
          </p:nvPr>
        </p:nvSpPr>
        <p:spPr/>
        <p:txBody>
          <a:bodyPr vert="horz" lIns="91440" tIns="45720" rIns="91440" bIns="45720" rtlCol="0" anchor="t">
            <a:normAutofit/>
          </a:bodyPr>
          <a:lstStyle/>
          <a:p>
            <a:pPr marL="0" indent="0">
              <a:buNone/>
            </a:pPr>
            <a:r>
              <a:rPr lang="en-US" sz="2400" i="1">
                <a:solidFill>
                  <a:schemeClr val="accent6"/>
                </a:solidFill>
                <a:ea typeface="Calibri"/>
                <a:cs typeface="Calibri"/>
              </a:rPr>
              <a:t>Case Management/Case Management Framework </a:t>
            </a:r>
            <a:endParaRPr lang="en-US" i="1">
              <a:solidFill>
                <a:schemeClr val="accent6"/>
              </a:solidFill>
              <a:ea typeface="Calibri"/>
              <a:cs typeface="Calibri"/>
            </a:endParaRPr>
          </a:p>
          <a:p>
            <a:r>
              <a:rPr lang="en-US" sz="2400">
                <a:solidFill>
                  <a:schemeClr val="accent6"/>
                </a:solidFill>
                <a:ea typeface="Calibri"/>
                <a:cs typeface="Calibri"/>
              </a:rPr>
              <a:t>A customer-centered approach in the delivery of individualized career services, designed to prepare and coordinate comprehensive employment plans for participants, to assure access to the necessary training and supportive services, and to provide support during program participation and after job placement.  </a:t>
            </a:r>
            <a:endParaRPr lang="en-US">
              <a:solidFill>
                <a:schemeClr val="accent6"/>
              </a:solidFill>
            </a:endParaRPr>
          </a:p>
          <a:p>
            <a:r>
              <a:rPr lang="en-US" sz="2400">
                <a:solidFill>
                  <a:schemeClr val="accent6"/>
                </a:solidFill>
                <a:ea typeface="Calibri"/>
                <a:cs typeface="Calibri"/>
              </a:rPr>
              <a:t>This should include at a minimum include comprehensive assessment and documented plan of action.</a:t>
            </a:r>
            <a:endParaRPr lang="en-US" sz="2400">
              <a:solidFill>
                <a:schemeClr val="accent6"/>
              </a:solidFill>
            </a:endParaRPr>
          </a:p>
          <a:p>
            <a:endParaRPr lang="en-US">
              <a:ea typeface="Calibri"/>
              <a:cs typeface="Calibri"/>
            </a:endParaRPr>
          </a:p>
        </p:txBody>
      </p:sp>
    </p:spTree>
    <p:extLst>
      <p:ext uri="{BB962C8B-B14F-4D97-AF65-F5344CB8AC3E}">
        <p14:creationId xmlns:p14="http://schemas.microsoft.com/office/powerpoint/2010/main" val="3934014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Training Justification (</a:t>
            </a:r>
            <a:r>
              <a:rPr lang="en-US" altLang="en-US" i="1"/>
              <a:t>if applicable</a:t>
            </a:r>
            <a:r>
              <a:rPr lang="en-US" altLang="en-US" b="1"/>
              <a:t>)</a:t>
            </a:r>
          </a:p>
        </p:txBody>
      </p:sp>
      <p:sp>
        <p:nvSpPr>
          <p:cNvPr id="3" name="TextBox 2">
            <a:extLst>
              <a:ext uri="{FF2B5EF4-FFF2-40B4-BE49-F238E27FC236}">
                <a16:creationId xmlns:a16="http://schemas.microsoft.com/office/drawing/2014/main" id="{36EBE436-3A91-7BB9-FC86-1EF7435ED587}"/>
              </a:ext>
            </a:extLst>
          </p:cNvPr>
          <p:cNvSpPr txBox="1"/>
          <p:nvPr/>
        </p:nvSpPr>
        <p:spPr>
          <a:xfrm>
            <a:off x="0" y="1919964"/>
            <a:ext cx="9144000" cy="3693319"/>
          </a:xfrm>
          <a:prstGeom prst="rect">
            <a:avLst/>
          </a:prstGeom>
          <a:noFill/>
        </p:spPr>
        <p:txBody>
          <a:bodyPr wrap="square" lIns="91440" tIns="45720" rIns="91440" bIns="45720" anchor="t">
            <a:spAutoFit/>
          </a:bodyPr>
          <a:lstStyle/>
          <a:p>
            <a:pPr marL="285750" indent="-285750">
              <a:buFont typeface="Arial"/>
              <a:buChar char="•"/>
            </a:pPr>
            <a:r>
              <a:rPr lang="en-US">
                <a:solidFill>
                  <a:schemeClr val="accent6"/>
                </a:solidFill>
              </a:rPr>
              <a:t>Should a Veteran be assessed as needing training to make them work ready in the labor market, DVOP will complete a need for training in MOSES </a:t>
            </a:r>
            <a:r>
              <a:rPr lang="en-US" b="1">
                <a:solidFill>
                  <a:schemeClr val="accent6"/>
                </a:solidFill>
              </a:rPr>
              <a:t>Notes</a:t>
            </a:r>
            <a:r>
              <a:rPr lang="en-US">
                <a:solidFill>
                  <a:schemeClr val="accent6"/>
                </a:solidFill>
              </a:rPr>
              <a:t> that includes reasons why the customer cannot obtain employment with the current skill set, the proposed training, and LMI research supporting the choice of training. </a:t>
            </a: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rPr>
              <a:t>The DVOP will then notify MDCS Operations Manager or Supervisor of the potential Veteran candidate for training and MDCS Operations Manager or Supervisor will review justification and send email to WIOA Operations Manager to expedite the Veteran for training.</a:t>
            </a:r>
            <a:endParaRPr lang="en-US">
              <a:solidFill>
                <a:schemeClr val="accent6"/>
              </a:solidFill>
              <a:ea typeface="Calibri"/>
              <a:cs typeface="Calibri"/>
            </a:endParaRPr>
          </a:p>
          <a:p>
            <a:pPr marL="285750" indent="-285750">
              <a:buFont typeface="Arial"/>
              <a:buChar char="•"/>
            </a:pPr>
            <a:endParaRPr lang="en-US">
              <a:ea typeface="Calibri"/>
              <a:cs typeface="Calibri"/>
            </a:endParaRPr>
          </a:p>
          <a:p>
            <a:endParaRPr lang="en-US"/>
          </a:p>
          <a:p>
            <a:endParaRPr lang="en-US"/>
          </a:p>
          <a:p>
            <a:endParaRPr lang="en-US"/>
          </a:p>
        </p:txBody>
      </p:sp>
    </p:spTree>
    <p:extLst>
      <p:ext uri="{BB962C8B-B14F-4D97-AF65-F5344CB8AC3E}">
        <p14:creationId xmlns:p14="http://schemas.microsoft.com/office/powerpoint/2010/main" val="2948511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Career Plan</a:t>
            </a:r>
            <a:br>
              <a:rPr lang="en-US" altLang="en-US" b="1"/>
            </a:br>
            <a:r>
              <a:rPr lang="en-US" altLang="en-US" b="1"/>
              <a:t>Training Justification </a:t>
            </a:r>
            <a:r>
              <a:rPr lang="en-US" altLang="en-US"/>
              <a:t>(</a:t>
            </a:r>
            <a:r>
              <a:rPr lang="en-US" altLang="en-US" i="1"/>
              <a:t>if applicable</a:t>
            </a:r>
            <a:r>
              <a:rPr lang="en-US" altLang="en-US"/>
              <a:t>)</a:t>
            </a:r>
            <a:endParaRPr lang="en-US" altLang="en-US" b="1"/>
          </a:p>
        </p:txBody>
      </p:sp>
      <p:pic>
        <p:nvPicPr>
          <p:cNvPr id="5" name="Picture 4">
            <a:extLst>
              <a:ext uri="{FF2B5EF4-FFF2-40B4-BE49-F238E27FC236}">
                <a16:creationId xmlns:a16="http://schemas.microsoft.com/office/drawing/2014/main" id="{8500ED49-DB16-2A0D-9D29-271B42D5DC05}"/>
              </a:ext>
            </a:extLst>
          </p:cNvPr>
          <p:cNvPicPr>
            <a:picLocks noChangeAspect="1"/>
          </p:cNvPicPr>
          <p:nvPr/>
        </p:nvPicPr>
        <p:blipFill rotWithShape="1">
          <a:blip r:embed="rId2"/>
          <a:srcRect l="524" t="1195" r="734" b="1195"/>
          <a:stretch/>
        </p:blipFill>
        <p:spPr>
          <a:xfrm>
            <a:off x="661973" y="1339429"/>
            <a:ext cx="7801950" cy="4738021"/>
          </a:xfrm>
          <a:prstGeom prst="rect">
            <a:avLst/>
          </a:prstGeom>
          <a:ln>
            <a:solidFill>
              <a:schemeClr val="accent6"/>
            </a:solidFill>
          </a:ln>
        </p:spPr>
      </p:pic>
    </p:spTree>
    <p:extLst>
      <p:ext uri="{BB962C8B-B14F-4D97-AF65-F5344CB8AC3E}">
        <p14:creationId xmlns:p14="http://schemas.microsoft.com/office/powerpoint/2010/main" val="217342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56033"/>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a:solidFill>
                  <a:srgbClr val="009876"/>
                </a:solidFill>
                <a:latin typeface="+mj-lt"/>
                <a:ea typeface="+mj-ea"/>
                <a:cs typeface="+mj-cs"/>
              </a:rPr>
              <a:t>Questions?</a:t>
            </a:r>
            <a:endParaRPr lang="en-US" sz="450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369562" y="3083312"/>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38196"/>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8" name="Slide Number Placeholder 7">
            <a:extLst>
              <a:ext uri="{FF2B5EF4-FFF2-40B4-BE49-F238E27FC236}">
                <a16:creationId xmlns:a16="http://schemas.microsoft.com/office/drawing/2014/main" id="{DD9BDEA7-2A37-D351-E804-A0729B01A445}"/>
              </a:ext>
            </a:extLst>
          </p:cNvPr>
          <p:cNvSpPr>
            <a:spLocks noGrp="1"/>
          </p:cNvSpPr>
          <p:nvPr>
            <p:ph type="sldNum" sz="quarter" idx="12"/>
          </p:nvPr>
        </p:nvSpPr>
        <p:spPr/>
        <p:txBody>
          <a:bodyPr/>
          <a:lstStyle/>
          <a:p>
            <a:fld id="{52771ABB-4DFB-4A1A-8DFB-0C792B0BEC62}" type="slidenum">
              <a:rPr lang="en-US" dirty="0" smtClean="0"/>
              <a:t>32</a:t>
            </a:fld>
            <a:endParaRPr lang="en-US"/>
          </a:p>
        </p:txBody>
      </p:sp>
    </p:spTree>
    <p:extLst>
      <p:ext uri="{BB962C8B-B14F-4D97-AF65-F5344CB8AC3E}">
        <p14:creationId xmlns:p14="http://schemas.microsoft.com/office/powerpoint/2010/main" val="25865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8837-D9F6-1BC2-D16E-99B070D46CA8}"/>
              </a:ext>
            </a:extLst>
          </p:cNvPr>
          <p:cNvSpPr>
            <a:spLocks noGrp="1"/>
          </p:cNvSpPr>
          <p:nvPr>
            <p:ph type="title"/>
          </p:nvPr>
        </p:nvSpPr>
        <p:spPr/>
        <p:txBody>
          <a:bodyPr/>
          <a:lstStyle/>
          <a:p>
            <a:r>
              <a:rPr lang="en-US" b="1">
                <a:ea typeface="Calibri"/>
              </a:rPr>
              <a:t>Individual Employment Plan (IEP)</a:t>
            </a:r>
            <a:endParaRPr lang="en-US" b="1"/>
          </a:p>
        </p:txBody>
      </p:sp>
      <p:sp>
        <p:nvSpPr>
          <p:cNvPr id="3" name="Slide Number Placeholder 2">
            <a:extLst>
              <a:ext uri="{FF2B5EF4-FFF2-40B4-BE49-F238E27FC236}">
                <a16:creationId xmlns:a16="http://schemas.microsoft.com/office/drawing/2014/main" id="{4194C0F6-E3AC-A61B-BA1E-61B8E16C3155}"/>
              </a:ext>
            </a:extLst>
          </p:cNvPr>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a:extLst>
              <a:ext uri="{FF2B5EF4-FFF2-40B4-BE49-F238E27FC236}">
                <a16:creationId xmlns:a16="http://schemas.microsoft.com/office/drawing/2014/main" id="{9C7A6108-B589-ED7E-7601-9CCBE2247644}"/>
              </a:ext>
            </a:extLst>
          </p:cNvPr>
          <p:cNvSpPr>
            <a:spLocks noGrp="1"/>
          </p:cNvSpPr>
          <p:nvPr>
            <p:ph sz="quarter" idx="10"/>
          </p:nvPr>
        </p:nvSpPr>
        <p:spPr/>
        <p:txBody>
          <a:bodyPr vert="horz" lIns="91440" tIns="45720" rIns="91440" bIns="45720" rtlCol="0" anchor="t">
            <a:normAutofit/>
          </a:bodyPr>
          <a:lstStyle/>
          <a:p>
            <a:r>
              <a:rPr lang="en-US" sz="2000" err="1">
                <a:solidFill>
                  <a:schemeClr val="accent6"/>
                </a:solidFill>
                <a:latin typeface="Calibri"/>
                <a:ea typeface="Calibri"/>
                <a:cs typeface="Calibri"/>
              </a:rPr>
              <a:t>MassHire</a:t>
            </a:r>
            <a:r>
              <a:rPr lang="en-US" sz="2000">
                <a:solidFill>
                  <a:schemeClr val="accent6"/>
                </a:solidFill>
                <a:ea typeface="Calibri"/>
                <a:cs typeface="Calibri"/>
              </a:rPr>
              <a:t> Career Center managers and staff must note that career planning can occur across geographic career center service areas. </a:t>
            </a:r>
            <a:endParaRPr lang="en-US">
              <a:solidFill>
                <a:schemeClr val="accent6"/>
              </a:solidFill>
              <a:ea typeface="Calibri"/>
              <a:cs typeface="Calibri"/>
            </a:endParaRPr>
          </a:p>
          <a:p>
            <a:r>
              <a:rPr lang="en-US" sz="2000">
                <a:solidFill>
                  <a:schemeClr val="accent6"/>
                </a:solidFill>
                <a:ea typeface="Calibri"/>
                <a:cs typeface="Calibri"/>
              </a:rPr>
              <a:t>Customer choice is a cornerstone of the service delivery model under WIOA it is conceivable, and in some geographic areas, likely that the development of a formal Individual Employment Plan (IEP) will involve the provision of services through more than one career center location. </a:t>
            </a:r>
            <a:endParaRPr lang="en-US">
              <a:solidFill>
                <a:schemeClr val="accent6"/>
              </a:solidFill>
              <a:ea typeface="Calibri"/>
              <a:cs typeface="Calibri"/>
            </a:endParaRPr>
          </a:p>
          <a:p>
            <a:r>
              <a:rPr lang="en-US" sz="2000">
                <a:solidFill>
                  <a:schemeClr val="accent6"/>
                </a:solidFill>
                <a:ea typeface="Calibri"/>
                <a:cs typeface="Calibri"/>
              </a:rPr>
              <a:t>In such cases, the designated </a:t>
            </a:r>
            <a:r>
              <a:rPr lang="en-US" sz="2000" err="1">
                <a:solidFill>
                  <a:schemeClr val="accent6"/>
                </a:solidFill>
                <a:ea typeface="Calibri"/>
                <a:cs typeface="Calibri"/>
              </a:rPr>
              <a:t>MassHire</a:t>
            </a:r>
            <a:r>
              <a:rPr lang="en-US" sz="2000">
                <a:solidFill>
                  <a:schemeClr val="accent6"/>
                </a:solidFill>
                <a:ea typeface="Calibri"/>
                <a:cs typeface="Calibri"/>
              </a:rPr>
              <a:t> Career Center (MCC) counselor must maintain the overarching responsibility for assisting the customer with the development of an IEP with the optimal mix of services which will help the job seeker reach his/her employment goal(s) regardless of the career center location. </a:t>
            </a:r>
            <a:endParaRPr lang="en-US">
              <a:solidFill>
                <a:schemeClr val="accent6"/>
              </a:solidFill>
              <a:ea typeface="Calibri"/>
              <a:cs typeface="Calibri"/>
            </a:endParaRPr>
          </a:p>
        </p:txBody>
      </p:sp>
    </p:spTree>
    <p:extLst>
      <p:ext uri="{BB962C8B-B14F-4D97-AF65-F5344CB8AC3E}">
        <p14:creationId xmlns:p14="http://schemas.microsoft.com/office/powerpoint/2010/main" val="208907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2D5D-A801-B10D-98C6-31B6D8E7EBC7}"/>
              </a:ext>
            </a:extLst>
          </p:cNvPr>
          <p:cNvSpPr>
            <a:spLocks noGrp="1"/>
          </p:cNvSpPr>
          <p:nvPr>
            <p:ph type="title"/>
          </p:nvPr>
        </p:nvSpPr>
        <p:spPr>
          <a:xfrm>
            <a:off x="457200" y="139614"/>
            <a:ext cx="8330079" cy="954348"/>
          </a:xfrm>
        </p:spPr>
        <p:txBody>
          <a:bodyPr/>
          <a:lstStyle/>
          <a:p>
            <a:r>
              <a:rPr lang="en-US" b="1">
                <a:ea typeface="Calibri"/>
              </a:rPr>
              <a:t>Individual Employment Plan (IEP) </a:t>
            </a:r>
            <a:r>
              <a:rPr lang="en-US" sz="2000" b="1">
                <a:ea typeface="Calibri"/>
              </a:rPr>
              <a:t>continued</a:t>
            </a:r>
          </a:p>
        </p:txBody>
      </p:sp>
      <p:sp>
        <p:nvSpPr>
          <p:cNvPr id="3" name="Slide Number Placeholder 2">
            <a:extLst>
              <a:ext uri="{FF2B5EF4-FFF2-40B4-BE49-F238E27FC236}">
                <a16:creationId xmlns:a16="http://schemas.microsoft.com/office/drawing/2014/main" id="{B3ACA723-731E-0B8C-9C91-E3A3C55555A2}"/>
              </a:ext>
            </a:extLst>
          </p:cNvPr>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a:extLst>
              <a:ext uri="{FF2B5EF4-FFF2-40B4-BE49-F238E27FC236}">
                <a16:creationId xmlns:a16="http://schemas.microsoft.com/office/drawing/2014/main" id="{3ED0C87B-089D-F8F1-D0FA-77004E521430}"/>
              </a:ext>
            </a:extLst>
          </p:cNvPr>
          <p:cNvSpPr>
            <a:spLocks noGrp="1"/>
          </p:cNvSpPr>
          <p:nvPr>
            <p:ph sz="quarter" idx="10"/>
          </p:nvPr>
        </p:nvSpPr>
        <p:spPr/>
        <p:txBody>
          <a:bodyPr vert="horz" lIns="91440" tIns="45720" rIns="91440" bIns="45720" rtlCol="0" anchor="t">
            <a:normAutofit/>
          </a:bodyPr>
          <a:lstStyle/>
          <a:p>
            <a:endParaRPr lang="en-US" sz="2000">
              <a:solidFill>
                <a:schemeClr val="accent6"/>
              </a:solidFill>
              <a:ea typeface="Calibri"/>
              <a:cs typeface="Calibri"/>
            </a:endParaRPr>
          </a:p>
          <a:p>
            <a:r>
              <a:rPr lang="en-US" sz="2000">
                <a:solidFill>
                  <a:schemeClr val="accent6"/>
                </a:solidFill>
                <a:ea typeface="Calibri"/>
                <a:cs typeface="Calibri"/>
              </a:rPr>
              <a:t>The designated MCC counselor must coordinate service delivery, conduct follow-up, and ensure that all necessary data and information is entered into MOSES in a timely manner, notwithstanding what individual, entity or career center is the actual service provider. For the benefit of the customer, communication among staff providing services through different </a:t>
            </a:r>
            <a:r>
              <a:rPr lang="en-US" sz="2000" err="1">
                <a:solidFill>
                  <a:schemeClr val="accent6"/>
                </a:solidFill>
                <a:ea typeface="Calibri"/>
                <a:cs typeface="Calibri"/>
              </a:rPr>
              <a:t>MassHire</a:t>
            </a:r>
            <a:r>
              <a:rPr lang="en-US" sz="2000">
                <a:solidFill>
                  <a:schemeClr val="accent6"/>
                </a:solidFill>
                <a:ea typeface="Calibri"/>
                <a:cs typeface="Calibri"/>
              </a:rPr>
              <a:t> Career Centers is essential.</a:t>
            </a:r>
            <a:endParaRPr lang="en-US">
              <a:solidFill>
                <a:schemeClr val="accent6"/>
              </a:solidFill>
            </a:endParaRPr>
          </a:p>
          <a:p>
            <a:endParaRPr lang="en-US">
              <a:ea typeface="Calibri"/>
              <a:cs typeface="Calibri"/>
            </a:endParaRPr>
          </a:p>
        </p:txBody>
      </p:sp>
    </p:spTree>
    <p:extLst>
      <p:ext uri="{BB962C8B-B14F-4D97-AF65-F5344CB8AC3E}">
        <p14:creationId xmlns:p14="http://schemas.microsoft.com/office/powerpoint/2010/main" val="307817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7D80-F8DD-6C7E-FA6C-E6F3299C6B6C}"/>
              </a:ext>
            </a:extLst>
          </p:cNvPr>
          <p:cNvSpPr>
            <a:spLocks noGrp="1"/>
          </p:cNvSpPr>
          <p:nvPr>
            <p:ph type="title"/>
          </p:nvPr>
        </p:nvSpPr>
        <p:spPr/>
        <p:txBody>
          <a:bodyPr/>
          <a:lstStyle/>
          <a:p>
            <a:r>
              <a:rPr lang="en-US" b="1">
                <a:ea typeface="Calibri"/>
              </a:rPr>
              <a:t>Comprehensive Assessment </a:t>
            </a:r>
            <a:endParaRPr lang="en-US">
              <a:ea typeface="Calibri"/>
            </a:endParaRPr>
          </a:p>
        </p:txBody>
      </p:sp>
      <p:sp>
        <p:nvSpPr>
          <p:cNvPr id="3" name="Slide Number Placeholder 2">
            <a:extLst>
              <a:ext uri="{FF2B5EF4-FFF2-40B4-BE49-F238E27FC236}">
                <a16:creationId xmlns:a16="http://schemas.microsoft.com/office/drawing/2014/main" id="{D68710D3-B39F-7FB0-2832-3C3AF9720160}"/>
              </a:ext>
            </a:extLst>
          </p:cNvPr>
          <p:cNvSpPr>
            <a:spLocks noGrp="1"/>
          </p:cNvSpPr>
          <p:nvPr>
            <p:ph type="sldNum" sz="quarter" idx="4"/>
          </p:nvPr>
        </p:nvSpPr>
        <p:spPr/>
        <p:txBody>
          <a:bodyPr/>
          <a:lstStyle/>
          <a:p>
            <a:fld id="{941BE8DD-6BA1-AD43-8321-0CEB068BCC7D}" type="slidenum">
              <a:rPr lang="en-US" smtClean="0"/>
              <a:pPr/>
              <a:t>6</a:t>
            </a:fld>
            <a:endParaRPr lang="en-US"/>
          </a:p>
        </p:txBody>
      </p:sp>
      <p:sp>
        <p:nvSpPr>
          <p:cNvPr id="4" name="Content Placeholder 3">
            <a:extLst>
              <a:ext uri="{FF2B5EF4-FFF2-40B4-BE49-F238E27FC236}">
                <a16:creationId xmlns:a16="http://schemas.microsoft.com/office/drawing/2014/main" id="{C1C1BE6C-F6FA-8D62-9121-40EAA3B7FA99}"/>
              </a:ext>
            </a:extLst>
          </p:cNvPr>
          <p:cNvSpPr>
            <a:spLocks noGrp="1"/>
          </p:cNvSpPr>
          <p:nvPr>
            <p:ph sz="quarter" idx="10"/>
          </p:nvPr>
        </p:nvSpPr>
        <p:spPr/>
        <p:txBody>
          <a:bodyPr vert="horz" lIns="91440" tIns="45720" rIns="91440" bIns="45720" rtlCol="0" anchor="t">
            <a:normAutofit fontScale="92500"/>
          </a:bodyPr>
          <a:lstStyle/>
          <a:p>
            <a:r>
              <a:rPr lang="en-US" sz="1500">
                <a:solidFill>
                  <a:srgbClr val="032B4A"/>
                </a:solidFill>
                <a:latin typeface="Calibri"/>
                <a:ea typeface="Calibri"/>
                <a:cs typeface="Calibri"/>
              </a:rPr>
              <a:t>Current</a:t>
            </a:r>
            <a:r>
              <a:rPr lang="en-US" sz="1500">
                <a:ea typeface="Calibri"/>
                <a:cs typeface="Calibri"/>
              </a:rPr>
              <a:t> job status/work history/job readiness: </a:t>
            </a:r>
            <a:endParaRPr lang="en-US">
              <a:ea typeface="Calibri"/>
              <a:cs typeface="Calibri"/>
            </a:endParaRPr>
          </a:p>
          <a:p>
            <a:r>
              <a:rPr lang="en-US" sz="1500">
                <a:solidFill>
                  <a:srgbClr val="032B4A"/>
                </a:solidFill>
                <a:latin typeface="Calibri"/>
                <a:ea typeface="Calibri"/>
                <a:cs typeface="Calibri"/>
              </a:rPr>
              <a:t>DD-214</a:t>
            </a:r>
            <a:r>
              <a:rPr lang="en-US" sz="1500">
                <a:ea typeface="Calibri"/>
                <a:cs typeface="Calibri"/>
              </a:rPr>
              <a:t> verification: </a:t>
            </a:r>
            <a:endParaRPr lang="en-US"/>
          </a:p>
          <a:p>
            <a:r>
              <a:rPr lang="en-US" sz="1500">
                <a:solidFill>
                  <a:srgbClr val="032B4A"/>
                </a:solidFill>
                <a:latin typeface="Calibri"/>
                <a:ea typeface="Calibri"/>
                <a:cs typeface="Calibri"/>
              </a:rPr>
              <a:t>Disability</a:t>
            </a:r>
            <a:r>
              <a:rPr lang="en-US" sz="1500">
                <a:ea typeface="Calibri"/>
                <a:cs typeface="Calibri"/>
              </a:rPr>
              <a:t>/Service-Connected Disability:        </a:t>
            </a:r>
            <a:endParaRPr lang="en-US">
              <a:ea typeface="Calibri"/>
              <a:cs typeface="Calibri"/>
            </a:endParaRPr>
          </a:p>
          <a:p>
            <a:pPr marL="0" indent="0">
              <a:buNone/>
            </a:pPr>
            <a:r>
              <a:rPr lang="en-US" sz="1500" b="1">
                <a:solidFill>
                  <a:srgbClr val="032B4A"/>
                </a:solidFill>
                <a:latin typeface="Calibri"/>
                <a:ea typeface="Calibri"/>
                <a:cs typeface="Calibri"/>
              </a:rPr>
              <a:t>Living</a:t>
            </a:r>
            <a:r>
              <a:rPr lang="en-US" sz="1500" b="1">
                <a:ea typeface="Calibri"/>
                <a:cs typeface="Calibri"/>
              </a:rPr>
              <a:t> Situation: </a:t>
            </a:r>
            <a:endParaRPr lang="en-US" b="1">
              <a:ea typeface="Calibri"/>
              <a:cs typeface="Calibri"/>
            </a:endParaRPr>
          </a:p>
          <a:p>
            <a:r>
              <a:rPr lang="en-US" sz="1400">
                <a:solidFill>
                  <a:srgbClr val="032B4A"/>
                </a:solidFill>
                <a:latin typeface="Calibri"/>
                <a:ea typeface="Calibri"/>
                <a:cs typeface="Calibri"/>
              </a:rPr>
              <a:t>Family Situation </a:t>
            </a:r>
            <a:endParaRPr lang="en-US" sz="1400">
              <a:ea typeface="Calibri"/>
              <a:cs typeface="Calibri"/>
            </a:endParaRPr>
          </a:p>
          <a:p>
            <a:r>
              <a:rPr lang="en-US" sz="1500">
                <a:solidFill>
                  <a:srgbClr val="032B4A"/>
                </a:solidFill>
                <a:latin typeface="Calibri"/>
                <a:ea typeface="Calibri"/>
                <a:cs typeface="Calibri"/>
              </a:rPr>
              <a:t>Making</a:t>
            </a:r>
            <a:r>
              <a:rPr lang="en-US" sz="1500">
                <a:ea typeface="Calibri"/>
                <a:cs typeface="Calibri"/>
              </a:rPr>
              <a:t> Rent/Mortgage Payments: </a:t>
            </a:r>
            <a:endParaRPr lang="en-US"/>
          </a:p>
          <a:p>
            <a:r>
              <a:rPr lang="en-US" sz="1500">
                <a:solidFill>
                  <a:srgbClr val="032B4A"/>
                </a:solidFill>
                <a:latin typeface="Calibri"/>
                <a:ea typeface="Calibri"/>
                <a:cs typeface="Calibri"/>
              </a:rPr>
              <a:t>Living</a:t>
            </a:r>
            <a:r>
              <a:rPr lang="en-US" sz="1500">
                <a:ea typeface="Calibri"/>
                <a:cs typeface="Calibri"/>
              </a:rPr>
              <a:t> with relatives?</a:t>
            </a:r>
            <a:endParaRPr lang="en-US"/>
          </a:p>
          <a:p>
            <a:r>
              <a:rPr lang="en-US" sz="1500">
                <a:solidFill>
                  <a:srgbClr val="032B4A"/>
                </a:solidFill>
                <a:latin typeface="Calibri"/>
                <a:ea typeface="Calibri"/>
                <a:cs typeface="Calibri"/>
              </a:rPr>
              <a:t>Homeless</a:t>
            </a:r>
            <a:r>
              <a:rPr lang="en-US" sz="1500">
                <a:ea typeface="Calibri"/>
                <a:cs typeface="Calibri"/>
              </a:rPr>
              <a:t> or Risk of?</a:t>
            </a:r>
            <a:endParaRPr lang="en-US"/>
          </a:p>
          <a:p>
            <a:r>
              <a:rPr lang="en-US" sz="1500">
                <a:solidFill>
                  <a:srgbClr val="032B4A"/>
                </a:solidFill>
                <a:latin typeface="Calibri"/>
                <a:ea typeface="Calibri"/>
                <a:cs typeface="Calibri"/>
              </a:rPr>
              <a:t>Referrals</a:t>
            </a:r>
            <a:r>
              <a:rPr lang="en-US" sz="1500">
                <a:ea typeface="Calibri"/>
                <a:cs typeface="Calibri"/>
              </a:rPr>
              <a:t> to Housing Authority/Shelter:</a:t>
            </a:r>
            <a:endParaRPr lang="en-US"/>
          </a:p>
          <a:p>
            <a:pPr marL="0" indent="0">
              <a:buNone/>
            </a:pPr>
            <a:r>
              <a:rPr lang="en-US" sz="1500" b="1">
                <a:solidFill>
                  <a:srgbClr val="032B4A"/>
                </a:solidFill>
                <a:latin typeface="Calibri"/>
                <a:ea typeface="Calibri"/>
                <a:cs typeface="Calibri"/>
              </a:rPr>
              <a:t>Health</a:t>
            </a:r>
            <a:r>
              <a:rPr lang="en-US" sz="1500" b="1">
                <a:ea typeface="Calibri"/>
                <a:cs typeface="Calibri"/>
              </a:rPr>
              <a:t>:</a:t>
            </a:r>
            <a:endParaRPr lang="en-US" b="1">
              <a:ea typeface="Calibri"/>
              <a:cs typeface="Calibri"/>
            </a:endParaRPr>
          </a:p>
          <a:p>
            <a:r>
              <a:rPr lang="en-US" sz="1500">
                <a:solidFill>
                  <a:srgbClr val="032B4A"/>
                </a:solidFill>
                <a:latin typeface="Calibri"/>
                <a:ea typeface="Calibri"/>
                <a:cs typeface="Calibri"/>
              </a:rPr>
              <a:t>Health</a:t>
            </a:r>
            <a:r>
              <a:rPr lang="en-US" sz="1500">
                <a:ea typeface="Calibri"/>
                <a:cs typeface="Calibri"/>
              </a:rPr>
              <a:t> Coverage? </a:t>
            </a:r>
            <a:endParaRPr lang="en-US"/>
          </a:p>
          <a:p>
            <a:endParaRPr lang="en-US">
              <a:ea typeface="Calibri"/>
              <a:cs typeface="Calibri"/>
            </a:endParaRPr>
          </a:p>
        </p:txBody>
      </p:sp>
      <p:sp>
        <p:nvSpPr>
          <p:cNvPr id="5" name="Content Placeholder 4">
            <a:extLst>
              <a:ext uri="{FF2B5EF4-FFF2-40B4-BE49-F238E27FC236}">
                <a16:creationId xmlns:a16="http://schemas.microsoft.com/office/drawing/2014/main" id="{B556BA56-763D-31B1-ED5A-D3B7B16798FF}"/>
              </a:ext>
            </a:extLst>
          </p:cNvPr>
          <p:cNvSpPr>
            <a:spLocks noGrp="1"/>
          </p:cNvSpPr>
          <p:nvPr>
            <p:ph sz="quarter" idx="11"/>
          </p:nvPr>
        </p:nvSpPr>
        <p:spPr/>
        <p:txBody>
          <a:bodyPr vert="horz" lIns="91440" tIns="45720" rIns="91440" bIns="45720" rtlCol="0" anchor="t">
            <a:normAutofit lnSpcReduction="10000"/>
          </a:bodyPr>
          <a:lstStyle/>
          <a:p>
            <a:r>
              <a:rPr lang="en-US" sz="1400">
                <a:solidFill>
                  <a:srgbClr val="032B4A"/>
                </a:solidFill>
                <a:latin typeface="Calibri"/>
                <a:ea typeface="Calibri"/>
                <a:cs typeface="Calibri"/>
              </a:rPr>
              <a:t>Referral</a:t>
            </a:r>
            <a:r>
              <a:rPr lang="en-US" sz="1400">
                <a:ea typeface="Calibri"/>
                <a:cs typeface="Calibri"/>
              </a:rPr>
              <a:t> to VA Health Care System or info on Mass Health:</a:t>
            </a:r>
            <a:endParaRPr lang="en-US">
              <a:ea typeface="Calibri"/>
              <a:cs typeface="Calibri"/>
            </a:endParaRPr>
          </a:p>
          <a:p>
            <a:pPr marL="0" indent="0">
              <a:buNone/>
            </a:pPr>
            <a:r>
              <a:rPr lang="en-US" sz="1400" b="1">
                <a:solidFill>
                  <a:srgbClr val="032B4A"/>
                </a:solidFill>
                <a:latin typeface="Calibri"/>
                <a:ea typeface="Calibri"/>
                <a:cs typeface="Calibri"/>
              </a:rPr>
              <a:t>Transportation</a:t>
            </a:r>
            <a:r>
              <a:rPr lang="en-US" sz="1400" b="1">
                <a:ea typeface="Calibri"/>
                <a:cs typeface="Calibri"/>
              </a:rPr>
              <a:t>: </a:t>
            </a:r>
            <a:endParaRPr lang="en-US" b="1">
              <a:ea typeface="Calibri"/>
              <a:cs typeface="Calibri"/>
            </a:endParaRPr>
          </a:p>
          <a:p>
            <a:r>
              <a:rPr lang="en-US" sz="1400">
                <a:solidFill>
                  <a:srgbClr val="032B4A"/>
                </a:solidFill>
                <a:latin typeface="Calibri"/>
                <a:ea typeface="Calibri"/>
                <a:cs typeface="Calibri"/>
              </a:rPr>
              <a:t>Does</a:t>
            </a:r>
            <a:r>
              <a:rPr lang="en-US" sz="1400">
                <a:ea typeface="Calibri"/>
                <a:cs typeface="Calibri"/>
              </a:rPr>
              <a:t> Veteran have Transportation in good working order? </a:t>
            </a:r>
            <a:endParaRPr lang="en-US"/>
          </a:p>
          <a:p>
            <a:r>
              <a:rPr lang="en-US" sz="1400">
                <a:solidFill>
                  <a:srgbClr val="032B4A"/>
                </a:solidFill>
                <a:latin typeface="Calibri"/>
                <a:ea typeface="Calibri"/>
                <a:cs typeface="Calibri"/>
              </a:rPr>
              <a:t>Valid</a:t>
            </a:r>
            <a:r>
              <a:rPr lang="en-US" sz="1400">
                <a:ea typeface="Calibri"/>
                <a:cs typeface="Calibri"/>
              </a:rPr>
              <a:t> Driver’s license</a:t>
            </a:r>
            <a:endParaRPr lang="en-US"/>
          </a:p>
          <a:p>
            <a:r>
              <a:rPr lang="en-US" sz="1400">
                <a:solidFill>
                  <a:srgbClr val="032B4A"/>
                </a:solidFill>
                <a:latin typeface="Calibri"/>
                <a:ea typeface="Calibri"/>
                <a:cs typeface="Calibri"/>
              </a:rPr>
              <a:t>Access</a:t>
            </a:r>
            <a:r>
              <a:rPr lang="en-US" sz="1400">
                <a:ea typeface="Calibri"/>
                <a:cs typeface="Calibri"/>
              </a:rPr>
              <a:t> to Public Transportation?</a:t>
            </a:r>
            <a:endParaRPr lang="en-US"/>
          </a:p>
          <a:p>
            <a:pPr marL="0" indent="0">
              <a:buNone/>
            </a:pPr>
            <a:r>
              <a:rPr lang="en-US" sz="1400" b="1">
                <a:solidFill>
                  <a:srgbClr val="032B4A"/>
                </a:solidFill>
                <a:latin typeface="Calibri"/>
                <a:ea typeface="Calibri"/>
                <a:cs typeface="Calibri"/>
              </a:rPr>
              <a:t>Finances</a:t>
            </a:r>
            <a:r>
              <a:rPr lang="en-US" sz="1400" b="1">
                <a:ea typeface="Calibri"/>
                <a:cs typeface="Calibri"/>
              </a:rPr>
              <a:t>: </a:t>
            </a:r>
            <a:endParaRPr lang="en-US" b="1">
              <a:ea typeface="Calibri"/>
              <a:cs typeface="Calibri"/>
            </a:endParaRPr>
          </a:p>
          <a:p>
            <a:r>
              <a:rPr lang="en-US" sz="1400">
                <a:solidFill>
                  <a:srgbClr val="032B4A"/>
                </a:solidFill>
                <a:latin typeface="Calibri"/>
                <a:ea typeface="Calibri"/>
                <a:cs typeface="Calibri"/>
              </a:rPr>
              <a:t>Eligible</a:t>
            </a:r>
            <a:r>
              <a:rPr lang="en-US" sz="1400">
                <a:ea typeface="Calibri"/>
                <a:cs typeface="Calibri"/>
              </a:rPr>
              <a:t>/Claim submitted for UI?</a:t>
            </a:r>
            <a:endParaRPr lang="en-US"/>
          </a:p>
          <a:p>
            <a:r>
              <a:rPr lang="en-US" sz="1400">
                <a:solidFill>
                  <a:srgbClr val="032B4A"/>
                </a:solidFill>
                <a:latin typeface="Calibri"/>
                <a:ea typeface="Calibri"/>
                <a:cs typeface="Calibri"/>
              </a:rPr>
              <a:t>Gauge</a:t>
            </a:r>
            <a:r>
              <a:rPr lang="en-US" sz="1400">
                <a:ea typeface="Calibri"/>
                <a:cs typeface="Calibri"/>
              </a:rPr>
              <a:t> financial situation to determine referral to supportive services:</a:t>
            </a:r>
            <a:endParaRPr lang="en-US"/>
          </a:p>
          <a:p>
            <a:r>
              <a:rPr lang="en-US" sz="1400">
                <a:solidFill>
                  <a:srgbClr val="032B4A"/>
                </a:solidFill>
                <a:latin typeface="Calibri"/>
                <a:ea typeface="Calibri"/>
                <a:cs typeface="Calibri"/>
              </a:rPr>
              <a:t>Out</a:t>
            </a:r>
            <a:r>
              <a:rPr lang="en-US" sz="1400">
                <a:ea typeface="Calibri"/>
                <a:cs typeface="Calibri"/>
              </a:rPr>
              <a:t> of work for over 27 weeks? </a:t>
            </a:r>
            <a:endParaRPr lang="en-US"/>
          </a:p>
          <a:p>
            <a:r>
              <a:rPr lang="en-US" sz="1400">
                <a:ea typeface="Calibri"/>
                <a:cs typeface="Calibri"/>
              </a:rPr>
              <a:t> Any other barriers?</a:t>
            </a:r>
            <a:endParaRPr lang="en-US"/>
          </a:p>
          <a:p>
            <a:endParaRPr lang="en-US">
              <a:ea typeface="Calibri"/>
              <a:cs typeface="Calibri"/>
            </a:endParaRPr>
          </a:p>
        </p:txBody>
      </p:sp>
    </p:spTree>
    <p:extLst>
      <p:ext uri="{BB962C8B-B14F-4D97-AF65-F5344CB8AC3E}">
        <p14:creationId xmlns:p14="http://schemas.microsoft.com/office/powerpoint/2010/main" val="3504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F3D1-8E1F-5765-035D-6E506B9EE3F0}"/>
              </a:ext>
            </a:extLst>
          </p:cNvPr>
          <p:cNvSpPr>
            <a:spLocks noGrp="1"/>
          </p:cNvSpPr>
          <p:nvPr>
            <p:ph type="title"/>
          </p:nvPr>
        </p:nvSpPr>
        <p:spPr/>
        <p:txBody>
          <a:bodyPr/>
          <a:lstStyle/>
          <a:p>
            <a:r>
              <a:rPr lang="en-US" b="1">
                <a:ea typeface="Calibri"/>
              </a:rPr>
              <a:t>Barriers to Employment </a:t>
            </a:r>
            <a:endParaRPr lang="en-US" b="1"/>
          </a:p>
        </p:txBody>
      </p:sp>
      <p:sp>
        <p:nvSpPr>
          <p:cNvPr id="3" name="Slide Number Placeholder 2">
            <a:extLst>
              <a:ext uri="{FF2B5EF4-FFF2-40B4-BE49-F238E27FC236}">
                <a16:creationId xmlns:a16="http://schemas.microsoft.com/office/drawing/2014/main" id="{54442B9B-C22E-00B6-91CE-21ABB691598F}"/>
              </a:ext>
            </a:extLst>
          </p:cNvPr>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a:extLst>
              <a:ext uri="{FF2B5EF4-FFF2-40B4-BE49-F238E27FC236}">
                <a16:creationId xmlns:a16="http://schemas.microsoft.com/office/drawing/2014/main" id="{D637F4F5-406E-634E-2F62-F059AFCB0F08}"/>
              </a:ext>
            </a:extLst>
          </p:cNvPr>
          <p:cNvSpPr>
            <a:spLocks noGrp="1"/>
          </p:cNvSpPr>
          <p:nvPr>
            <p:ph sz="quarter" idx="10"/>
          </p:nvPr>
        </p:nvSpPr>
        <p:spPr>
          <a:xfrm>
            <a:off x="457200" y="2510794"/>
            <a:ext cx="3903133" cy="3495021"/>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r>
              <a:rPr lang="en-US" sz="1600">
                <a:solidFill>
                  <a:schemeClr val="accent6"/>
                </a:solidFill>
                <a:ea typeface="Calibri"/>
                <a:cs typeface="Calibri"/>
              </a:rPr>
              <a:t>Service-Connected Disability</a:t>
            </a:r>
          </a:p>
          <a:p>
            <a:r>
              <a:rPr lang="en-US" sz="1600">
                <a:solidFill>
                  <a:schemeClr val="accent6"/>
                </a:solidFill>
                <a:ea typeface="Calibri"/>
                <a:cs typeface="Calibri"/>
              </a:rPr>
              <a:t>Between the Ages of 18-24</a:t>
            </a:r>
          </a:p>
          <a:p>
            <a:r>
              <a:rPr lang="en-US" sz="1600">
                <a:solidFill>
                  <a:schemeClr val="accent6"/>
                </a:solidFill>
                <a:ea typeface="Calibri"/>
                <a:cs typeface="Calibri"/>
              </a:rPr>
              <a:t>Unemployed  </a:t>
            </a:r>
          </a:p>
          <a:p>
            <a:r>
              <a:rPr lang="en-US" sz="1600">
                <a:solidFill>
                  <a:schemeClr val="accent6"/>
                </a:solidFill>
                <a:ea typeface="Calibri"/>
                <a:cs typeface="Calibri"/>
              </a:rPr>
              <a:t>Veteran States they have been formerly incarcerated</a:t>
            </a:r>
          </a:p>
          <a:p>
            <a:r>
              <a:rPr lang="en-US" sz="1600">
                <a:solidFill>
                  <a:schemeClr val="accent6"/>
                </a:solidFill>
                <a:ea typeface="Calibri"/>
                <a:cs typeface="Calibri"/>
              </a:rPr>
              <a:t>Vietnam Veteran or Era</a:t>
            </a:r>
          </a:p>
          <a:p>
            <a:r>
              <a:rPr lang="en-US" sz="1600">
                <a:solidFill>
                  <a:schemeClr val="accent6"/>
                </a:solidFill>
                <a:ea typeface="Calibri"/>
                <a:cs typeface="Calibri"/>
              </a:rPr>
              <a:t>Veteran states that they are homeless or at risk of homelessness</a:t>
            </a:r>
          </a:p>
          <a:p>
            <a:endParaRPr lang="en-US" sz="1600">
              <a:ea typeface="Calibri"/>
              <a:cs typeface="Calibri"/>
            </a:endParaRPr>
          </a:p>
        </p:txBody>
      </p:sp>
      <p:sp>
        <p:nvSpPr>
          <p:cNvPr id="5" name="Content Placeholder 4">
            <a:extLst>
              <a:ext uri="{FF2B5EF4-FFF2-40B4-BE49-F238E27FC236}">
                <a16:creationId xmlns:a16="http://schemas.microsoft.com/office/drawing/2014/main" id="{6D87759F-8E01-7AF9-1D64-30A01DC4B44A}"/>
              </a:ext>
            </a:extLst>
          </p:cNvPr>
          <p:cNvSpPr>
            <a:spLocks noGrp="1"/>
          </p:cNvSpPr>
          <p:nvPr>
            <p:ph sz="quarter" idx="11"/>
          </p:nvPr>
        </p:nvSpPr>
        <p:spPr>
          <a:xfrm>
            <a:off x="4781548" y="2510794"/>
            <a:ext cx="3903133" cy="3607080"/>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r>
              <a:rPr lang="en-US" sz="1600">
                <a:solidFill>
                  <a:schemeClr val="accent6"/>
                </a:solidFill>
                <a:ea typeface="Calibri"/>
                <a:cs typeface="Calibri"/>
              </a:rPr>
              <a:t>Transitioning service members</a:t>
            </a:r>
          </a:p>
          <a:p>
            <a:r>
              <a:rPr lang="en-US" sz="1600">
                <a:solidFill>
                  <a:schemeClr val="accent6"/>
                </a:solidFill>
                <a:ea typeface="Calibri"/>
                <a:cs typeface="Calibri"/>
              </a:rPr>
              <a:t>Wounded Warrior</a:t>
            </a:r>
          </a:p>
          <a:p>
            <a:r>
              <a:rPr lang="en-US" sz="1600">
                <a:solidFill>
                  <a:schemeClr val="accent6"/>
                </a:solidFill>
                <a:ea typeface="Calibri"/>
                <a:cs typeface="Calibri"/>
              </a:rPr>
              <a:t>Care-giver</a:t>
            </a:r>
          </a:p>
          <a:p>
            <a:r>
              <a:rPr lang="en-US" sz="1600">
                <a:solidFill>
                  <a:schemeClr val="accent6"/>
                </a:solidFill>
                <a:ea typeface="Calibri"/>
                <a:cs typeface="Calibri"/>
              </a:rPr>
              <a:t>Spouse of 100% and/or died of service connected etc.</a:t>
            </a:r>
          </a:p>
          <a:p>
            <a:r>
              <a:rPr lang="en-US" sz="1600">
                <a:solidFill>
                  <a:schemeClr val="accent6"/>
                </a:solidFill>
                <a:ea typeface="Calibri"/>
                <a:cs typeface="Calibri"/>
              </a:rPr>
              <a:t>Single parent</a:t>
            </a:r>
          </a:p>
          <a:p>
            <a:r>
              <a:rPr lang="en-US" sz="1600">
                <a:solidFill>
                  <a:schemeClr val="accent6"/>
                </a:solidFill>
                <a:ea typeface="Calibri"/>
                <a:cs typeface="Calibri"/>
              </a:rPr>
              <a:t>Educationally disadvantaged lacking HS diploma </a:t>
            </a:r>
            <a:r>
              <a:rPr lang="en-US" sz="1600" err="1">
                <a:solidFill>
                  <a:schemeClr val="accent6"/>
                </a:solidFill>
                <a:ea typeface="Calibri"/>
                <a:cs typeface="Calibri"/>
              </a:rPr>
              <a:t>HiSET</a:t>
            </a:r>
            <a:endParaRPr lang="en-US" sz="1600">
              <a:solidFill>
                <a:schemeClr val="accent6"/>
              </a:solidFill>
              <a:ea typeface="Calibri"/>
              <a:cs typeface="Calibri"/>
            </a:endParaRPr>
          </a:p>
          <a:p>
            <a:r>
              <a:rPr lang="en-US" sz="1600">
                <a:solidFill>
                  <a:schemeClr val="accent6"/>
                </a:solidFill>
                <a:ea typeface="Calibri"/>
                <a:cs typeface="Calibri"/>
              </a:rPr>
              <a:t>Economically disadvantaged low income, or receiving public assistance</a:t>
            </a:r>
          </a:p>
          <a:p>
            <a:endParaRPr lang="en-US" sz="1700">
              <a:solidFill>
                <a:srgbClr val="009876"/>
              </a:solidFill>
              <a:ea typeface="Calibri"/>
              <a:cs typeface="Calibri"/>
            </a:endParaRPr>
          </a:p>
          <a:p>
            <a:endParaRPr lang="en-US">
              <a:ea typeface="Calibri"/>
              <a:cs typeface="Calibri"/>
            </a:endParaRPr>
          </a:p>
        </p:txBody>
      </p:sp>
      <p:sp>
        <p:nvSpPr>
          <p:cNvPr id="6" name="TextBox 5">
            <a:extLst>
              <a:ext uri="{FF2B5EF4-FFF2-40B4-BE49-F238E27FC236}">
                <a16:creationId xmlns:a16="http://schemas.microsoft.com/office/drawing/2014/main" id="{1B7216E8-F30A-4C9F-F94B-9E80AB06CB16}"/>
              </a:ext>
            </a:extLst>
          </p:cNvPr>
          <p:cNvSpPr txBox="1"/>
          <p:nvPr/>
        </p:nvSpPr>
        <p:spPr>
          <a:xfrm>
            <a:off x="459441" y="1483378"/>
            <a:ext cx="839600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baseline="0">
                <a:solidFill>
                  <a:schemeClr val="accent6"/>
                </a:solidFill>
                <a:highlight>
                  <a:srgbClr val="F5F5F5"/>
                </a:highlight>
                <a:latin typeface="Calibri"/>
              </a:rPr>
              <a:t>Barriers to Employment </a:t>
            </a:r>
            <a:r>
              <a:rPr lang="en-US" baseline="0">
                <a:solidFill>
                  <a:schemeClr val="accent6"/>
                </a:solidFill>
                <a:highlight>
                  <a:srgbClr val="F5F5F5"/>
                </a:highlight>
                <a:latin typeface="Calibri"/>
              </a:rPr>
              <a:t>– Used in the development of the </a:t>
            </a:r>
            <a:r>
              <a:rPr lang="en-US">
                <a:solidFill>
                  <a:schemeClr val="accent6"/>
                </a:solidFill>
                <a:highlight>
                  <a:srgbClr val="F5F5F5"/>
                </a:highlight>
                <a:latin typeface="Calibri"/>
              </a:rPr>
              <a:t>career action</a:t>
            </a:r>
            <a:r>
              <a:rPr lang="en-US" baseline="0">
                <a:solidFill>
                  <a:schemeClr val="accent6"/>
                </a:solidFill>
                <a:highlight>
                  <a:srgbClr val="F5F5F5"/>
                </a:highlight>
                <a:latin typeface="Calibri"/>
              </a:rPr>
              <a:t> plan as characteristics that may hinder a veteran’s hiring, promotion, or participation in the labor force. </a:t>
            </a:r>
            <a:endParaRPr lang="en-US">
              <a:solidFill>
                <a:schemeClr val="accent6"/>
              </a:solidFill>
            </a:endParaRPr>
          </a:p>
        </p:txBody>
      </p:sp>
    </p:spTree>
    <p:extLst>
      <p:ext uri="{BB962C8B-B14F-4D97-AF65-F5344CB8AC3E}">
        <p14:creationId xmlns:p14="http://schemas.microsoft.com/office/powerpoint/2010/main" val="108802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84DA-8274-C035-28B9-0F3640AD716B}"/>
              </a:ext>
            </a:extLst>
          </p:cNvPr>
          <p:cNvSpPr>
            <a:spLocks noGrp="1"/>
          </p:cNvSpPr>
          <p:nvPr>
            <p:ph type="title"/>
          </p:nvPr>
        </p:nvSpPr>
        <p:spPr/>
        <p:txBody>
          <a:bodyPr/>
          <a:lstStyle/>
          <a:p>
            <a:r>
              <a:rPr lang="en-US" b="1">
                <a:ea typeface="Calibri"/>
              </a:rPr>
              <a:t>Labor Marker Information (LMI)</a:t>
            </a:r>
            <a:endParaRPr lang="en-US" b="1"/>
          </a:p>
        </p:txBody>
      </p:sp>
      <p:sp>
        <p:nvSpPr>
          <p:cNvPr id="3" name="Slide Number Placeholder 2">
            <a:extLst>
              <a:ext uri="{FF2B5EF4-FFF2-40B4-BE49-F238E27FC236}">
                <a16:creationId xmlns:a16="http://schemas.microsoft.com/office/drawing/2014/main" id="{7FEA2A7D-6155-905E-5F76-9FB87C9E0FC6}"/>
              </a:ext>
            </a:extLst>
          </p:cNvPr>
          <p:cNvSpPr>
            <a:spLocks noGrp="1"/>
          </p:cNvSpPr>
          <p:nvPr>
            <p:ph type="sldNum" sz="quarter" idx="4"/>
          </p:nvPr>
        </p:nvSpPr>
        <p:spPr/>
        <p:txBody>
          <a:bodyPr/>
          <a:lstStyle/>
          <a:p>
            <a:fld id="{941BE8DD-6BA1-AD43-8321-0CEB068BCC7D}" type="slidenum">
              <a:rPr lang="en-US" smtClean="0"/>
              <a:pPr/>
              <a:t>8</a:t>
            </a:fld>
            <a:endParaRPr lang="en-US"/>
          </a:p>
        </p:txBody>
      </p:sp>
      <p:sp>
        <p:nvSpPr>
          <p:cNvPr id="4" name="Content Placeholder 3">
            <a:extLst>
              <a:ext uri="{FF2B5EF4-FFF2-40B4-BE49-F238E27FC236}">
                <a16:creationId xmlns:a16="http://schemas.microsoft.com/office/drawing/2014/main" id="{424E8195-93F2-21DE-B493-555D04E72A6C}"/>
              </a:ext>
            </a:extLst>
          </p:cNvPr>
          <p:cNvSpPr>
            <a:spLocks noGrp="1"/>
          </p:cNvSpPr>
          <p:nvPr>
            <p:ph sz="quarter" idx="10"/>
          </p:nvPr>
        </p:nvSpPr>
        <p:spPr/>
        <p:txBody>
          <a:bodyPr vert="horz" lIns="91440" tIns="45720" rIns="91440" bIns="45720" rtlCol="0" anchor="t">
            <a:normAutofit fontScale="85000" lnSpcReduction="20000"/>
          </a:bodyPr>
          <a:lstStyle/>
          <a:p>
            <a:pPr marL="0" indent="0">
              <a:buNone/>
            </a:pPr>
            <a:r>
              <a:rPr lang="en-US" sz="2000" b="1">
                <a:solidFill>
                  <a:schemeClr val="accent6"/>
                </a:solidFill>
                <a:latin typeface="Calibri"/>
                <a:ea typeface="Calibri"/>
                <a:cs typeface="Calibri"/>
              </a:rPr>
              <a:t>Example from ONET</a:t>
            </a:r>
            <a:endParaRPr lang="en-US" sz="2000" b="1">
              <a:solidFill>
                <a:schemeClr val="accent6"/>
              </a:solidFill>
              <a:latin typeface="Wingdings"/>
              <a:sym typeface="Wingdings"/>
            </a:endParaRPr>
          </a:p>
          <a:p>
            <a:r>
              <a:rPr lang="en-US" sz="2000">
                <a:solidFill>
                  <a:schemeClr val="accent6"/>
                </a:solidFill>
                <a:latin typeface="Calibri"/>
                <a:ea typeface="Calibri"/>
                <a:cs typeface="Calibri"/>
              </a:rPr>
              <a:t>13-1161.00</a:t>
            </a:r>
            <a:r>
              <a:rPr lang="en-US" sz="2000">
                <a:solidFill>
                  <a:schemeClr val="accent6"/>
                </a:solidFill>
                <a:ea typeface="Calibri"/>
                <a:cs typeface="Calibri"/>
              </a:rPr>
              <a:t> - Market Research Analysts and Marketing Specialists: Sample of reported job titles: Business Development Specialist, Client Service and Consulting Manager, Communications Specialist, Demographic Analyst, Market Analyst, Market Research Analyst, Market Research Consultant.</a:t>
            </a:r>
            <a:endParaRPr lang="en-US">
              <a:solidFill>
                <a:schemeClr val="accent6"/>
              </a:solidFill>
              <a:ea typeface="Calibri"/>
              <a:cs typeface="Calibri"/>
            </a:endParaRPr>
          </a:p>
          <a:p>
            <a:r>
              <a:rPr lang="en-US" sz="2000">
                <a:solidFill>
                  <a:schemeClr val="accent6"/>
                </a:solidFill>
                <a:latin typeface="Calibri"/>
                <a:ea typeface="Calibri"/>
                <a:cs typeface="Calibri"/>
              </a:rPr>
              <a:t>57</a:t>
            </a:r>
            <a:r>
              <a:rPr lang="en-US" sz="2000">
                <a:solidFill>
                  <a:schemeClr val="accent6"/>
                </a:solidFill>
                <a:ea typeface="Calibri"/>
                <a:cs typeface="Calibri"/>
              </a:rPr>
              <a:t>     Bachelor's degree</a:t>
            </a:r>
            <a:endParaRPr lang="en-US">
              <a:solidFill>
                <a:schemeClr val="accent6"/>
              </a:solidFill>
              <a:ea typeface="Calibri"/>
              <a:cs typeface="Calibri"/>
            </a:endParaRPr>
          </a:p>
          <a:p>
            <a:r>
              <a:rPr lang="en-US" sz="2000">
                <a:solidFill>
                  <a:schemeClr val="accent6"/>
                </a:solidFill>
                <a:latin typeface="Calibri"/>
                <a:ea typeface="Calibri"/>
                <a:cs typeface="Calibri"/>
              </a:rPr>
              <a:t>39</a:t>
            </a:r>
            <a:r>
              <a:rPr lang="en-US" sz="2000">
                <a:solidFill>
                  <a:schemeClr val="accent6"/>
                </a:solidFill>
                <a:ea typeface="Calibri"/>
                <a:cs typeface="Calibri"/>
              </a:rPr>
              <a:t>     Master's degree</a:t>
            </a:r>
            <a:endParaRPr lang="en-US">
              <a:solidFill>
                <a:schemeClr val="accent6"/>
              </a:solidFill>
              <a:ea typeface="Calibri"/>
              <a:cs typeface="Calibri"/>
            </a:endParaRPr>
          </a:p>
          <a:p>
            <a:r>
              <a:rPr lang="en-US" sz="2000">
                <a:solidFill>
                  <a:schemeClr val="accent6"/>
                </a:solidFill>
                <a:latin typeface="Calibri"/>
                <a:ea typeface="Calibri"/>
                <a:cs typeface="Calibri"/>
              </a:rPr>
              <a:t>4</a:t>
            </a:r>
            <a:r>
              <a:rPr lang="en-US" sz="2000">
                <a:solidFill>
                  <a:schemeClr val="accent6"/>
                </a:solidFill>
                <a:ea typeface="Calibri"/>
                <a:cs typeface="Calibri"/>
              </a:rPr>
              <a:t>     Post-baccalaureate certificate</a:t>
            </a:r>
            <a:endParaRPr lang="en-US">
              <a:solidFill>
                <a:schemeClr val="accent6"/>
              </a:solidFill>
              <a:ea typeface="Calibri"/>
              <a:cs typeface="Calibri"/>
            </a:endParaRPr>
          </a:p>
          <a:p>
            <a:r>
              <a:rPr lang="en-US" sz="2000">
                <a:solidFill>
                  <a:schemeClr val="accent6"/>
                </a:solidFill>
                <a:latin typeface="Calibri"/>
                <a:ea typeface="Calibri"/>
                <a:cs typeface="Calibri"/>
              </a:rPr>
              <a:t>Median</a:t>
            </a:r>
            <a:r>
              <a:rPr lang="en-US" sz="2000">
                <a:solidFill>
                  <a:schemeClr val="accent6"/>
                </a:solidFill>
                <a:ea typeface="Calibri"/>
                <a:cs typeface="Calibri"/>
              </a:rPr>
              <a:t> wages (2018)  $30.35 hourly, $63,120 annual</a:t>
            </a:r>
            <a:endParaRPr lang="en-US">
              <a:solidFill>
                <a:schemeClr val="accent6"/>
              </a:solidFill>
              <a:ea typeface="Calibri"/>
              <a:cs typeface="Calibri"/>
            </a:endParaRPr>
          </a:p>
          <a:p>
            <a:r>
              <a:rPr lang="en-US" sz="2000">
                <a:solidFill>
                  <a:schemeClr val="accent6"/>
                </a:solidFill>
                <a:latin typeface="Calibri"/>
                <a:ea typeface="Calibri"/>
                <a:cs typeface="Calibri"/>
              </a:rPr>
              <a:t>Employment</a:t>
            </a:r>
            <a:r>
              <a:rPr lang="en-US" sz="2000">
                <a:solidFill>
                  <a:schemeClr val="accent6"/>
                </a:solidFill>
                <a:ea typeface="Calibri"/>
                <a:cs typeface="Calibri"/>
              </a:rPr>
              <a:t> (2018)  682,000 employees</a:t>
            </a:r>
            <a:endParaRPr lang="en-US">
              <a:solidFill>
                <a:schemeClr val="accent6"/>
              </a:solidFill>
              <a:ea typeface="Calibri"/>
              <a:cs typeface="Calibri"/>
            </a:endParaRPr>
          </a:p>
          <a:p>
            <a:r>
              <a:rPr lang="en-US" sz="2000">
                <a:solidFill>
                  <a:schemeClr val="accent6"/>
                </a:solidFill>
                <a:latin typeface="Calibri"/>
                <a:ea typeface="Calibri"/>
                <a:cs typeface="Calibri"/>
              </a:rPr>
              <a:t>Projected</a:t>
            </a:r>
            <a:r>
              <a:rPr lang="en-US" sz="2000">
                <a:solidFill>
                  <a:schemeClr val="accent6"/>
                </a:solidFill>
                <a:ea typeface="Calibri"/>
                <a:cs typeface="Calibri"/>
              </a:rPr>
              <a:t> growth (2018-2028)  Much faster than average (11% or higher) Much faster than average (11% or higher)</a:t>
            </a:r>
            <a:endParaRPr lang="en-US">
              <a:solidFill>
                <a:schemeClr val="accent6"/>
              </a:solidFill>
              <a:ea typeface="Calibri"/>
              <a:cs typeface="Calibri"/>
            </a:endParaRPr>
          </a:p>
          <a:p>
            <a:r>
              <a:rPr lang="en-US" sz="2000">
                <a:solidFill>
                  <a:schemeClr val="accent6"/>
                </a:solidFill>
                <a:latin typeface="Calibri"/>
                <a:ea typeface="Calibri"/>
                <a:cs typeface="Calibri"/>
              </a:rPr>
              <a:t>Projected</a:t>
            </a:r>
            <a:r>
              <a:rPr lang="en-US" sz="2000">
                <a:solidFill>
                  <a:schemeClr val="accent6"/>
                </a:solidFill>
                <a:ea typeface="Calibri"/>
                <a:cs typeface="Calibri"/>
              </a:rPr>
              <a:t> job openings (2018-2028)  90,700</a:t>
            </a:r>
            <a:endParaRPr lang="en-US">
              <a:solidFill>
                <a:schemeClr val="accent6"/>
              </a:solidFill>
            </a:endParaRPr>
          </a:p>
          <a:p>
            <a:endParaRPr lang="en-US">
              <a:ea typeface="Calibri"/>
              <a:cs typeface="Calibri"/>
            </a:endParaRPr>
          </a:p>
        </p:txBody>
      </p:sp>
      <p:sp>
        <p:nvSpPr>
          <p:cNvPr id="5" name="TextBox 4">
            <a:extLst>
              <a:ext uri="{FF2B5EF4-FFF2-40B4-BE49-F238E27FC236}">
                <a16:creationId xmlns:a16="http://schemas.microsoft.com/office/drawing/2014/main" id="{A851B574-8E0A-2C05-3890-037F4E5FD6ED}"/>
              </a:ext>
            </a:extLst>
          </p:cNvPr>
          <p:cNvSpPr txBox="1"/>
          <p:nvPr/>
        </p:nvSpPr>
        <p:spPr>
          <a:xfrm>
            <a:off x="5509091" y="2636182"/>
            <a:ext cx="2878512" cy="1200329"/>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solidFill>
                  <a:schemeClr val="accent6"/>
                </a:solidFill>
                <a:ea typeface="Calibri"/>
                <a:cs typeface="Calibri"/>
              </a:rPr>
              <a:t>MassHire</a:t>
            </a:r>
            <a:r>
              <a:rPr lang="en-US">
                <a:solidFill>
                  <a:schemeClr val="accent6"/>
                </a:solidFill>
                <a:ea typeface="Calibri"/>
                <a:cs typeface="Calibri"/>
              </a:rPr>
              <a:t> Career Information Systems (MCIS) or My Next Move for Veterans can also be used for LMI </a:t>
            </a:r>
            <a:endParaRPr lang="en-US">
              <a:solidFill>
                <a:schemeClr val="accent6"/>
              </a:solidFill>
            </a:endParaRPr>
          </a:p>
        </p:txBody>
      </p:sp>
    </p:spTree>
    <p:extLst>
      <p:ext uri="{BB962C8B-B14F-4D97-AF65-F5344CB8AC3E}">
        <p14:creationId xmlns:p14="http://schemas.microsoft.com/office/powerpoint/2010/main" val="54922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0506-0A76-EF47-4D29-489996D5BB92}"/>
              </a:ext>
            </a:extLst>
          </p:cNvPr>
          <p:cNvSpPr>
            <a:spLocks noGrp="1"/>
          </p:cNvSpPr>
          <p:nvPr>
            <p:ph type="title"/>
          </p:nvPr>
        </p:nvSpPr>
        <p:spPr/>
        <p:txBody>
          <a:bodyPr/>
          <a:lstStyle/>
          <a:p>
            <a:r>
              <a:rPr lang="en-US" b="1">
                <a:ea typeface="Calibri"/>
              </a:rPr>
              <a:t>Case Closures </a:t>
            </a:r>
            <a:endParaRPr lang="en-US">
              <a:ea typeface="Calibri"/>
            </a:endParaRPr>
          </a:p>
        </p:txBody>
      </p:sp>
      <p:sp>
        <p:nvSpPr>
          <p:cNvPr id="3" name="Slide Number Placeholder 2">
            <a:extLst>
              <a:ext uri="{FF2B5EF4-FFF2-40B4-BE49-F238E27FC236}">
                <a16:creationId xmlns:a16="http://schemas.microsoft.com/office/drawing/2014/main" id="{EFC4C4BF-8264-48DF-877F-F394C01CF409}"/>
              </a:ext>
            </a:extLst>
          </p:cNvPr>
          <p:cNvSpPr>
            <a:spLocks noGrp="1"/>
          </p:cNvSpPr>
          <p:nvPr>
            <p:ph type="sldNum" sz="quarter" idx="4"/>
          </p:nvPr>
        </p:nvSpPr>
        <p:spPr/>
        <p:txBody>
          <a:bodyPr/>
          <a:lstStyle/>
          <a:p>
            <a:fld id="{941BE8DD-6BA1-AD43-8321-0CEB068BCC7D}" type="slidenum">
              <a:rPr lang="en-US" smtClean="0"/>
              <a:pPr/>
              <a:t>9</a:t>
            </a:fld>
            <a:endParaRPr lang="en-US"/>
          </a:p>
        </p:txBody>
      </p:sp>
      <p:sp>
        <p:nvSpPr>
          <p:cNvPr id="4" name="Content Placeholder 3">
            <a:extLst>
              <a:ext uri="{FF2B5EF4-FFF2-40B4-BE49-F238E27FC236}">
                <a16:creationId xmlns:a16="http://schemas.microsoft.com/office/drawing/2014/main" id="{A19B3242-78C3-4547-ADA3-9A4768054DDB}"/>
              </a:ext>
            </a:extLst>
          </p:cNvPr>
          <p:cNvSpPr>
            <a:spLocks noGrp="1"/>
          </p:cNvSpPr>
          <p:nvPr>
            <p:ph sz="quarter" idx="10"/>
          </p:nvPr>
        </p:nvSpPr>
        <p:spPr/>
        <p:txBody>
          <a:bodyPr vert="horz" lIns="91440" tIns="45720" rIns="91440" bIns="45720" rtlCol="0" anchor="t">
            <a:normAutofit/>
          </a:bodyPr>
          <a:lstStyle/>
          <a:p>
            <a:pPr marL="0" indent="0">
              <a:buNone/>
            </a:pPr>
            <a:r>
              <a:rPr lang="en-US" sz="2400" i="1">
                <a:solidFill>
                  <a:schemeClr val="accent6"/>
                </a:solidFill>
                <a:latin typeface="Calibri"/>
                <a:ea typeface="Calibri"/>
                <a:cs typeface="Calibri"/>
              </a:rPr>
              <a:t>When should the case plans be closed?</a:t>
            </a:r>
            <a:r>
              <a:rPr lang="en-US" sz="2400">
                <a:solidFill>
                  <a:schemeClr val="accent6"/>
                </a:solidFill>
                <a:latin typeface="Calibri"/>
                <a:ea typeface="Calibri"/>
                <a:cs typeface="Calibri"/>
              </a:rPr>
              <a:t> </a:t>
            </a:r>
          </a:p>
          <a:p>
            <a:r>
              <a:rPr lang="en-US" sz="2000">
                <a:solidFill>
                  <a:schemeClr val="accent6"/>
                </a:solidFill>
                <a:latin typeface="Calibri"/>
                <a:ea typeface="Calibri"/>
                <a:cs typeface="Calibri"/>
              </a:rPr>
              <a:t>Three</a:t>
            </a:r>
            <a:r>
              <a:rPr lang="en-US" sz="2000">
                <a:solidFill>
                  <a:schemeClr val="accent6"/>
                </a:solidFill>
                <a:ea typeface="Calibri"/>
                <a:cs typeface="Calibri"/>
              </a:rPr>
              <a:t> or more attempts to contact without results</a:t>
            </a:r>
          </a:p>
          <a:p>
            <a:r>
              <a:rPr lang="en-US" sz="2000">
                <a:solidFill>
                  <a:schemeClr val="accent6"/>
                </a:solidFill>
                <a:latin typeface="Calibri"/>
                <a:ea typeface="Calibri"/>
                <a:cs typeface="Calibri"/>
              </a:rPr>
              <a:t>Non-participation</a:t>
            </a:r>
            <a:r>
              <a:rPr lang="en-US" sz="2000">
                <a:solidFill>
                  <a:schemeClr val="accent6"/>
                </a:solidFill>
                <a:ea typeface="Calibri"/>
                <a:cs typeface="Calibri"/>
              </a:rPr>
              <a:t> with their individual employment plan</a:t>
            </a:r>
          </a:p>
          <a:p>
            <a:r>
              <a:rPr lang="en-US" sz="2000">
                <a:solidFill>
                  <a:schemeClr val="accent6"/>
                </a:solidFill>
                <a:latin typeface="Calibri"/>
                <a:ea typeface="Calibri"/>
                <a:cs typeface="Calibri"/>
              </a:rPr>
              <a:t>No</a:t>
            </a:r>
            <a:r>
              <a:rPr lang="en-US" sz="2000">
                <a:solidFill>
                  <a:schemeClr val="accent6"/>
                </a:solidFill>
                <a:ea typeface="Calibri"/>
                <a:cs typeface="Calibri"/>
              </a:rPr>
              <a:t> longer seeking full or part time employment</a:t>
            </a:r>
          </a:p>
          <a:p>
            <a:r>
              <a:rPr lang="en-US" sz="2000">
                <a:solidFill>
                  <a:schemeClr val="accent6"/>
                </a:solidFill>
                <a:latin typeface="Calibri"/>
                <a:ea typeface="Calibri"/>
                <a:cs typeface="Calibri"/>
              </a:rPr>
              <a:t>Employed</a:t>
            </a:r>
            <a:r>
              <a:rPr lang="en-US" sz="2000">
                <a:solidFill>
                  <a:schemeClr val="accent6"/>
                </a:solidFill>
                <a:ea typeface="Calibri"/>
                <a:cs typeface="Calibri"/>
              </a:rPr>
              <a:t> with employment follow up completed</a:t>
            </a:r>
          </a:p>
          <a:p>
            <a:r>
              <a:rPr lang="en-US" sz="2000">
                <a:solidFill>
                  <a:schemeClr val="accent6"/>
                </a:solidFill>
                <a:latin typeface="Calibri"/>
                <a:ea typeface="Calibri"/>
                <a:cs typeface="Calibri"/>
              </a:rPr>
              <a:t>If</a:t>
            </a:r>
            <a:r>
              <a:rPr lang="en-US" sz="2000">
                <a:solidFill>
                  <a:schemeClr val="accent6"/>
                </a:solidFill>
                <a:ea typeface="Calibri"/>
                <a:cs typeface="Calibri"/>
              </a:rPr>
              <a:t> not employed an appropriate outcome must be selected</a:t>
            </a:r>
          </a:p>
          <a:p>
            <a:r>
              <a:rPr lang="en-US" sz="2000">
                <a:solidFill>
                  <a:schemeClr val="accent6"/>
                </a:solidFill>
                <a:latin typeface="Calibri"/>
                <a:ea typeface="Calibri"/>
                <a:cs typeface="Calibri"/>
              </a:rPr>
              <a:t>Exclusionary</a:t>
            </a:r>
            <a:r>
              <a:rPr lang="en-US" sz="2000">
                <a:solidFill>
                  <a:schemeClr val="accent6"/>
                </a:solidFill>
                <a:ea typeface="Calibri"/>
                <a:cs typeface="Calibri"/>
              </a:rPr>
              <a:t> Outcomes</a:t>
            </a:r>
          </a:p>
          <a:p>
            <a:endParaRPr lang="en-US">
              <a:ea typeface="Calibri"/>
              <a:cs typeface="Calibri"/>
            </a:endParaRPr>
          </a:p>
        </p:txBody>
      </p:sp>
      <p:pic>
        <p:nvPicPr>
          <p:cNvPr id="6" name="Picture 5" descr="Folder Office Files · Free vector graphic on Pixabay">
            <a:extLst>
              <a:ext uri="{FF2B5EF4-FFF2-40B4-BE49-F238E27FC236}">
                <a16:creationId xmlns:a16="http://schemas.microsoft.com/office/drawing/2014/main" id="{4CEEA543-3420-00B0-0F11-413559C08A07}"/>
              </a:ext>
            </a:extLst>
          </p:cNvPr>
          <p:cNvPicPr>
            <a:picLocks noChangeAspect="1"/>
          </p:cNvPicPr>
          <p:nvPr/>
        </p:nvPicPr>
        <p:blipFill>
          <a:blip r:embed="rId2"/>
          <a:stretch>
            <a:fillRect/>
          </a:stretch>
        </p:blipFill>
        <p:spPr>
          <a:xfrm>
            <a:off x="5950323" y="4249340"/>
            <a:ext cx="2442883" cy="1721084"/>
          </a:xfrm>
          <a:prstGeom prst="rect">
            <a:avLst/>
          </a:prstGeom>
        </p:spPr>
      </p:pic>
    </p:spTree>
    <p:extLst>
      <p:ext uri="{BB962C8B-B14F-4D97-AF65-F5344CB8AC3E}">
        <p14:creationId xmlns:p14="http://schemas.microsoft.com/office/powerpoint/2010/main" val="3810160084"/>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D6B9FC3D54E746BC9B087D365B42D1" ma:contentTypeVersion="15" ma:contentTypeDescription="Create a new document." ma:contentTypeScope="" ma:versionID="6ad7b69df8c2114103ed52a4831c6a2a">
  <xsd:schema xmlns:xsd="http://www.w3.org/2001/XMLSchema" xmlns:xs="http://www.w3.org/2001/XMLSchema" xmlns:p="http://schemas.microsoft.com/office/2006/metadata/properties" xmlns:ns2="57c4ec8b-a22b-49c8-bff1-1ccfcb8122c5" xmlns:ns3="fcb9f01c-2a6f-4a69-98e3-fc9953990f3c" targetNamespace="http://schemas.microsoft.com/office/2006/metadata/properties" ma:root="true" ma:fieldsID="fe294ad1774788bf15178bbd754a413f" ns2:_="" ns3:_="">
    <xsd:import namespace="57c4ec8b-a22b-49c8-bff1-1ccfcb8122c5"/>
    <xsd:import namespace="fcb9f01c-2a6f-4a69-98e3-fc9953990f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b9f01c-2a6f-4a69-98e3-fc9953990f3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b9f01c-2a6f-4a69-98e3-fc9953990f3c">
      <Terms xmlns="http://schemas.microsoft.com/office/infopath/2007/PartnerControls"/>
    </lcf76f155ced4ddcb4097134ff3c332f>
    <TaxCatchAll xmlns="57c4ec8b-a22b-49c8-bff1-1ccfcb8122c5" xsi:nil="true"/>
  </documentManagement>
</p:properties>
</file>

<file path=customXml/itemProps1.xml><?xml version="1.0" encoding="utf-8"?>
<ds:datastoreItem xmlns:ds="http://schemas.openxmlformats.org/officeDocument/2006/customXml" ds:itemID="{84736468-38E1-442D-83B4-9D89566FE06C}">
  <ds:schemaRefs>
    <ds:schemaRef ds:uri="57c4ec8b-a22b-49c8-bff1-1ccfcb8122c5"/>
    <ds:schemaRef ds:uri="fcb9f01c-2a6f-4a69-98e3-fc9953990f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A1FBB2-B0E3-475F-AA69-E42B0F9D0CE5}">
  <ds:schemaRefs>
    <ds:schemaRef ds:uri="http://schemas.microsoft.com/sharepoint/v3/contenttype/forms"/>
  </ds:schemaRefs>
</ds:datastoreItem>
</file>

<file path=customXml/itemProps3.xml><?xml version="1.0" encoding="utf-8"?>
<ds:datastoreItem xmlns:ds="http://schemas.openxmlformats.org/officeDocument/2006/customXml" ds:itemID="{495636E1-2924-41EF-A57D-0A9EE61E3285}">
  <ds:schemaRefs>
    <ds:schemaRef ds:uri="57c4ec8b-a22b-49c8-bff1-1ccfcb8122c5"/>
    <ds:schemaRef ds:uri="fcb9f01c-2a6f-4a69-98e3-fc9953990f3c"/>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2677</Words>
  <Application>Microsoft Office PowerPoint</Application>
  <PresentationFormat>On-screen Show (4:3)</PresentationFormat>
  <Paragraphs>315</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MS Gothic</vt:lpstr>
      <vt:lpstr>Arial</vt:lpstr>
      <vt:lpstr>Calibri</vt:lpstr>
      <vt:lpstr>Century Gothic</vt:lpstr>
      <vt:lpstr>Lucida Grande</vt:lpstr>
      <vt:lpstr>Wingdings</vt:lpstr>
      <vt:lpstr>Office Theme</vt:lpstr>
      <vt:lpstr>Jobs for Veterans State Grant (JVSG) Program Training </vt:lpstr>
      <vt:lpstr>PowerPoint Presentation</vt:lpstr>
      <vt:lpstr>Career Planning </vt:lpstr>
      <vt:lpstr>Individual Employment Plan (IEP)</vt:lpstr>
      <vt:lpstr>Individual Employment Plan (IEP) continued</vt:lpstr>
      <vt:lpstr>Comprehensive Assessment </vt:lpstr>
      <vt:lpstr>Barriers to Employment </vt:lpstr>
      <vt:lpstr>Labor Marker Information (LMI)</vt:lpstr>
      <vt:lpstr>Case Closures </vt:lpstr>
      <vt:lpstr>Case Closures/ Outcomes </vt:lpstr>
      <vt:lpstr>Outreach</vt:lpstr>
      <vt:lpstr>Best Practices for Providing Services  </vt:lpstr>
      <vt:lpstr>Best Practices for Providing Services continued </vt:lpstr>
      <vt:lpstr>Career Planning Requirements </vt:lpstr>
      <vt:lpstr>Career Planning</vt:lpstr>
      <vt:lpstr>Career Planning (DVOP)</vt:lpstr>
      <vt:lpstr>Career Planning (cont.) (DVOP)</vt:lpstr>
      <vt:lpstr>Career Planning (cont.)</vt:lpstr>
      <vt:lpstr>Career Plan </vt:lpstr>
      <vt:lpstr>Career Plan Goals &amp; Tasks</vt:lpstr>
      <vt:lpstr>Career Plan Goals &amp; Tasks</vt:lpstr>
      <vt:lpstr>Career Plan Goals &amp; Tasks</vt:lpstr>
      <vt:lpstr>Career Plan Goals &amp; Tasks</vt:lpstr>
      <vt:lpstr>Career Plan Assessment</vt:lpstr>
      <vt:lpstr>Career Plan Assessment tab</vt:lpstr>
      <vt:lpstr>Career Plan Labor Market for Skills</vt:lpstr>
      <vt:lpstr>Career Plan Labor Market for Skills</vt:lpstr>
      <vt:lpstr>Career Plan Labor Market for Skills</vt:lpstr>
      <vt:lpstr>Career Plan Assessment / LMI</vt:lpstr>
      <vt:lpstr>Career Plan Training Justification (if applicable)</vt:lpstr>
      <vt:lpstr>Career Plan Training Justification (if applicable)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Stadhard, Sacha (DCS)</dc:creator>
  <cp:lastModifiedBy>Cartier, Thomas (DCS)</cp:lastModifiedBy>
  <cp:revision>1</cp:revision>
  <dcterms:created xsi:type="dcterms:W3CDTF">2013-07-15T20:26:40Z</dcterms:created>
  <dcterms:modified xsi:type="dcterms:W3CDTF">2025-01-29T17:07:28Z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0x010100DED6B9FC3D54E746BC9B087D365B42D1</vt:lpwstr>
  </property>
  <property fmtid="{D5CDD505-2E9C-101B-9397-08002B2CF9AE}" pid="3" name="MediaServiceImageTags">
    <vt:lpwstr/>
  </property>
</Properties>
</file>