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48" r:id="rId5"/>
  </p:sldMasterIdLst>
  <p:notesMasterIdLst>
    <p:notesMasterId r:id="rId40"/>
  </p:notesMasterIdLst>
  <p:sldIdLst>
    <p:sldId id="588" r:id="rId6"/>
    <p:sldId id="590" r:id="rId7"/>
    <p:sldId id="404" r:id="rId8"/>
    <p:sldId id="494" r:id="rId9"/>
    <p:sldId id="492" r:id="rId10"/>
    <p:sldId id="493" r:id="rId11"/>
    <p:sldId id="438" r:id="rId12"/>
    <p:sldId id="302" r:id="rId13"/>
    <p:sldId id="303" r:id="rId14"/>
    <p:sldId id="502" r:id="rId15"/>
    <p:sldId id="480" r:id="rId16"/>
    <p:sldId id="482" r:id="rId17"/>
    <p:sldId id="405" r:id="rId18"/>
    <p:sldId id="450" r:id="rId19"/>
    <p:sldId id="443" r:id="rId20"/>
    <p:sldId id="448" r:id="rId21"/>
    <p:sldId id="451" r:id="rId22"/>
    <p:sldId id="406" r:id="rId23"/>
    <p:sldId id="495" r:id="rId24"/>
    <p:sldId id="441" r:id="rId25"/>
    <p:sldId id="517" r:id="rId26"/>
    <p:sldId id="537" r:id="rId27"/>
    <p:sldId id="592" r:id="rId28"/>
    <p:sldId id="408" r:id="rId29"/>
    <p:sldId id="490" r:id="rId30"/>
    <p:sldId id="491" r:id="rId31"/>
    <p:sldId id="412" r:id="rId32"/>
    <p:sldId id="465" r:id="rId33"/>
    <p:sldId id="520" r:id="rId34"/>
    <p:sldId id="519" r:id="rId35"/>
    <p:sldId id="324" r:id="rId36"/>
    <p:sldId id="300" r:id="rId37"/>
    <p:sldId id="347" r:id="rId38"/>
    <p:sldId id="53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07062-AF3B-4B20-B97F-B00B2646F3D8}" v="3" dt="2025-01-29T23:59:52.003"/>
    <p1510:client id="{6F90896E-C290-ED08-C4A5-BC192893F4DE}" v="104" dt="2025-01-29T22:36:56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215BB-BBE6-45C7-9DBA-361971312EE4}" type="datetimeFigureOut"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5D37-61F1-4EE3-AE93-76EEF32EBE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Basic services can also include use of the resource room or attending workshops.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These programs require enrollment to be </a:t>
            </a:r>
            <a:r>
              <a:rPr lang="en-US" err="1">
                <a:cs typeface="Calibri"/>
              </a:rPr>
              <a:t>accessable</a:t>
            </a:r>
            <a:r>
              <a:rPr lang="en-US">
                <a:cs typeface="Calibri"/>
              </a:rPr>
              <a:t> to the customer.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These programs require enrollment to be </a:t>
            </a:r>
            <a:r>
              <a:rPr lang="en-US" err="1">
                <a:cs typeface="Calibri"/>
              </a:rPr>
              <a:t>accessable</a:t>
            </a:r>
            <a:r>
              <a:rPr lang="en-US">
                <a:cs typeface="Calibri"/>
              </a:rPr>
              <a:t> to the customer.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Contact information</a:t>
            </a:r>
          </a:p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575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33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CFCB9-2B9C-4839-B50B-6AA32CA7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01CB2-7113-434E-B649-B423BA5F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69133-654C-42D0-8769-D410872C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ABB-4DFB-4A1A-8DFB-0C792B0B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6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78660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0" r:id="rId3"/>
    <p:sldLayoutId id="2147483691" r:id="rId4"/>
    <p:sldLayoutId id="2147483688" r:id="rId5"/>
    <p:sldLayoutId id="2147483694" r:id="rId6"/>
    <p:sldLayoutId id="2147483695" r:id="rId7"/>
    <p:sldLayoutId id="2147483696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6" r:id="rId15"/>
    <p:sldLayoutId id="2147483667" r:id="rId16"/>
    <p:sldLayoutId id="2147483668" r:id="rId17"/>
    <p:sldLayoutId id="2147483687" r:id="rId1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3A98-A735-A61C-574E-0EE94067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490"/>
            <a:ext cx="8014447" cy="1141001"/>
          </a:xfrm>
        </p:spPr>
        <p:txBody>
          <a:bodyPr/>
          <a:lstStyle/>
          <a:p>
            <a:r>
              <a:rPr lang="en-US" sz="4800">
                <a:ea typeface="Calibri"/>
              </a:rPr>
              <a:t>Jobs for Veterans State Grant (JVSG) Program Training 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68E0-E9F8-A560-415D-C16060103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86529"/>
            <a:ext cx="7785473" cy="746125"/>
          </a:xfrm>
        </p:spPr>
        <p:txBody>
          <a:bodyPr vert="horz" lIns="0" tIns="45720" rIns="0" bIns="45720" rtlCol="0" anchor="t">
            <a:noAutofit/>
          </a:bodyPr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Services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8387B-8C85-7937-C81D-A020F77F1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>
                <a:ea typeface="Calibri"/>
                <a:cs typeface="Calibri"/>
              </a:rPr>
              <a:t>January 2025 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C3A9D-A157-8A20-D2B7-DE295008F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86" y="4765792"/>
            <a:ext cx="4541178" cy="1359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729333-9843-2298-AE1F-9A2E7DA2AEBA}"/>
              </a:ext>
            </a:extLst>
          </p:cNvPr>
          <p:cNvSpPr txBox="1"/>
          <p:nvPr/>
        </p:nvSpPr>
        <p:spPr>
          <a:xfrm>
            <a:off x="152701" y="6398380"/>
            <a:ext cx="8382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>
                <a:solidFill>
                  <a:srgbClr val="223651"/>
                </a:solidFill>
                <a:latin typeface="Arial"/>
                <a:cs typeface="Arial"/>
              </a:rPr>
              <a:t>MassHire Programs &amp; Services are funded in full by US Department of Labor (USDOL) Employment and Training Administration grants. </a:t>
            </a:r>
            <a:endParaRPr lang="en-US" sz="800">
              <a:solidFill>
                <a:srgbClr val="009876"/>
              </a:solidFill>
              <a:latin typeface="Calibri"/>
              <a:ea typeface="Calibri"/>
              <a:cs typeface="Calibri"/>
            </a:endParaRPr>
          </a:p>
          <a:p>
            <a:r>
              <a:rPr lang="en-US" sz="800" i="1">
                <a:solidFill>
                  <a:srgbClr val="223651"/>
                </a:solidFill>
                <a:latin typeface="Arial"/>
                <a:cs typeface="Arial"/>
              </a:rPr>
              <a:t>• Additional details furnished upon request</a:t>
            </a:r>
            <a:endParaRPr lang="en-US" sz="800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42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795"/>
            <a:ext cx="8229600" cy="990600"/>
          </a:xfrm>
        </p:spPr>
        <p:txBody>
          <a:bodyPr/>
          <a:lstStyle/>
          <a:p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Services						</a:t>
            </a:r>
            <a:r>
              <a:rPr lang="en-US" altLang="en-US" b="1">
                <a:latin typeface="Calibri"/>
              </a:rPr>
              <a:t>  </a:t>
            </a:r>
            <a:br>
              <a:rPr lang="en-US" altLang="en-US" b="1">
                <a:latin typeface="Calibri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Individualized Career Services</a:t>
            </a:r>
            <a:endParaRPr lang="en-US">
              <a:solidFill>
                <a:srgbClr val="003B5D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4" y="1284082"/>
            <a:ext cx="8883941" cy="513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Individualized Career Services:  (continued)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Made available to participants after staff determine such services are required to retain or obtain employment consistent with applicable statutory priorities.  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>
              <a:solidFill>
                <a:schemeClr val="accent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735330" lvl="1" indent="-285750">
              <a:buFont typeface="Arial"/>
              <a:buChar char="•"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Counseling </a:t>
            </a:r>
          </a:p>
          <a:p>
            <a:pPr marL="735330" lvl="1" indent="-285750">
              <a:buFont typeface="Arial"/>
              <a:buChar char="•"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Work Experiences (including transitional jobs)</a:t>
            </a:r>
          </a:p>
          <a:p>
            <a:pPr marL="137604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Transitional Jobs: time limited and wage-paid  work experiences up to 100 percent subsidized.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Must be combined with career and supportive services 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Established work history, demonstrates success in the workplace and develops skills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Local Boards may use 10% of funds to support transitional jobs</a:t>
            </a:r>
          </a:p>
          <a:p>
            <a:pPr marL="457200" lvl="4" indent="0">
              <a:lnSpc>
                <a:spcPct val="100000"/>
              </a:lnSpc>
              <a:buNone/>
            </a:pPr>
            <a:endParaRPr lang="en-US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lnSpc>
                <a:spcPct val="100000"/>
              </a:lnSpc>
              <a:buNone/>
            </a:pP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4500" lvl="4" indent="0">
              <a:lnSpc>
                <a:spcPct val="100000"/>
              </a:lnSpc>
              <a:buNone/>
            </a:pPr>
            <a:endParaRPr lang="en-US" sz="1200" i="1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1714500" lvl="4" indent="0">
              <a:lnSpc>
                <a:spcPct val="100000"/>
              </a:lnSpc>
              <a:buNone/>
            </a:pPr>
            <a:endParaRPr lang="en-US" sz="1200" i="1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47872" y="1323602"/>
            <a:ext cx="8610258" cy="3853466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en-US" altLang="en-US" sz="4000"/>
          </a:p>
          <a:p>
            <a:pPr marL="0" indent="0" algn="ctr">
              <a:buFont typeface="Arial" pitchFamily="34" charset="0"/>
              <a:buNone/>
            </a:pPr>
            <a:r>
              <a:rPr lang="en-US" altLang="en-US" sz="4000">
                <a:solidFill>
                  <a:schemeClr val="tx1"/>
                </a:solidFill>
              </a:rPr>
              <a:t>Staff Assisted (</a:t>
            </a:r>
            <a:r>
              <a:rPr lang="en-US" altLang="en-US" sz="4000" b="1">
                <a:solidFill>
                  <a:srgbClr val="0000FF"/>
                </a:solidFill>
              </a:rPr>
              <a:t>Blue/Bold</a:t>
            </a:r>
            <a:r>
              <a:rPr lang="en-US" altLang="en-US" sz="4000">
                <a:solidFill>
                  <a:schemeClr val="tx1"/>
                </a:solidFill>
              </a:rPr>
              <a:t>) Services, etc.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D36CE-B58C-000E-2091-EB5D476F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76" y="3984413"/>
            <a:ext cx="7091593" cy="6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1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ABF6D-5AA1-4367-8676-8AC62708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30BB1-B69C-41A1-B075-17E02D4F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E2A482BA-2D92-4084-96CE-48590E51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" y="169167"/>
            <a:ext cx="8398942" cy="89915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Staff Assisted Services (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Blue/Bold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)</a:t>
            </a:r>
            <a:endParaRPr lang="en-US" altLang="en-US" b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6C53F-E529-41E1-8DB5-A335E7AEF381}"/>
              </a:ext>
            </a:extLst>
          </p:cNvPr>
          <p:cNvSpPr txBox="1"/>
          <p:nvPr/>
        </p:nvSpPr>
        <p:spPr>
          <a:xfrm>
            <a:off x="434340" y="1385685"/>
            <a:ext cx="8561243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Staff assisted services trigger and/or extend participation in the program (i.e. any </a:t>
            </a:r>
            <a:r>
              <a:rPr lang="en-US" sz="2000" b="1" dirty="0">
                <a:solidFill>
                  <a:schemeClr val="accent6"/>
                </a:solidFill>
              </a:rPr>
              <a:t>blue/bold</a:t>
            </a:r>
            <a:r>
              <a:rPr lang="en-US" sz="2000" dirty="0">
                <a:solidFill>
                  <a:schemeClr val="accent6"/>
                </a:solidFill>
              </a:rPr>
              <a:t> service resets the 90-day clock to zero (0))</a:t>
            </a:r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Staff assisted services provide some benefit to a customer and take substantial staff time.  </a:t>
            </a:r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Services like assessment or career planning or counseling are examples of staff assisted services.</a:t>
            </a:r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Services like emailing a customer or leaving a phone message are examples of services </a:t>
            </a:r>
            <a:r>
              <a:rPr lang="en-US" sz="2000" b="1" i="1" dirty="0">
                <a:solidFill>
                  <a:schemeClr val="accent6"/>
                </a:solidFill>
              </a:rPr>
              <a:t>that are not </a:t>
            </a:r>
            <a:r>
              <a:rPr lang="en-US" sz="2000" dirty="0">
                <a:solidFill>
                  <a:schemeClr val="accent6"/>
                </a:solidFill>
              </a:rPr>
              <a:t>staff-assisted services.</a:t>
            </a:r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All services entered should be accompanied by clear notes!!!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ea typeface="Calibri"/>
                <a:cs typeface="Calibri"/>
              </a:rPr>
              <a:t>“Substantial” Services.</a:t>
            </a:r>
          </a:p>
        </p:txBody>
      </p:sp>
    </p:spTree>
    <p:extLst>
      <p:ext uri="{BB962C8B-B14F-4D97-AF65-F5344CB8AC3E}">
        <p14:creationId xmlns:p14="http://schemas.microsoft.com/office/powerpoint/2010/main" val="265377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Employment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E93AF-6B66-4457-BC6F-0350062B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" t="2994" r="544" b="2994"/>
          <a:stretch/>
        </p:blipFill>
        <p:spPr>
          <a:xfrm>
            <a:off x="74543" y="2777685"/>
            <a:ext cx="9019661" cy="130249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1439E9-D37B-AF4A-4260-ACFBD4B9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95" y="5552367"/>
            <a:ext cx="472480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3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Employment / Hired (DVOP entered)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72C21-CC66-A5F6-A1E4-239EC91A9D39}"/>
              </a:ext>
            </a:extLst>
          </p:cNvPr>
          <p:cNvSpPr txBox="1"/>
          <p:nvPr/>
        </p:nvSpPr>
        <p:spPr>
          <a:xfrm>
            <a:off x="137708" y="1315460"/>
            <a:ext cx="8799855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sz="1900" dirty="0">
                <a:solidFill>
                  <a:schemeClr val="accent6"/>
                </a:solidFill>
              </a:rPr>
              <a:t>The additional parts of the Employment Services Detail window only appear if you selected </a:t>
            </a:r>
            <a:r>
              <a:rPr lang="en-US" sz="1900" b="1" dirty="0">
                <a:solidFill>
                  <a:schemeClr val="accent6"/>
                </a:solidFill>
              </a:rPr>
              <a:t>Obtained Employment</a:t>
            </a:r>
            <a:r>
              <a:rPr lang="en-US" sz="1900" dirty="0">
                <a:solidFill>
                  <a:schemeClr val="accent6"/>
                </a:solidFill>
              </a:rPr>
              <a:t>, </a:t>
            </a:r>
            <a:r>
              <a:rPr lang="en-US" sz="1900" b="1" dirty="0">
                <a:solidFill>
                  <a:schemeClr val="accent6"/>
                </a:solidFill>
              </a:rPr>
              <a:t>Found Employment</a:t>
            </a:r>
            <a:r>
              <a:rPr lang="en-US" sz="1900" dirty="0">
                <a:solidFill>
                  <a:schemeClr val="accent6"/>
                </a:solidFill>
              </a:rPr>
              <a:t>, or indicated a service result of </a:t>
            </a:r>
            <a:r>
              <a:rPr lang="en-US" sz="1900" b="1" dirty="0">
                <a:solidFill>
                  <a:schemeClr val="accent6"/>
                </a:solidFill>
              </a:rPr>
              <a:t>Hired</a:t>
            </a:r>
            <a:r>
              <a:rPr lang="en-US" sz="1900" dirty="0">
                <a:solidFill>
                  <a:schemeClr val="accent6"/>
                </a:solidFill>
              </a:rPr>
              <a:t> when the Service Category is either </a:t>
            </a:r>
            <a:r>
              <a:rPr lang="en-US" sz="1900" b="1" dirty="0">
                <a:solidFill>
                  <a:schemeClr val="accent6"/>
                </a:solidFill>
              </a:rPr>
              <a:t>Job Referral - Staff </a:t>
            </a:r>
            <a:r>
              <a:rPr lang="en-US" sz="1900" dirty="0">
                <a:solidFill>
                  <a:schemeClr val="accent6"/>
                </a:solidFill>
              </a:rPr>
              <a:t>or </a:t>
            </a:r>
            <a:r>
              <a:rPr lang="en-US" sz="1900" b="1" dirty="0">
                <a:solidFill>
                  <a:schemeClr val="accent6"/>
                </a:solidFill>
              </a:rPr>
              <a:t>Job Development Referral</a:t>
            </a:r>
            <a:r>
              <a:rPr lang="en-US" sz="1900" dirty="0">
                <a:solidFill>
                  <a:schemeClr val="accent6"/>
                </a:solidFill>
              </a:rPr>
              <a:t>.  </a:t>
            </a: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accent6"/>
                </a:solidFill>
              </a:rPr>
              <a:t>The fields required vary depending on the programs where the job seeker is enrolled.</a:t>
            </a: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accent6"/>
                </a:solidFill>
              </a:rPr>
              <a:t> The preferred placement is to select </a:t>
            </a:r>
            <a:r>
              <a:rPr lang="en-US" sz="1900" b="1" dirty="0">
                <a:solidFill>
                  <a:schemeClr val="accent6"/>
                </a:solidFill>
              </a:rPr>
              <a:t>Hired</a:t>
            </a:r>
            <a:r>
              <a:rPr lang="en-US" sz="1900" dirty="0">
                <a:solidFill>
                  <a:schemeClr val="accent6"/>
                </a:solidFill>
              </a:rPr>
              <a:t> as the service result of a </a:t>
            </a:r>
            <a:r>
              <a:rPr lang="en-US" sz="1900" b="1" dirty="0">
                <a:solidFill>
                  <a:schemeClr val="accent6"/>
                </a:solidFill>
              </a:rPr>
              <a:t>Job Referral-Staff </a:t>
            </a:r>
            <a:r>
              <a:rPr lang="en-US" sz="1900" dirty="0">
                <a:solidFill>
                  <a:schemeClr val="accent6"/>
                </a:solidFill>
              </a:rPr>
              <a:t>or </a:t>
            </a:r>
            <a:r>
              <a:rPr lang="en-US" sz="1900" b="1" dirty="0">
                <a:solidFill>
                  <a:schemeClr val="accent6"/>
                </a:solidFill>
              </a:rPr>
              <a:t>Job Development Referral</a:t>
            </a:r>
            <a:r>
              <a:rPr lang="en-US" sz="1900" dirty="0">
                <a:solidFill>
                  <a:schemeClr val="accent6"/>
                </a:solidFill>
              </a:rPr>
              <a:t>.  </a:t>
            </a: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accent6"/>
                </a:solidFill>
              </a:rPr>
              <a:t>The next preferred placement is </a:t>
            </a:r>
            <a:r>
              <a:rPr lang="en-US" sz="1900" b="1" dirty="0">
                <a:solidFill>
                  <a:schemeClr val="accent6"/>
                </a:solidFill>
              </a:rPr>
              <a:t>Obtained Employment</a:t>
            </a:r>
            <a:r>
              <a:rPr lang="en-US" sz="1900" dirty="0">
                <a:solidFill>
                  <a:schemeClr val="accent6"/>
                </a:solidFill>
              </a:rPr>
              <a:t>.  </a:t>
            </a: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accent6"/>
                </a:solidFill>
              </a:rPr>
              <a:t>The least ideal is </a:t>
            </a:r>
            <a:r>
              <a:rPr lang="en-US" sz="1900" b="1" dirty="0">
                <a:solidFill>
                  <a:schemeClr val="accent6"/>
                </a:solidFill>
              </a:rPr>
              <a:t>Found Employment</a:t>
            </a:r>
            <a:r>
              <a:rPr lang="en-US" sz="1900" dirty="0">
                <a:solidFill>
                  <a:schemeClr val="accent6"/>
                </a:solidFill>
              </a:rPr>
              <a:t>.</a:t>
            </a: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accent6"/>
                </a:solidFill>
                <a:ea typeface="Calibri"/>
                <a:cs typeface="Calibri"/>
              </a:rPr>
              <a:t>Note: Local practices can be substituted until Program Policy is updated in JVSG SOP.</a:t>
            </a:r>
          </a:p>
        </p:txBody>
      </p:sp>
    </p:spTree>
    <p:extLst>
      <p:ext uri="{BB962C8B-B14F-4D97-AF65-F5344CB8AC3E}">
        <p14:creationId xmlns:p14="http://schemas.microsoft.com/office/powerpoint/2010/main" val="316561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Employment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4766-758A-A86F-D5A4-D2DF08618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" r="880" b="1250"/>
          <a:stretch/>
        </p:blipFill>
        <p:spPr>
          <a:xfrm>
            <a:off x="804862" y="1463951"/>
            <a:ext cx="7467973" cy="453097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355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Employment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F661B-0349-652B-E511-CEAB56E8C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" t="2020" r="859" b="1010"/>
          <a:stretch/>
        </p:blipFill>
        <p:spPr>
          <a:xfrm>
            <a:off x="250044" y="2055377"/>
            <a:ext cx="8562475" cy="318289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24878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Employment / Hired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7E25A-5F76-F80A-7A11-4BA348ABF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" t="870" b="522"/>
          <a:stretch/>
        </p:blipFill>
        <p:spPr>
          <a:xfrm>
            <a:off x="1669977" y="1345630"/>
            <a:ext cx="6305282" cy="469759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58058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Administrative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9978D-42B2-E831-04F2-7F64006B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" t="901" r="635" b="11712"/>
          <a:stretch/>
        </p:blipFill>
        <p:spPr>
          <a:xfrm>
            <a:off x="41413" y="2710142"/>
            <a:ext cx="9061111" cy="161120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C4261-6BA6-351D-9FE2-F7F45A224BA6}"/>
              </a:ext>
            </a:extLst>
          </p:cNvPr>
          <p:cNvSpPr txBox="1"/>
          <p:nvPr/>
        </p:nvSpPr>
        <p:spPr>
          <a:xfrm>
            <a:off x="1945341" y="5497606"/>
            <a:ext cx="5253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highlight>
                  <a:srgbClr val="F5F5F5"/>
                </a:highlight>
                <a:ea typeface="Calibri"/>
                <a:cs typeface="Calibri"/>
              </a:rPr>
              <a:t>Veterans Caseload Data Analysis (VCDAS)</a:t>
            </a:r>
            <a:r>
              <a:rPr lang="en-US">
                <a:highlight>
                  <a:srgbClr val="F5F5F5"/>
                </a:highlight>
                <a:ea typeface="Calibri"/>
                <a:cs typeface="Calibri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9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Administrative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143B8-2197-5990-D791-D5706EBAC091}"/>
              </a:ext>
            </a:extLst>
          </p:cNvPr>
          <p:cNvSpPr txBox="1"/>
          <p:nvPr/>
        </p:nvSpPr>
        <p:spPr>
          <a:xfrm>
            <a:off x="59267" y="1232906"/>
            <a:ext cx="9000066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Utilize the </a:t>
            </a:r>
            <a:r>
              <a:rPr lang="en-US" b="1" dirty="0">
                <a:solidFill>
                  <a:schemeClr val="accent6"/>
                </a:solidFill>
              </a:rPr>
              <a:t>Administrative </a:t>
            </a:r>
            <a:r>
              <a:rPr lang="en-US" dirty="0">
                <a:solidFill>
                  <a:schemeClr val="accent6"/>
                </a:solidFill>
              </a:rPr>
              <a:t>tab when applicable and accompanied with a MOSES note.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b="1" u="sng" dirty="0">
                <a:solidFill>
                  <a:schemeClr val="accent6"/>
                </a:solidFill>
              </a:rPr>
              <a:t>If Contact is Made:</a:t>
            </a:r>
            <a:endParaRPr lang="en-US" b="1" u="sng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MOSES: Services/</a:t>
            </a:r>
            <a:r>
              <a:rPr lang="en-US" b="1" dirty="0">
                <a:solidFill>
                  <a:schemeClr val="accent6"/>
                </a:solidFill>
              </a:rPr>
              <a:t>General </a:t>
            </a:r>
            <a:r>
              <a:rPr lang="en-US" dirty="0">
                <a:solidFill>
                  <a:schemeClr val="accent6"/>
                </a:solidFill>
              </a:rPr>
              <a:t>Services – Category: </a:t>
            </a:r>
            <a:r>
              <a:rPr lang="en-US" b="1" dirty="0">
                <a:solidFill>
                  <a:schemeClr val="accent6"/>
                </a:solidFill>
              </a:rPr>
              <a:t>Career Planning  </a:t>
            </a:r>
            <a:r>
              <a:rPr lang="en-US" dirty="0">
                <a:solidFill>
                  <a:schemeClr val="accent6"/>
                </a:solidFill>
              </a:rPr>
              <a:t>, Service Detail: </a:t>
            </a:r>
            <a:r>
              <a:rPr lang="en-US" b="1" dirty="0">
                <a:solidFill>
                  <a:schemeClr val="accent6"/>
                </a:solidFill>
              </a:rPr>
              <a:t>Received Case Management Services</a:t>
            </a:r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OR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MOSES: Services/</a:t>
            </a:r>
            <a:r>
              <a:rPr lang="en-US" b="1" dirty="0">
                <a:solidFill>
                  <a:schemeClr val="accent6"/>
                </a:solidFill>
              </a:rPr>
              <a:t>General </a:t>
            </a:r>
            <a:r>
              <a:rPr lang="en-US" dirty="0">
                <a:solidFill>
                  <a:schemeClr val="accent6"/>
                </a:solidFill>
              </a:rPr>
              <a:t>Services – Category: </a:t>
            </a:r>
            <a:r>
              <a:rPr lang="en-US" b="1" dirty="0">
                <a:solidFill>
                  <a:schemeClr val="accent6"/>
                </a:solidFill>
              </a:rPr>
              <a:t>Counseling</a:t>
            </a:r>
            <a:r>
              <a:rPr lang="en-US" dirty="0">
                <a:solidFill>
                  <a:schemeClr val="accent6"/>
                </a:solidFill>
              </a:rPr>
              <a:t>, Service Detail:  </a:t>
            </a:r>
            <a:r>
              <a:rPr lang="en-US" b="1" dirty="0">
                <a:solidFill>
                  <a:schemeClr val="accent6"/>
                </a:solidFill>
              </a:rPr>
              <a:t>Individual Career/Employment Counseling</a:t>
            </a:r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USE GENERAL SERVICE </a:t>
            </a:r>
            <a:r>
              <a:rPr lang="en-US" b="1" dirty="0">
                <a:solidFill>
                  <a:srgbClr val="0000FF"/>
                </a:solidFill>
              </a:rPr>
              <a:t>(BLUE/BOLD)</a:t>
            </a:r>
            <a:r>
              <a:rPr lang="en-US" b="1" dirty="0">
                <a:solidFill>
                  <a:schemeClr val="accent6"/>
                </a:solidFill>
              </a:rPr>
              <a:t>ONLY WHEN THERE HAS BEEN DIRECT COMMUNICATION WITH THE CUSTOMER AND A SERVICE OF SUBSTANCE HAS BEEN DELIVERED</a:t>
            </a:r>
            <a:endParaRPr lang="en-US" b="1" dirty="0">
              <a:solidFill>
                <a:schemeClr val="accent6"/>
              </a:solidFill>
              <a:cs typeface="Calibri"/>
            </a:endParaRPr>
          </a:p>
          <a:p>
            <a:endParaRPr lang="en-US" dirty="0"/>
          </a:p>
          <a:p>
            <a:endParaRPr lang="en-US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87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9C64CE-32C9-337A-7427-1900FF0C11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735D4-353E-1A4B-47C3-1A4C68FE3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41BE8DD-6BA1-AD43-8321-0CEB068BCC7D}" type="slidenum">
              <a:rPr lang="en-US" sz="1200" dirty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Administrative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A2EE3-CB45-7EB1-E6C2-7E2B8E470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" t="2394" r="928" b="2128"/>
          <a:stretch/>
        </p:blipFill>
        <p:spPr>
          <a:xfrm>
            <a:off x="162710" y="1912584"/>
            <a:ext cx="8795739" cy="296637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90FF9-B8B3-F439-90B3-FA19E419590A}"/>
              </a:ext>
            </a:extLst>
          </p:cNvPr>
          <p:cNvSpPr txBox="1"/>
          <p:nvPr/>
        </p:nvSpPr>
        <p:spPr>
          <a:xfrm>
            <a:off x="2035269" y="5492283"/>
            <a:ext cx="52009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ea typeface="Calibri"/>
                <a:cs typeface="Calibri"/>
              </a:rPr>
              <a:t>DVOP/LVER Services to a Veteran </a:t>
            </a:r>
          </a:p>
        </p:txBody>
      </p:sp>
    </p:spTree>
    <p:extLst>
      <p:ext uri="{BB962C8B-B14F-4D97-AF65-F5344CB8AC3E}">
        <p14:creationId xmlns:p14="http://schemas.microsoft.com/office/powerpoint/2010/main" val="49304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Administrative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C966F-CB94-FA7A-E88D-6F80F4E3D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" t="956" r="815" b="1530"/>
          <a:stretch/>
        </p:blipFill>
        <p:spPr>
          <a:xfrm>
            <a:off x="234632" y="1620068"/>
            <a:ext cx="7011440" cy="422138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F8713-3743-9154-B2C4-D7B927C949E9}"/>
              </a:ext>
            </a:extLst>
          </p:cNvPr>
          <p:cNvSpPr txBox="1"/>
          <p:nvPr/>
        </p:nvSpPr>
        <p:spPr>
          <a:xfrm>
            <a:off x="7346024" y="3133616"/>
            <a:ext cx="17466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USED FOR DOCUMENTING  UNSUCCESSFUL CONTACTS </a:t>
            </a:r>
          </a:p>
        </p:txBody>
      </p:sp>
    </p:spTree>
    <p:extLst>
      <p:ext uri="{BB962C8B-B14F-4D97-AF65-F5344CB8AC3E}">
        <p14:creationId xmlns:p14="http://schemas.microsoft.com/office/powerpoint/2010/main" val="66783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7AD507EC-B326-0CE1-BFD5-B2326EDD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2"/>
          <a:stretch/>
        </p:blipFill>
        <p:spPr>
          <a:xfrm>
            <a:off x="15" y="1056033"/>
            <a:ext cx="9143985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B2050-87B1-9DDE-104B-396BD5F055CB}"/>
              </a:ext>
            </a:extLst>
          </p:cNvPr>
          <p:cNvSpPr txBox="1"/>
          <p:nvPr/>
        </p:nvSpPr>
        <p:spPr>
          <a:xfrm>
            <a:off x="1143000" y="1699021"/>
            <a:ext cx="6858000" cy="217538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>
                <a:solidFill>
                  <a:srgbClr val="009876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4500">
              <a:solidFill>
                <a:srgbClr val="009876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416C-5C37-BDED-4E36-7618D66DC89B}"/>
              </a:ext>
            </a:extLst>
          </p:cNvPr>
          <p:cNvSpPr txBox="1"/>
          <p:nvPr/>
        </p:nvSpPr>
        <p:spPr>
          <a:xfrm rot="-180000">
            <a:off x="616105" y="1159727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8AD46-C63B-EC79-6A23-AF4E2BFFCBBD}"/>
              </a:ext>
            </a:extLst>
          </p:cNvPr>
          <p:cNvSpPr txBox="1"/>
          <p:nvPr/>
        </p:nvSpPr>
        <p:spPr>
          <a:xfrm rot="-1320000">
            <a:off x="7369562" y="3083312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CBC-13E7-7211-D04F-8DE436400639}"/>
              </a:ext>
            </a:extLst>
          </p:cNvPr>
          <p:cNvSpPr txBox="1"/>
          <p:nvPr/>
        </p:nvSpPr>
        <p:spPr>
          <a:xfrm>
            <a:off x="2602415" y="1780013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50B6-44B7-75B7-7D91-409F76C343D1}"/>
              </a:ext>
            </a:extLst>
          </p:cNvPr>
          <p:cNvSpPr txBox="1"/>
          <p:nvPr/>
        </p:nvSpPr>
        <p:spPr>
          <a:xfrm rot="1800000">
            <a:off x="2567567" y="439358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BA7D-CBA5-FE6F-20C1-BE2C51BD8FB1}"/>
              </a:ext>
            </a:extLst>
          </p:cNvPr>
          <p:cNvSpPr txBox="1"/>
          <p:nvPr/>
        </p:nvSpPr>
        <p:spPr>
          <a:xfrm rot="600000">
            <a:off x="5188104" y="206576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ED0EB-4599-7176-946A-E399A5378A97}"/>
              </a:ext>
            </a:extLst>
          </p:cNvPr>
          <p:cNvSpPr txBox="1"/>
          <p:nvPr/>
        </p:nvSpPr>
        <p:spPr>
          <a:xfrm rot="-1500000">
            <a:off x="1396690" y="391965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E8228-062C-096F-ADAB-67042809A46B}"/>
              </a:ext>
            </a:extLst>
          </p:cNvPr>
          <p:cNvSpPr txBox="1"/>
          <p:nvPr/>
        </p:nvSpPr>
        <p:spPr>
          <a:xfrm rot="1200000">
            <a:off x="5822330" y="395450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36758-5B07-3149-C0CC-3F6BF93EAB77}"/>
              </a:ext>
            </a:extLst>
          </p:cNvPr>
          <p:cNvSpPr txBox="1"/>
          <p:nvPr/>
        </p:nvSpPr>
        <p:spPr>
          <a:xfrm rot="-1020000">
            <a:off x="6839878" y="105518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21EC-D2D1-5ABD-1905-B29AAEEDA992}"/>
              </a:ext>
            </a:extLst>
          </p:cNvPr>
          <p:cNvSpPr txBox="1"/>
          <p:nvPr/>
        </p:nvSpPr>
        <p:spPr>
          <a:xfrm>
            <a:off x="4574787" y="432388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4EAA3-DCCB-8FAA-5025-13A2406D1BFE}"/>
              </a:ext>
            </a:extLst>
          </p:cNvPr>
          <p:cNvSpPr txBox="1"/>
          <p:nvPr/>
        </p:nvSpPr>
        <p:spPr>
          <a:xfrm rot="1800000">
            <a:off x="4045105" y="1417600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4269-C468-A654-FE3E-490544206956}"/>
              </a:ext>
            </a:extLst>
          </p:cNvPr>
          <p:cNvSpPr txBox="1"/>
          <p:nvPr/>
        </p:nvSpPr>
        <p:spPr>
          <a:xfrm rot="-780000">
            <a:off x="6526251" y="1738196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9BDEA7-2A37-D351-E804-A0729B01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ABB-4DFB-4A1A-8DFB-0C792B0BEC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3A98-A735-A61C-574E-0EE94067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490"/>
            <a:ext cx="8014447" cy="1141001"/>
          </a:xfrm>
        </p:spPr>
        <p:txBody>
          <a:bodyPr/>
          <a:lstStyle/>
          <a:p>
            <a:r>
              <a:rPr lang="en-US" sz="4800">
                <a:ea typeface="Calibri"/>
              </a:rPr>
              <a:t>Jobs for Veterans State Grant (JVSG) Program Training 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68E0-E9F8-A560-415D-C16060103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86529"/>
            <a:ext cx="7785473" cy="746125"/>
          </a:xfrm>
        </p:spPr>
        <p:txBody>
          <a:bodyPr vert="horz" lIns="0" tIns="45720" rIns="0" bIns="45720" rtlCol="0" anchor="t">
            <a:noAutofit/>
          </a:bodyPr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8387B-8C85-7937-C81D-A020F77F1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>
                <a:ea typeface="Calibri"/>
                <a:cs typeface="Calibri"/>
              </a:rPr>
              <a:t>January 2025 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C3A9D-A157-8A20-D2B7-DE295008F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86" y="4765792"/>
            <a:ext cx="4541178" cy="1359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729333-9843-2298-AE1F-9A2E7DA2AEBA}"/>
              </a:ext>
            </a:extLst>
          </p:cNvPr>
          <p:cNvSpPr txBox="1"/>
          <p:nvPr/>
        </p:nvSpPr>
        <p:spPr>
          <a:xfrm>
            <a:off x="152701" y="6398380"/>
            <a:ext cx="8382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>
                <a:solidFill>
                  <a:srgbClr val="223651"/>
                </a:solidFill>
                <a:latin typeface="Arial"/>
                <a:cs typeface="Arial"/>
              </a:rPr>
              <a:t>MassHire Programs &amp; Services are funded in full by US Department of Labor (USDOL) Employment and Training Administration grants. </a:t>
            </a:r>
            <a:endParaRPr lang="en-US" sz="800">
              <a:solidFill>
                <a:srgbClr val="009876"/>
              </a:solidFill>
              <a:latin typeface="Calibri"/>
              <a:ea typeface="Calibri"/>
              <a:cs typeface="Calibri"/>
            </a:endParaRPr>
          </a:p>
          <a:p>
            <a:r>
              <a:rPr lang="en-US" sz="800" i="1">
                <a:solidFill>
                  <a:srgbClr val="223651"/>
                </a:solidFill>
                <a:latin typeface="Arial"/>
                <a:cs typeface="Arial"/>
              </a:rPr>
              <a:t>• Additional details furnished upon request</a:t>
            </a:r>
            <a:endParaRPr lang="en-US" sz="800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30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4CF9F-0612-BA98-1923-2B94E22F6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" t="7339" r="363" b="4587"/>
          <a:stretch/>
        </p:blipFill>
        <p:spPr>
          <a:xfrm>
            <a:off x="49696" y="3047025"/>
            <a:ext cx="9061111" cy="78955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6EB20-7B67-4B53-1132-81CF5FD381B9}"/>
              </a:ext>
            </a:extLst>
          </p:cNvPr>
          <p:cNvSpPr txBox="1"/>
          <p:nvPr/>
        </p:nvSpPr>
        <p:spPr>
          <a:xfrm>
            <a:off x="2460811" y="5407959"/>
            <a:ext cx="4569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highlight>
                  <a:srgbClr val="F5F5F5"/>
                </a:highlight>
                <a:ea typeface="Calibri"/>
                <a:cs typeface="Calibri"/>
              </a:rPr>
              <a:t>Veterans Caseload Data Analysis (VCDAS)</a:t>
            </a:r>
            <a:r>
              <a:rPr lang="en-US">
                <a:highlight>
                  <a:srgbClr val="F5F5F5"/>
                </a:highlight>
                <a:ea typeface="Calibri"/>
                <a:cs typeface="Calibri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Notes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E2226-53C4-0B62-52F0-8A79EFB23E72}"/>
              </a:ext>
            </a:extLst>
          </p:cNvPr>
          <p:cNvSpPr txBox="1"/>
          <p:nvPr/>
        </p:nvSpPr>
        <p:spPr>
          <a:xfrm>
            <a:off x="273496" y="1300619"/>
            <a:ext cx="8596750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Documenting MOSES Notes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The </a:t>
            </a:r>
            <a:r>
              <a:rPr lang="en-US" b="1" dirty="0">
                <a:solidFill>
                  <a:schemeClr val="accent6"/>
                </a:solidFill>
              </a:rPr>
              <a:t>Career Plan </a:t>
            </a:r>
            <a:r>
              <a:rPr lang="en-US" dirty="0">
                <a:solidFill>
                  <a:schemeClr val="accent6"/>
                </a:solidFill>
              </a:rPr>
              <a:t>/Case Plan and MOSES </a:t>
            </a:r>
            <a:r>
              <a:rPr lang="en-US" b="1" dirty="0">
                <a:solidFill>
                  <a:schemeClr val="accent6"/>
                </a:solidFill>
              </a:rPr>
              <a:t>Notes</a:t>
            </a:r>
            <a:r>
              <a:rPr lang="en-US" dirty="0">
                <a:solidFill>
                  <a:schemeClr val="accent6"/>
                </a:solidFill>
              </a:rPr>
              <a:t> describe the Veteran's background and their future goals. To help the Veteran complete the Career Plan / Case Plan and to detect and address any barriers that exist or arise, VET Staff are responsible for regular contact with enrolled Veterans.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MOSES </a:t>
            </a:r>
            <a:r>
              <a:rPr lang="en-US" b="1" dirty="0">
                <a:solidFill>
                  <a:schemeClr val="accent6"/>
                </a:solidFill>
                <a:cs typeface="Calibri"/>
              </a:rPr>
              <a:t>Notes</a:t>
            </a:r>
            <a:r>
              <a:rPr lang="en-US" dirty="0">
                <a:solidFill>
                  <a:schemeClr val="accent6"/>
                </a:solidFill>
                <a:cs typeface="Calibri"/>
              </a:rPr>
              <a:t> should be consistent with the customized service strategy developed with the Veteran and should parallel the Case Plan.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MOSES </a:t>
            </a:r>
            <a:r>
              <a:rPr lang="en-US" b="1" dirty="0">
                <a:solidFill>
                  <a:schemeClr val="accent6"/>
                </a:solidFill>
                <a:cs typeface="Calibri"/>
              </a:rPr>
              <a:t>Notes</a:t>
            </a:r>
            <a:r>
              <a:rPr lang="en-US" dirty="0">
                <a:solidFill>
                  <a:schemeClr val="accent6"/>
                </a:solidFill>
                <a:cs typeface="Calibri"/>
              </a:rPr>
              <a:t> should convey how the Case Manager/ Veteran went from point A to point B. An issue or event that is recorded </a:t>
            </a:r>
            <a:r>
              <a:rPr lang="en-US" i="1" dirty="0">
                <a:solidFill>
                  <a:schemeClr val="accent6"/>
                </a:solidFill>
                <a:cs typeface="Calibri"/>
              </a:rPr>
              <a:t>must</a:t>
            </a:r>
            <a:r>
              <a:rPr lang="en-US" dirty="0">
                <a:solidFill>
                  <a:schemeClr val="accent6"/>
                </a:solidFill>
                <a:cs typeface="Calibri"/>
              </a:rPr>
              <a:t> have a follow-up entry in MOSES.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Note: </a:t>
            </a:r>
            <a:r>
              <a:rPr lang="en-US" i="1" dirty="0">
                <a:solidFill>
                  <a:schemeClr val="accent6"/>
                </a:solidFill>
              </a:rPr>
              <a:t>Mass Workforce Issuance 100 MDCS 08-112.3 </a:t>
            </a:r>
            <a:r>
              <a:rPr lang="en-US" dirty="0">
                <a:solidFill>
                  <a:schemeClr val="accent6"/>
                </a:solidFill>
              </a:rPr>
              <a:t>Career Planning for WIOA indicates a case manager should contact the customer at intervals of no longer than </a:t>
            </a:r>
            <a:r>
              <a:rPr lang="en-US" b="1" dirty="0">
                <a:solidFill>
                  <a:schemeClr val="accent6"/>
                </a:solidFill>
              </a:rPr>
              <a:t>30</a:t>
            </a:r>
            <a:r>
              <a:rPr lang="en-US" dirty="0">
                <a:solidFill>
                  <a:schemeClr val="accent6"/>
                </a:solidFill>
              </a:rPr>
              <a:t> days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/>
          </a:p>
          <a:p>
            <a:endParaRPr lang="en-US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07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E2226-53C4-0B62-52F0-8A79EFB23E72}"/>
              </a:ext>
            </a:extLst>
          </p:cNvPr>
          <p:cNvSpPr txBox="1"/>
          <p:nvPr/>
        </p:nvSpPr>
        <p:spPr>
          <a:xfrm>
            <a:off x="102742" y="1232219"/>
            <a:ext cx="8897419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Writing in MOSES Notes:</a:t>
            </a:r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MOSES</a:t>
            </a:r>
            <a:r>
              <a:rPr lang="en-US" b="1" dirty="0">
                <a:solidFill>
                  <a:schemeClr val="accent6"/>
                </a:solidFill>
              </a:rPr>
              <a:t> Notes </a:t>
            </a:r>
            <a:r>
              <a:rPr lang="en-US" dirty="0">
                <a:solidFill>
                  <a:schemeClr val="accent6"/>
                </a:solidFill>
              </a:rPr>
              <a:t>should be free of spelling errors and without personalized abbreviations.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MOSES </a:t>
            </a:r>
            <a:r>
              <a:rPr lang="en-US" b="1" dirty="0">
                <a:solidFill>
                  <a:schemeClr val="accent6"/>
                </a:solidFill>
              </a:rPr>
              <a:t>Notes</a:t>
            </a:r>
            <a:r>
              <a:rPr lang="en-US" dirty="0">
                <a:solidFill>
                  <a:schemeClr val="accent6"/>
                </a:solidFill>
              </a:rPr>
              <a:t> should contain only observable behavior not opinions or derogatory information about the customer.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MOSES </a:t>
            </a:r>
            <a:r>
              <a:rPr lang="en-US" b="1" dirty="0">
                <a:solidFill>
                  <a:schemeClr val="accent6"/>
                </a:solidFill>
              </a:rPr>
              <a:t>Notes</a:t>
            </a:r>
            <a:r>
              <a:rPr lang="en-US" dirty="0">
                <a:solidFill>
                  <a:schemeClr val="accent6"/>
                </a:solidFill>
              </a:rPr>
              <a:t> are a summarization of what occurred for each service – information copy or pasted directly from a customer email is not allowable.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Information that is of a highly personal nature should be avoided, </a:t>
            </a:r>
            <a:r>
              <a:rPr lang="en-US" i="1" dirty="0">
                <a:solidFill>
                  <a:schemeClr val="accent6"/>
                </a:solidFill>
              </a:rPr>
              <a:t>if possible</a:t>
            </a:r>
            <a:r>
              <a:rPr lang="en-US" dirty="0">
                <a:solidFill>
                  <a:schemeClr val="accent6"/>
                </a:solidFill>
              </a:rPr>
              <a:t>, if it cannot be avoided enter the information in MOSES </a:t>
            </a:r>
            <a:r>
              <a:rPr lang="en-US" b="1" dirty="0">
                <a:solidFill>
                  <a:schemeClr val="accent6"/>
                </a:solidFill>
              </a:rPr>
              <a:t>Notes</a:t>
            </a:r>
            <a:r>
              <a:rPr lang="en-US" dirty="0">
                <a:solidFill>
                  <a:schemeClr val="accent6"/>
                </a:solidFill>
              </a:rPr>
              <a:t> and mark note </a:t>
            </a:r>
            <a:r>
              <a:rPr lang="en-US" b="1" dirty="0">
                <a:solidFill>
                  <a:schemeClr val="accent6"/>
                </a:solidFill>
              </a:rPr>
              <a:t>Confidential.</a:t>
            </a:r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u="sng" dirty="0">
                <a:solidFill>
                  <a:schemeClr val="accent6"/>
                </a:solidFill>
              </a:rPr>
              <a:t>Every service </a:t>
            </a:r>
            <a:r>
              <a:rPr lang="en-US" dirty="0">
                <a:solidFill>
                  <a:schemeClr val="accent6"/>
                </a:solidFill>
              </a:rPr>
              <a:t>must be accompanied with a MOSES </a:t>
            </a:r>
            <a:r>
              <a:rPr lang="en-US" b="1" dirty="0">
                <a:solidFill>
                  <a:schemeClr val="accent6"/>
                </a:solidFill>
              </a:rPr>
              <a:t>Note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706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A6944-8ECC-7EA6-D8AF-F8FA5C2843E6}"/>
              </a:ext>
            </a:extLst>
          </p:cNvPr>
          <p:cNvSpPr txBox="1"/>
          <p:nvPr/>
        </p:nvSpPr>
        <p:spPr>
          <a:xfrm>
            <a:off x="78041" y="1228037"/>
            <a:ext cx="8980003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Whenever possible, notes should answer the </a:t>
            </a:r>
            <a:r>
              <a:rPr lang="en-US" b="1" dirty="0">
                <a:solidFill>
                  <a:schemeClr val="accent6"/>
                </a:solidFill>
              </a:rPr>
              <a:t>Who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b="1" dirty="0">
                <a:solidFill>
                  <a:schemeClr val="accent6"/>
                </a:solidFill>
              </a:rPr>
              <a:t>What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b="1" dirty="0">
                <a:solidFill>
                  <a:schemeClr val="accent6"/>
                </a:solidFill>
              </a:rPr>
              <a:t>When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b="1" dirty="0">
                <a:solidFill>
                  <a:schemeClr val="accent6"/>
                </a:solidFill>
              </a:rPr>
              <a:t>Where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b="1" dirty="0">
                <a:solidFill>
                  <a:schemeClr val="accent6"/>
                </a:solidFill>
              </a:rPr>
              <a:t>Why</a:t>
            </a:r>
            <a:r>
              <a:rPr lang="en-US" dirty="0">
                <a:solidFill>
                  <a:schemeClr val="accent6"/>
                </a:solidFill>
              </a:rPr>
              <a:t>, and </a:t>
            </a:r>
            <a:r>
              <a:rPr lang="en-US" b="1" dirty="0">
                <a:solidFill>
                  <a:schemeClr val="accent6"/>
                </a:solidFill>
              </a:rPr>
              <a:t>How</a:t>
            </a:r>
            <a:r>
              <a:rPr lang="en-US" dirty="0">
                <a:solidFill>
                  <a:schemeClr val="accent6"/>
                </a:solidFill>
              </a:rPr>
              <a:t> questions.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Who</a:t>
            </a:r>
            <a:r>
              <a:rPr lang="en-US" dirty="0">
                <a:solidFill>
                  <a:schemeClr val="accent6"/>
                </a:solidFill>
              </a:rPr>
              <a:t>: Notes should address whether the contact was with the Customer him/herself, or a training vendor, or other individual. 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What</a:t>
            </a:r>
            <a:r>
              <a:rPr lang="en-US" dirty="0">
                <a:solidFill>
                  <a:schemeClr val="accent6"/>
                </a:solidFill>
              </a:rPr>
              <a:t>: Notes should describe the event or occurrence that you are documenting.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When</a:t>
            </a:r>
            <a:r>
              <a:rPr lang="en-US" dirty="0">
                <a:solidFill>
                  <a:schemeClr val="accent6"/>
                </a:solidFill>
              </a:rPr>
              <a:t>: Notes should address the date in which the contact or event.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Where</a:t>
            </a:r>
            <a:r>
              <a:rPr lang="en-US" dirty="0">
                <a:solidFill>
                  <a:schemeClr val="accent6"/>
                </a:solidFill>
              </a:rPr>
              <a:t>: As applicable, Notes should include the location of the meeting or event that you are documenting.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Why</a:t>
            </a:r>
            <a:r>
              <a:rPr lang="en-US" dirty="0">
                <a:solidFill>
                  <a:schemeClr val="accent6"/>
                </a:solidFill>
              </a:rPr>
              <a:t>:  As applicable, Notes should describe why the Customer is being contacted, or it should be implicitly obvious to the reader why the Note is being included.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How</a:t>
            </a:r>
            <a:r>
              <a:rPr lang="en-US" dirty="0">
                <a:solidFill>
                  <a:schemeClr val="accent6"/>
                </a:solidFill>
              </a:rPr>
              <a:t>: Notes should address whether the contact was in person, via telephone, by e-mail, or another method.</a:t>
            </a:r>
            <a:endParaRPr lang="en-US" dirty="0">
              <a:solidFill>
                <a:schemeClr val="accent6"/>
              </a:solidFill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5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52BCC-9AF1-8398-2547-8E2A7EB14404}"/>
              </a:ext>
            </a:extLst>
          </p:cNvPr>
          <p:cNvSpPr txBox="1"/>
          <p:nvPr/>
        </p:nvSpPr>
        <p:spPr>
          <a:xfrm>
            <a:off x="118165" y="1380264"/>
            <a:ext cx="8906933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DVOPs must ensure that MOSES </a:t>
            </a:r>
            <a:r>
              <a:rPr lang="en-US" b="1" dirty="0">
                <a:solidFill>
                  <a:schemeClr val="accent6"/>
                </a:solidFill>
              </a:rPr>
              <a:t>Notes</a:t>
            </a:r>
            <a:r>
              <a:rPr lang="en-US" dirty="0">
                <a:solidFill>
                  <a:schemeClr val="accent6"/>
                </a:solidFill>
              </a:rPr>
              <a:t> tell a continuous story of the services provided and how the Veteran is progressing in their case plan.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DVOPs must add </a:t>
            </a:r>
            <a:r>
              <a:rPr lang="en-US" dirty="0">
                <a:solidFill>
                  <a:srgbClr val="0000FF"/>
                </a:solidFill>
              </a:rPr>
              <a:t>blue bold</a:t>
            </a:r>
            <a:r>
              <a:rPr lang="en-US" dirty="0">
                <a:solidFill>
                  <a:schemeClr val="accent6"/>
                </a:solidFill>
              </a:rPr>
              <a:t> services that indicate staff assistance as appropriate and add Notes to describe the service provided. 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Each Note must contain a next step, i.e., “Scheduled follow-up appointment on &lt;date&gt;”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  <a:cs typeface="Calibri"/>
              </a:rPr>
              <a:t>For Example: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i="1" dirty="0">
                <a:solidFill>
                  <a:schemeClr val="accent6"/>
                </a:solidFill>
                <a:cs typeface="Calibri"/>
              </a:rPr>
              <a:t>You meet with a Veteran, and record in Notes that the customer’s car is broken, requiring them to miss a few days in a training program and the plan to get it fixed.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i="1" dirty="0">
                <a:solidFill>
                  <a:schemeClr val="accent6"/>
                </a:solidFill>
                <a:cs typeface="Calibri"/>
              </a:rPr>
              <a:t>The next Note should state if his car was fixed, or how this situation was resolved and the Veteran's next steps.</a:t>
            </a:r>
            <a:endParaRPr lang="en-US" dirty="0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954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3025E-718F-0D79-EDA5-2B67304C8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" t="635" r="414"/>
          <a:stretch/>
        </p:blipFill>
        <p:spPr>
          <a:xfrm>
            <a:off x="1777745" y="1372712"/>
            <a:ext cx="5934697" cy="388475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E503D-3AA3-1252-EE48-4C9F23AB082A}"/>
              </a:ext>
            </a:extLst>
          </p:cNvPr>
          <p:cNvSpPr txBox="1"/>
          <p:nvPr/>
        </p:nvSpPr>
        <p:spPr>
          <a:xfrm>
            <a:off x="3308281" y="5517225"/>
            <a:ext cx="28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Holds 4,000 characters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6D011-26A8-8523-18E6-F9CBAA383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8" r="2564" b="2128"/>
          <a:stretch/>
        </p:blipFill>
        <p:spPr>
          <a:xfrm>
            <a:off x="549453" y="3242020"/>
            <a:ext cx="631092" cy="37390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2763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General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DB64D-AE86-7DD6-22A2-2A49FF3E0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" t="2247" r="544" b="1498"/>
          <a:stretch/>
        </p:blipFill>
        <p:spPr>
          <a:xfrm>
            <a:off x="0" y="2362049"/>
            <a:ext cx="9127334" cy="21337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07A90-CD60-26A0-A3A7-D6B990D7B0AD}"/>
              </a:ext>
            </a:extLst>
          </p:cNvPr>
          <p:cNvSpPr txBox="1"/>
          <p:nvPr/>
        </p:nvSpPr>
        <p:spPr>
          <a:xfrm>
            <a:off x="1911724" y="5553635"/>
            <a:ext cx="5107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highlight>
                  <a:srgbClr val="F5F5F5"/>
                </a:highlight>
                <a:ea typeface="Calibri"/>
                <a:cs typeface="Calibri"/>
              </a:rPr>
              <a:t>Veterans Caseload Data Analysis (VCDAS)</a:t>
            </a:r>
            <a:r>
              <a:rPr lang="en-US">
                <a:highlight>
                  <a:srgbClr val="F5F5F5"/>
                </a:highlight>
                <a:ea typeface="Calibri"/>
                <a:cs typeface="Calibri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29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9F9D8-09A3-916A-E2BE-C5ADE74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" t="2292" r="895" b="2006"/>
          <a:stretch/>
        </p:blipFill>
        <p:spPr>
          <a:xfrm>
            <a:off x="542860" y="2192205"/>
            <a:ext cx="8208107" cy="276327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9DB0C-4AC5-1D7D-65E8-0E3762F807C8}"/>
              </a:ext>
            </a:extLst>
          </p:cNvPr>
          <p:cNvSpPr txBox="1"/>
          <p:nvPr/>
        </p:nvSpPr>
        <p:spPr>
          <a:xfrm>
            <a:off x="3328837" y="5476124"/>
            <a:ext cx="218839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Holds 250 characters</a:t>
            </a:r>
          </a:p>
        </p:txBody>
      </p:sp>
    </p:spTree>
    <p:extLst>
      <p:ext uri="{BB962C8B-B14F-4D97-AF65-F5344CB8AC3E}">
        <p14:creationId xmlns:p14="http://schemas.microsoft.com/office/powerpoint/2010/main" val="1381558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MOSES Data Entry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40E78-D549-7CFF-2B20-5BF10695B35E}"/>
              </a:ext>
            </a:extLst>
          </p:cNvPr>
          <p:cNvSpPr txBox="1"/>
          <p:nvPr/>
        </p:nvSpPr>
        <p:spPr>
          <a:xfrm>
            <a:off x="120773" y="1357866"/>
            <a:ext cx="8729384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MOSES Data Entry:</a:t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b="1" dirty="0">
              <a:solidFill>
                <a:schemeClr val="accent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LVERs will enter in all employer services with appropriate service summaries (include Notes) provided to organizations in accordance with EOLWD/MDCS Policies and Procedures.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ea typeface="Calibri"/>
                <a:cs typeface="Calibri"/>
              </a:rPr>
              <a:t>LVERs will inform local areas of new contacts with employers, jobs posted and include local area Career Center BSR teams on future meetings. </a:t>
            </a: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458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093" y="304800"/>
            <a:ext cx="84312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Documentation Records</a:t>
            </a:r>
            <a:endParaRPr lang="en-US" sz="2800">
              <a:solidFill>
                <a:srgbClr val="003B5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9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459194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Documentation may be stored electronically; however documentation must be available to program monitors, fiscal monitors, and auditors. </a:t>
            </a:r>
            <a:endParaRPr lang="en-US">
              <a:solidFill>
                <a:schemeClr val="accent6"/>
              </a:solidFill>
              <a:ea typeface="Calibri"/>
              <a:cs typeface="Calibri"/>
            </a:endParaRPr>
          </a:p>
          <a:p>
            <a:pPr lvl="1"/>
            <a:r>
              <a:rPr lang="en-US" i="1" dirty="0">
                <a:solidFill>
                  <a:schemeClr val="accent6"/>
                </a:solidFill>
                <a:cs typeface="Calibri"/>
              </a:rPr>
              <a:t>(Security protocols to safeguard personal information must be in place.)</a:t>
            </a:r>
            <a:r>
              <a:rPr lang="en-US" dirty="0">
                <a:solidFill>
                  <a:schemeClr val="accent6"/>
                </a:solidFill>
                <a:cs typeface="Calibri"/>
              </a:rPr>
              <a:t> </a:t>
            </a:r>
            <a:endParaRPr lang="en-US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Local areas must retain records for a period of at least three (3) years after the submittal of the final closeout expenditure report for that funding period.  </a:t>
            </a:r>
            <a:endParaRPr lang="en-US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>
              <a:latin typeface="Century Gothic"/>
            </a:endParaRPr>
          </a:p>
          <a:p>
            <a:endParaRPr lang="en-US">
              <a:solidFill>
                <a:srgbClr val="003B5D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42B4A"/>
              </a:solidFill>
              <a:latin typeface="Century Gothic" panose="020B0502020202020204" pitchFamily="34" charset="0"/>
            </a:endParaRPr>
          </a:p>
          <a:p>
            <a:endParaRPr lang="en-US" i="1" dirty="0">
              <a:solidFill>
                <a:srgbClr val="042B4A"/>
              </a:solidFill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8495414" y="6410385"/>
            <a:ext cx="343786" cy="312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US" sz="105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04" y="-96688"/>
            <a:ext cx="8351400" cy="954348"/>
          </a:xfrm>
        </p:spPr>
        <p:txBody>
          <a:bodyPr/>
          <a:lstStyle/>
          <a:p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b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Eligibility Documentation in a Virtual Environment </a:t>
            </a:r>
            <a:br>
              <a:rPr lang="en-US" altLang="en-US" sz="3000" b="1">
                <a:latin typeface="Calibri"/>
              </a:rPr>
            </a:br>
            <a:r>
              <a:rPr lang="en-US" altLang="en-US" sz="3000" b="1">
                <a:latin typeface="Calibri"/>
              </a:rPr>
              <a:t> 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100 DCS 18.111</a:t>
            </a:r>
            <a:br>
              <a:rPr lang="en-US" sz="2800">
                <a:latin typeface="Century Gothic" panose="020B0502020202020204" pitchFamily="34" charset="0"/>
              </a:rPr>
            </a:br>
            <a:endParaRPr lang="en-US">
              <a:solidFill>
                <a:srgbClr val="003B5D"/>
              </a:solidFill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dirty="0" smtClean="0">
                <a:latin typeface="Century Gothic"/>
              </a:rPr>
              <a:pPr/>
              <a:t>33</a:t>
            </a:fld>
            <a:endParaRPr lang="en-US"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6255" y="1333570"/>
            <a:ext cx="8693770" cy="5051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48945" lvl="1" indent="0">
              <a:buNone/>
            </a:pPr>
            <a:r>
              <a:rPr lang="en-US" sz="1600" b="1" dirty="0">
                <a:solidFill>
                  <a:schemeClr val="accent6"/>
                </a:solidFill>
                <a:ea typeface="+mn-lt"/>
                <a:cs typeface="Calibri"/>
              </a:rPr>
              <a:t>Verifying Eligibility Documentation via Live Stream</a:t>
            </a: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  <a:cs typeface="Calibri"/>
              </a:rPr>
              <a:t>Allows verification of eligibility documentation through livestream or video sharing such as Zoom, Webex, or Adobe Connects or other virtual media	platform.</a:t>
            </a:r>
            <a:endParaRPr lang="en-US" sz="16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  <a:ea typeface="+mn-lt"/>
                <a:cs typeface="Calibri"/>
              </a:rPr>
              <a:t>A printout or an electronic copy of a screenshot containing the eligibility document verified must be included in the customer’s file.</a:t>
            </a:r>
            <a:br>
              <a:rPr lang="en-US" sz="1600" dirty="0">
                <a:ea typeface="+mn-lt"/>
                <a:cs typeface="Calibri" panose="020F0502020204030204" pitchFamily="34" charset="0"/>
              </a:rPr>
            </a:br>
            <a:endParaRPr lang="en-US" sz="1600" dirty="0">
              <a:solidFill>
                <a:schemeClr val="accent6"/>
              </a:solidFill>
              <a:ea typeface="+mn-lt"/>
              <a:cs typeface="Calibri" panose="020F0502020204030204" pitchFamily="34" charset="0"/>
            </a:endParaRPr>
          </a:p>
          <a:p>
            <a:pPr marL="448945" lvl="1" indent="0">
              <a:buNone/>
            </a:pPr>
            <a:r>
              <a:rPr lang="en-US" sz="1600" b="1" dirty="0">
                <a:solidFill>
                  <a:schemeClr val="accent6"/>
                </a:solidFill>
                <a:ea typeface="+mn-lt"/>
                <a:cs typeface="Calibri"/>
              </a:rPr>
              <a:t>Electronic Signatures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  <a:ea typeface="+mn-lt"/>
                <a:cs typeface="Calibri"/>
              </a:rPr>
              <a:t>Participants must still sign documents when required.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  <a:ea typeface="+mn-lt"/>
                <a:cs typeface="Calibri"/>
              </a:rPr>
              <a:t>Fillable forms and the use of electronic signatures is allowed. </a:t>
            </a: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  <a:ea typeface="+mn-lt"/>
                <a:cs typeface="Calibri"/>
              </a:rPr>
              <a:t>Staff may have the participant email agreement to the content of the required form.</a:t>
            </a:r>
            <a:endParaRPr lang="en-US" sz="16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  <a:ea typeface="+mn-lt"/>
                <a:cs typeface="Calibri"/>
              </a:rPr>
              <a:t>The email must be kept in the participant file.</a:t>
            </a:r>
            <a:br>
              <a:rPr lang="en-US" sz="1600" dirty="0">
                <a:solidFill>
                  <a:schemeClr val="accent6"/>
                </a:solidFill>
                <a:ea typeface="+mn-lt"/>
                <a:cs typeface="Calibri" panose="020F0502020204030204" pitchFamily="34" charset="0"/>
              </a:rPr>
            </a:br>
            <a:endParaRPr lang="en-US" dirty="0">
              <a:solidFill>
                <a:schemeClr val="accent6"/>
              </a:solidFill>
              <a:ea typeface="Calibri"/>
              <a:cs typeface="Calibri" panose="020F0502020204030204" pitchFamily="34" charset="0"/>
            </a:endParaRPr>
          </a:p>
          <a:p>
            <a:pPr marL="448945" lvl="1" indent="0">
              <a:buNone/>
            </a:pPr>
            <a:r>
              <a:rPr lang="en-US" sz="1600" b="1" dirty="0">
                <a:solidFill>
                  <a:schemeClr val="accent6"/>
                </a:solidFill>
                <a:ea typeface="+mn-lt"/>
                <a:cs typeface="Calibri"/>
              </a:rPr>
              <a:t>Documenting MOSES</a:t>
            </a: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  <a:ea typeface="+mn-lt"/>
                <a:cs typeface="Calibri"/>
              </a:rPr>
              <a:t>All Staff must document the “</a:t>
            </a:r>
            <a:r>
              <a:rPr lang="en-US" sz="1600" b="1" dirty="0">
                <a:solidFill>
                  <a:schemeClr val="accent6"/>
                </a:solidFill>
                <a:ea typeface="+mn-lt"/>
                <a:cs typeface="Calibri"/>
              </a:rPr>
              <a:t>Notes</a:t>
            </a:r>
            <a:r>
              <a:rPr lang="en-US" sz="1600" dirty="0">
                <a:solidFill>
                  <a:schemeClr val="accent6"/>
                </a:solidFill>
                <a:ea typeface="+mn-lt"/>
                <a:cs typeface="Calibri"/>
              </a:rPr>
              <a:t>” section in MOSES when eligibility documentation was obtained via live stream and a printout or screen shot of the eligibility document is included in the customer’s file. </a:t>
            </a:r>
            <a:endParaRPr lang="en-US" dirty="0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6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7AD507EC-B326-0CE1-BFD5-B2326EDD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2"/>
          <a:stretch/>
        </p:blipFill>
        <p:spPr>
          <a:xfrm>
            <a:off x="15" y="1056033"/>
            <a:ext cx="9143985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B2050-87B1-9DDE-104B-396BD5F055CB}"/>
              </a:ext>
            </a:extLst>
          </p:cNvPr>
          <p:cNvSpPr txBox="1"/>
          <p:nvPr/>
        </p:nvSpPr>
        <p:spPr>
          <a:xfrm>
            <a:off x="1143000" y="1699021"/>
            <a:ext cx="6858000" cy="217538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>
                <a:solidFill>
                  <a:srgbClr val="009876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4500">
              <a:solidFill>
                <a:srgbClr val="009876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416C-5C37-BDED-4E36-7618D66DC89B}"/>
              </a:ext>
            </a:extLst>
          </p:cNvPr>
          <p:cNvSpPr txBox="1"/>
          <p:nvPr/>
        </p:nvSpPr>
        <p:spPr>
          <a:xfrm rot="-180000">
            <a:off x="616105" y="1159727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8AD46-C63B-EC79-6A23-AF4E2BFFCBBD}"/>
              </a:ext>
            </a:extLst>
          </p:cNvPr>
          <p:cNvSpPr txBox="1"/>
          <p:nvPr/>
        </p:nvSpPr>
        <p:spPr>
          <a:xfrm rot="-1320000">
            <a:off x="7369562" y="3083312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CBC-13E7-7211-D04F-8DE436400639}"/>
              </a:ext>
            </a:extLst>
          </p:cNvPr>
          <p:cNvSpPr txBox="1"/>
          <p:nvPr/>
        </p:nvSpPr>
        <p:spPr>
          <a:xfrm>
            <a:off x="2602415" y="1780013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50B6-44B7-75B7-7D91-409F76C343D1}"/>
              </a:ext>
            </a:extLst>
          </p:cNvPr>
          <p:cNvSpPr txBox="1"/>
          <p:nvPr/>
        </p:nvSpPr>
        <p:spPr>
          <a:xfrm rot="1800000">
            <a:off x="2567567" y="439358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BA7D-CBA5-FE6F-20C1-BE2C51BD8FB1}"/>
              </a:ext>
            </a:extLst>
          </p:cNvPr>
          <p:cNvSpPr txBox="1"/>
          <p:nvPr/>
        </p:nvSpPr>
        <p:spPr>
          <a:xfrm rot="600000">
            <a:off x="5188104" y="206576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ED0EB-4599-7176-946A-E399A5378A97}"/>
              </a:ext>
            </a:extLst>
          </p:cNvPr>
          <p:cNvSpPr txBox="1"/>
          <p:nvPr/>
        </p:nvSpPr>
        <p:spPr>
          <a:xfrm rot="-1500000">
            <a:off x="1396690" y="391965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E8228-062C-096F-ADAB-67042809A46B}"/>
              </a:ext>
            </a:extLst>
          </p:cNvPr>
          <p:cNvSpPr txBox="1"/>
          <p:nvPr/>
        </p:nvSpPr>
        <p:spPr>
          <a:xfrm rot="1200000">
            <a:off x="5822330" y="395450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36758-5B07-3149-C0CC-3F6BF93EAB77}"/>
              </a:ext>
            </a:extLst>
          </p:cNvPr>
          <p:cNvSpPr txBox="1"/>
          <p:nvPr/>
        </p:nvSpPr>
        <p:spPr>
          <a:xfrm rot="-1020000">
            <a:off x="6839878" y="105518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21EC-D2D1-5ABD-1905-B29AAEEDA992}"/>
              </a:ext>
            </a:extLst>
          </p:cNvPr>
          <p:cNvSpPr txBox="1"/>
          <p:nvPr/>
        </p:nvSpPr>
        <p:spPr>
          <a:xfrm>
            <a:off x="4574787" y="432388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4EAA3-DCCB-8FAA-5025-13A2406D1BFE}"/>
              </a:ext>
            </a:extLst>
          </p:cNvPr>
          <p:cNvSpPr txBox="1"/>
          <p:nvPr/>
        </p:nvSpPr>
        <p:spPr>
          <a:xfrm rot="1800000">
            <a:off x="4045105" y="1417600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4269-C468-A654-FE3E-490544206956}"/>
              </a:ext>
            </a:extLst>
          </p:cNvPr>
          <p:cNvSpPr txBox="1"/>
          <p:nvPr/>
        </p:nvSpPr>
        <p:spPr>
          <a:xfrm rot="-780000">
            <a:off x="6526251" y="1738196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9BDEA7-2A37-D351-E804-A0729B01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ABB-4DFB-4A1A-8DFB-0C792B0BEC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General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143B8-2197-5990-D791-D5706EBAC091}"/>
              </a:ext>
            </a:extLst>
          </p:cNvPr>
          <p:cNvSpPr txBox="1"/>
          <p:nvPr/>
        </p:nvSpPr>
        <p:spPr>
          <a:xfrm>
            <a:off x="59267" y="1253452"/>
            <a:ext cx="9000066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Any contact with a </a:t>
            </a:r>
            <a:r>
              <a:rPr lang="en-US" b="1" dirty="0">
                <a:solidFill>
                  <a:schemeClr val="accent6"/>
                </a:solidFill>
              </a:rPr>
              <a:t>vendor/organization </a:t>
            </a:r>
            <a:r>
              <a:rPr lang="en-US" dirty="0">
                <a:solidFill>
                  <a:schemeClr val="accent6"/>
                </a:solidFill>
              </a:rPr>
              <a:t>on the customer’s behalf should be recorded as follows: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Services/</a:t>
            </a:r>
            <a:r>
              <a:rPr lang="en-US" b="1" dirty="0">
                <a:solidFill>
                  <a:schemeClr val="accent6"/>
                </a:solidFill>
              </a:rPr>
              <a:t>General</a:t>
            </a:r>
            <a:r>
              <a:rPr lang="en-US" dirty="0">
                <a:solidFill>
                  <a:schemeClr val="accent6"/>
                </a:solidFill>
              </a:rPr>
              <a:t> Services – Category: </a:t>
            </a:r>
            <a:r>
              <a:rPr lang="en-US" b="1" dirty="0">
                <a:solidFill>
                  <a:schemeClr val="accent6"/>
                </a:solidFill>
              </a:rPr>
              <a:t>Career Planning </a:t>
            </a:r>
            <a:r>
              <a:rPr lang="en-US" dirty="0">
                <a:solidFill>
                  <a:schemeClr val="accent6"/>
                </a:solidFill>
              </a:rPr>
              <a:t>, Service Detail: </a:t>
            </a:r>
            <a:r>
              <a:rPr lang="en-US" b="1" dirty="0">
                <a:solidFill>
                  <a:schemeClr val="accent6"/>
                </a:solidFill>
              </a:rPr>
              <a:t>Consultation with Other Agencies</a:t>
            </a:r>
            <a:r>
              <a:rPr lang="en-US" dirty="0">
                <a:solidFill>
                  <a:schemeClr val="accent6"/>
                </a:solidFill>
              </a:rPr>
              <a:t> with a description of the conversation in MOSES notes.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Any referral to an </a:t>
            </a:r>
            <a:r>
              <a:rPr lang="en-US" b="1" dirty="0">
                <a:solidFill>
                  <a:schemeClr val="accent6"/>
                </a:solidFill>
              </a:rPr>
              <a:t>outside agency </a:t>
            </a:r>
            <a:r>
              <a:rPr lang="en-US" dirty="0">
                <a:solidFill>
                  <a:schemeClr val="accent6"/>
                </a:solidFill>
              </a:rPr>
              <a:t>for supportive or educational services should be recorded as follows (</a:t>
            </a:r>
            <a:r>
              <a:rPr lang="en-US" i="1" dirty="0">
                <a:solidFill>
                  <a:schemeClr val="accent6"/>
                </a:solidFill>
              </a:rPr>
              <a:t>With the exception of referrals to and from Vocational Rehabilitation</a:t>
            </a:r>
            <a:r>
              <a:rPr lang="en-US" dirty="0">
                <a:solidFill>
                  <a:schemeClr val="accent6"/>
                </a:solidFill>
              </a:rPr>
              <a:t>):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 Services/</a:t>
            </a:r>
            <a:r>
              <a:rPr lang="en-US" b="1" dirty="0">
                <a:solidFill>
                  <a:schemeClr val="accent6"/>
                </a:solidFill>
              </a:rPr>
              <a:t>General</a:t>
            </a:r>
            <a:r>
              <a:rPr lang="en-US" dirty="0">
                <a:solidFill>
                  <a:schemeClr val="accent6"/>
                </a:solidFill>
              </a:rPr>
              <a:t> Services – Category: </a:t>
            </a:r>
            <a:r>
              <a:rPr lang="en-US" b="1" dirty="0">
                <a:solidFill>
                  <a:schemeClr val="accent6"/>
                </a:solidFill>
              </a:rPr>
              <a:t>Counseling</a:t>
            </a:r>
            <a:r>
              <a:rPr lang="en-US" dirty="0">
                <a:solidFill>
                  <a:schemeClr val="accent6"/>
                </a:solidFill>
              </a:rPr>
              <a:t>, Service Detail: </a:t>
            </a:r>
            <a:r>
              <a:rPr lang="en-US" b="1" dirty="0">
                <a:solidFill>
                  <a:schemeClr val="accent6"/>
                </a:solidFill>
              </a:rPr>
              <a:t>Referred to Supportive Services </a:t>
            </a:r>
            <a:r>
              <a:rPr lang="en-US" dirty="0">
                <a:solidFill>
                  <a:schemeClr val="accent6"/>
                </a:solidFill>
              </a:rPr>
              <a:t>or </a:t>
            </a:r>
            <a:r>
              <a:rPr lang="en-US" b="1" dirty="0">
                <a:solidFill>
                  <a:schemeClr val="accent6"/>
                </a:solidFill>
              </a:rPr>
              <a:t>Referred to Educational Services</a:t>
            </a:r>
            <a:r>
              <a:rPr lang="en-US" dirty="0">
                <a:solidFill>
                  <a:schemeClr val="accent6"/>
                </a:solidFill>
              </a:rPr>
              <a:t>, with a description of the conversation in MOSES notes.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Note: All referrals should be accompanied by a follow-up on the referral with Veteran/agency.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34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General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143B8-2197-5990-D791-D5706EBAC091}"/>
              </a:ext>
            </a:extLst>
          </p:cNvPr>
          <p:cNvSpPr txBox="1"/>
          <p:nvPr/>
        </p:nvSpPr>
        <p:spPr>
          <a:xfrm>
            <a:off x="71967" y="1205811"/>
            <a:ext cx="9000066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Documentation of MOSES Services</a:t>
            </a:r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Any in-person, actual phone contact, or two-way mail or email contact must be recorded as follows with a description of the conversation in MOSES notes: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MOSES: Services/</a:t>
            </a:r>
            <a:r>
              <a:rPr lang="en-US" b="1" dirty="0">
                <a:solidFill>
                  <a:schemeClr val="accent6"/>
                </a:solidFill>
              </a:rPr>
              <a:t>General Services </a:t>
            </a:r>
            <a:r>
              <a:rPr lang="en-US" dirty="0">
                <a:solidFill>
                  <a:schemeClr val="accent6"/>
                </a:solidFill>
              </a:rPr>
              <a:t>– Category: </a:t>
            </a:r>
            <a:r>
              <a:rPr lang="en-US" b="1" dirty="0">
                <a:solidFill>
                  <a:schemeClr val="accent6"/>
                </a:solidFill>
              </a:rPr>
              <a:t>Career Planning, </a:t>
            </a:r>
            <a:r>
              <a:rPr lang="en-US" dirty="0">
                <a:solidFill>
                  <a:schemeClr val="accent6"/>
                </a:solidFill>
              </a:rPr>
              <a:t>Service Detail: </a:t>
            </a:r>
            <a:r>
              <a:rPr lang="en-US" b="1" dirty="0">
                <a:solidFill>
                  <a:schemeClr val="accent6"/>
                </a:solidFill>
              </a:rPr>
              <a:t>Received Case Management Services</a:t>
            </a:r>
          </a:p>
          <a:p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OR</a:t>
            </a: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MOSES: Services/</a:t>
            </a:r>
            <a:r>
              <a:rPr lang="en-US" b="1" dirty="0">
                <a:solidFill>
                  <a:schemeClr val="accent6"/>
                </a:solidFill>
              </a:rPr>
              <a:t>General Services </a:t>
            </a:r>
            <a:r>
              <a:rPr lang="en-US" dirty="0">
                <a:solidFill>
                  <a:schemeClr val="accent6"/>
                </a:solidFill>
              </a:rPr>
              <a:t>– Category: </a:t>
            </a:r>
            <a:r>
              <a:rPr lang="en-US" b="1" dirty="0">
                <a:solidFill>
                  <a:schemeClr val="accent6"/>
                </a:solidFill>
              </a:rPr>
              <a:t>Counseling,  </a:t>
            </a:r>
            <a:r>
              <a:rPr lang="en-US" dirty="0">
                <a:solidFill>
                  <a:schemeClr val="accent6"/>
                </a:solidFill>
              </a:rPr>
              <a:t>Service Detail: </a:t>
            </a:r>
            <a:r>
              <a:rPr lang="en-US" b="1" dirty="0">
                <a:solidFill>
                  <a:schemeClr val="accent6"/>
                </a:solidFill>
              </a:rPr>
              <a:t>Individual Career/Employment Counseling</a:t>
            </a:r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Any supportive Services received, uniforms, transportation, etc., should be recorded as follows: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•MOSES Services/</a:t>
            </a:r>
            <a:r>
              <a:rPr lang="en-US" b="1" dirty="0">
                <a:solidFill>
                  <a:schemeClr val="accent6"/>
                </a:solidFill>
              </a:rPr>
              <a:t>General</a:t>
            </a:r>
            <a:r>
              <a:rPr lang="en-US" dirty="0">
                <a:solidFill>
                  <a:schemeClr val="accent6"/>
                </a:solidFill>
              </a:rPr>
              <a:t> Services – Category: </a:t>
            </a:r>
            <a:r>
              <a:rPr lang="en-US" b="1" dirty="0">
                <a:solidFill>
                  <a:schemeClr val="accent6"/>
                </a:solidFill>
              </a:rPr>
              <a:t>Supportive Services</a:t>
            </a:r>
            <a:r>
              <a:rPr lang="en-US" dirty="0">
                <a:solidFill>
                  <a:schemeClr val="accent6"/>
                </a:solidFill>
              </a:rPr>
              <a:t>, Service Detail: as applicable with a description of the service in MOSES notes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/>
          </a:p>
          <a:p>
            <a:endParaRPr lang="en-US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08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General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143B8-2197-5990-D791-D5706EBAC091}"/>
              </a:ext>
            </a:extLst>
          </p:cNvPr>
          <p:cNvSpPr txBox="1"/>
          <p:nvPr/>
        </p:nvSpPr>
        <p:spPr>
          <a:xfrm>
            <a:off x="59267" y="1232906"/>
            <a:ext cx="9000066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 customer must be contacted by phone, mail, e-mail or personal contact within the required 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interval. 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If unable to reach a customer, a letter or email must go out. Appropriate services should be entered in MOSES and a record of your attempt to contact customer in MOSES Notes.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Establish a tickler system to manage the contact requirements or run reports given to you by your center.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/>
                </a:solidFill>
              </a:rPr>
              <a:t>• Record contact services in MOSES.</a:t>
            </a:r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accent6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USE GENERAL SERVICE ONLY WHEN THERE HAS BEEN DIRECT COMMUNICATION WITH THE CUSTOMER</a:t>
            </a:r>
            <a:endParaRPr lang="en-US" b="1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/>
          </a:p>
          <a:p>
            <a:endParaRPr lang="en-US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56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Services</a:t>
            </a:r>
            <a:br>
              <a:rPr lang="en-US" altLang="en-US" b="1"/>
            </a:br>
            <a:r>
              <a:rPr lang="en-US" altLang="en-US" b="1"/>
              <a:t>General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97AA4-BC0E-525D-56EB-6E7C36501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" t="1389" r="692"/>
          <a:stretch/>
        </p:blipFill>
        <p:spPr>
          <a:xfrm>
            <a:off x="397027" y="1663209"/>
            <a:ext cx="8257500" cy="4117642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8644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169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Calibri"/>
              </a:rPr>
              <a:t>Services</a:t>
            </a:r>
            <a:br>
              <a:rPr lang="en-US" altLang="en-US" b="1">
                <a:latin typeface="Calibri"/>
              </a:rPr>
            </a:br>
            <a:r>
              <a:rPr lang="en-US" altLang="en-US" b="1">
                <a:latin typeface="Calibri"/>
              </a:rPr>
              <a:t>Basic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Career Services</a:t>
            </a:r>
            <a:endParaRPr lang="en-US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36" y="1252817"/>
            <a:ext cx="8522992" cy="5114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Basic Career Services</a:t>
            </a: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: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Universally accessible and made available to all individuals seeking employment and training. </a:t>
            </a:r>
          </a:p>
          <a:p>
            <a:pPr marL="449580" lvl="1" indent="0">
              <a:buNone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Services include: 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>
              <a:solidFill>
                <a:schemeClr val="accent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lvl="1" indent="-287020"/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Eligibility Determination </a:t>
            </a:r>
          </a:p>
          <a:p>
            <a:pPr marL="1090295" lvl="2"/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Initial Skills Assessment </a:t>
            </a:r>
          </a:p>
          <a:p>
            <a:pPr marL="1090295" lvl="2"/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Labor Exchange Services </a:t>
            </a:r>
          </a:p>
          <a:p>
            <a:pPr marL="1090295" lvl="2"/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Information on Programs and Services </a:t>
            </a:r>
          </a:p>
          <a:p>
            <a:pPr marL="1090295" lvl="2"/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Program Referrals </a:t>
            </a:r>
            <a:endParaRPr lang="en-US" i="1" dirty="0">
              <a:solidFill>
                <a:schemeClr val="accent6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Basic services must be made available in at least one comprehensive Career Center per local area.</a:t>
            </a:r>
          </a:p>
          <a:p>
            <a:endParaRPr lang="en-US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dirty="0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795"/>
            <a:ext cx="8229600" cy="990600"/>
          </a:xfrm>
        </p:spPr>
        <p:txBody>
          <a:bodyPr/>
          <a:lstStyle/>
          <a:p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Services						</a:t>
            </a:r>
            <a:r>
              <a:rPr lang="en-US" altLang="en-US" b="1">
                <a:latin typeface="Calibri"/>
              </a:rPr>
              <a:t>  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br>
              <a:rPr lang="en-US" altLang="en-US" b="1">
                <a:latin typeface="Calibri"/>
              </a:rPr>
            </a:b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Individualized Career Services</a:t>
            </a:r>
            <a:endParaRPr lang="en-US">
              <a:solidFill>
                <a:srgbClr val="003B5D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4" y="1304630"/>
            <a:ext cx="8883941" cy="513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Individualized Career Services: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Made available to participants after staff determine such services are required to retain or obtain employment consistent with applicable statutory priorities.  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Services Include: </a:t>
            </a:r>
          </a:p>
          <a:p>
            <a:pPr lvl="1" indent="-287020">
              <a:buFont typeface="Arial"/>
              <a:buChar char="•"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Specialized Assessment </a:t>
            </a:r>
          </a:p>
          <a:p>
            <a:pPr lvl="1" indent="-287020">
              <a:buFont typeface="Arial"/>
              <a:buChar char="•"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Development of Individualized Employment Plan (IEP) or Career Action Plan (CAP) </a:t>
            </a:r>
          </a:p>
          <a:p>
            <a:pPr marL="137604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Jointly developed by the participant and career planner to create an on-going strategy to identify: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Employment Goals 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Achievement Objectives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Appropriate combination of services for the participant to achieve the employment goals </a:t>
            </a:r>
            <a:r>
              <a:rPr lang="en-US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1317625" lvl="3" indent="0">
              <a:buNone/>
            </a:pP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4" indent="0">
              <a:lnSpc>
                <a:spcPct val="100000"/>
              </a:lnSpc>
              <a:buNone/>
            </a:pPr>
            <a:endParaRPr lang="en-US" sz="1200" i="1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dirty="0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b9f01c-2a6f-4a69-98e3-fc9953990f3c">
      <Terms xmlns="http://schemas.microsoft.com/office/infopath/2007/PartnerControls"/>
    </lcf76f155ced4ddcb4097134ff3c332f>
    <TaxCatchAll xmlns="57c4ec8b-a22b-49c8-bff1-1ccfcb8122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6B9FC3D54E746BC9B087D365B42D1" ma:contentTypeVersion="15" ma:contentTypeDescription="Create a new document." ma:contentTypeScope="" ma:versionID="6ad7b69df8c2114103ed52a4831c6a2a">
  <xsd:schema xmlns:xsd="http://www.w3.org/2001/XMLSchema" xmlns:xs="http://www.w3.org/2001/XMLSchema" xmlns:p="http://schemas.microsoft.com/office/2006/metadata/properties" xmlns:ns2="57c4ec8b-a22b-49c8-bff1-1ccfcb8122c5" xmlns:ns3="fcb9f01c-2a6f-4a69-98e3-fc9953990f3c" targetNamespace="http://schemas.microsoft.com/office/2006/metadata/properties" ma:root="true" ma:fieldsID="fe294ad1774788bf15178bbd754a413f" ns2:_="" ns3:_="">
    <xsd:import namespace="57c4ec8b-a22b-49c8-bff1-1ccfcb8122c5"/>
    <xsd:import namespace="fcb9f01c-2a6f-4a69-98e3-fc9953990f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4ec8b-a22b-49c8-bff1-1ccfcb8122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3bb43a-1d65-45e0-a342-ccabf5ed9982}" ma:internalName="TaxCatchAll" ma:showField="CatchAllData" ma:web="57c4ec8b-a22b-49c8-bff1-1ccfcb812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9f01c-2a6f-4a69-98e3-fc9953990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9A05B-14BD-41DD-9116-B240ACB4E79A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fcb9f01c-2a6f-4a69-98e3-fc9953990f3c"/>
    <ds:schemaRef ds:uri="http://schemas.microsoft.com/office/infopath/2007/PartnerControls"/>
    <ds:schemaRef ds:uri="57c4ec8b-a22b-49c8-bff1-1ccfcb8122c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48001D-61D5-418F-870B-230D447448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33CEA-7C19-4CB1-BE0F-4AB64FCE2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4ec8b-a22b-49c8-bff1-1ccfcb8122c5"/>
    <ds:schemaRef ds:uri="fcb9f01c-2a6f-4a69-98e3-fc9953990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1953</Words>
  <Application>Microsoft Office PowerPoint</Application>
  <PresentationFormat>On-screen Show (4:3)</PresentationFormat>
  <Paragraphs>249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Century Gothic</vt:lpstr>
      <vt:lpstr>Lucida Grande</vt:lpstr>
      <vt:lpstr>office theme</vt:lpstr>
      <vt:lpstr>Office Theme</vt:lpstr>
      <vt:lpstr>Jobs for Veterans State Grant (JVSG) Program Training </vt:lpstr>
      <vt:lpstr>PowerPoint Presentation</vt:lpstr>
      <vt:lpstr>Services General</vt:lpstr>
      <vt:lpstr>Services General</vt:lpstr>
      <vt:lpstr>Services General</vt:lpstr>
      <vt:lpstr>Services General</vt:lpstr>
      <vt:lpstr>Services General</vt:lpstr>
      <vt:lpstr>Services Basic Career Services</vt:lpstr>
      <vt:lpstr>Services          Individualized Career Services</vt:lpstr>
      <vt:lpstr>Services         Individualized Career Services</vt:lpstr>
      <vt:lpstr> </vt:lpstr>
      <vt:lpstr>PowerPoint Presentation</vt:lpstr>
      <vt:lpstr>Services Employment </vt:lpstr>
      <vt:lpstr>Services Employment / Hired (DVOP entered)</vt:lpstr>
      <vt:lpstr>Services Employment </vt:lpstr>
      <vt:lpstr>Services Employment </vt:lpstr>
      <vt:lpstr>Services Employment / Hired</vt:lpstr>
      <vt:lpstr>Services Administrative</vt:lpstr>
      <vt:lpstr>Services Administrative</vt:lpstr>
      <vt:lpstr>Services Administrative</vt:lpstr>
      <vt:lpstr>Services Administrative</vt:lpstr>
      <vt:lpstr>PowerPoint Presentation</vt:lpstr>
      <vt:lpstr>Jobs for Veterans State Grant (JVSG) Program Training </vt:lpstr>
      <vt:lpstr>Notes</vt:lpstr>
      <vt:lpstr>Notes</vt:lpstr>
      <vt:lpstr>Notes</vt:lpstr>
      <vt:lpstr>Notes</vt:lpstr>
      <vt:lpstr>Notes</vt:lpstr>
      <vt:lpstr>Notes</vt:lpstr>
      <vt:lpstr>Notes</vt:lpstr>
      <vt:lpstr>MOSES Data Entry Requirements</vt:lpstr>
      <vt:lpstr>PowerPoint Presentation</vt:lpstr>
      <vt:lpstr>  Eligibility Documentation in a Virtual Environment   100 DCS 18.111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Cartier, Thomas (DCS)</dc:creator>
  <cp:lastModifiedBy>Cartier, Thomas (DCS)</cp:lastModifiedBy>
  <cp:revision>8</cp:revision>
  <dcterms:created xsi:type="dcterms:W3CDTF">2013-07-15T20:26:40Z</dcterms:created>
  <dcterms:modified xsi:type="dcterms:W3CDTF">2025-01-29T23:59:52Z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0x010100DED6B9FC3D54E746BC9B087D365B42D1</vt:lpwstr>
  </property>
</Properties>
</file>