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handoutMasterIdLst>
    <p:handoutMasterId r:id="rId33"/>
  </p:handoutMasterIdLst>
  <p:sldIdLst>
    <p:sldId id="258" r:id="rId2"/>
    <p:sldId id="293" r:id="rId3"/>
    <p:sldId id="274" r:id="rId4"/>
    <p:sldId id="265" r:id="rId5"/>
    <p:sldId id="259" r:id="rId6"/>
    <p:sldId id="266" r:id="rId7"/>
    <p:sldId id="267" r:id="rId8"/>
    <p:sldId id="268" r:id="rId9"/>
    <p:sldId id="271" r:id="rId10"/>
    <p:sldId id="272" r:id="rId11"/>
    <p:sldId id="273" r:id="rId12"/>
    <p:sldId id="269" r:id="rId13"/>
    <p:sldId id="295" r:id="rId14"/>
    <p:sldId id="294" r:id="rId15"/>
    <p:sldId id="280" r:id="rId16"/>
    <p:sldId id="281" r:id="rId17"/>
    <p:sldId id="282" r:id="rId18"/>
    <p:sldId id="283" r:id="rId19"/>
    <p:sldId id="284" r:id="rId20"/>
    <p:sldId id="275" r:id="rId21"/>
    <p:sldId id="276" r:id="rId22"/>
    <p:sldId id="277" r:id="rId23"/>
    <p:sldId id="278" r:id="rId24"/>
    <p:sldId id="279" r:id="rId25"/>
    <p:sldId id="285" r:id="rId26"/>
    <p:sldId id="286" r:id="rId27"/>
    <p:sldId id="287" r:id="rId28"/>
    <p:sldId id="288" r:id="rId29"/>
    <p:sldId id="289" r:id="rId30"/>
    <p:sldId id="290" r:id="rId31"/>
    <p:sldId id="291" r:id="rId32"/>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9" autoAdjust="0"/>
    <p:restoredTop sz="94660" autoAdjust="0"/>
  </p:normalViewPr>
  <p:slideViewPr>
    <p:cSldViewPr snapToGrid="0">
      <p:cViewPr varScale="1">
        <p:scale>
          <a:sx n="89" d="100"/>
          <a:sy n="89" d="100"/>
        </p:scale>
        <p:origin x="-206"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handoutMaster" Target="handoutMasters/handoutMaster1.xml"/>
  <Relationship Id="rId34" Type="http://schemas.openxmlformats.org/officeDocument/2006/relationships/presProps" Target="presProps.xml"/>
  <Relationship Id="rId35" Type="http://schemas.openxmlformats.org/officeDocument/2006/relationships/viewProps" Target="viewProps.xml"/>
  <Relationship Id="rId36" Type="http://schemas.openxmlformats.org/officeDocument/2006/relationships/theme" Target="theme/theme1.xml"/>
  <Relationship Id="rId37"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handoutMasters/_rels/handoutMaster1.xml.rels><?xml version="1.0" encoding="UTF-8"?>

<Relationships xmlns="http://schemas.openxmlformats.org/package/2006/relationships">
  <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51EDE8DB-C115-4900-BC02-14812734623C}" type="datetimeFigureOut">
              <a:rPr lang="en-US" smtClean="0"/>
              <a:t>2/14/2017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7D93E714-9596-4062-B27F-82B9231CC198}" type="slidenum">
              <a:rPr lang="en-US" smtClean="0"/>
              <a:t>‹#›</a:t>
            </a:fld>
            <a:endParaRPr lang="en-US"/>
          </a:p>
        </p:txBody>
      </p:sp>
    </p:spTree>
    <p:extLst>
      <p:ext uri="{BB962C8B-B14F-4D97-AF65-F5344CB8AC3E}">
        <p14:creationId xmlns:p14="http://schemas.microsoft.com/office/powerpoint/2010/main" val="4170754769"/>
      </p:ext>
    </p:extLst>
  </p:cSld>
  <p:clrMap bg1="lt1" tx1="dk1" bg2="lt2" tx2="dk2" accent1="accent1" accent2="accent2" accent3="accent3" accent4="accent4" accent5="accent5" accent6="accent6" hlink="hlink" folHlink="folHlink"/>
</p:handoutMaster>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AD347D-5ACD-4C99-B74B-A9C85AD731AF}" type="datetimeFigureOut">
              <a:rPr lang="en-US" smtClean="0"/>
              <a:t>2/14/2017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7744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9A250-FF31-4206-8172-F9D3106AACB1}" type="datetimeFigureOut">
              <a:rPr lang="en-US" smtClean="0"/>
              <a:t>2/14/2017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62037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9A250-FF31-4206-8172-F9D3106AACB1}" type="datetimeFigureOut">
              <a:rPr lang="en-US" smtClean="0"/>
              <a:t>2/14/2017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04908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9A250-FF31-4206-8172-F9D3106AACB1}" type="datetimeFigureOut">
              <a:rPr lang="en-US" smtClean="0"/>
              <a:t>2/14/2017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68320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2/14/2017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57091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96027F-7875-4030-9381-8BD8C4F21935}" type="datetimeFigureOut">
              <a:rPr lang="en-US" smtClean="0"/>
              <a:t>2/14/2017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69884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96027F-7875-4030-9381-8BD8C4F21935}" type="datetimeFigureOut">
              <a:rPr lang="en-US" smtClean="0"/>
              <a:t>2/14/2017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1906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09A250-FF31-4206-8172-F9D3106AACB1}" type="datetimeFigureOut">
              <a:rPr lang="en-US" smtClean="0"/>
              <a:t>2/14/2017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64534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2/14/2017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9882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52565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99350275"/>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D347D-5ACD-4C99-B74B-A9C85AD731AF}" type="datetimeFigureOut">
              <a:rPr lang="en-US" smtClean="0"/>
              <a:t>2/14/2017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138502088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png"/>
  <Relationship Id="rId3" Type="http://schemas.openxmlformats.org/officeDocument/2006/relationships/image" Target="../media/image1.png"/>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1.png"/>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3.jpg"/>
  <Relationship Id="rId3" Type="http://schemas.openxmlformats.org/officeDocument/2006/relationships/image" Target="../media/image1.png"/>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1.png"/>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1.png"/>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5957" y="1269365"/>
            <a:ext cx="8825658" cy="1239519"/>
          </a:xfrm>
        </p:spPr>
        <p:txBody>
          <a:bodyPr>
            <a:normAutofit/>
          </a:bodyPr>
          <a:lstStyle/>
          <a:p>
            <a:pPr algn="ctr"/>
            <a:r>
              <a:rPr lang="en-US" sz="3600" b="1" u="sng" dirty="0" smtClean="0">
                <a:solidFill>
                  <a:srgbClr val="C00000"/>
                </a:solidFill>
              </a:rPr>
              <a:t>JVSG Training Fall 2016</a:t>
            </a:r>
            <a:br>
              <a:rPr lang="en-US" sz="3600" b="1" u="sng" dirty="0" smtClean="0">
                <a:solidFill>
                  <a:srgbClr val="C00000"/>
                </a:solidFill>
              </a:rPr>
            </a:br>
            <a:endParaRPr lang="en-US" sz="3600" b="1" u="sng" dirty="0">
              <a:solidFill>
                <a:srgbClr val="C00000"/>
              </a:solidFill>
            </a:endParaRPr>
          </a:p>
        </p:txBody>
      </p:sp>
      <p:sp>
        <p:nvSpPr>
          <p:cNvPr id="3" name="Subtitle 2"/>
          <p:cNvSpPr>
            <a:spLocks noGrp="1"/>
          </p:cNvSpPr>
          <p:nvPr>
            <p:ph type="subTitle" idx="1"/>
          </p:nvPr>
        </p:nvSpPr>
        <p:spPr>
          <a:xfrm>
            <a:off x="1454173" y="2238853"/>
            <a:ext cx="8825658" cy="3738880"/>
          </a:xfrm>
        </p:spPr>
        <p:txBody>
          <a:bodyPr>
            <a:noAutofit/>
          </a:bodyPr>
          <a:lstStyle/>
          <a:p>
            <a:r>
              <a:rPr lang="en-US" sz="2400" dirty="0" smtClean="0"/>
              <a:t>Introductions and Updates</a:t>
            </a:r>
          </a:p>
          <a:p>
            <a:r>
              <a:rPr lang="en-US" dirty="0" smtClean="0"/>
              <a:t>Vocational Rehabilitation &amp; Employment (VR&amp;E)</a:t>
            </a:r>
          </a:p>
          <a:p>
            <a:r>
              <a:rPr lang="en-US" sz="2400" dirty="0" smtClean="0"/>
              <a:t>Break</a:t>
            </a:r>
          </a:p>
          <a:p>
            <a:r>
              <a:rPr lang="en-US" dirty="0" smtClean="0"/>
              <a:t>Customer Support &amp; Service</a:t>
            </a:r>
          </a:p>
          <a:p>
            <a:r>
              <a:rPr lang="en-US" sz="2400" dirty="0" smtClean="0"/>
              <a:t>JVSG Performance</a:t>
            </a:r>
          </a:p>
          <a:p>
            <a:r>
              <a:rPr lang="en-US" dirty="0" smtClean="0"/>
              <a:t>Veteran Homelessness</a:t>
            </a:r>
            <a:endParaRPr lang="en-US" sz="2400"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
            <a:ext cx="11811000" cy="1361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7"/>
            <a:ext cx="11811000" cy="1499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569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094" y="1172522"/>
            <a:ext cx="10515600" cy="1045386"/>
          </a:xfrm>
        </p:spPr>
        <p:txBody>
          <a:bodyPr/>
          <a:lstStyle/>
          <a:p>
            <a:pPr algn="ctr"/>
            <a:r>
              <a:rPr lang="en-US" u="sng" dirty="0" smtClean="0">
                <a:solidFill>
                  <a:srgbClr val="C00000"/>
                </a:solidFill>
              </a:rPr>
              <a:t>FY 2017 New VR&amp;E Case Closure Reasons</a:t>
            </a:r>
            <a:endParaRPr lang="en-US" u="sng" dirty="0">
              <a:solidFill>
                <a:srgbClr val="C00000"/>
              </a:solidFill>
            </a:endParaRPr>
          </a:p>
        </p:txBody>
      </p:sp>
      <p:sp>
        <p:nvSpPr>
          <p:cNvPr id="3" name="Content Placeholder 2"/>
          <p:cNvSpPr>
            <a:spLocks noGrp="1"/>
          </p:cNvSpPr>
          <p:nvPr>
            <p:ph idx="1"/>
          </p:nvPr>
        </p:nvSpPr>
        <p:spPr>
          <a:xfrm>
            <a:off x="838200" y="2178996"/>
            <a:ext cx="10515600" cy="4465644"/>
          </a:xfrm>
        </p:spPr>
        <p:txBody>
          <a:bodyPr>
            <a:normAutofit lnSpcReduction="10000"/>
          </a:bodyPr>
          <a:lstStyle/>
          <a:p>
            <a:r>
              <a:rPr lang="en-US" sz="2000" dirty="0" smtClean="0"/>
              <a:t>D = Financial Disincentive to Work</a:t>
            </a:r>
          </a:p>
          <a:p>
            <a:r>
              <a:rPr lang="en-US" sz="2000" dirty="0" smtClean="0"/>
              <a:t>E = Satisfied with unsuitable employment</a:t>
            </a:r>
          </a:p>
          <a:p>
            <a:r>
              <a:rPr lang="en-US" sz="2000" dirty="0" smtClean="0"/>
              <a:t>F = Family Responsibilities</a:t>
            </a:r>
          </a:p>
          <a:p>
            <a:r>
              <a:rPr lang="en-US" sz="2000" dirty="0" smtClean="0"/>
              <a:t>L = Initial Labor Market Information (LMI) </a:t>
            </a:r>
          </a:p>
          <a:p>
            <a:r>
              <a:rPr lang="en-US" sz="2000" dirty="0" smtClean="0"/>
              <a:t>M = Medical Reasons </a:t>
            </a:r>
          </a:p>
          <a:p>
            <a:r>
              <a:rPr lang="en-US" sz="2000" dirty="0" smtClean="0"/>
              <a:t>N = Not Satisfied with Services </a:t>
            </a:r>
          </a:p>
          <a:p>
            <a:r>
              <a:rPr lang="en-US" sz="2000" dirty="0" smtClean="0"/>
              <a:t>O = Other</a:t>
            </a:r>
          </a:p>
          <a:p>
            <a:r>
              <a:rPr lang="en-US" sz="2000" dirty="0" smtClean="0"/>
              <a:t>R = Rehabilitated  </a:t>
            </a:r>
          </a:p>
          <a:p>
            <a:r>
              <a:rPr lang="en-US" sz="2000" dirty="0" smtClean="0"/>
              <a:t>S = School/ Continuing Education</a:t>
            </a:r>
          </a:p>
          <a:p>
            <a:r>
              <a:rPr lang="en-US" sz="2000" dirty="0" smtClean="0"/>
              <a:t>T = Moved Out of State</a:t>
            </a:r>
          </a:p>
          <a:p>
            <a:r>
              <a:rPr lang="en-US" sz="2000" dirty="0" smtClean="0"/>
              <a:t>U = Unable to locate Veteran/ Veteran unresponsive </a:t>
            </a:r>
          </a:p>
          <a:p>
            <a:r>
              <a:rPr lang="en-US" sz="2000" dirty="0" smtClean="0"/>
              <a:t>X = Unwilling or Unable to Relocate for Employment </a:t>
            </a:r>
          </a:p>
          <a:p>
            <a:endParaRPr lang="en-US" sz="2400" dirty="0" smtClean="0"/>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26"/>
            <a:ext cx="11811000" cy="183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3415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1260071"/>
            <a:ext cx="10515600" cy="1094024"/>
          </a:xfrm>
        </p:spPr>
        <p:txBody>
          <a:bodyPr/>
          <a:lstStyle/>
          <a:p>
            <a:pPr algn="ctr"/>
            <a:r>
              <a:rPr lang="en-US" u="sng" dirty="0" smtClean="0">
                <a:solidFill>
                  <a:srgbClr val="C00000"/>
                </a:solidFill>
              </a:rPr>
              <a:t>Update for VR&amp;E Referral Procedure </a:t>
            </a:r>
            <a:endParaRPr lang="en-US" u="sng" dirty="0">
              <a:solidFill>
                <a:srgbClr val="C00000"/>
              </a:solidFill>
            </a:endParaRPr>
          </a:p>
        </p:txBody>
      </p:sp>
      <p:sp>
        <p:nvSpPr>
          <p:cNvPr id="3" name="Content Placeholder 2"/>
          <p:cNvSpPr>
            <a:spLocks noGrp="1"/>
          </p:cNvSpPr>
          <p:nvPr>
            <p:ph idx="1"/>
          </p:nvPr>
        </p:nvSpPr>
        <p:spPr>
          <a:xfrm>
            <a:off x="838200" y="2296161"/>
            <a:ext cx="10515600" cy="3434080"/>
          </a:xfrm>
        </p:spPr>
        <p:txBody>
          <a:bodyPr>
            <a:normAutofit/>
          </a:bodyPr>
          <a:lstStyle/>
          <a:p>
            <a:r>
              <a:rPr lang="en-US" sz="3200" dirty="0" smtClean="0"/>
              <a:t>DVOP’s will now need to send a confirmation, that VR&amp;E participants have responded and communicate the results</a:t>
            </a:r>
          </a:p>
          <a:p>
            <a:r>
              <a:rPr lang="en-US" sz="3200" dirty="0" smtClean="0"/>
              <a:t>A: Appointment set</a:t>
            </a:r>
          </a:p>
          <a:p>
            <a:r>
              <a:rPr lang="en-US" sz="3200" dirty="0" smtClean="0"/>
              <a:t>B: Comprehensive Assessment has been completed</a:t>
            </a:r>
          </a:p>
          <a:p>
            <a:r>
              <a:rPr lang="en-US" sz="3200" dirty="0"/>
              <a:t>C: U</a:t>
            </a:r>
            <a:r>
              <a:rPr lang="en-US" sz="3200" dirty="0" smtClean="0"/>
              <a:t>nable </a:t>
            </a:r>
            <a:r>
              <a:rPr lang="en-US" sz="3200" dirty="0"/>
              <a:t>to reach veteran/ at least 3 attempts needed</a:t>
            </a:r>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27"/>
            <a:ext cx="11811000" cy="2102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266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84416"/>
            <a:ext cx="10515600" cy="850832"/>
          </a:xfrm>
        </p:spPr>
        <p:txBody>
          <a:bodyPr/>
          <a:lstStyle/>
          <a:p>
            <a:pPr algn="ctr"/>
            <a:r>
              <a:rPr lang="en-US" u="sng" dirty="0" smtClean="0">
                <a:solidFill>
                  <a:srgbClr val="C00000"/>
                </a:solidFill>
              </a:rPr>
              <a:t>How to apply for VR&amp;E</a:t>
            </a:r>
            <a:endParaRPr lang="en-US" u="sng" dirty="0">
              <a:solidFill>
                <a:srgbClr val="C00000"/>
              </a:solidFill>
            </a:endParaRPr>
          </a:p>
        </p:txBody>
      </p:sp>
      <p:sp>
        <p:nvSpPr>
          <p:cNvPr id="3" name="Content Placeholder 2"/>
          <p:cNvSpPr>
            <a:spLocks noGrp="1"/>
          </p:cNvSpPr>
          <p:nvPr>
            <p:ph idx="1"/>
          </p:nvPr>
        </p:nvSpPr>
        <p:spPr>
          <a:xfrm>
            <a:off x="838200" y="2188723"/>
            <a:ext cx="10515600" cy="3704076"/>
          </a:xfrm>
        </p:spPr>
        <p:txBody>
          <a:bodyPr>
            <a:normAutofit lnSpcReduction="10000"/>
          </a:bodyPr>
          <a:lstStyle/>
          <a:p>
            <a:r>
              <a:rPr lang="en-US" dirty="0"/>
              <a:t>Log in to your </a:t>
            </a:r>
            <a:r>
              <a:rPr lang="en-US" dirty="0" err="1"/>
              <a:t>eBenefits</a:t>
            </a:r>
            <a:r>
              <a:rPr lang="en-US" dirty="0"/>
              <a:t> </a:t>
            </a:r>
            <a:r>
              <a:rPr lang="en-US" dirty="0" smtClean="0"/>
              <a:t>account</a:t>
            </a:r>
          </a:p>
          <a:p>
            <a:r>
              <a:rPr lang="en-US" dirty="0"/>
              <a:t>Select "Additional Benefits" from your </a:t>
            </a:r>
            <a:r>
              <a:rPr lang="en-US" dirty="0" smtClean="0"/>
              <a:t>Dashboard</a:t>
            </a:r>
          </a:p>
          <a:p>
            <a:r>
              <a:rPr lang="en-US" dirty="0"/>
              <a:t>Select "Vocational Rehabilitation and Employment Program" - be sure to read the program information and to update your contact information - and apply for either the "Vocational Rehabilitation and Employment Program" or "Education/Career </a:t>
            </a:r>
            <a:endParaRPr lang="en-US" dirty="0" smtClean="0"/>
          </a:p>
          <a:p>
            <a:r>
              <a:rPr lang="en-US" dirty="0"/>
              <a:t>If it is determined that you are eligible, you will be invited to attend an orientation session, in-person, at the nearest VA Regional </a:t>
            </a:r>
            <a:r>
              <a:rPr lang="en-US" dirty="0" smtClean="0"/>
              <a:t>Office</a:t>
            </a:r>
          </a:p>
          <a:p>
            <a:endParaRPr lang="en-US" sz="2400"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5449"/>
            <a:ext cx="11811000" cy="1956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5960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00" y="2663454"/>
            <a:ext cx="10515600" cy="3297676"/>
          </a:xfrm>
        </p:spPr>
        <p:txBody>
          <a:bodyPr>
            <a:normAutofit fontScale="85000" lnSpcReduction="20000"/>
          </a:bodyPr>
          <a:lstStyle/>
          <a:p>
            <a:r>
              <a:rPr lang="en-US" sz="2400" dirty="0" smtClean="0"/>
              <a:t>Work environment and schedule </a:t>
            </a:r>
          </a:p>
          <a:p>
            <a:r>
              <a:rPr lang="en-US" sz="2400" dirty="0" smtClean="0"/>
              <a:t>Qualifications (required work experience, certifications, licensure and education)</a:t>
            </a:r>
          </a:p>
          <a:p>
            <a:r>
              <a:rPr lang="en-US" sz="2400" dirty="0" smtClean="0"/>
              <a:t>Duties entailed</a:t>
            </a:r>
          </a:p>
          <a:p>
            <a:r>
              <a:rPr lang="en-US" sz="2400" dirty="0" smtClean="0"/>
              <a:t>Occupations requiring similar skills</a:t>
            </a:r>
          </a:p>
          <a:p>
            <a:r>
              <a:rPr lang="en-US" sz="2400" dirty="0" smtClean="0"/>
              <a:t>Realistic starting salary and benefits</a:t>
            </a:r>
          </a:p>
          <a:p>
            <a:r>
              <a:rPr lang="en-US" sz="2400" dirty="0" smtClean="0"/>
              <a:t>Number of businesses and type of openings in the local area</a:t>
            </a:r>
          </a:p>
          <a:p>
            <a:r>
              <a:rPr lang="en-US" sz="2400" dirty="0" smtClean="0"/>
              <a:t>Suggesting part-time jobs and other opportunities the Veteran may pursue during training to enhance employability in the chosen field of work that do not aggravate the Veteran’s service connected disability</a:t>
            </a:r>
          </a:p>
          <a:p>
            <a:r>
              <a:rPr lang="en-US" sz="2400" dirty="0" smtClean="0"/>
              <a:t>All CH31 veterans will receive Labor Market Information  </a:t>
            </a:r>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811000" cy="221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390728" y="1770434"/>
            <a:ext cx="10515600" cy="893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smtClean="0">
                <a:solidFill>
                  <a:srgbClr val="C00000"/>
                </a:solidFill>
              </a:rPr>
              <a:t>Labor Market Information </a:t>
            </a:r>
            <a:endParaRPr lang="en-US" u="sng" dirty="0">
              <a:solidFill>
                <a:srgbClr val="C00000"/>
              </a:solidFill>
            </a:endParaRPr>
          </a:p>
        </p:txBody>
      </p:sp>
    </p:spTree>
    <p:extLst>
      <p:ext uri="{BB962C8B-B14F-4D97-AF65-F5344CB8AC3E}">
        <p14:creationId xmlns:p14="http://schemas.microsoft.com/office/powerpoint/2010/main" val="3870399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67383" y="2681659"/>
            <a:ext cx="10515600" cy="1656877"/>
          </a:xfrm>
        </p:spPr>
        <p:txBody>
          <a:bodyPr>
            <a:normAutofit/>
          </a:bodyPr>
          <a:lstStyle/>
          <a:p>
            <a:pPr marL="0" indent="0" algn="ctr">
              <a:buNone/>
            </a:pPr>
            <a:r>
              <a:rPr lang="en-US" sz="6600" dirty="0" smtClean="0"/>
              <a:t>BREAK</a:t>
            </a:r>
            <a:endParaRPr lang="en-US" sz="6600"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7"/>
            <a:ext cx="11811000" cy="1722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7038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972" y="1400783"/>
            <a:ext cx="10515600" cy="1117220"/>
          </a:xfrm>
        </p:spPr>
        <p:txBody>
          <a:bodyPr/>
          <a:lstStyle/>
          <a:p>
            <a:r>
              <a:rPr lang="en-US" dirty="0" smtClean="0"/>
              <a:t>JVSG staff duties </a:t>
            </a:r>
            <a:endParaRPr lang="en-US" dirty="0"/>
          </a:p>
        </p:txBody>
      </p:sp>
      <p:sp>
        <p:nvSpPr>
          <p:cNvPr id="3" name="Content Placeholder 2"/>
          <p:cNvSpPr>
            <a:spLocks noGrp="1"/>
          </p:cNvSpPr>
          <p:nvPr>
            <p:ph idx="1"/>
          </p:nvPr>
        </p:nvSpPr>
        <p:spPr>
          <a:xfrm>
            <a:off x="838200" y="2441643"/>
            <a:ext cx="10515600" cy="3735320"/>
          </a:xfrm>
        </p:spPr>
        <p:txBody>
          <a:bodyPr/>
          <a:lstStyle/>
          <a:p>
            <a:r>
              <a:rPr lang="en-US" dirty="0" smtClean="0"/>
              <a:t>DVOP staff </a:t>
            </a:r>
            <a:r>
              <a:rPr lang="en-US" dirty="0"/>
              <a:t>w</a:t>
            </a:r>
            <a:r>
              <a:rPr lang="en-US" dirty="0" smtClean="0"/>
              <a:t>ill focus on providing intensive services to SBE veterans through the case management approach leading toward Employment</a:t>
            </a:r>
          </a:p>
          <a:p>
            <a:endParaRPr lang="en-US" dirty="0"/>
          </a:p>
          <a:p>
            <a:r>
              <a:rPr lang="en-US" dirty="0" smtClean="0"/>
              <a:t>LVER staff will fulfill duties exclusively to for benefit of all veterans and eligible persons. Develop jobs and training opportunities, seminars, job search work groups, and facilitate placement services furnished to veterans under the state employment system </a:t>
            </a:r>
          </a:p>
          <a:p>
            <a:endParaRPr lang="en-US" dirty="0"/>
          </a:p>
          <a:p>
            <a:endParaRPr lang="en-US" dirty="0" smtClean="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7"/>
            <a:ext cx="11811000" cy="1858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84510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115" y="968829"/>
            <a:ext cx="10972800" cy="762000"/>
          </a:xfrm>
        </p:spPr>
        <p:txBody>
          <a:bodyPr/>
          <a:lstStyle/>
          <a:p>
            <a:r>
              <a:rPr lang="en-US" dirty="0" smtClean="0"/>
              <a:t>Assessment- It All Begins Here</a:t>
            </a:r>
            <a:endParaRPr lang="en-US" dirty="0"/>
          </a:p>
        </p:txBody>
      </p:sp>
      <p:sp>
        <p:nvSpPr>
          <p:cNvPr id="3" name="Content Placeholder 2"/>
          <p:cNvSpPr>
            <a:spLocks noGrp="1"/>
          </p:cNvSpPr>
          <p:nvPr>
            <p:ph idx="1"/>
          </p:nvPr>
        </p:nvSpPr>
        <p:spPr>
          <a:xfrm>
            <a:off x="609601" y="1741251"/>
            <a:ext cx="10314562" cy="4735748"/>
          </a:xfrm>
        </p:spPr>
        <p:txBody>
          <a:bodyPr>
            <a:normAutofit fontScale="70000" lnSpcReduction="20000"/>
          </a:bodyPr>
          <a:lstStyle/>
          <a:p>
            <a:pPr marL="0" indent="0">
              <a:buNone/>
            </a:pPr>
            <a:r>
              <a:rPr lang="en-US" dirty="0" smtClean="0"/>
              <a:t>Home</a:t>
            </a:r>
          </a:p>
          <a:p>
            <a:pPr marL="0" indent="0">
              <a:buNone/>
            </a:pPr>
            <a:r>
              <a:rPr lang="en-US" dirty="0" smtClean="0"/>
              <a:t>Health</a:t>
            </a:r>
          </a:p>
          <a:p>
            <a:pPr marL="0" indent="0">
              <a:buNone/>
            </a:pPr>
            <a:r>
              <a:rPr lang="en-US" dirty="0" smtClean="0"/>
              <a:t>Disabled Veteran</a:t>
            </a:r>
          </a:p>
          <a:p>
            <a:pPr marL="0" indent="0">
              <a:buNone/>
            </a:pPr>
            <a:r>
              <a:rPr lang="en-US" dirty="0" smtClean="0"/>
              <a:t>Housing</a:t>
            </a:r>
          </a:p>
          <a:p>
            <a:pPr marL="0" indent="0">
              <a:buNone/>
            </a:pPr>
            <a:r>
              <a:rPr lang="en-US" dirty="0" smtClean="0"/>
              <a:t>Education</a:t>
            </a:r>
          </a:p>
          <a:p>
            <a:pPr marL="0" indent="0">
              <a:buNone/>
            </a:pPr>
            <a:r>
              <a:rPr lang="en-US" dirty="0" smtClean="0"/>
              <a:t>Family</a:t>
            </a:r>
          </a:p>
          <a:p>
            <a:pPr marL="0" indent="0">
              <a:buNone/>
            </a:pPr>
            <a:r>
              <a:rPr lang="en-US" dirty="0" smtClean="0"/>
              <a:t>Transportation</a:t>
            </a:r>
          </a:p>
          <a:p>
            <a:pPr marL="0" indent="0">
              <a:buNone/>
            </a:pPr>
            <a:r>
              <a:rPr lang="en-US" dirty="0" smtClean="0"/>
              <a:t>Financial</a:t>
            </a:r>
          </a:p>
          <a:p>
            <a:pPr marL="0" indent="0">
              <a:buNone/>
            </a:pPr>
            <a:r>
              <a:rPr lang="en-US" dirty="0" smtClean="0"/>
              <a:t>Legal</a:t>
            </a:r>
          </a:p>
          <a:p>
            <a:pPr marL="0" indent="0">
              <a:buNone/>
            </a:pPr>
            <a:r>
              <a:rPr lang="en-US" dirty="0" smtClean="0"/>
              <a:t>Cori</a:t>
            </a:r>
          </a:p>
          <a:p>
            <a:pPr marL="0" indent="0">
              <a:buNone/>
            </a:pPr>
            <a:r>
              <a:rPr lang="en-US" dirty="0" smtClean="0"/>
              <a:t>Skills</a:t>
            </a:r>
          </a:p>
          <a:p>
            <a:pPr marL="0" indent="0">
              <a:buNone/>
            </a:pPr>
            <a:r>
              <a:rPr lang="en-US" dirty="0" smtClean="0"/>
              <a:t>Work Experience</a:t>
            </a:r>
          </a:p>
          <a:p>
            <a:pPr marL="0" indent="0">
              <a:buNone/>
            </a:pPr>
            <a:r>
              <a:rPr lang="en-US" dirty="0" smtClean="0"/>
              <a:t>Resume</a:t>
            </a:r>
          </a:p>
          <a:p>
            <a:pPr marL="0" indent="0">
              <a:buNone/>
            </a:pPr>
            <a:r>
              <a:rPr lang="en-US" dirty="0" smtClean="0"/>
              <a:t>Employment Plan</a:t>
            </a:r>
          </a:p>
          <a:p>
            <a:pPr marL="0" indent="0">
              <a:buNone/>
            </a:pPr>
            <a:endParaRPr lang="en-US" dirty="0" smtClean="0"/>
          </a:p>
          <a:p>
            <a:pPr marL="0" indent="0">
              <a:buNone/>
            </a:pPr>
            <a:endParaRPr lang="en-US" dirty="0" smtClean="0"/>
          </a:p>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6085" y="1577975"/>
            <a:ext cx="7007157" cy="462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7" descr="topgraph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26"/>
            <a:ext cx="12192000" cy="1302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2444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943" y="1545772"/>
            <a:ext cx="10515600" cy="841602"/>
          </a:xfrm>
        </p:spPr>
        <p:txBody>
          <a:bodyPr/>
          <a:lstStyle/>
          <a:p>
            <a:r>
              <a:rPr lang="en-US" dirty="0" smtClean="0"/>
              <a:t>Supportive Services Referrals</a:t>
            </a:r>
            <a:endParaRPr lang="en-US" dirty="0"/>
          </a:p>
        </p:txBody>
      </p:sp>
      <p:sp>
        <p:nvSpPr>
          <p:cNvPr id="3" name="Content Placeholder 2"/>
          <p:cNvSpPr>
            <a:spLocks noGrp="1"/>
          </p:cNvSpPr>
          <p:nvPr>
            <p:ph idx="1"/>
          </p:nvPr>
        </p:nvSpPr>
        <p:spPr>
          <a:xfrm>
            <a:off x="609600" y="2324910"/>
            <a:ext cx="10972800" cy="4152089"/>
          </a:xfrm>
        </p:spPr>
        <p:txBody>
          <a:bodyPr>
            <a:normAutofit/>
          </a:bodyPr>
          <a:lstStyle/>
          <a:p>
            <a:r>
              <a:rPr lang="en-US" dirty="0" smtClean="0"/>
              <a:t>Financial- phone and make appointment for the veteran with the town VSO for CH115 determination</a:t>
            </a:r>
          </a:p>
          <a:p>
            <a:r>
              <a:rPr lang="en-US" dirty="0" smtClean="0"/>
              <a:t>Disabled Veteran- fill out CH 31 apply and or call Regional VA for appointment</a:t>
            </a:r>
          </a:p>
          <a:p>
            <a:r>
              <a:rPr lang="en-US" dirty="0" smtClean="0"/>
              <a:t>Homeless- call VA facility or HVRP and arrange intake</a:t>
            </a:r>
          </a:p>
          <a:p>
            <a:pPr marL="0" indent="0">
              <a:buNone/>
            </a:pPr>
            <a:endParaRPr lang="en-US" dirty="0" smtClean="0"/>
          </a:p>
          <a:p>
            <a:r>
              <a:rPr lang="en-US" dirty="0"/>
              <a:t>Have you been </a:t>
            </a:r>
            <a:r>
              <a:rPr lang="en-US" dirty="0" smtClean="0"/>
              <a:t>to your </a:t>
            </a:r>
            <a:r>
              <a:rPr lang="en-US" dirty="0"/>
              <a:t>partner </a:t>
            </a:r>
            <a:r>
              <a:rPr lang="en-US" dirty="0" smtClean="0"/>
              <a:t>facilities </a:t>
            </a:r>
            <a:r>
              <a:rPr lang="en-US" dirty="0"/>
              <a:t>and do you know the people your referring your veterans to, do you maintain regular contact with them and know the current status of your </a:t>
            </a:r>
            <a:r>
              <a:rPr lang="en-US" dirty="0" smtClean="0"/>
              <a:t>assigned veterans</a:t>
            </a:r>
            <a:r>
              <a:rPr lang="en-US" dirty="0"/>
              <a:t>?</a:t>
            </a:r>
          </a:p>
          <a:p>
            <a:endParaRPr lang="en-US" dirty="0"/>
          </a:p>
          <a:p>
            <a:endParaRPr lang="en-US" dirty="0" smtClean="0"/>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5806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384" y="1588387"/>
            <a:ext cx="10972800" cy="2057400"/>
          </a:xfrm>
        </p:spPr>
        <p:txBody>
          <a:bodyPr>
            <a:normAutofit/>
          </a:bodyPr>
          <a:lstStyle/>
          <a:p>
            <a:r>
              <a:rPr lang="en-US" dirty="0" smtClean="0"/>
              <a:t>Good customer service is the point and quality customer service is defined by customer requirements</a:t>
            </a:r>
            <a:endParaRPr lang="en-US" dirty="0"/>
          </a:p>
        </p:txBody>
      </p:sp>
      <p:sp>
        <p:nvSpPr>
          <p:cNvPr id="3" name="Content Placeholder 2"/>
          <p:cNvSpPr>
            <a:spLocks noGrp="1"/>
          </p:cNvSpPr>
          <p:nvPr>
            <p:ph idx="1"/>
          </p:nvPr>
        </p:nvSpPr>
        <p:spPr>
          <a:xfrm>
            <a:off x="569384" y="3433864"/>
            <a:ext cx="10972800" cy="4191000"/>
          </a:xfrm>
        </p:spPr>
        <p:txBody>
          <a:bodyPr/>
          <a:lstStyle/>
          <a:p>
            <a:pPr marL="0" indent="0">
              <a:buNone/>
            </a:pPr>
            <a:endParaRPr lang="en-US" dirty="0" smtClean="0"/>
          </a:p>
          <a:p>
            <a:r>
              <a:rPr lang="en-US" dirty="0" smtClean="0"/>
              <a:t>Have you been to the partner facility and do you know the people your referring your veterans to, do you maintain regular contact with them and know the current status of your veterans?</a:t>
            </a:r>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40869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029" y="1475467"/>
            <a:ext cx="10515600" cy="1325563"/>
          </a:xfrm>
        </p:spPr>
        <p:txBody>
          <a:bodyPr/>
          <a:lstStyle/>
          <a:p>
            <a:r>
              <a:rPr lang="en-US" dirty="0" smtClean="0"/>
              <a:t>Customer Service</a:t>
            </a:r>
            <a:endParaRPr lang="en-US" dirty="0"/>
          </a:p>
        </p:txBody>
      </p:sp>
      <p:sp>
        <p:nvSpPr>
          <p:cNvPr id="3" name="Content Placeholder 2"/>
          <p:cNvSpPr>
            <a:spLocks noGrp="1"/>
          </p:cNvSpPr>
          <p:nvPr>
            <p:ph idx="1"/>
          </p:nvPr>
        </p:nvSpPr>
        <p:spPr>
          <a:xfrm>
            <a:off x="838200" y="2509735"/>
            <a:ext cx="10515600" cy="3667227"/>
          </a:xfrm>
        </p:spPr>
        <p:txBody>
          <a:bodyPr>
            <a:normAutofit fontScale="92500" lnSpcReduction="20000"/>
          </a:bodyPr>
          <a:lstStyle/>
          <a:p>
            <a:r>
              <a:rPr lang="en-US" dirty="0" smtClean="0"/>
              <a:t>Document the frequency and intensity of your efforts and support to the veteran.</a:t>
            </a:r>
          </a:p>
          <a:p>
            <a:endParaRPr lang="en-US" dirty="0" smtClean="0"/>
          </a:p>
          <a:p>
            <a:r>
              <a:rPr lang="en-US" dirty="0" smtClean="0"/>
              <a:t>Document all contacts and the activity related to the veterans employment plan</a:t>
            </a:r>
          </a:p>
          <a:p>
            <a:endParaRPr lang="en-US" dirty="0" smtClean="0"/>
          </a:p>
          <a:p>
            <a:r>
              <a:rPr lang="en-US" dirty="0" smtClean="0"/>
              <a:t>Document any changes to the veterans circumstances and adjustments to the employment plan</a:t>
            </a:r>
          </a:p>
          <a:p>
            <a:endParaRPr lang="en-US" dirty="0" smtClean="0"/>
          </a:p>
          <a:p>
            <a:r>
              <a:rPr lang="en-US" dirty="0" smtClean="0"/>
              <a:t>Case notes should reflect the participation level and progress</a:t>
            </a:r>
          </a:p>
          <a:p>
            <a:endParaRPr lang="en-US" dirty="0" smtClean="0"/>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6124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5957" y="1269365"/>
            <a:ext cx="8825658" cy="1239519"/>
          </a:xfrm>
        </p:spPr>
        <p:txBody>
          <a:bodyPr>
            <a:normAutofit fontScale="90000"/>
          </a:bodyPr>
          <a:lstStyle/>
          <a:p>
            <a:pPr algn="ctr"/>
            <a:r>
              <a:rPr lang="en-US" sz="3600" b="1" u="sng" dirty="0" smtClean="0">
                <a:solidFill>
                  <a:srgbClr val="C00000"/>
                </a:solidFill>
              </a:rPr>
              <a:t>Vocational Rehabilitation and Employment VR&amp;E</a:t>
            </a:r>
            <a:br>
              <a:rPr lang="en-US" sz="3600" b="1" u="sng" dirty="0" smtClean="0">
                <a:solidFill>
                  <a:srgbClr val="C00000"/>
                </a:solidFill>
              </a:rPr>
            </a:br>
            <a:endParaRPr lang="en-US" sz="3600" b="1" u="sng" dirty="0">
              <a:solidFill>
                <a:srgbClr val="C00000"/>
              </a:solidFill>
            </a:endParaRPr>
          </a:p>
        </p:txBody>
      </p:sp>
      <p:sp>
        <p:nvSpPr>
          <p:cNvPr id="3" name="Subtitle 2"/>
          <p:cNvSpPr>
            <a:spLocks noGrp="1"/>
          </p:cNvSpPr>
          <p:nvPr>
            <p:ph type="subTitle" idx="1"/>
          </p:nvPr>
        </p:nvSpPr>
        <p:spPr>
          <a:xfrm>
            <a:off x="1454173" y="2238853"/>
            <a:ext cx="8825658" cy="3738880"/>
          </a:xfrm>
        </p:spPr>
        <p:txBody>
          <a:bodyPr>
            <a:noAutofit/>
          </a:bodyPr>
          <a:lstStyle/>
          <a:p>
            <a:r>
              <a:rPr lang="en-US" dirty="0" smtClean="0"/>
              <a:t>Team Approach </a:t>
            </a:r>
          </a:p>
          <a:p>
            <a:r>
              <a:rPr lang="en-US" sz="2400" dirty="0" smtClean="0"/>
              <a:t>VA</a:t>
            </a:r>
          </a:p>
          <a:p>
            <a:r>
              <a:rPr lang="en-US" dirty="0" smtClean="0"/>
              <a:t>DOL/VETS</a:t>
            </a:r>
          </a:p>
          <a:p>
            <a:r>
              <a:rPr lang="en-US" sz="2400" dirty="0" smtClean="0"/>
              <a:t>DCS</a:t>
            </a:r>
          </a:p>
          <a:p>
            <a:r>
              <a:rPr lang="en-US" dirty="0" smtClean="0"/>
              <a:t>Veterans Program Coordinator</a:t>
            </a:r>
          </a:p>
          <a:p>
            <a:r>
              <a:rPr lang="en-US" sz="2400" dirty="0" smtClean="0"/>
              <a:t>Intensive Services Coordinator</a:t>
            </a:r>
          </a:p>
          <a:p>
            <a:r>
              <a:rPr lang="en-US" dirty="0" smtClean="0"/>
              <a:t>Disabled Veterans Program Specialist</a:t>
            </a:r>
          </a:p>
          <a:p>
            <a:r>
              <a:rPr lang="en-US" sz="2400" dirty="0" smtClean="0"/>
              <a:t>One Stop Career Center Staff</a:t>
            </a:r>
            <a:endParaRPr lang="en-US" sz="2400"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0"/>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4390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0" y="1459150"/>
            <a:ext cx="10515600" cy="978252"/>
          </a:xfrm>
        </p:spPr>
        <p:txBody>
          <a:bodyPr/>
          <a:lstStyle/>
          <a:p>
            <a:r>
              <a:rPr lang="en-US" dirty="0" smtClean="0"/>
              <a:t>DVOP Intensive services rate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3840442"/>
              </p:ext>
            </p:extLst>
          </p:nvPr>
        </p:nvGraphicFramePr>
        <p:xfrm>
          <a:off x="1" y="2209800"/>
          <a:ext cx="12192007" cy="2209800"/>
        </p:xfrm>
        <a:graphic>
          <a:graphicData uri="http://schemas.openxmlformats.org/drawingml/2006/table">
            <a:tbl>
              <a:tblPr firstRow="1" bandRow="1">
                <a:tableStyleId>{5C22544A-7EE6-4342-B048-85BDC9FD1C3A}</a:tableStyleId>
              </a:tblPr>
              <a:tblGrid>
                <a:gridCol w="855579"/>
                <a:gridCol w="641684"/>
                <a:gridCol w="737940"/>
                <a:gridCol w="711200"/>
                <a:gridCol w="711200"/>
                <a:gridCol w="711200"/>
                <a:gridCol w="711200"/>
                <a:gridCol w="802104"/>
                <a:gridCol w="855580"/>
                <a:gridCol w="962528"/>
                <a:gridCol w="748632"/>
                <a:gridCol w="748632"/>
                <a:gridCol w="748632"/>
                <a:gridCol w="641684"/>
                <a:gridCol w="748632"/>
                <a:gridCol w="855580"/>
              </a:tblGrid>
              <a:tr h="819635">
                <a:tc>
                  <a:txBody>
                    <a:bodyPr/>
                    <a:lstStyle/>
                    <a:p>
                      <a:r>
                        <a:rPr lang="en-US" sz="1400" dirty="0" smtClean="0"/>
                        <a:t>Jun 2015</a:t>
                      </a:r>
                      <a:endParaRPr lang="en-US" sz="1400" dirty="0"/>
                    </a:p>
                  </a:txBody>
                  <a:tcPr marL="121920" marR="121920"/>
                </a:tc>
                <a:tc>
                  <a:txBody>
                    <a:bodyPr/>
                    <a:lstStyle/>
                    <a:p>
                      <a:r>
                        <a:rPr lang="en-US" sz="1400" dirty="0" smtClean="0"/>
                        <a:t>Jul </a:t>
                      </a:r>
                      <a:endParaRPr lang="en-US" sz="1400" dirty="0"/>
                    </a:p>
                  </a:txBody>
                  <a:tcPr marL="121920" marR="121920"/>
                </a:tc>
                <a:tc>
                  <a:txBody>
                    <a:bodyPr/>
                    <a:lstStyle/>
                    <a:p>
                      <a:r>
                        <a:rPr lang="en-US" sz="1400" dirty="0" smtClean="0"/>
                        <a:t>Aug</a:t>
                      </a:r>
                      <a:endParaRPr lang="en-US" sz="1400" dirty="0"/>
                    </a:p>
                  </a:txBody>
                  <a:tcPr marL="121920" marR="121920"/>
                </a:tc>
                <a:tc>
                  <a:txBody>
                    <a:bodyPr/>
                    <a:lstStyle/>
                    <a:p>
                      <a:r>
                        <a:rPr lang="en-US" sz="1400" dirty="0" smtClean="0"/>
                        <a:t>Sep</a:t>
                      </a:r>
                      <a:endParaRPr lang="en-US" sz="1400" dirty="0"/>
                    </a:p>
                  </a:txBody>
                  <a:tcPr marL="121920" marR="121920"/>
                </a:tc>
                <a:tc>
                  <a:txBody>
                    <a:bodyPr/>
                    <a:lstStyle/>
                    <a:p>
                      <a:r>
                        <a:rPr lang="en-US" sz="1400" dirty="0" smtClean="0"/>
                        <a:t>Oct</a:t>
                      </a:r>
                      <a:endParaRPr lang="en-US" sz="1400" dirty="0"/>
                    </a:p>
                  </a:txBody>
                  <a:tcPr marL="121920" marR="121920"/>
                </a:tc>
                <a:tc>
                  <a:txBody>
                    <a:bodyPr/>
                    <a:lstStyle/>
                    <a:p>
                      <a:r>
                        <a:rPr lang="en-US" sz="1400" dirty="0" smtClean="0"/>
                        <a:t>Nov</a:t>
                      </a:r>
                      <a:endParaRPr lang="en-US" sz="1400" dirty="0"/>
                    </a:p>
                  </a:txBody>
                  <a:tcPr marL="121920" marR="121920"/>
                </a:tc>
                <a:tc>
                  <a:txBody>
                    <a:bodyPr/>
                    <a:lstStyle/>
                    <a:p>
                      <a:r>
                        <a:rPr lang="en-US" sz="1400" dirty="0" smtClean="0"/>
                        <a:t>Dec</a:t>
                      </a:r>
                      <a:endParaRPr lang="en-US" sz="1400" dirty="0"/>
                    </a:p>
                  </a:txBody>
                  <a:tcPr marL="121920" marR="121920"/>
                </a:tc>
                <a:tc>
                  <a:txBody>
                    <a:bodyPr/>
                    <a:lstStyle/>
                    <a:p>
                      <a:r>
                        <a:rPr lang="en-US" sz="1400" dirty="0" smtClean="0"/>
                        <a:t>Jan</a:t>
                      </a:r>
                    </a:p>
                    <a:p>
                      <a:r>
                        <a:rPr lang="en-US" sz="1400" dirty="0" smtClean="0"/>
                        <a:t>2016</a:t>
                      </a:r>
                      <a:endParaRPr lang="en-US" sz="1400" dirty="0"/>
                    </a:p>
                  </a:txBody>
                  <a:tcPr marL="121920" marR="121920"/>
                </a:tc>
                <a:tc>
                  <a:txBody>
                    <a:bodyPr/>
                    <a:lstStyle/>
                    <a:p>
                      <a:r>
                        <a:rPr lang="en-US" sz="1400" dirty="0" smtClean="0"/>
                        <a:t>Feb</a:t>
                      </a:r>
                      <a:endParaRPr lang="en-US" sz="1400" dirty="0"/>
                    </a:p>
                  </a:txBody>
                  <a:tcPr marL="121920" marR="121920"/>
                </a:tc>
                <a:tc>
                  <a:txBody>
                    <a:bodyPr/>
                    <a:lstStyle/>
                    <a:p>
                      <a:r>
                        <a:rPr lang="en-US" sz="1400" dirty="0" smtClean="0"/>
                        <a:t>Mar</a:t>
                      </a:r>
                      <a:endParaRPr lang="en-US" sz="1400" dirty="0"/>
                    </a:p>
                  </a:txBody>
                  <a:tcPr marL="121920" marR="121920"/>
                </a:tc>
                <a:tc>
                  <a:txBody>
                    <a:bodyPr/>
                    <a:lstStyle/>
                    <a:p>
                      <a:r>
                        <a:rPr lang="en-US" sz="1400" dirty="0" smtClean="0"/>
                        <a:t>Apr</a:t>
                      </a:r>
                      <a:endParaRPr lang="en-US" sz="1400" dirty="0"/>
                    </a:p>
                  </a:txBody>
                  <a:tcPr marL="121920" marR="121920"/>
                </a:tc>
                <a:tc>
                  <a:txBody>
                    <a:bodyPr/>
                    <a:lstStyle/>
                    <a:p>
                      <a:r>
                        <a:rPr lang="en-US" sz="1400" dirty="0" smtClean="0"/>
                        <a:t>May</a:t>
                      </a:r>
                      <a:endParaRPr lang="en-US" sz="1400" dirty="0"/>
                    </a:p>
                  </a:txBody>
                  <a:tcPr marL="121920" marR="121920"/>
                </a:tc>
                <a:tc>
                  <a:txBody>
                    <a:bodyPr/>
                    <a:lstStyle/>
                    <a:p>
                      <a:r>
                        <a:rPr lang="en-US" sz="1400" dirty="0" smtClean="0"/>
                        <a:t>Jun</a:t>
                      </a:r>
                      <a:endParaRPr lang="en-US" sz="1400" dirty="0"/>
                    </a:p>
                  </a:txBody>
                  <a:tcPr marL="121920" marR="121920"/>
                </a:tc>
                <a:tc>
                  <a:txBody>
                    <a:bodyPr/>
                    <a:lstStyle/>
                    <a:p>
                      <a:r>
                        <a:rPr lang="en-US" sz="1400" dirty="0" smtClean="0"/>
                        <a:t>Jul</a:t>
                      </a:r>
                      <a:endParaRPr lang="en-US" sz="1400" dirty="0"/>
                    </a:p>
                  </a:txBody>
                  <a:tcPr marL="121920" marR="121920"/>
                </a:tc>
                <a:tc>
                  <a:txBody>
                    <a:bodyPr/>
                    <a:lstStyle/>
                    <a:p>
                      <a:r>
                        <a:rPr lang="en-US" sz="1400" dirty="0" smtClean="0"/>
                        <a:t>Aug</a:t>
                      </a:r>
                      <a:endParaRPr lang="en-US" sz="1400" dirty="0"/>
                    </a:p>
                  </a:txBody>
                  <a:tcPr marL="121920" marR="121920"/>
                </a:tc>
                <a:tc>
                  <a:txBody>
                    <a:bodyPr/>
                    <a:lstStyle/>
                    <a:p>
                      <a:r>
                        <a:rPr lang="en-US" sz="1400" dirty="0" smtClean="0"/>
                        <a:t>Sep</a:t>
                      </a:r>
                      <a:endParaRPr lang="en-US" sz="1400" dirty="0"/>
                    </a:p>
                  </a:txBody>
                  <a:tcPr marL="121920" marR="121920"/>
                </a:tc>
              </a:tr>
              <a:tr h="1390165">
                <a:tc>
                  <a:txBody>
                    <a:bodyPr/>
                    <a:lstStyle/>
                    <a:p>
                      <a:r>
                        <a:rPr lang="en-US" sz="1400" dirty="0" smtClean="0"/>
                        <a:t>83%</a:t>
                      </a:r>
                      <a:endParaRPr lang="en-US" sz="1400" dirty="0"/>
                    </a:p>
                  </a:txBody>
                  <a:tcPr marL="121920" marR="121920"/>
                </a:tc>
                <a:tc>
                  <a:txBody>
                    <a:bodyPr/>
                    <a:lstStyle/>
                    <a:p>
                      <a:r>
                        <a:rPr lang="en-US" sz="1400" dirty="0" smtClean="0"/>
                        <a:t>84</a:t>
                      </a:r>
                      <a:endParaRPr lang="en-US" sz="1400" dirty="0"/>
                    </a:p>
                  </a:txBody>
                  <a:tcPr marL="121920" marR="121920"/>
                </a:tc>
                <a:tc>
                  <a:txBody>
                    <a:bodyPr/>
                    <a:lstStyle/>
                    <a:p>
                      <a:r>
                        <a:rPr lang="en-US" sz="1400" dirty="0" smtClean="0"/>
                        <a:t>84</a:t>
                      </a:r>
                      <a:endParaRPr lang="en-US" sz="1400" dirty="0"/>
                    </a:p>
                  </a:txBody>
                  <a:tcPr marL="121920" marR="121920"/>
                </a:tc>
                <a:tc>
                  <a:txBody>
                    <a:bodyPr/>
                    <a:lstStyle/>
                    <a:p>
                      <a:r>
                        <a:rPr lang="en-US" sz="1400" dirty="0" smtClean="0"/>
                        <a:t>84</a:t>
                      </a:r>
                      <a:endParaRPr lang="en-US" sz="1400" dirty="0"/>
                    </a:p>
                  </a:txBody>
                  <a:tcPr marL="121920" marR="121920"/>
                </a:tc>
                <a:tc>
                  <a:txBody>
                    <a:bodyPr/>
                    <a:lstStyle/>
                    <a:p>
                      <a:r>
                        <a:rPr lang="en-US" sz="1400" dirty="0" smtClean="0"/>
                        <a:t>85</a:t>
                      </a:r>
                      <a:endParaRPr lang="en-US" sz="1400" dirty="0"/>
                    </a:p>
                  </a:txBody>
                  <a:tcPr marL="121920" marR="121920"/>
                </a:tc>
                <a:tc>
                  <a:txBody>
                    <a:bodyPr/>
                    <a:lstStyle/>
                    <a:p>
                      <a:r>
                        <a:rPr lang="en-US" sz="1400" dirty="0" smtClean="0"/>
                        <a:t>82</a:t>
                      </a:r>
                      <a:endParaRPr lang="en-US" sz="1400" dirty="0"/>
                    </a:p>
                  </a:txBody>
                  <a:tcPr marL="121920" marR="121920"/>
                </a:tc>
                <a:tc>
                  <a:txBody>
                    <a:bodyPr/>
                    <a:lstStyle/>
                    <a:p>
                      <a:r>
                        <a:rPr lang="en-US" sz="1400" dirty="0" smtClean="0"/>
                        <a:t>90</a:t>
                      </a:r>
                      <a:endParaRPr lang="en-US" sz="1400" dirty="0"/>
                    </a:p>
                  </a:txBody>
                  <a:tcPr marL="121920" marR="121920"/>
                </a:tc>
                <a:tc>
                  <a:txBody>
                    <a:bodyPr/>
                    <a:lstStyle/>
                    <a:p>
                      <a:r>
                        <a:rPr lang="en-US" sz="1400" dirty="0" smtClean="0"/>
                        <a:t>88</a:t>
                      </a:r>
                      <a:endParaRPr lang="en-US" sz="1400" dirty="0"/>
                    </a:p>
                  </a:txBody>
                  <a:tcPr marL="121920" marR="121920"/>
                </a:tc>
                <a:tc>
                  <a:txBody>
                    <a:bodyPr/>
                    <a:lstStyle/>
                    <a:p>
                      <a:r>
                        <a:rPr lang="en-US" sz="1400" dirty="0" smtClean="0"/>
                        <a:t>92</a:t>
                      </a:r>
                      <a:endParaRPr lang="en-US" sz="1400" dirty="0"/>
                    </a:p>
                  </a:txBody>
                  <a:tcPr marL="121920" marR="121920"/>
                </a:tc>
                <a:tc>
                  <a:txBody>
                    <a:bodyPr/>
                    <a:lstStyle/>
                    <a:p>
                      <a:r>
                        <a:rPr lang="en-US" sz="1400" dirty="0" smtClean="0"/>
                        <a:t>89</a:t>
                      </a:r>
                      <a:endParaRPr lang="en-US" sz="1400" dirty="0"/>
                    </a:p>
                  </a:txBody>
                  <a:tcPr marL="121920" marR="121920"/>
                </a:tc>
                <a:tc>
                  <a:txBody>
                    <a:bodyPr/>
                    <a:lstStyle/>
                    <a:p>
                      <a:r>
                        <a:rPr lang="en-US" sz="1400" dirty="0" smtClean="0"/>
                        <a:t>88</a:t>
                      </a:r>
                      <a:endParaRPr lang="en-US" sz="1400" dirty="0"/>
                    </a:p>
                  </a:txBody>
                  <a:tcPr marL="121920" marR="121920"/>
                </a:tc>
                <a:tc>
                  <a:txBody>
                    <a:bodyPr/>
                    <a:lstStyle/>
                    <a:p>
                      <a:r>
                        <a:rPr lang="en-US" sz="1400" dirty="0" smtClean="0"/>
                        <a:t>86</a:t>
                      </a:r>
                      <a:endParaRPr lang="en-US" sz="1400" dirty="0"/>
                    </a:p>
                  </a:txBody>
                  <a:tcPr marL="121920" marR="121920"/>
                </a:tc>
                <a:tc>
                  <a:txBody>
                    <a:bodyPr/>
                    <a:lstStyle/>
                    <a:p>
                      <a:r>
                        <a:rPr lang="en-US" sz="1400" dirty="0" smtClean="0"/>
                        <a:t>92</a:t>
                      </a:r>
                      <a:endParaRPr lang="en-US" sz="1400" dirty="0"/>
                    </a:p>
                  </a:txBody>
                  <a:tcPr marL="121920" marR="121920"/>
                </a:tc>
                <a:tc>
                  <a:txBody>
                    <a:bodyPr/>
                    <a:lstStyle/>
                    <a:p>
                      <a:r>
                        <a:rPr lang="en-US" sz="1400" dirty="0" smtClean="0"/>
                        <a:t>88</a:t>
                      </a:r>
                      <a:endParaRPr lang="en-US" sz="1400" dirty="0"/>
                    </a:p>
                  </a:txBody>
                  <a:tcPr marL="121920" marR="121920"/>
                </a:tc>
                <a:tc>
                  <a:txBody>
                    <a:bodyPr/>
                    <a:lstStyle/>
                    <a:p>
                      <a:r>
                        <a:rPr lang="en-US" sz="1400" dirty="0" smtClean="0"/>
                        <a:t>88</a:t>
                      </a:r>
                      <a:endParaRPr lang="en-US" sz="1400" dirty="0"/>
                    </a:p>
                  </a:txBody>
                  <a:tcPr marL="121920" marR="121920"/>
                </a:tc>
                <a:tc>
                  <a:txBody>
                    <a:bodyPr/>
                    <a:lstStyle/>
                    <a:p>
                      <a:r>
                        <a:rPr lang="en-US" sz="1400" dirty="0" smtClean="0"/>
                        <a:t>91</a:t>
                      </a:r>
                      <a:endParaRPr lang="en-US" sz="1400" dirty="0"/>
                    </a:p>
                  </a:txBody>
                  <a:tcPr marL="121920" marR="121920"/>
                </a:tc>
              </a:tr>
            </a:tbl>
          </a:graphicData>
        </a:graphic>
      </p:graphicFrame>
      <p:sp>
        <p:nvSpPr>
          <p:cNvPr id="3" name="Rectangle 2"/>
          <p:cNvSpPr/>
          <p:nvPr/>
        </p:nvSpPr>
        <p:spPr>
          <a:xfrm>
            <a:off x="2844800" y="5149000"/>
            <a:ext cx="6096000" cy="646331"/>
          </a:xfrm>
          <a:prstGeom prst="rect">
            <a:avLst/>
          </a:prstGeom>
        </p:spPr>
        <p:txBody>
          <a:bodyPr>
            <a:spAutoFit/>
          </a:bodyPr>
          <a:lstStyle/>
          <a:p>
            <a:r>
              <a:rPr lang="en-US" dirty="0"/>
              <a:t>"Good tactics can save even the worst strategy. Bad tactics will destroy even the best strategy."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07" y="4476750"/>
            <a:ext cx="2476500" cy="2381250"/>
          </a:xfrm>
          <a:prstGeom prst="rect">
            <a:avLst/>
          </a:prstGeom>
        </p:spPr>
      </p:pic>
      <p:pic>
        <p:nvPicPr>
          <p:cNvPr id="6" name="Picture 7" descr="topgraph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284" y="47626"/>
            <a:ext cx="11811000" cy="1713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73467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5" y="1431925"/>
            <a:ext cx="10515600" cy="1325563"/>
          </a:xfrm>
        </p:spPr>
        <p:txBody>
          <a:bodyPr/>
          <a:lstStyle/>
          <a:p>
            <a:r>
              <a:rPr lang="en-US" dirty="0" smtClean="0"/>
              <a:t>JVSG DVOP Performance Measures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pPr marL="0" indent="0">
              <a:buNone/>
            </a:pPr>
            <a:r>
              <a:rPr lang="en-US" dirty="0" smtClean="0"/>
              <a:t>Intensive Services Provided by Individuals by DVOP/ Total Veterans and eligibles Served by DVOP 90/94%</a:t>
            </a:r>
          </a:p>
          <a:p>
            <a:pPr marL="0" indent="0">
              <a:buNone/>
            </a:pPr>
            <a:endParaRPr lang="en-US" dirty="0" smtClean="0"/>
          </a:p>
          <a:p>
            <a:pPr marL="0" indent="0">
              <a:buNone/>
            </a:pPr>
            <a:r>
              <a:rPr lang="en-US" dirty="0" smtClean="0"/>
              <a:t>Veterans Entered </a:t>
            </a:r>
            <a:r>
              <a:rPr lang="en-US" dirty="0"/>
              <a:t>E</a:t>
            </a:r>
            <a:r>
              <a:rPr lang="en-US" dirty="0" smtClean="0"/>
              <a:t>mployment </a:t>
            </a:r>
            <a:r>
              <a:rPr lang="en-US" dirty="0"/>
              <a:t>R</a:t>
            </a:r>
            <a:r>
              <a:rPr lang="en-US" dirty="0" smtClean="0"/>
              <a:t>ate Weighted 60/67+</a:t>
            </a:r>
          </a:p>
          <a:p>
            <a:pPr marL="0" indent="0">
              <a:buNone/>
            </a:pPr>
            <a:r>
              <a:rPr lang="en-US" dirty="0" smtClean="0"/>
              <a:t>Veterans Employment Retention Rate 79/80+</a:t>
            </a:r>
          </a:p>
          <a:p>
            <a:pPr marL="0" indent="0">
              <a:buNone/>
            </a:pPr>
            <a:r>
              <a:rPr lang="en-US" dirty="0" smtClean="0"/>
              <a:t>Veterans Average Earnings 19/18,638-</a:t>
            </a:r>
          </a:p>
          <a:p>
            <a:pPr marL="0" indent="0">
              <a:buNone/>
            </a:pPr>
            <a:r>
              <a:rPr lang="en-US" dirty="0" smtClean="0"/>
              <a:t>Disabled Veterans Entered Employment Rate43/50+</a:t>
            </a:r>
          </a:p>
          <a:p>
            <a:pPr marL="0" indent="0">
              <a:buNone/>
            </a:pPr>
            <a:r>
              <a:rPr lang="en-US" dirty="0" smtClean="0"/>
              <a:t>Disabled Veterans Employment Retention Rate79/70-</a:t>
            </a:r>
          </a:p>
          <a:p>
            <a:pPr marL="0" indent="0">
              <a:buNone/>
            </a:pPr>
            <a:r>
              <a:rPr lang="en-US" dirty="0" smtClean="0"/>
              <a:t>Disabled Veterans Average Earnings19/18364</a:t>
            </a:r>
          </a:p>
          <a:p>
            <a:pPr marL="0" indent="0">
              <a:buNone/>
            </a:pPr>
            <a:endParaRPr lang="en-US" dirty="0" smtClean="0"/>
          </a:p>
          <a:p>
            <a:endParaRPr lang="en-US" dirty="0" smtClean="0"/>
          </a:p>
          <a:p>
            <a:endParaRPr lang="en-US" dirty="0"/>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06595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686" y="1584325"/>
            <a:ext cx="10515600" cy="1325563"/>
          </a:xfrm>
        </p:spPr>
        <p:txBody>
          <a:bodyPr/>
          <a:lstStyle/>
          <a:p>
            <a:r>
              <a:rPr lang="en-US" dirty="0" smtClean="0"/>
              <a:t>AJC Performance Measures</a:t>
            </a:r>
            <a:endParaRPr lang="en-US" dirty="0"/>
          </a:p>
        </p:txBody>
      </p:sp>
      <p:sp>
        <p:nvSpPr>
          <p:cNvPr id="3" name="Content Placeholder 2"/>
          <p:cNvSpPr>
            <a:spLocks noGrp="1"/>
          </p:cNvSpPr>
          <p:nvPr>
            <p:ph idx="1"/>
          </p:nvPr>
        </p:nvSpPr>
        <p:spPr>
          <a:xfrm>
            <a:off x="217715" y="1981200"/>
            <a:ext cx="11582400" cy="4876800"/>
          </a:xfrm>
        </p:spPr>
        <p:txBody>
          <a:bodyPr>
            <a:normAutofit/>
          </a:bodyPr>
          <a:lstStyle/>
          <a:p>
            <a:pPr marL="0" indent="0">
              <a:buNone/>
            </a:pPr>
            <a:endParaRPr lang="en-US" dirty="0" smtClean="0"/>
          </a:p>
          <a:p>
            <a:pPr marL="0" indent="0">
              <a:buNone/>
            </a:pPr>
            <a:r>
              <a:rPr lang="en-US" dirty="0" smtClean="0"/>
              <a:t>One-Stop </a:t>
            </a:r>
            <a:r>
              <a:rPr lang="en-US" dirty="0"/>
              <a:t>Services for </a:t>
            </a:r>
            <a:r>
              <a:rPr lang="en-US" dirty="0" smtClean="0"/>
              <a:t>Veterans</a:t>
            </a:r>
            <a:endParaRPr lang="en-US" dirty="0"/>
          </a:p>
          <a:p>
            <a:pPr marL="0" indent="0">
              <a:buNone/>
            </a:pPr>
            <a:r>
              <a:rPr lang="en-US" dirty="0"/>
              <a:t>Veterans Entered Employment Rate </a:t>
            </a:r>
            <a:r>
              <a:rPr lang="en-US" dirty="0" smtClean="0"/>
              <a:t> VEER 49/54+</a:t>
            </a:r>
            <a:endParaRPr lang="en-US" dirty="0"/>
          </a:p>
          <a:p>
            <a:pPr marL="0" indent="0">
              <a:buNone/>
            </a:pPr>
            <a:r>
              <a:rPr lang="en-US" dirty="0" smtClean="0"/>
              <a:t>Veterans </a:t>
            </a:r>
            <a:r>
              <a:rPr lang="en-US" dirty="0"/>
              <a:t>Employment Retention Rate </a:t>
            </a:r>
            <a:r>
              <a:rPr lang="en-US" dirty="0" smtClean="0"/>
              <a:t>VERR 79/81+</a:t>
            </a:r>
            <a:endParaRPr lang="en-US" dirty="0"/>
          </a:p>
          <a:p>
            <a:pPr marL="0" indent="0">
              <a:buNone/>
            </a:pPr>
            <a:r>
              <a:rPr lang="en-US" dirty="0"/>
              <a:t>Veterans Average Earnings </a:t>
            </a:r>
            <a:r>
              <a:rPr lang="en-US" dirty="0" smtClean="0"/>
              <a:t>VAE 18,800/20,458+</a:t>
            </a:r>
            <a:endParaRPr lang="en-US" dirty="0"/>
          </a:p>
          <a:p>
            <a:pPr marL="0" indent="0">
              <a:buNone/>
            </a:pPr>
            <a:r>
              <a:rPr lang="en-US" dirty="0"/>
              <a:t>Disabled </a:t>
            </a:r>
            <a:r>
              <a:rPr lang="en-US" dirty="0" smtClean="0"/>
              <a:t>Veterans Entered Employment Rate DVEER 43/46</a:t>
            </a:r>
            <a:endParaRPr lang="en-US" dirty="0"/>
          </a:p>
          <a:p>
            <a:pPr marL="0" indent="0">
              <a:buNone/>
            </a:pPr>
            <a:r>
              <a:rPr lang="en-US" dirty="0"/>
              <a:t>Disabled Veterans </a:t>
            </a:r>
            <a:r>
              <a:rPr lang="en-US" dirty="0" smtClean="0"/>
              <a:t>Employment Retention Rate DVERR 79/70</a:t>
            </a:r>
            <a:endParaRPr lang="en-US" dirty="0"/>
          </a:p>
          <a:p>
            <a:pPr marL="0" indent="0">
              <a:buNone/>
            </a:pPr>
            <a:r>
              <a:rPr lang="en-US" dirty="0"/>
              <a:t>Disabled Veterans </a:t>
            </a:r>
            <a:r>
              <a:rPr lang="en-US" dirty="0" smtClean="0"/>
              <a:t>Average Earnings DVAE 19,900/18364-</a:t>
            </a:r>
            <a:endParaRPr lang="en-US" dirty="0"/>
          </a:p>
          <a:p>
            <a:pPr marL="0" indent="0">
              <a:buNone/>
            </a:pPr>
            <a:r>
              <a:rPr lang="en-US" dirty="0"/>
              <a:t>					</a:t>
            </a:r>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32597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284" y="1476395"/>
            <a:ext cx="10515600" cy="974975"/>
          </a:xfrm>
        </p:spPr>
        <p:txBody>
          <a:bodyPr/>
          <a:lstStyle/>
          <a:p>
            <a:pPr algn="ctr"/>
            <a:r>
              <a:rPr lang="en-US" dirty="0" smtClean="0"/>
              <a:t>Weighted </a:t>
            </a:r>
            <a:endParaRPr lang="en-US" dirty="0"/>
          </a:p>
        </p:txBody>
      </p:sp>
      <p:sp>
        <p:nvSpPr>
          <p:cNvPr id="3" name="Content Placeholder 2"/>
          <p:cNvSpPr>
            <a:spLocks noGrp="1"/>
          </p:cNvSpPr>
          <p:nvPr>
            <p:ph idx="1"/>
          </p:nvPr>
        </p:nvSpPr>
        <p:spPr>
          <a:xfrm>
            <a:off x="632614" y="2321736"/>
            <a:ext cx="10515600" cy="4351338"/>
          </a:xfrm>
        </p:spPr>
        <p:txBody>
          <a:bodyPr>
            <a:normAutofit fontScale="92500" lnSpcReduction="10000"/>
          </a:bodyPr>
          <a:lstStyle/>
          <a:p>
            <a:endParaRPr lang="en-US" dirty="0" smtClean="0"/>
          </a:p>
          <a:p>
            <a:r>
              <a:rPr lang="en-US" dirty="0" smtClean="0"/>
              <a:t>The DVOP weighted measure adds (value) weight to the successful outcomes of veterans who receive DVOP intensive services</a:t>
            </a:r>
          </a:p>
          <a:p>
            <a:endParaRPr lang="en-US" dirty="0" smtClean="0"/>
          </a:p>
          <a:p>
            <a:r>
              <a:rPr lang="en-US" dirty="0" smtClean="0"/>
              <a:t>Veterans receive greater EE outcome credit of 25%</a:t>
            </a:r>
            <a:endParaRPr lang="en-US" dirty="0"/>
          </a:p>
          <a:p>
            <a:pPr marL="0" indent="0">
              <a:buNone/>
            </a:pPr>
            <a:endParaRPr lang="en-US" dirty="0" smtClean="0"/>
          </a:p>
          <a:p>
            <a:r>
              <a:rPr lang="en-US" dirty="0" smtClean="0"/>
              <a:t>Entered Employment following intensive services X 0.25</a:t>
            </a:r>
          </a:p>
          <a:p>
            <a:pPr marL="0" indent="0">
              <a:buNone/>
            </a:pPr>
            <a:endParaRPr lang="en-US" dirty="0"/>
          </a:p>
          <a:p>
            <a:r>
              <a:rPr lang="en-US" dirty="0" smtClean="0"/>
              <a:t> Serves as incentive for increasing proportion of SBE veterans receiving intensive services </a:t>
            </a:r>
          </a:p>
          <a:p>
            <a:endParaRPr lang="en-US" dirty="0"/>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8372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905" y="1310954"/>
            <a:ext cx="10515600" cy="1132969"/>
          </a:xfrm>
        </p:spPr>
        <p:txBody>
          <a:bodyPr/>
          <a:lstStyle/>
          <a:p>
            <a:r>
              <a:rPr lang="en-US" dirty="0" smtClean="0"/>
              <a:t>UNTEER Performance Measure</a:t>
            </a:r>
            <a:endParaRPr lang="en-US" dirty="0"/>
          </a:p>
        </p:txBody>
      </p:sp>
      <p:sp>
        <p:nvSpPr>
          <p:cNvPr id="3" name="Content Placeholder 2"/>
          <p:cNvSpPr>
            <a:spLocks noGrp="1"/>
          </p:cNvSpPr>
          <p:nvPr>
            <p:ph idx="1"/>
          </p:nvPr>
        </p:nvSpPr>
        <p:spPr>
          <a:xfrm>
            <a:off x="838200" y="2344365"/>
            <a:ext cx="10515600" cy="3832597"/>
          </a:xfrm>
        </p:spPr>
        <p:txBody>
          <a:bodyPr>
            <a:normAutofit fontScale="70000" lnSpcReduction="20000"/>
          </a:bodyPr>
          <a:lstStyle/>
          <a:p>
            <a:r>
              <a:rPr lang="en-US" dirty="0" smtClean="0"/>
              <a:t>Uniform National Threshold Employment rate applied to all states by PAST program year</a:t>
            </a:r>
          </a:p>
          <a:p>
            <a:endParaRPr lang="en-US" dirty="0" smtClean="0"/>
          </a:p>
          <a:p>
            <a:r>
              <a:rPr lang="en-US" dirty="0"/>
              <a:t>PL107-288 JVA Nov 7, 2002 </a:t>
            </a:r>
          </a:p>
          <a:p>
            <a:pPr marL="0" indent="0">
              <a:buNone/>
            </a:pPr>
            <a:endParaRPr lang="en-US" dirty="0" smtClean="0"/>
          </a:p>
          <a:p>
            <a:r>
              <a:rPr lang="en-US" dirty="0" smtClean="0"/>
              <a:t>Used to determine compliance and need for technical assistance or remedial actions</a:t>
            </a:r>
          </a:p>
          <a:p>
            <a:endParaRPr lang="en-US" dirty="0" smtClean="0"/>
          </a:p>
          <a:p>
            <a:r>
              <a:rPr lang="en-US" dirty="0" smtClean="0"/>
              <a:t>EER for  veterans and eligible persons</a:t>
            </a:r>
          </a:p>
          <a:p>
            <a:endParaRPr lang="en-US" dirty="0" smtClean="0"/>
          </a:p>
          <a:p>
            <a:r>
              <a:rPr lang="en-US" dirty="0" smtClean="0"/>
              <a:t>UNTEER calculated from previous year results (nearest 1/10%)</a:t>
            </a:r>
          </a:p>
          <a:p>
            <a:endParaRPr lang="en-US" dirty="0" smtClean="0"/>
          </a:p>
          <a:p>
            <a:r>
              <a:rPr lang="en-US" dirty="0" smtClean="0"/>
              <a:t>UNTEER threshold is 90% of  the national average</a:t>
            </a:r>
          </a:p>
          <a:p>
            <a:pPr marL="0" indent="0">
              <a:buNone/>
            </a:pPr>
            <a:endParaRPr lang="en-US" dirty="0" smtClean="0"/>
          </a:p>
          <a:p>
            <a:pPr marL="0" indent="0">
              <a:buNone/>
            </a:pPr>
            <a:endParaRPr lang="en-US" dirty="0"/>
          </a:p>
        </p:txBody>
      </p:sp>
      <p:pic>
        <p:nvPicPr>
          <p:cNvPr id="1027" name="Picture 3" descr="C:\Users\BOttlinger\AppData\Local\Microsoft\Windows\Temporary Internet Files\Content.IE5\82V450SN\Korean_Traffic_sign_(Maximum_Speed_Limit_90kph).svg[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16990">
            <a:off x="9547112" y="3581400"/>
            <a:ext cx="1632373" cy="1219200"/>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1029" name="Picture 5" descr="C:\Users\BOttlinger\AppData\Local\Microsoft\Windows\Temporary Internet Files\Content.IE5\249CV47K\percent-761534-300x290[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10649">
            <a:off x="10650120" y="4134146"/>
            <a:ext cx="666771" cy="483409"/>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6" name="Picture 7" descr="topgraphi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284" y="47627"/>
            <a:ext cx="11811000" cy="1829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68758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284" y="1670743"/>
            <a:ext cx="11005257" cy="938416"/>
          </a:xfrm>
        </p:spPr>
        <p:txBody>
          <a:bodyPr>
            <a:normAutofit fontScale="90000"/>
          </a:bodyPr>
          <a:lstStyle/>
          <a:p>
            <a:pPr algn="ctr"/>
            <a:r>
              <a:rPr lang="en-US" dirty="0" smtClean="0"/>
              <a:t>HVRP     HFVVWF     IVTP </a:t>
            </a:r>
            <a:br>
              <a:rPr lang="en-US" dirty="0" smtClean="0"/>
            </a:br>
            <a:r>
              <a:rPr lang="en-US" sz="2000" dirty="0" smtClean="0"/>
              <a:t>administered by DOL/Vets </a:t>
            </a:r>
            <a:endParaRPr lang="en-US" sz="2000" dirty="0"/>
          </a:p>
        </p:txBody>
      </p:sp>
      <p:sp>
        <p:nvSpPr>
          <p:cNvPr id="3" name="Content Placeholder 2"/>
          <p:cNvSpPr>
            <a:spLocks noGrp="1"/>
          </p:cNvSpPr>
          <p:nvPr>
            <p:ph idx="1"/>
          </p:nvPr>
        </p:nvSpPr>
        <p:spPr>
          <a:xfrm>
            <a:off x="838200" y="2416629"/>
            <a:ext cx="10515600" cy="3760334"/>
          </a:xfrm>
        </p:spPr>
        <p:txBody>
          <a:bodyPr/>
          <a:lstStyle/>
          <a:p>
            <a:r>
              <a:rPr lang="en-US" dirty="0" smtClean="0"/>
              <a:t>TEGL 4-16</a:t>
            </a:r>
          </a:p>
          <a:p>
            <a:r>
              <a:rPr lang="en-US" dirty="0" smtClean="0"/>
              <a:t>The HVRP grant provides services to assist reintegrating homeless veterans into meaningful employment and stimulate the development of effective service delivery systems that address the complex problems facing homeless veterans</a:t>
            </a:r>
          </a:p>
          <a:p>
            <a:r>
              <a:rPr lang="en-US" dirty="0" smtClean="0"/>
              <a:t>Homeless Female Veterans and Veterans with families Program HFVVWF</a:t>
            </a:r>
          </a:p>
          <a:p>
            <a:r>
              <a:rPr lang="en-US" dirty="0" smtClean="0"/>
              <a:t>Incarcerated Veterans Transition Program IVTP</a:t>
            </a:r>
          </a:p>
          <a:p>
            <a:endParaRPr lang="en-US" dirty="0" smtClean="0"/>
          </a:p>
          <a:p>
            <a:endParaRPr lang="en-US" dirty="0" smtClean="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164358"/>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15096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164" y="1400783"/>
            <a:ext cx="10515600" cy="1071824"/>
          </a:xfrm>
        </p:spPr>
        <p:txBody>
          <a:bodyPr/>
          <a:lstStyle/>
          <a:p>
            <a:pPr algn="ctr"/>
            <a:r>
              <a:rPr lang="en-US" dirty="0" smtClean="0"/>
              <a:t>HVRP Programs </a:t>
            </a:r>
            <a:endParaRPr lang="en-US" dirty="0"/>
          </a:p>
        </p:txBody>
      </p:sp>
      <p:sp>
        <p:nvSpPr>
          <p:cNvPr id="3" name="Content Placeholder 2"/>
          <p:cNvSpPr>
            <a:spLocks noGrp="1"/>
          </p:cNvSpPr>
          <p:nvPr>
            <p:ph idx="1"/>
          </p:nvPr>
        </p:nvSpPr>
        <p:spPr>
          <a:xfrm>
            <a:off x="838200" y="2441643"/>
            <a:ext cx="10515600" cy="3735320"/>
          </a:xfrm>
        </p:spPr>
        <p:txBody>
          <a:bodyPr/>
          <a:lstStyle/>
          <a:p>
            <a:r>
              <a:rPr lang="en-US" dirty="0" smtClean="0"/>
              <a:t>Through JVSG DVOPS provide intensive services to veterans with significant barriers to employment, including homeless veterans</a:t>
            </a:r>
          </a:p>
          <a:p>
            <a:endParaRPr lang="en-US" dirty="0" smtClean="0"/>
          </a:p>
          <a:p>
            <a:r>
              <a:rPr lang="en-US" dirty="0" smtClean="0"/>
              <a:t>PY2016 requires grantees serving homeless veterans to enroll all participants in the public workforce system via local AJCs </a:t>
            </a:r>
          </a:p>
          <a:p>
            <a:endParaRPr lang="en-US" dirty="0"/>
          </a:p>
          <a:p>
            <a:r>
              <a:rPr lang="en-US" dirty="0" smtClean="0"/>
              <a:t>HVRP participants must be immediately referred to a DVOP or another AJC staff providing individualized career services </a:t>
            </a:r>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0"/>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28119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5" y="1758496"/>
            <a:ext cx="10515600" cy="1325563"/>
          </a:xfrm>
        </p:spPr>
        <p:txBody>
          <a:bodyPr>
            <a:normAutofit/>
          </a:bodyPr>
          <a:lstStyle/>
          <a:p>
            <a:pPr algn="ctr"/>
            <a:r>
              <a:rPr lang="en-US" dirty="0" smtClean="0"/>
              <a:t>Partnering at the local level for maximum effectiveness </a:t>
            </a:r>
            <a:endParaRPr lang="en-US" dirty="0"/>
          </a:p>
        </p:txBody>
      </p:sp>
      <p:sp>
        <p:nvSpPr>
          <p:cNvPr id="3" name="Content Placeholder 2"/>
          <p:cNvSpPr>
            <a:spLocks noGrp="1"/>
          </p:cNvSpPr>
          <p:nvPr>
            <p:ph idx="1"/>
          </p:nvPr>
        </p:nvSpPr>
        <p:spPr>
          <a:xfrm>
            <a:off x="838200" y="3268493"/>
            <a:ext cx="10515600" cy="2908469"/>
          </a:xfrm>
        </p:spPr>
        <p:txBody>
          <a:bodyPr>
            <a:normAutofit fontScale="92500" lnSpcReduction="20000"/>
          </a:bodyPr>
          <a:lstStyle/>
          <a:p>
            <a:endParaRPr lang="en-US" dirty="0" smtClean="0"/>
          </a:p>
          <a:p>
            <a:r>
              <a:rPr lang="en-US" dirty="0" smtClean="0"/>
              <a:t>Homeless Veterans Program Grantees must coordinate and learn about HVRP program services and workforce services that might benefit the veteran</a:t>
            </a:r>
          </a:p>
          <a:p>
            <a:endParaRPr lang="en-US" dirty="0" smtClean="0"/>
          </a:p>
          <a:p>
            <a:endParaRPr lang="en-US" dirty="0"/>
          </a:p>
          <a:p>
            <a:r>
              <a:rPr lang="en-US" dirty="0" smtClean="0"/>
              <a:t>Work collaboratively to ensure at the local level to ensure the best services are offered to the veteran </a:t>
            </a:r>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16553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213" y="1540016"/>
            <a:ext cx="10515600" cy="694297"/>
          </a:xfrm>
        </p:spPr>
        <p:txBody>
          <a:bodyPr>
            <a:normAutofit fontScale="90000"/>
          </a:bodyPr>
          <a:lstStyle/>
          <a:p>
            <a:r>
              <a:rPr lang="en-US" dirty="0" smtClean="0"/>
              <a:t>Tracking services and outcomes</a:t>
            </a:r>
            <a:endParaRPr lang="en-US" dirty="0"/>
          </a:p>
        </p:txBody>
      </p:sp>
      <p:sp>
        <p:nvSpPr>
          <p:cNvPr id="3" name="Content Placeholder 2"/>
          <p:cNvSpPr>
            <a:spLocks noGrp="1"/>
          </p:cNvSpPr>
          <p:nvPr>
            <p:ph idx="1"/>
          </p:nvPr>
        </p:nvSpPr>
        <p:spPr>
          <a:xfrm>
            <a:off x="609600" y="2500009"/>
            <a:ext cx="10972800" cy="3672190"/>
          </a:xfrm>
        </p:spPr>
        <p:txBody>
          <a:bodyPr/>
          <a:lstStyle/>
          <a:p>
            <a:r>
              <a:rPr lang="en-US" dirty="0" smtClean="0"/>
              <a:t>Participant Individual Record Layout PIRL</a:t>
            </a:r>
          </a:p>
          <a:p>
            <a:endParaRPr lang="en-US" dirty="0" smtClean="0"/>
          </a:p>
          <a:p>
            <a:r>
              <a:rPr lang="en-US" dirty="0" smtClean="0"/>
              <a:t>For participants self-identifying as a veteran, a subsequent question will be posed, asking if the veteran is homeless and receiving VET’S homeless veterans program services</a:t>
            </a:r>
          </a:p>
          <a:p>
            <a:endParaRPr lang="en-US" dirty="0"/>
          </a:p>
          <a:p>
            <a:r>
              <a:rPr lang="en-US" dirty="0" smtClean="0"/>
              <a:t>If yes the counselor will be asked to provide the 5 digit grant number associated with the HVRP grant</a:t>
            </a:r>
            <a:endParaRPr lang="en-US" dirty="0"/>
          </a:p>
          <a:p>
            <a:pPr marL="0" indent="0">
              <a:buNone/>
            </a:pPr>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183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4852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Further guidance </a:t>
            </a:r>
            <a:r>
              <a:rPr lang="en-US" dirty="0" smtClean="0"/>
              <a:t>will explain that the data elements are to be completed for individuals receiving services from one of the homeless veterans programs and ES, JVSG or WIOA  title 1 services</a:t>
            </a:r>
          </a:p>
          <a:p>
            <a:endParaRPr lang="en-US" dirty="0"/>
          </a:p>
          <a:p>
            <a:r>
              <a:rPr lang="en-US" dirty="0" smtClean="0"/>
              <a:t>A counselor is required to be present with the veteran when enrolling  into a workforce program at the AJC</a:t>
            </a:r>
          </a:p>
          <a:p>
            <a:endParaRPr lang="en-US" dirty="0"/>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1413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17"/>
          <p:cNvSpPr txBox="1">
            <a:spLocks noChangeArrowheads="1"/>
          </p:cNvSpPr>
          <p:nvPr/>
        </p:nvSpPr>
        <p:spPr bwMode="auto">
          <a:xfrm>
            <a:off x="6014219" y="260351"/>
            <a:ext cx="1847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4000" b="1" i="1">
              <a:solidFill>
                <a:srgbClr val="FF6600"/>
              </a:solidFill>
              <a:latin typeface="Arial Black" pitchFamily="34" charset="0"/>
            </a:endParaRPr>
          </a:p>
        </p:txBody>
      </p:sp>
      <p:pic>
        <p:nvPicPr>
          <p:cNvPr id="2052"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2"/>
          <p:cNvSpPr txBox="1">
            <a:spLocks/>
          </p:cNvSpPr>
          <p:nvPr/>
        </p:nvSpPr>
        <p:spPr>
          <a:xfrm>
            <a:off x="1364568" y="3243942"/>
            <a:ext cx="8946541" cy="333828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t>DVET will examine case files of VR&amp;E participants </a:t>
            </a:r>
          </a:p>
          <a:p>
            <a:r>
              <a:rPr lang="en-US" dirty="0" smtClean="0"/>
              <a:t>Provide technical assistance to staff</a:t>
            </a:r>
          </a:p>
          <a:p>
            <a:r>
              <a:rPr lang="en-US" dirty="0" smtClean="0"/>
              <a:t>Ensure tracking </a:t>
            </a:r>
            <a:r>
              <a:rPr lang="en-US" b="1" u="sng" dirty="0" smtClean="0"/>
              <a:t>spreadsheet</a:t>
            </a:r>
            <a:r>
              <a:rPr lang="en-US" dirty="0" smtClean="0"/>
              <a:t> accuracy </a:t>
            </a:r>
          </a:p>
          <a:p>
            <a:r>
              <a:rPr lang="en-US" dirty="0" smtClean="0"/>
              <a:t>Distribute success stories quarterly</a:t>
            </a:r>
          </a:p>
          <a:p>
            <a:r>
              <a:rPr lang="en-US" dirty="0" smtClean="0"/>
              <a:t>Resolve complaints from CH31 Veterans </a:t>
            </a:r>
          </a:p>
          <a:p>
            <a:r>
              <a:rPr lang="en-US" dirty="0" smtClean="0"/>
              <a:t>VPL 01-16 (TAG) Technical Assistance Guide The Department of Labor Veterans' Employment &amp; Training Service and the Department of Veterans Affairs Vocational Rehabilitation and Employment Joint Partnership Modernization Project. July 2016 </a:t>
            </a:r>
            <a:endParaRPr lang="en-US" dirty="0"/>
          </a:p>
        </p:txBody>
      </p:sp>
      <p:sp>
        <p:nvSpPr>
          <p:cNvPr id="6" name="Title 1"/>
          <p:cNvSpPr txBox="1">
            <a:spLocks/>
          </p:cNvSpPr>
          <p:nvPr/>
        </p:nvSpPr>
        <p:spPr>
          <a:xfrm>
            <a:off x="906386" y="2227634"/>
            <a:ext cx="9404723" cy="78798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u="sng" dirty="0" smtClean="0">
                <a:solidFill>
                  <a:srgbClr val="C00000"/>
                </a:solidFill>
              </a:rPr>
              <a:t>DOL/VETS </a:t>
            </a:r>
            <a:endParaRPr lang="en-US" sz="3600" u="sng" dirty="0">
              <a:solidFill>
                <a:srgbClr val="C00000"/>
              </a:solidFill>
            </a:endParaRPr>
          </a:p>
        </p:txBody>
      </p:sp>
    </p:spTree>
    <p:extLst>
      <p:ext uri="{BB962C8B-B14F-4D97-AF65-F5344CB8AC3E}">
        <p14:creationId xmlns:p14="http://schemas.microsoft.com/office/powerpoint/2010/main" val="17585011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942" y="1279525"/>
            <a:ext cx="10515600" cy="1325563"/>
          </a:xfrm>
        </p:spPr>
        <p:txBody>
          <a:bodyPr/>
          <a:lstStyle/>
          <a:p>
            <a:pPr algn="ctr"/>
            <a:r>
              <a:rPr lang="en-US" dirty="0" smtClean="0"/>
              <a:t>All Homeless People</a:t>
            </a:r>
            <a:endParaRPr lang="en-US" dirty="0"/>
          </a:p>
        </p:txBody>
      </p:sp>
      <p:sp>
        <p:nvSpPr>
          <p:cNvPr id="3" name="Content Placeholder 2"/>
          <p:cNvSpPr>
            <a:spLocks noGrp="1"/>
          </p:cNvSpPr>
          <p:nvPr>
            <p:ph idx="1"/>
          </p:nvPr>
        </p:nvSpPr>
        <p:spPr>
          <a:xfrm>
            <a:off x="838200" y="2373549"/>
            <a:ext cx="10515600" cy="3803414"/>
          </a:xfrm>
        </p:spPr>
        <p:txBody>
          <a:bodyPr>
            <a:normAutofit fontScale="92500" lnSpcReduction="20000"/>
          </a:bodyPr>
          <a:lstStyle/>
          <a:p>
            <a:r>
              <a:rPr lang="en-US" dirty="0"/>
              <a:t>2013 Hud Annual Assessment Report to </a:t>
            </a:r>
            <a:r>
              <a:rPr lang="en-US" dirty="0" smtClean="0"/>
              <a:t>Congress</a:t>
            </a:r>
          </a:p>
          <a:p>
            <a:endParaRPr lang="en-US" dirty="0"/>
          </a:p>
          <a:p>
            <a:r>
              <a:rPr lang="en-US" dirty="0"/>
              <a:t>610,042 people experiencing homelessness in </a:t>
            </a:r>
            <a:r>
              <a:rPr lang="en-US" dirty="0" smtClean="0"/>
              <a:t>the US on any night</a:t>
            </a:r>
          </a:p>
          <a:p>
            <a:endParaRPr lang="en-US" dirty="0" smtClean="0"/>
          </a:p>
          <a:p>
            <a:r>
              <a:rPr lang="en-US" dirty="0" smtClean="0"/>
              <a:t>65% living in emergency shelters or transitional housing</a:t>
            </a:r>
          </a:p>
          <a:p>
            <a:endParaRPr lang="en-US" dirty="0" smtClean="0"/>
          </a:p>
          <a:p>
            <a:r>
              <a:rPr lang="en-US" dirty="0" smtClean="0"/>
              <a:t>23% under 18 years old</a:t>
            </a:r>
          </a:p>
          <a:p>
            <a:r>
              <a:rPr lang="en-US" dirty="0" smtClean="0"/>
              <a:t>10% 18-24 years old</a:t>
            </a:r>
          </a:p>
          <a:p>
            <a:r>
              <a:rPr lang="en-US" dirty="0" smtClean="0"/>
              <a:t>67%  25 and older</a:t>
            </a:r>
          </a:p>
          <a:p>
            <a:endParaRPr lang="en-US" dirty="0"/>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57274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657" y="1257754"/>
            <a:ext cx="10515600" cy="1325563"/>
          </a:xfrm>
        </p:spPr>
        <p:txBody>
          <a:bodyPr/>
          <a:lstStyle/>
          <a:p>
            <a:r>
              <a:rPr lang="en-US" dirty="0" smtClean="0"/>
              <a:t>Homeless Veterans </a:t>
            </a:r>
            <a:endParaRPr lang="en-US" dirty="0"/>
          </a:p>
        </p:txBody>
      </p:sp>
      <p:sp>
        <p:nvSpPr>
          <p:cNvPr id="3" name="Content Placeholder 2"/>
          <p:cNvSpPr>
            <a:spLocks noGrp="1"/>
          </p:cNvSpPr>
          <p:nvPr>
            <p:ph idx="1"/>
          </p:nvPr>
        </p:nvSpPr>
        <p:spPr>
          <a:xfrm>
            <a:off x="838200" y="2412459"/>
            <a:ext cx="10515600" cy="3764503"/>
          </a:xfrm>
        </p:spPr>
        <p:txBody>
          <a:bodyPr/>
          <a:lstStyle/>
          <a:p>
            <a:r>
              <a:rPr lang="en-US" dirty="0"/>
              <a:t>610,042 people experiencing homelessness in the US on any </a:t>
            </a:r>
            <a:r>
              <a:rPr lang="en-US" dirty="0" smtClean="0"/>
              <a:t>night 57,849 are identified as veterans</a:t>
            </a:r>
          </a:p>
          <a:p>
            <a:r>
              <a:rPr lang="en-US" dirty="0" smtClean="0"/>
              <a:t>60% of veterans were located in shelters or transitional housing</a:t>
            </a:r>
            <a:br>
              <a:rPr lang="en-US" dirty="0" smtClean="0"/>
            </a:br>
            <a:endParaRPr lang="en-US" dirty="0" smtClean="0"/>
          </a:p>
          <a:p>
            <a:r>
              <a:rPr lang="en-US" dirty="0" smtClean="0"/>
              <a:t>8% were female veterans </a:t>
            </a:r>
          </a:p>
          <a:p>
            <a:endParaRPr lang="en-US" dirty="0"/>
          </a:p>
          <a:p>
            <a:r>
              <a:rPr lang="en-US" dirty="0" smtClean="0"/>
              <a:t>Homelessness among veterans has declined by 24% since 2009 (17,760)</a:t>
            </a:r>
          </a:p>
          <a:p>
            <a:pPr marL="0" indent="0">
              <a:buNone/>
            </a:pPr>
            <a:endParaRPr lang="en-US" dirty="0" smtClean="0"/>
          </a:p>
          <a:p>
            <a:endParaRPr lang="en-US" dirty="0" smtClean="0"/>
          </a:p>
          <a:p>
            <a:endParaRPr lang="en-US" dirty="0"/>
          </a:p>
          <a:p>
            <a:pPr marL="0" indent="0">
              <a:buNone/>
            </a:pPr>
            <a:endParaRPr lang="en-US" dirty="0" smtClean="0"/>
          </a:p>
          <a:p>
            <a:endParaRPr lang="en-US" dirty="0"/>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682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830" y="1104427"/>
            <a:ext cx="10515600" cy="1016203"/>
          </a:xfrm>
        </p:spPr>
        <p:txBody>
          <a:bodyPr/>
          <a:lstStyle/>
          <a:p>
            <a:pPr algn="ctr"/>
            <a:r>
              <a:rPr lang="en-US" sz="3200" u="sng" dirty="0">
                <a:solidFill>
                  <a:srgbClr val="C00000"/>
                </a:solidFill>
              </a:rPr>
              <a:t>Vocational Rehabilitation Counselor and  Employment Counselor</a:t>
            </a:r>
          </a:p>
        </p:txBody>
      </p:sp>
      <p:sp>
        <p:nvSpPr>
          <p:cNvPr id="3" name="Content Placeholder 2"/>
          <p:cNvSpPr>
            <a:spLocks noGrp="1"/>
          </p:cNvSpPr>
          <p:nvPr>
            <p:ph idx="1"/>
          </p:nvPr>
        </p:nvSpPr>
        <p:spPr>
          <a:xfrm>
            <a:off x="1103312" y="2011680"/>
            <a:ext cx="8946541" cy="4236719"/>
          </a:xfrm>
        </p:spPr>
        <p:txBody>
          <a:bodyPr>
            <a:normAutofit/>
          </a:bodyPr>
          <a:lstStyle/>
          <a:p>
            <a:r>
              <a:rPr lang="en-US" sz="2400" dirty="0" smtClean="0"/>
              <a:t>CH31 Benefits</a:t>
            </a:r>
          </a:p>
          <a:p>
            <a:r>
              <a:rPr lang="en-US" sz="2400" dirty="0" smtClean="0"/>
              <a:t>Prepares rehabilitation plan</a:t>
            </a:r>
          </a:p>
          <a:p>
            <a:r>
              <a:rPr lang="en-US" sz="2400" dirty="0" smtClean="0"/>
              <a:t>Coordinate job readiness evaluation</a:t>
            </a:r>
          </a:p>
          <a:p>
            <a:r>
              <a:rPr lang="en-US" sz="2400" dirty="0" smtClean="0"/>
              <a:t>Refers to ISC</a:t>
            </a:r>
          </a:p>
          <a:p>
            <a:r>
              <a:rPr lang="en-US" sz="2400" dirty="0" smtClean="0"/>
              <a:t>Develops employer partnerships</a:t>
            </a:r>
          </a:p>
          <a:p>
            <a:r>
              <a:rPr lang="en-US" sz="2400" dirty="0" smtClean="0"/>
              <a:t>Guides reasonable accommodations and assistive technology</a:t>
            </a:r>
          </a:p>
          <a:p>
            <a:r>
              <a:rPr lang="en-US" sz="2400" dirty="0" smtClean="0"/>
              <a:t>Market non-paid work experience, employer incentives, internships, OJT/apprenticeship development</a:t>
            </a:r>
          </a:p>
          <a:p>
            <a:r>
              <a:rPr lang="en-US" sz="2400" dirty="0" smtClean="0"/>
              <a:t>Employer engagement and partnerships </a:t>
            </a:r>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7"/>
            <a:ext cx="11811000" cy="14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1952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924" y="1364900"/>
            <a:ext cx="9404723" cy="731520"/>
          </a:xfrm>
        </p:spPr>
        <p:txBody>
          <a:bodyPr/>
          <a:lstStyle/>
          <a:p>
            <a:pPr algn="ctr"/>
            <a:r>
              <a:rPr lang="en-US" sz="3600" u="sng" dirty="0" smtClean="0">
                <a:solidFill>
                  <a:srgbClr val="C00000"/>
                </a:solidFill>
              </a:rPr>
              <a:t>Intensive</a:t>
            </a:r>
            <a:r>
              <a:rPr lang="en-US" sz="3600" u="sng" dirty="0" smtClean="0">
                <a:solidFill>
                  <a:srgbClr val="FF0000"/>
                </a:solidFill>
              </a:rPr>
              <a:t> Services Coordinator </a:t>
            </a:r>
            <a:endParaRPr lang="en-US" sz="3600" u="sng" dirty="0">
              <a:solidFill>
                <a:srgbClr val="FF0000"/>
              </a:solidFill>
            </a:endParaRPr>
          </a:p>
        </p:txBody>
      </p:sp>
      <p:sp>
        <p:nvSpPr>
          <p:cNvPr id="3" name="Content Placeholder 2"/>
          <p:cNvSpPr>
            <a:spLocks noGrp="1"/>
          </p:cNvSpPr>
          <p:nvPr>
            <p:ph idx="1"/>
          </p:nvPr>
        </p:nvSpPr>
        <p:spPr>
          <a:xfrm>
            <a:off x="1103312" y="1991360"/>
            <a:ext cx="8946541" cy="4003040"/>
          </a:xfrm>
        </p:spPr>
        <p:txBody>
          <a:bodyPr>
            <a:noAutofit/>
          </a:bodyPr>
          <a:lstStyle/>
          <a:p>
            <a:r>
              <a:rPr lang="en-US" sz="2400" dirty="0" smtClean="0"/>
              <a:t>Central point of contact for CH31 services</a:t>
            </a:r>
          </a:p>
          <a:p>
            <a:r>
              <a:rPr lang="en-US" sz="2400" dirty="0" smtClean="0"/>
              <a:t>Assigns CH31 veterans to DVOP AJC staff</a:t>
            </a:r>
            <a:r>
              <a:rPr lang="en-US" sz="2400" dirty="0"/>
              <a:t> </a:t>
            </a:r>
            <a:r>
              <a:rPr lang="en-US" sz="2400" dirty="0" smtClean="0"/>
              <a:t>between 60-90 days of completion of training</a:t>
            </a:r>
          </a:p>
          <a:p>
            <a:r>
              <a:rPr lang="en-US" sz="2400" dirty="0" smtClean="0"/>
              <a:t>Monitor progress and assess services provided</a:t>
            </a:r>
          </a:p>
          <a:p>
            <a:r>
              <a:rPr lang="en-US" sz="2400" dirty="0"/>
              <a:t>Coordinate and support outreach to employers such as federal contractors, apprenticeships, and OJT </a:t>
            </a:r>
            <a:r>
              <a:rPr lang="en-US" sz="2400" dirty="0" smtClean="0"/>
              <a:t>programs</a:t>
            </a:r>
          </a:p>
          <a:p>
            <a:r>
              <a:rPr lang="en-US" sz="2400" dirty="0" smtClean="0"/>
              <a:t>Out stationed at JFK 2 days a week for required coordination</a:t>
            </a:r>
          </a:p>
          <a:p>
            <a:r>
              <a:rPr lang="en-US" sz="2400" dirty="0"/>
              <a:t>Compose – reconcile and distribute the MA VR&amp;E Quarterly Report</a:t>
            </a:r>
          </a:p>
          <a:p>
            <a:endParaRPr lang="en-US" sz="2400" dirty="0" smtClean="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1547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8718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289" y="1322961"/>
            <a:ext cx="9404723" cy="517511"/>
          </a:xfrm>
        </p:spPr>
        <p:txBody>
          <a:bodyPr>
            <a:normAutofit fontScale="90000"/>
          </a:bodyPr>
          <a:lstStyle/>
          <a:p>
            <a:pPr algn="ctr"/>
            <a:r>
              <a:rPr lang="en-US" sz="3600" u="sng" dirty="0">
                <a:solidFill>
                  <a:srgbClr val="C00000"/>
                </a:solidFill>
              </a:rPr>
              <a:t>Intensive Services Coordinator </a:t>
            </a:r>
          </a:p>
        </p:txBody>
      </p:sp>
      <p:sp>
        <p:nvSpPr>
          <p:cNvPr id="3" name="Content Placeholder 2"/>
          <p:cNvSpPr>
            <a:spLocks noGrp="1"/>
          </p:cNvSpPr>
          <p:nvPr>
            <p:ph idx="1"/>
          </p:nvPr>
        </p:nvSpPr>
        <p:spPr>
          <a:xfrm>
            <a:off x="838200" y="1910079"/>
            <a:ext cx="10515600" cy="4266883"/>
          </a:xfrm>
        </p:spPr>
        <p:txBody>
          <a:bodyPr>
            <a:normAutofit/>
          </a:bodyPr>
          <a:lstStyle/>
          <a:p>
            <a:r>
              <a:rPr lang="en-US" sz="2400" dirty="0"/>
              <a:t>ISC provides LMI guidance for specific </a:t>
            </a:r>
            <a:r>
              <a:rPr lang="en-US" sz="2400" dirty="0" smtClean="0"/>
              <a:t>cases</a:t>
            </a:r>
            <a:r>
              <a:rPr lang="en-US" sz="2400" dirty="0"/>
              <a:t> </a:t>
            </a:r>
            <a:r>
              <a:rPr lang="en-US" sz="2400" dirty="0" smtClean="0"/>
              <a:t>and </a:t>
            </a:r>
            <a:r>
              <a:rPr lang="en-US" sz="2400" dirty="0"/>
              <a:t>c</a:t>
            </a:r>
            <a:r>
              <a:rPr lang="en-US" sz="2400" dirty="0" smtClean="0"/>
              <a:t>oordinates Labor Market Information for use in development of CH31 rehabilitation plan </a:t>
            </a:r>
          </a:p>
          <a:p>
            <a:r>
              <a:rPr lang="en-US" sz="2400" dirty="0" smtClean="0"/>
              <a:t>LMI referral is now an official CH31 program enrollment and participant assigned to ISC and DVOP staff</a:t>
            </a:r>
          </a:p>
          <a:p>
            <a:r>
              <a:rPr lang="en-US" sz="2400" dirty="0" smtClean="0"/>
              <a:t>Assign participants to DVOP AJC staff</a:t>
            </a:r>
          </a:p>
          <a:p>
            <a:r>
              <a:rPr lang="en-US" sz="2400" dirty="0" smtClean="0"/>
              <a:t>Monitor progress and assess services provided</a:t>
            </a:r>
          </a:p>
          <a:p>
            <a:r>
              <a:rPr lang="en-US" sz="2400" dirty="0" smtClean="0"/>
              <a:t>ACT as liaison bet SA and VA staff</a:t>
            </a:r>
          </a:p>
          <a:p>
            <a:r>
              <a:rPr lang="en-US" sz="2400" dirty="0" smtClean="0"/>
              <a:t>Report process problems</a:t>
            </a:r>
            <a:endParaRPr lang="en-US" sz="2400"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1888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4604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290" y="1245139"/>
            <a:ext cx="9404723" cy="676201"/>
          </a:xfrm>
        </p:spPr>
        <p:txBody>
          <a:bodyPr/>
          <a:lstStyle/>
          <a:p>
            <a:pPr algn="ctr"/>
            <a:r>
              <a:rPr lang="en-US" sz="3600" u="sng" dirty="0" smtClean="0">
                <a:solidFill>
                  <a:srgbClr val="C00000"/>
                </a:solidFill>
              </a:rPr>
              <a:t>DVOP </a:t>
            </a:r>
            <a:endParaRPr lang="en-US" sz="3600" u="sng"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SA registration within 10 days and apprises ISC</a:t>
            </a:r>
          </a:p>
          <a:p>
            <a:r>
              <a:rPr lang="en-US" dirty="0" smtClean="0"/>
              <a:t>Comprehensive assessment including job ready status, identify job search skills and training/workshops</a:t>
            </a:r>
          </a:p>
          <a:p>
            <a:r>
              <a:rPr lang="en-US" dirty="0" smtClean="0"/>
              <a:t>Documentation of all contacts, job search activity and progress report to ISC at least monthly</a:t>
            </a:r>
          </a:p>
          <a:p>
            <a:r>
              <a:rPr lang="en-US" dirty="0" smtClean="0"/>
              <a:t>All services provided to CH 31 veterans will be recorded as a service with corresponding case-notes</a:t>
            </a:r>
          </a:p>
          <a:p>
            <a:r>
              <a:rPr lang="en-US" dirty="0" smtClean="0"/>
              <a:t>All CH31 veterans will have a service recorded every two weeks</a:t>
            </a:r>
          </a:p>
          <a:p>
            <a:r>
              <a:rPr lang="en-US" dirty="0" smtClean="0"/>
              <a:t>2 months </a:t>
            </a:r>
            <a:r>
              <a:rPr lang="en-US" u="sng" dirty="0" smtClean="0"/>
              <a:t>Post Employment </a:t>
            </a:r>
            <a:r>
              <a:rPr lang="en-US" u="sng" dirty="0" err="1" smtClean="0"/>
              <a:t>Follow-UP</a:t>
            </a:r>
            <a:endParaRPr lang="en-US" u="sng" dirty="0" smtClean="0"/>
          </a:p>
          <a:p>
            <a:r>
              <a:rPr lang="en-US" dirty="0" smtClean="0"/>
              <a:t>Resume and job searches need to be focused towards Veterans Employment Goal</a:t>
            </a:r>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04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5391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94" y="1592742"/>
            <a:ext cx="9404723" cy="625164"/>
          </a:xfrm>
        </p:spPr>
        <p:txBody>
          <a:bodyPr/>
          <a:lstStyle/>
          <a:p>
            <a:pPr algn="ctr"/>
            <a:r>
              <a:rPr lang="en-US" sz="3600" u="sng" dirty="0" smtClean="0">
                <a:solidFill>
                  <a:srgbClr val="C00000"/>
                </a:solidFill>
              </a:rPr>
              <a:t>DVOP</a:t>
            </a:r>
            <a:endParaRPr lang="en-US" sz="3600" u="sng" dirty="0">
              <a:solidFill>
                <a:srgbClr val="C00000"/>
              </a:solidFill>
            </a:endParaRPr>
          </a:p>
        </p:txBody>
      </p:sp>
      <p:sp>
        <p:nvSpPr>
          <p:cNvPr id="3" name="Content Placeholder 2"/>
          <p:cNvSpPr>
            <a:spLocks noGrp="1"/>
          </p:cNvSpPr>
          <p:nvPr>
            <p:ph idx="1"/>
          </p:nvPr>
        </p:nvSpPr>
        <p:spPr>
          <a:xfrm>
            <a:off x="838200" y="2153919"/>
            <a:ext cx="10515600" cy="3637281"/>
          </a:xfrm>
        </p:spPr>
        <p:txBody>
          <a:bodyPr>
            <a:normAutofit lnSpcReduction="10000"/>
          </a:bodyPr>
          <a:lstStyle/>
          <a:p>
            <a:r>
              <a:rPr lang="en-US" dirty="0" smtClean="0"/>
              <a:t>When a CH31 veteran can not be contacted, will not set and keep appointments, or participate in the employment plan. </a:t>
            </a:r>
            <a:r>
              <a:rPr lang="en-US" u="sng" dirty="0" smtClean="0"/>
              <a:t>Inform ISC</a:t>
            </a:r>
            <a:r>
              <a:rPr lang="en-US" dirty="0" smtClean="0"/>
              <a:t> (information will be recorded in the case notes) </a:t>
            </a:r>
          </a:p>
          <a:p>
            <a:r>
              <a:rPr lang="en-US" dirty="0" smtClean="0"/>
              <a:t>3 Strike Policy</a:t>
            </a:r>
          </a:p>
          <a:p>
            <a:r>
              <a:rPr lang="en-US" dirty="0" smtClean="0"/>
              <a:t>When a CH31 vet is considered temporarily Interrupted for any reason the vet still needs to be contacted, until properly closed. A Case Management service and corresponding note is needed, within the 90 day window. ISC will contact all Interrupted CH31 vets.</a:t>
            </a:r>
          </a:p>
          <a:p>
            <a:pPr marL="0" indent="0">
              <a:buNone/>
            </a:pPr>
            <a:endParaRPr lang="en-US" sz="2400" dirty="0" smtClean="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203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2362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984" y="768485"/>
            <a:ext cx="10515600" cy="1038935"/>
          </a:xfrm>
        </p:spPr>
        <p:txBody>
          <a:bodyPr>
            <a:normAutofit fontScale="90000"/>
          </a:bodyPr>
          <a:lstStyle/>
          <a:p>
            <a:pPr algn="ctr"/>
            <a:r>
              <a:rPr lang="en-US" sz="3600" u="sng" dirty="0" smtClean="0">
                <a:solidFill>
                  <a:srgbClr val="C00000"/>
                </a:solidFill>
              </a:rPr>
              <a:t>Statistics for VR&amp;E participants (as of 4 Quarter FY 2016)</a:t>
            </a:r>
            <a:endParaRPr lang="en-US" sz="3600" u="sng" dirty="0">
              <a:solidFill>
                <a:srgbClr val="C00000"/>
              </a:solidFill>
            </a:endParaRPr>
          </a:p>
        </p:txBody>
      </p:sp>
      <p:sp>
        <p:nvSpPr>
          <p:cNvPr id="3" name="Content Placeholder 2"/>
          <p:cNvSpPr>
            <a:spLocks noGrp="1"/>
          </p:cNvSpPr>
          <p:nvPr>
            <p:ph idx="1"/>
          </p:nvPr>
        </p:nvSpPr>
        <p:spPr>
          <a:xfrm>
            <a:off x="838200" y="1463040"/>
            <a:ext cx="10515600" cy="5120640"/>
          </a:xfrm>
        </p:spPr>
        <p:txBody>
          <a:bodyPr>
            <a:normAutofit lnSpcReduction="10000"/>
          </a:bodyPr>
          <a:lstStyle/>
          <a:p>
            <a:r>
              <a:rPr lang="en-US" sz="2200" dirty="0" smtClean="0"/>
              <a:t>R: Rehabilitated by VR&amp;E; Refers to a CH31 veteran who has entered and maintained suitable employment for at least 60 days or chooses further education rather than employment: 34</a:t>
            </a:r>
          </a:p>
          <a:p>
            <a:r>
              <a:rPr lang="en-US" sz="2200" dirty="0" smtClean="0"/>
              <a:t>E: Entered employment by ISC; not necessarily considered suitable employment for VR&amp;E rehabilitation purposes. Employment may be an interim position for income until a suitable job is found: 4</a:t>
            </a:r>
          </a:p>
          <a:p>
            <a:r>
              <a:rPr lang="en-US" sz="2200" dirty="0" smtClean="0"/>
              <a:t>D: Discontinued by VR&amp;E; discontinued refers to the VR&amp;E CH31 registered referrals that are discontinued from the VR&amp;E program by the VRC/CP for a variety of reasons: 13</a:t>
            </a:r>
          </a:p>
          <a:p>
            <a:r>
              <a:rPr lang="en-US" sz="2200" dirty="0" smtClean="0"/>
              <a:t>I: Interrupted by VR&amp;E; interrupted is a temporary suspension of the CH31 program. VA must first determine that the veteran will be able to return to a rehabilitation program or a employment services program following the resolution of the situation causing the interruption:  3</a:t>
            </a:r>
          </a:p>
          <a:p>
            <a:r>
              <a:rPr lang="en-US" sz="2200" dirty="0" smtClean="0"/>
              <a:t>Employed but not considered rehabilitated do to follow-up: 7</a:t>
            </a:r>
          </a:p>
          <a:p>
            <a:r>
              <a:rPr lang="en-US" sz="2200" dirty="0" smtClean="0"/>
              <a:t>Current active VR&amp;E participants: 39</a:t>
            </a:r>
          </a:p>
          <a:p>
            <a:endParaRPr lang="en-US" sz="2200" dirty="0" smtClean="0"/>
          </a:p>
          <a:p>
            <a:endParaRPr lang="en-US" sz="2200" dirty="0" smtClean="0"/>
          </a:p>
          <a:p>
            <a:endParaRPr lang="en-US" dirty="0" smtClean="0"/>
          </a:p>
          <a:p>
            <a:endParaRPr lang="en-US" dirty="0" smtClean="0"/>
          </a:p>
          <a:p>
            <a:endParaRPr lang="en-US" dirty="0"/>
          </a:p>
        </p:txBody>
      </p:sp>
      <p:pic>
        <p:nvPicPr>
          <p:cNvPr id="4" name="Picture 7" descr="top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84" y="47626"/>
            <a:ext cx="11811000" cy="1372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9511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643</TotalTime>
  <Words>1768</Words>
  <Application>Microsoft Office PowerPoint</Application>
  <PresentationFormat>Custom</PresentationFormat>
  <Paragraphs>263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JVSG Training Fall 2016 </vt:lpstr>
      <vt:lpstr>Vocational Rehabilitation and Employment VR&amp;E </vt:lpstr>
      <vt:lpstr>PowerPoint Presentation</vt:lpstr>
      <vt:lpstr>Vocational Rehabilitation Counselor and  Employment Counselor</vt:lpstr>
      <vt:lpstr>Intensive Services Coordinator </vt:lpstr>
      <vt:lpstr>Intensive Services Coordinator </vt:lpstr>
      <vt:lpstr>DVOP </vt:lpstr>
      <vt:lpstr>DVOP</vt:lpstr>
      <vt:lpstr>Statistics for VR&amp;E participants (as of 4 Quarter FY 2016)</vt:lpstr>
      <vt:lpstr>FY 2017 New VR&amp;E Case Closure Reasons</vt:lpstr>
      <vt:lpstr>Update for VR&amp;E Referral Procedure </vt:lpstr>
      <vt:lpstr>How to apply for VR&amp;E</vt:lpstr>
      <vt:lpstr>PowerPoint Presentation</vt:lpstr>
      <vt:lpstr>PowerPoint Presentation</vt:lpstr>
      <vt:lpstr>JVSG staff duties </vt:lpstr>
      <vt:lpstr>Assessment- It All Begins Here</vt:lpstr>
      <vt:lpstr>Supportive Services Referrals</vt:lpstr>
      <vt:lpstr>Good customer service is the point and quality customer service is defined by customer requirements</vt:lpstr>
      <vt:lpstr>Customer Service</vt:lpstr>
      <vt:lpstr>DVOP Intensive services rate </vt:lpstr>
      <vt:lpstr>JVSG DVOP Performance Measures</vt:lpstr>
      <vt:lpstr>AJC Performance Measures</vt:lpstr>
      <vt:lpstr>Weighted </vt:lpstr>
      <vt:lpstr>UNTEER Performance Measure</vt:lpstr>
      <vt:lpstr>HVRP     HFVVWF     IVTP  administered by DOL/Vets </vt:lpstr>
      <vt:lpstr>HVRP Programs </vt:lpstr>
      <vt:lpstr>Partnering at the local level for maximum effectiveness </vt:lpstr>
      <vt:lpstr>Tracking services and outcomes</vt:lpstr>
      <vt:lpstr>PowerPoint Presentation</vt:lpstr>
      <vt:lpstr>All Homeless People</vt:lpstr>
      <vt:lpstr>Homeless Veterans </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2016-06-14T12:36:50Z</dcterms:created>
  <dc:creator>Robert Doucette</dc:creator>
  <lastModifiedBy>Sweeney, Alice (DWD)</lastModifiedBy>
  <lastPrinted>2016-10-27T18:07:26Z</lastPrinted>
  <dcterms:modified xsi:type="dcterms:W3CDTF">2017-02-14T16:48:12Z</dcterms:modified>
  <revision>58</revision>
  <dc:title>PowerPoint Presentation</dc:title>
</coreProperties>
</file>