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3" r:id="rId3"/>
    <p:sldMasterId id="2147483696" r:id="rId4"/>
  </p:sldMasterIdLst>
  <p:notesMasterIdLst>
    <p:notesMasterId r:id="rId25"/>
  </p:notesMasterIdLst>
  <p:handoutMasterIdLst>
    <p:handoutMasterId r:id="rId26"/>
  </p:handoutMasterIdLst>
  <p:sldIdLst>
    <p:sldId id="375" r:id="rId5"/>
    <p:sldId id="2145706923" r:id="rId6"/>
    <p:sldId id="2145706916" r:id="rId7"/>
    <p:sldId id="2145706902" r:id="rId8"/>
    <p:sldId id="2145706900" r:id="rId9"/>
    <p:sldId id="2145706894" r:id="rId10"/>
    <p:sldId id="275" r:id="rId11"/>
    <p:sldId id="276" r:id="rId12"/>
    <p:sldId id="277" r:id="rId13"/>
    <p:sldId id="2145706890" r:id="rId14"/>
    <p:sldId id="2145706934" r:id="rId15"/>
    <p:sldId id="2145706892" r:id="rId16"/>
    <p:sldId id="2145706910" r:id="rId17"/>
    <p:sldId id="2145706911" r:id="rId18"/>
    <p:sldId id="2145706909" r:id="rId19"/>
    <p:sldId id="2145706932" r:id="rId20"/>
    <p:sldId id="2145706933" r:id="rId21"/>
    <p:sldId id="300" r:id="rId22"/>
    <p:sldId id="2145706885" r:id="rId23"/>
    <p:sldId id="2145706906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  <p:cmAuthor id="1" name="Karen" initials="K" lastIdx="2" clrIdx="1"/>
  <p:cmAuthor id="2" name="Stetler, Katie (DPH)" initials="SK(" lastIdx="5" clrIdx="2"/>
  <p:cmAuthor id="3" name="Wood, Ben (DPH)" initials="WB(" lastIdx="6" clrIdx="3"/>
  <p:cmAuthor id="4" name="Tamar Kaim Doniger" initials="TKD" lastIdx="2" clrIdx="4">
    <p:extLst>
      <p:ext uri="{19B8F6BF-5375-455C-9EA6-DF929625EA0E}">
        <p15:presenceInfo xmlns:p15="http://schemas.microsoft.com/office/powerpoint/2012/main" userId="S-1-5-21-2112347821-1497617604-1846162354-269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6BB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078" autoAdjust="0"/>
    <p:restoredTop sz="75416" autoAdjust="0"/>
  </p:normalViewPr>
  <p:slideViewPr>
    <p:cSldViewPr snapToGrid="0" snapToObjects="1">
      <p:cViewPr varScale="1">
        <p:scale>
          <a:sx n="66" d="100"/>
          <a:sy n="66" d="100"/>
        </p:scale>
        <p:origin x="20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90" d="100"/>
        <a:sy n="90" d="100"/>
      </p:scale>
      <p:origin x="0" y="1452"/>
    </p:cViewPr>
  </p:sorterViewPr>
  <p:notesViewPr>
    <p:cSldViewPr snapToGrid="0" snapToObjects="1">
      <p:cViewPr varScale="1">
        <p:scale>
          <a:sx n="68" d="100"/>
          <a:sy n="68" d="100"/>
        </p:scale>
        <p:origin x="-330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EE6C5-4F47-4445-8BCE-B8BE9FB65DE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8D0D6-5496-4D9E-81CA-3E43FBC8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hcp/conversations/understanding-vacc-work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vaccines/vpd/vpd-vac-basics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67"/>
              </a:lnSpc>
            </a:pPr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  <a:endParaRPr lang="km-KH" dirty="0" smtClean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67"/>
              </a:lnSpc>
            </a:pPr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	</a:t>
            </a:r>
          </a:p>
          <a:p>
            <a:pPr>
              <a:lnSpc>
                <a:spcPts val="1867"/>
              </a:lnSpc>
            </a:pPr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បច្ចុប្បន្នភាពសំខាន់ តាំង​ពីកំណែប្រែមុន (កាលបរិច្ឆេទ</a:t>
            </a:r>
            <a:r>
              <a:rPr lang="km-KH" baseline="0" dirty="0" smtClean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en-US" baseline="0" dirty="0" smtClean="0">
                <a:latin typeface="Kh Content" panose="02000500000000020004" pitchFamily="2" charset="0"/>
                <a:cs typeface="Kh Content" panose="02000500000000020004" pitchFamily="2" charset="0"/>
              </a:rPr>
              <a:t>1/6</a:t>
            </a:r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)៖</a:t>
            </a:r>
          </a:p>
          <a:p>
            <a:pPr marL="628650" lvl="1" indent="-17145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បានធ្វើបច្ចុប្បន្នភាព​ព័ត៌មានអំពី​សិទ្ធិទទួលបានវ៉ាក់សាំង​ដូសជំរុញសម្រាប់អ្នកដែលបានទទួលវ៉ាក់សាំង </a:t>
            </a:r>
            <a:r>
              <a:rPr lang="en-US" dirty="0" err="1" smtClean="0">
                <a:latin typeface="Kh Content" panose="02000500000000020004" pitchFamily="2" charset="0"/>
                <a:cs typeface="Kh Content" panose="02000500000000020004" pitchFamily="2" charset="0"/>
              </a:rPr>
              <a:t>Moderna</a:t>
            </a:r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km-KH" baseline="0" dirty="0" smtClean="0">
                <a:latin typeface="Kh Content" panose="02000500000000020004" pitchFamily="2" charset="0"/>
                <a:cs typeface="Kh Content" panose="02000500000000020004" pitchFamily="2" charset="0"/>
              </a:rPr>
              <a:t> (ស្លាយ​ </a:t>
            </a:r>
            <a:r>
              <a:rPr lang="en-US" baseline="0" dirty="0" smtClean="0">
                <a:latin typeface="Kh Content" panose="02000500000000020004" pitchFamily="2" charset="0"/>
                <a:cs typeface="Kh Content" panose="02000500000000020004" pitchFamily="2" charset="0"/>
              </a:rPr>
              <a:t>17</a:t>
            </a:r>
            <a:r>
              <a:rPr lang="km-KH" baseline="0" dirty="0" smtClean="0">
                <a:latin typeface="Kh Content" panose="02000500000000020004" pitchFamily="2" charset="0"/>
                <a:cs typeface="Kh Content" panose="02000500000000020004" pitchFamily="2" charset="0"/>
              </a:rPr>
              <a:t>)</a:t>
            </a:r>
            <a:endParaRPr lang="km-KH" dirty="0" smtClean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67"/>
              </a:lnSpc>
            </a:pPr>
            <a:endParaRPr lang="en-US" dirty="0" smtClean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endParaRPr lang="k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1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1254254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m-KH" b="0" i="0" u="none" baseline="0" dirty="0" smtClean="0">
              <a:solidFill>
                <a:srgbClr val="000000"/>
              </a:solidFill>
              <a:effectLst/>
              <a:latin typeface="Khmer OS System" panose="02000500000000020004" pitchFamily="2" charset="0"/>
              <a:ea typeface="Open Sans" panose="020B0606030504020204" pitchFamily="34" charset="0"/>
              <a:cs typeface="Khmer OS System" panose="02000500000000020004" pitchFamily="2" charset="0"/>
              <a:sym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" b="0" i="0" u="none" baseline="0" dirty="0" smtClean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Open Sans" panose="020B0606030504020204" pitchFamily="34" charset="0"/>
                <a:cs typeface="Khmer OS System" panose="02000500000000020004" pitchFamily="2" charset="0"/>
                <a:sym typeface="Open Sans" panose="020B0606030504020204" pitchFamily="34" charset="0"/>
              </a:rPr>
              <a:t>ប្រសិនបើ</a:t>
            </a:r>
            <a:r>
              <a:rPr lang="km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Open Sans" panose="020B0606030504020204" pitchFamily="34" charset="0"/>
                <a:cs typeface="Khmer OS System" panose="02000500000000020004" pitchFamily="2" charset="0"/>
                <a:sym typeface="Open Sans" panose="020B0606030504020204" pitchFamily="34" charset="0"/>
              </a:rPr>
              <a:t>កូនរបស់អ្នក​មាន​ប្រតិកម្មអាលែកហ្ស៊ីធ្ងន់ធ្ងរ​ក្រោយ​ពេល​ទទួល​វ៉ាក់សាំង​ជំងឺ​ COVID-19 អ្នកផ្តល់វ៉ាក់សាំងអាច​ផ្តល់ការថែទាំ​ភ្លាមៗ​ និង​ទូរសព្ទ​​​ស្វែងរកសេវា​វេជ្ជសាស្ត្រ​សង្គ្រោះបន្ទាន់ ប្រសិនបើចាំបាច់។​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m" b="0" i="0" dirty="0">
              <a:solidFill>
                <a:srgbClr val="000000"/>
              </a:solidFill>
              <a:effectLst/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algn="l" rtl="0"/>
            <a:r>
              <a:rPr lang="km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Open Sans" panose="020B0606030504020204" pitchFamily="34" charset="0"/>
                <a:cs typeface="Khmer OS System" panose="02000500000000020004" pitchFamily="2" charset="0"/>
                <a:sym typeface="Open Sans" panose="020B0606030504020204" pitchFamily="34" charset="0"/>
              </a:rPr>
              <a:t>សុំ​អ្នកផ្តល់សេវាថែទាំ​របស់កូនអ្នកឲ្យ​ផ្តល់​យោបល់​អំពី​ការប្រើប្រាស់​ថ្នាំ​បំបាត់​ការឈឺចាប់ដែលគ្មានជាតិអាស្ពីរីន​ និង​ជំហានផ្សេងទៀត​ដែល​អ្នក​អាច​​អនុវត្តនៅតាមផ្ទះ​ ក្រោយពេល​កូនរបស់អ្នកបានចាក់វ៉ាក់សាំង​។​ ជាទូទៅ​ ថ្នាំ​អាស្ពីរីន​</a:t>
            </a:r>
            <a:r>
              <a:rPr lang="km" b="1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Open Sans" panose="020B0606030504020204" pitchFamily="34" charset="0"/>
                <a:cs typeface="Khmer OS System" panose="02000500000000020004" pitchFamily="2" charset="0"/>
                <a:sym typeface="Open Sans" panose="020B0606030504020204" pitchFamily="34" charset="0"/>
              </a:rPr>
              <a:t>មិនត្រូវបានណែនាំ​</a:t>
            </a:r>
            <a:r>
              <a:rPr lang="km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Open Sans" panose="020B0606030504020204" pitchFamily="34" charset="0"/>
                <a:cs typeface="Khmer OS System" panose="02000500000000020004" pitchFamily="2" charset="0"/>
                <a:sym typeface="Open Sans" panose="020B0606030504020204" pitchFamily="34" charset="0"/>
              </a:rPr>
              <a:t>ឲ្យប្រើប្រាស់ទៅលើ​កុមារ​និង​ក្មេង​ជំទង់​ដែលមានអាយុ​តិចជាង​ 18ឆ្នាំនោះទេ​។ ការដាក់ក្រណាត់សើមត្រជាក់​នៅលើ​កន្លែង​ចាក់ថ្នាំ​ អាច​ជួយ​ដល់​អាការៈ​​មិន​ស្រួលខ្លួនបាន​​។ </a:t>
            </a:r>
          </a:p>
          <a:p>
            <a:pPr algn="l" rtl="0"/>
            <a:r>
              <a:rPr lang="km" dirty="0">
                <a:latin typeface="Khmer OS System" panose="02000500000000020004" pitchFamily="2" charset="0"/>
                <a:cs typeface="Khmer OS System" panose="02000500000000020004" pitchFamily="2" charset="0"/>
              </a:rPr>
              <a:t/>
            </a:r>
            <a:br>
              <a:rPr lang="km" dirty="0">
                <a:latin typeface="Khmer OS System" panose="02000500000000020004" pitchFamily="2" charset="0"/>
                <a:cs typeface="Khmer OS System" panose="02000500000000020004" pitchFamily="2" charset="0"/>
              </a:rPr>
            </a:br>
            <a:endParaRPr lang="km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10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4088410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" b="0" i="0" u="none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</a:t>
            </a:r>
          </a:p>
          <a:p>
            <a:pPr algn="l" rtl="0"/>
            <a:r>
              <a:rPr lang="km" dirty="0"/>
              <a:t/>
            </a:r>
            <a:br>
              <a:rPr lang="km" dirty="0"/>
            </a:br>
            <a:endParaRPr lang="k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11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678523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algn="l" rtl="0"/>
            <a:endParaRPr lang="km-KH" sz="1200" b="0" i="0" u="none" kern="1200" baseline="0" dirty="0" smtClean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algn="l" rtl="0"/>
            <a:r>
              <a:rPr lang="km" sz="1200" b="0" i="0" u="none" kern="1200" baseline="0" dirty="0" smtClean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ទោះបីជា</a:t>
            </a:r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​មាន​ឱកាសតិចតួច​ដែលវ៉ាក់សាំង​ជំងឺ​ COVID-19 អាច​បង្ក​ឲ្យ​មាន​ប្រតិកម្ម​​អាលែកហ្ស៊ីធ្ងន់ធ្ងរ​ ក៏បញ្ហា​នេះ​អាច​កើត​មានជាធម្មតា​នៅក្នុង​រយៈ​ពេល​​ពីរឬបីនាទី​ទៅដល់​មួយម៉ោង​ ក្រោយ​ពេល​ទទួលវ៉ាក់សាំង​នោះ។ </a:t>
            </a:r>
          </a:p>
          <a:p>
            <a:endParaRPr lang="km" sz="1200" kern="1200" dirty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algn="l" rtl="0"/>
            <a:r>
              <a:rPr lang="km" sz="1200" b="0" i="0" u="none" strike="noStrike" kern="1200" baseline="0" dirty="0">
                <a:solidFill>
                  <a:schemeClr val="tx1"/>
                </a:solidFill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សញ្ញា​នៃ​ប្រតិកម្ម​អាលែកហ្ស៊ី​ធ្ងន់ធ្ងរ​ អាច​រួមមាន​៖ </a:t>
            </a:r>
          </a:p>
          <a:p>
            <a:pPr algn="l" rtl="0"/>
            <a:r>
              <a:rPr lang="km" sz="1200" b="0" i="0" u="none" strike="noStrike" kern="1200" baseline="0" dirty="0">
                <a:solidFill>
                  <a:schemeClr val="tx1"/>
                </a:solidFill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• ពិបាកដកដង្ហើម​ </a:t>
            </a:r>
          </a:p>
          <a:p>
            <a:pPr algn="l" rtl="0"/>
            <a:r>
              <a:rPr lang="km" sz="1200" b="0" i="0" u="none" strike="noStrike" kern="1200" baseline="0" dirty="0">
                <a:solidFill>
                  <a:schemeClr val="tx1"/>
                </a:solidFill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• ហើមមុខនិង​បំពង់ក </a:t>
            </a:r>
          </a:p>
          <a:p>
            <a:pPr algn="l" rtl="0"/>
            <a:r>
              <a:rPr lang="km" sz="1200" b="0" i="0" u="none" strike="noStrike" kern="1200" baseline="0" dirty="0">
                <a:solidFill>
                  <a:schemeClr val="tx1"/>
                </a:solidFill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• ដកដង្ហើមញាប់​ </a:t>
            </a:r>
          </a:p>
          <a:p>
            <a:pPr algn="l" rtl="0"/>
            <a:r>
              <a:rPr lang="km" sz="1200" b="0" i="0" u="none" strike="noStrike" kern="1200" baseline="0" dirty="0">
                <a:solidFill>
                  <a:schemeClr val="tx1"/>
                </a:solidFill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• កន្ទួលរមាស់ធ្ងន់ធ្ងរ​ពេញរាងកាយ​ </a:t>
            </a:r>
          </a:p>
          <a:p>
            <a:pPr algn="l" rtl="0"/>
            <a:r>
              <a:rPr lang="km" sz="1200" b="0" i="0" u="none" strike="noStrike" kern="1200" baseline="0" dirty="0">
                <a:solidFill>
                  <a:schemeClr val="tx1"/>
                </a:solidFill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• វិលមុខ​ និង​គ្មានកម្លាំង​កំហែង​ </a:t>
            </a:r>
            <a:endParaRPr lang="km" sz="1200" kern="1200" dirty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endParaRPr lang="km" sz="1200" kern="1200" dirty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algn="l" rtl="0"/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ប្រសិនបើកូនរបស់អ្នក​មានប្រវត្តិធ្លាប់​កើតមានប្រតិកម្ម​អាលែកហ្ស៊ី អ្នក​ផ្តល់​វ៉ាក់សាំង​របស់ពួកគេ​អាច​សម្រាក​ឲ្យបានយូរ​ជាងនេះ​បន្តិច​នៅទីកន្លែង​ដែល​ពួកគេ​ទទួល​វ៉ាក់សាំង​ សម្រាប់ការតាមដាននាពេលបន្ទាប់​។</a:t>
            </a:r>
          </a:p>
          <a:p>
            <a:endParaRPr lang="km" sz="1200" kern="1200" dirty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endParaRPr lang="km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12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162828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algn="l" rtl="0"/>
            <a:endParaRPr lang="km-KH" b="0" i="0" u="none" baseline="0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algn="l" rtl="0"/>
            <a:r>
              <a:rPr lang="km" b="0" i="0" u="none" baseline="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ប្រភព</a:t>
            </a:r>
            <a:r>
              <a:rPr lang="km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៖ https://www.cdc.gov/coronavirus/2019-ncov/vaccines/faq-children.html</a:t>
            </a:r>
          </a:p>
          <a:p>
            <a:endParaRPr lang="km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13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3219355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algn="l" rtl="0"/>
            <a:endParaRPr lang="km-KH" sz="1200" b="0" i="0" u="none" kern="1200" spc="-50" baseline="0" dirty="0" smtClean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algn="l" rtl="0"/>
            <a:r>
              <a:rPr lang="km" sz="1200" b="0" i="0" u="none" kern="1200" spc="-50" baseline="0" dirty="0" smtClean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វ៉ា</a:t>
            </a:r>
            <a:r>
              <a:rPr lang="km" sz="1200" b="0" i="0" u="none" kern="1200" spc="-5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ក់សាំង​បង្រៀនប្រព័ន្ធភាពស៊ាំរបស់យើងពីរបៀប​ប្រយុទ្ធប្រឆាំង​នឹង​វីរុស​ជាក់លាក់​ណាមួយ។ ពួកវាដំណើរការរួមគ្នា​​</a:t>
            </a:r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ជាមួយ​ប្រព័ន្ធការពារធម្មជាតិ​របស់រាងកាយ​អ្នក​ ដើម្បី​បង្កើតប្រព័ន្ធភាពស៊ាំ​​យ៉ាង​មាន</a:t>
            </a:r>
            <a:r>
              <a:rPr lang="km-KH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សុវត្ថិភាព</a:t>
            </a:r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​ពីជំងឺ​ណាមួយ​។  ដើម្បី​បំពេញមុខងាររបស់ខ្លួន វ៉ាក់សាំង​ជំងឺ​ COVID-19 មិនចាំបាច់​ត្រូវចូល​ទៅក្នុងណ្វៃយ៉ូនៃ​កោសិកា ដែល​ជាកន្លែង​រក្សាទុក​ DNA របស់យើង​ទេ​។ នេះ​មានន័យ​ថា​ វ៉ាក់សាំងនោះ​មិនមានអន្តរអំពើ​ជាមួយ DNA របស់យើង​ដោយប្រការ​ណាមួយ និង​គ្មានផ្លូវ​អាច​ផ្លាស់ប្តូរ DNA នោះបានទេ​។ </a:t>
            </a:r>
          </a:p>
          <a:p>
            <a:pPr algn="l" rtl="0"/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 </a:t>
            </a:r>
          </a:p>
          <a:p>
            <a:pPr algn="l" rtl="0"/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នៅចុង​បញ្ចប់នៃ​កិច្ច​ដំណើរការ រាងកាយរបស់​យើង​បាន​ដឹង​អំពី​របៀប​ការពារ​ប្រឆាំង​នឹង​ការឆ្លង​ជំងឺ​នាពេល​អនាគត​។ ការឆ្លើយតបនៃ​ភាពស៊ាំ និង​ការបង្កើត​អង់ទីករ​ គឺជាអ្វីដែល​ការពារយើង​ពីការ​ឆ្លង​ជំងឺ​ ប្រសិនបើ​វីរុស​ពិត​ប្រាកដ​ចូលទៅក្នុងរាងកាយ​យើង​។ (ប្រភព៖ </a:t>
            </a:r>
            <a:r>
              <a:rPr lang="km" sz="1200" b="0" i="0" u="sng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https://www.cdc.gov/coronavirus/2019-ncov/vaccines/facts.html) </a:t>
            </a:r>
            <a:endParaRPr lang="km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14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219003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15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3067660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km-KH" sz="1800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km-KH" sz="1800" b="0" i="0" u="none" baseline="0" dirty="0" smtClean="0">
              <a:effectLst/>
              <a:latin typeface="Khmer OS System" panose="02000500000000020004" pitchFamily="2" charset="0"/>
              <a:ea typeface="Times New Roman" panose="02020603050405020304" pitchFamily="18" charset="0"/>
              <a:cs typeface="Khmer OS System" panose="02000500000000020004" pitchFamily="2" charset="0"/>
            </a:endParaRPr>
          </a:p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km" sz="1800" b="0" i="0" u="none" baseline="0" dirty="0" smtClean="0">
                <a:effectLst/>
                <a:latin typeface="Khmer OS System" panose="02000500000000020004" pitchFamily="2" charset="0"/>
                <a:ea typeface="Times New Roman" panose="02020603050405020304" pitchFamily="18" charset="0"/>
                <a:cs typeface="Khmer OS System" panose="02000500000000020004" pitchFamily="2" charset="0"/>
              </a:rPr>
              <a:t>កំណត់</a:t>
            </a:r>
            <a:r>
              <a:rPr lang="km" sz="1800" b="0" i="0" u="none" baseline="0" dirty="0">
                <a:effectLst/>
                <a:latin typeface="Khmer OS System" panose="02000500000000020004" pitchFamily="2" charset="0"/>
                <a:ea typeface="Times New Roman" panose="02020603050405020304" pitchFamily="18" charset="0"/>
                <a:cs typeface="Khmer OS System" panose="02000500000000020004" pitchFamily="2" charset="0"/>
              </a:rPr>
              <a:t>សម្គាល់​អំពី​អូមីក្រុង​ (ប្រភព៖  https://www.cdc.gov/coronavirus/2019-ncov/variants/about-variants.html) </a:t>
            </a:r>
          </a:p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km" sz="1800" dirty="0">
              <a:effectLst/>
              <a:latin typeface="Khmer OS System" panose="02000500000000020004" pitchFamily="2" charset="0"/>
              <a:ea typeface="Times New Roman" panose="02020603050405020304" pitchFamily="18" charset="0"/>
              <a:cs typeface="Khmer OS System" panose="02000500000000020004" pitchFamily="2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km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Open Sans" panose="020B0606030504020204" pitchFamily="34" charset="0"/>
                <a:cs typeface="Khmer OS System" panose="02000500000000020004" pitchFamily="2" charset="0"/>
                <a:sym typeface="Open Sans" panose="020B0606030504020204" pitchFamily="34" charset="0"/>
              </a:rPr>
              <a:t>ភស្តុតាង​ដើមដំបូង​បង្ហាញថា អ្នកដែល​ចាក់វ៉ាក់សាំង​គ្រប់ចំនួន​ដែល​បាន​ឆ្លង​​វ៉ារ្យ៉ង់អូមីក្រុង​ អាច​ចម្លង​វីរុស​នេះ​ទៅអ្នកដទៃបាន។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km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Open Sans" panose="020B0606030504020204" pitchFamily="34" charset="0"/>
                <a:cs typeface="Khmer OS System" panose="02000500000000020004" pitchFamily="2" charset="0"/>
                <a:sym typeface="Open Sans" panose="020B0606030504020204" pitchFamily="34" charset="0"/>
              </a:rPr>
              <a:t>ការលេច​ឡើង​ថ្មីៗ​នៃ​វ៉ារ្យ៉ង់​អូមីក្រុង គូសបញ្ជាក់បន្ថែម​ទៀត​អំពីសារៈសំខាន់​នៃ​ការចាក់វ៉ាក់សាំង​ និង​វ៉ាក់សាំង​</a:t>
            </a:r>
            <a:r>
              <a:rPr lang="en-US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Open Sans" panose="020B0606030504020204" pitchFamily="34" charset="0"/>
                <a:cs typeface="Khmer OS System" panose="02000500000000020004" pitchFamily="2" charset="0"/>
                <a:sym typeface="Open Sans" panose="020B0606030504020204" pitchFamily="34" charset="0"/>
              </a:rPr>
              <a:t> </a:t>
            </a:r>
            <a:r>
              <a:rPr lang="km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Open Sans" panose="020B0606030504020204" pitchFamily="34" charset="0"/>
                <a:cs typeface="Khmer OS System" panose="02000500000000020004" pitchFamily="2" charset="0"/>
                <a:sym typeface="Open Sans" panose="020B0606030504020204" pitchFamily="34" charset="0"/>
              </a:rPr>
              <a:t>ដូសជំរុញ​​។</a:t>
            </a:r>
            <a:endParaRPr lang="km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16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1038847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m-KH" sz="1800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km-KH" sz="1800" b="0" i="0" u="none" baseline="0" dirty="0" smtClean="0">
              <a:effectLst/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m" sz="1800" b="0" i="0" u="none" baseline="0" dirty="0" smtClean="0"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អ្នក</a:t>
            </a:r>
            <a:r>
              <a:rPr lang="km" sz="1800" b="0" i="0" u="none" baseline="0" dirty="0"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​អាច​ជ្រើសរើស​ថា​វ៉ាក់សាំង​ដូស​ជំរុញ​ណាមួយ​ដែល​អ្នក​ចង់​បាន​។ មនុស្ស​មួយចំនួន​អាចនឹង​ចង់បាន​ប្រភេទវ៉ាក់សាំង​ដែលពួកគេបានទទួល​ពីដើមមក អ្នកខ្លះទៀត​អាច​នឹង​ចង់​ទទួលដូស​ជំរុញ​ប្រភេទ​ផ្សេង​។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km" b="0" i="0" u="none" baseline="0" dirty="0">
                <a:solidFill>
                  <a:srgbClr val="141414"/>
                </a:solidFill>
                <a:effectLst/>
                <a:latin typeface="Khmer OS System" panose="02000500000000020004" pitchFamily="2" charset="0"/>
                <a:ea typeface="Noto Sans VF"/>
                <a:cs typeface="Khmer OS System" panose="02000500000000020004" pitchFamily="2" charset="0"/>
                <a:sym typeface="Noto Sans VF"/>
              </a:rPr>
              <a:t>ផលរំខានបន្ទាប់ពី​ដូស​ជំរុញ​ គឺដូចគ្នាទៅនឹង​ផលរំខាន​ក្រោយ​ចាក់ដូស​ទីពីរដែរ​។ </a:t>
            </a:r>
            <a:endParaRPr lang="km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m" b="0" i="0" u="none" spc="-20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អ្នកនៅតែ​ត្រូវបានចាត់ទុកថា​បានចាក់វ៉ាក់សាំង​គ្រប់ចំនួន​ ប្រសិនបើ​អ្នក​មិន​ទទួល​បាន​ការចាក់​ដូសជំរុញ​ទេ​។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km" b="0" i="0" u="none" baseline="0" dirty="0">
                <a:solidFill>
                  <a:srgbClr val="141414"/>
                </a:solidFill>
                <a:effectLst/>
                <a:latin typeface="Khmer OS System" panose="02000500000000020004" pitchFamily="2" charset="0"/>
                <a:ea typeface="Noto Sans VF"/>
                <a:cs typeface="Khmer OS System" panose="02000500000000020004" pitchFamily="2" charset="0"/>
                <a:sym typeface="Noto Sans VF"/>
              </a:rPr>
              <a:t>អ្នកអាច​ទទួល​វ៉ាក់សាំង​ជំងឺ​ COVID-19 និង​ការចាក់វ៉ាក់សាំង​ផ្សេងទៀត​​ ដូចជា វ៉ាក់សាំង​ផ្តាសាយ​ធំ​ឬរើម ​ក្នុងពេល​ជាមួយគ្នា​ ឬក្នុងពេល​កៀក​ៗ​គ្នា​។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m" sz="12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អ្នកមិនចាំបាច់មាន​​ប័ណ្ណសម្គាល់​ឬ​ការ​ធានារ៉ាប់រង​សុខភាព​ និងមិនចាំបាច់​បង្ហាញ​ប័ណ្ណ​វ៉ាក់សាំង​ទេ​។  </a:t>
            </a:r>
            <a:endParaRPr lang="km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km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សម្រាប់​ចម្លើយ​ទៅនឹង​សំណួរ​ដែល​សាកសួរ​ទូទៅ​អំពីដូសជំរុញ​ សូម​ចូល​ទៅ​កាន់៖ </a:t>
            </a:r>
            <a:r>
              <a:rPr lang="km" b="1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https://www.mass.gov/info-details/covid-19-booster-frequently-asked-questions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17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2578948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None/>
            </a:pPr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km-KH" sz="1200" b="0" i="0" u="none" kern="1200" baseline="0" dirty="0" smtClean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km" sz="1200" b="0" i="0" u="none" kern="1200" baseline="0" dirty="0" smtClean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វិធី</a:t>
            </a:r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ទាំងនេះ​អនុវត្ត​ចំពោះ​អ្នកដែល​កំពុង​ស្វែងរក​ការដាក់វ៉ាក់សាំង​ដូស​ជំរុញ​ផងដែរ​។</a:t>
            </a: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ខ្សែទូរសព្ទ​ធនធាន​កំណត់​ពេលវេលា​ គឺសម្រាប់​អ្នកដែលមិនអាច​ប្រើប្រាស់​អ៊ីនធឺណិត​បាន​។ ខ្សែទូរសព្ទនេះ​មាន​ផ្តល់ជូនជា​ 100ភាសា​។ អ្នកតំណាង​មាន​លទ្ធភាព​ទទួលបានការ​ណាត់ជួប​នៅតាម​គេហទំព័រ​សាធារ</a:t>
            </a:r>
            <a:r>
              <a:rPr lang="km" sz="1200" b="0" i="0" u="none" kern="1200" baseline="0" dirty="0" smtClean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ណៈ។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 </a:t>
            </a:r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ម៉ោង​របស់ពួកគេ​មាន៖</a:t>
            </a:r>
          </a:p>
          <a:p>
            <a:pPr marL="628650" lvl="1" indent="-171450" algn="l" rtl="0">
              <a:buFontTx/>
              <a:buChar char="-"/>
            </a:pPr>
            <a:r>
              <a:rPr lang="km" sz="12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</a:rPr>
              <a:t>ចន្ទ – ព្រហស្បតិ៍ ពីម៉ោង​ 8:30 ព្រឹកដល់​ម៉ោង​ 8:00 យប់​</a:t>
            </a:r>
          </a:p>
          <a:p>
            <a:pPr marL="628650" lvl="1" indent="-171450" algn="l" rtl="0">
              <a:buFontTx/>
              <a:buChar char="-"/>
            </a:pPr>
            <a:r>
              <a:rPr lang="km" sz="12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</a:rPr>
              <a:t>សុក្រ​ – សៅរ៍ ពីម៉ោង​ 8:30 ព្រឹកដល់​ម៉ោង​ 5:00 យប់​</a:t>
            </a:r>
            <a:endParaRPr lang="km" sz="12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171450" lvl="0" indent="-171450" algn="l" rtl="0">
              <a:buFontTx/>
              <a:buChar char="-"/>
            </a:pPr>
            <a:endParaRPr lang="km" sz="1200" kern="1200" dirty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km" sz="1200" dirty="0">
              <a:effectLst/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D1AA723-8E7C-466C-9B48-1A291385479A}" type="slidenum">
              <a:rPr/>
              <a:t>18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3964998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m-KH" sz="1200" b="0" i="0" u="none" baseline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" sz="1200" b="0" i="0" u="none" baseline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ការ</a:t>
            </a:r>
            <a:r>
              <a:rPr lang="km" sz="1200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ធានារ៉ាប់រង​សុខភាព (រួមទាំង​ Medicare និង​ Medicaid) នឹង​រ៉ាប់រង​លើ​ថ្លៃ​​ចំណាយ​នៃ​ការផ្តល់វ៉ាក់សាំង​។ នាំ​យកមកជាមួយ​នូវ​​ប័ណ្ណ​ធានារ៉ាប់រង​សុខភាពរបស់អ្នក​ ប្រសិនបើអ្នក​មាន​ប័ណ្ណនោះ។ ការធានារ៉ាប់រង​របស់អ្នក​ នឹង​ចេញវិក្កយបត្រ​ទូទាត់​ដោយឥត​គិត​ថ្លៃ​ចំពោះ​អ្នក​។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m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" sz="1200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អ្នកផ្តល់ការថែទាំសុខភាព​ ក៏អាចទទួលបាន​ការទូទាត់សំណង​ផងដែរ​ពី​រដ្ឋា​ភិបាល​​សហព័ន្ធ​ សម្រាប់ថ្លៃចំណាយ​លើការផ្តល់​វ៉ាក់សាំង​ដល់ជន​អន្តោប្រវេសន៍​​ដែលគ្មានឯកសារ​សមស្រប​។​</a:t>
            </a:r>
          </a:p>
          <a:p>
            <a:endParaRPr lang="k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19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105605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2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2849450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20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181601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-KH" b="0" i="0" u="none" baseline="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សម្គាល់៖</a:t>
            </a:r>
          </a:p>
          <a:p>
            <a:pPr algn="l" rtl="0"/>
            <a:endParaRPr lang="km-KH" b="0" i="0" u="none" baseline="0" dirty="0" smtClean="0">
              <a:solidFill>
                <a:srgbClr val="000000"/>
              </a:solidFill>
              <a:effectLst/>
              <a:latin typeface="Khmer OS System" panose="02000500000000020004" pitchFamily="2" charset="0"/>
              <a:ea typeface="Open Sans"/>
              <a:cs typeface="Khmer OS System" panose="02000500000000020004" pitchFamily="2" charset="0"/>
              <a:sym typeface="Open Sans"/>
            </a:endParaRPr>
          </a:p>
          <a:p>
            <a:pPr algn="l" rtl="0"/>
            <a:r>
              <a:rPr lang="km" b="0" i="0" u="none" baseline="0" dirty="0" smtClean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Open Sans"/>
                <a:cs typeface="Khmer OS System" panose="02000500000000020004" pitchFamily="2" charset="0"/>
                <a:sym typeface="Open Sans"/>
              </a:rPr>
              <a:t>ប្រភព</a:t>
            </a:r>
            <a:r>
              <a:rPr lang="km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Open Sans"/>
                <a:cs typeface="Khmer OS System" panose="02000500000000020004" pitchFamily="2" charset="0"/>
                <a:sym typeface="Open Sans"/>
              </a:rPr>
              <a:t>៖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https://www.cdc.gov/vaccines/hcp/conversations/understanding-vacc-work.html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https://www.cdc.gov/vaccines/vpd/vpd-vac-basics.html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3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345243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km-KH" b="0" i="0" u="none" baseline="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សម្គាល់៖</a:t>
            </a:r>
          </a:p>
          <a:p>
            <a:pPr algn="l" rtl="0"/>
            <a:endParaRPr lang="km-KH" b="0" i="0" u="none" baseline="0" dirty="0" smtClean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algn="l" rtl="0"/>
            <a:r>
              <a:rPr lang="km" b="0" i="0" u="none" baseline="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ប្រភព</a:t>
            </a:r>
            <a:r>
              <a:rPr lang="km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៖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https://www.cdc.gov/coronavirus/2019-ncov/vaccines/recommendations/children-teens.html</a:t>
            </a:r>
            <a:r>
              <a:rPr lang="km" dirty="0"/>
              <a:t/>
            </a:r>
            <a:br>
              <a:rPr lang="km" dirty="0"/>
            </a:br>
            <a:endParaRPr lang="k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4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136386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-KH" sz="18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សម្គាល់៖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m-KH" sz="1800" b="0" i="0" u="none" baseline="0" dirty="0" smtClean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" sz="18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</a:t>
            </a:r>
            <a:r>
              <a:rPr lang="km" sz="18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ក់សាំង​ Pfizer ត្រូវបាន​អនុញ្ញាត​សម្រាប់​មនុស្ស​ដែលមានអាយុ​ 5ឆ្នាំ​ឡើងទៅ និង​មានការឯកភាព​​​ពេញលេញ​សម្រាប់​មនុស្ស​ដែលមានអាយុ​ 16ឆ្នាំឡើង​ទៅ។ </a:t>
            </a:r>
            <a:endParaRPr lang="km" sz="1800" b="1" u="none" dirty="0">
              <a:solidFill>
                <a:srgbClr val="008080"/>
              </a:solidFill>
              <a:effectLst/>
              <a:latin typeface="Khmer OS System" panose="02000500000000020004" pitchFamily="2" charset="0"/>
              <a:ea typeface="Times New Roman" panose="02020603050405020304" pitchFamily="18" charset="0"/>
              <a:cs typeface="Khmer OS System" panose="02000500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m" sz="1800" b="1" u="none" dirty="0">
              <a:solidFill>
                <a:srgbClr val="008080"/>
              </a:solidFill>
              <a:effectLst/>
              <a:latin typeface="Khmer OS System" panose="02000500000000020004" pitchFamily="2" charset="0"/>
              <a:ea typeface="Times New Roman" panose="02020603050405020304" pitchFamily="18" charset="0"/>
              <a:cs typeface="Khmer OS System" panose="02000500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" sz="1800" b="1" i="0" u="none" baseline="0" dirty="0">
                <a:solidFill>
                  <a:srgbClr val="008080"/>
                </a:solidFill>
                <a:effectLst/>
                <a:latin typeface="Khmer OS System" panose="02000500000000020004" pitchFamily="2" charset="0"/>
                <a:ea typeface="Times New Roman" panose="02020603050405020304" pitchFamily="18" charset="0"/>
                <a:cs typeface="Khmer OS System" panose="02000500000000020004" pitchFamily="2" charset="0"/>
              </a:rPr>
              <a:t>តើ​ "វ៉ាក់សាំង​ជំងឺ​ COVID-19 ប្រភេទ​ Pfizer មាន​ការឯកភាព​របស់​ FDA" មានន័យដូចម្តេច​?</a:t>
            </a:r>
            <a:r>
              <a:rPr lang="km" sz="1800" b="0" i="0" u="none" baseline="0" dirty="0">
                <a:solidFill>
                  <a:srgbClr val="008080"/>
                </a:solidFill>
                <a:effectLst/>
                <a:latin typeface="Khmer OS System" panose="02000500000000020004" pitchFamily="2" charset="0"/>
                <a:ea typeface="Times New Roman" panose="02020603050405020304" pitchFamily="18" charset="0"/>
                <a:cs typeface="Khmer OS System" panose="02000500000000020004" pitchFamily="2" charset="0"/>
              </a:rPr>
              <a:t> </a:t>
            </a:r>
            <a:endParaRPr lang="km" sz="1800" u="none" dirty="0">
              <a:effectLst/>
              <a:latin typeface="Khmer OS System" panose="02000500000000020004" pitchFamily="2" charset="0"/>
              <a:ea typeface="Times New Roman" panose="02020603050405020304" pitchFamily="18" charset="0"/>
              <a:cs typeface="Khmer OS System" panose="02000500000000020004" pitchFamily="2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km" sz="18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8/23/21នៅថ្ងៃ​ទី​23 ខែ​សីហា ឆ្នាំ​2021 FDA បានឯកភាព​លើវ៉ាក់សាំង​ជំងឺ​ COVID-19 ជាលើកដំបូង​។ វ៉ាក់សាំង​នោះ​ត្រូវបាន​ស្គាល់ថា​ជាវ៉ាក់សាំង​ COVID-19 ប្រភេទ​ Pfizer ហើយ​នឹង​ត្រូវបានផ្សព្វផ្សាយទីផ្សារនាពេលបច្ចុប្បន្ន​​ដោយមាន​ឈ្មោះថា​ Comirnaty (koe-mir’-na-tee) សម្រាប់​ការបង្ការជំងឺ​ COVID-19 ទៅលើ​មនុស្ស​​ដែលមានអាយុ 16ឆ្នាំឡើងទៅ។ </a:t>
            </a:r>
            <a:endParaRPr lang="km" sz="1800" dirty="0">
              <a:effectLst/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km" sz="1800" b="0" i="0" u="none" baseline="0" dirty="0"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Comirnaty គឺជា​វ៉ាក់សាំង​តែមួយជាមួយនឹង​​វ៉ាក់សាំង​ Pfizer​។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km" sz="1800" b="0" i="0" u="none" baseline="0" dirty="0"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វ៉ាក់សាំង​ Pfizer ក៏នៅតែ​មានផ្តល់ជូនក្រោម​ការអនុញ្ញាត​សម្រាប់ការ​ប្រើ​ប្រាស់បន្ទាន់​​ (EUA) ទៅដល់​មនុស្ស​ដែល​មាន​អាយុ​ 5ឆ្នាំ​រហូត​ដល់​ 15ឆ្នាំ ហើយសម្រាប់ដូស​ទី​បី​ មានផ្តល់ជូនសម្រាប់​បុគ្គល​មួយ​ចំនួន​ដែល​មាន​ប្រព័ន្ធ​ភាពស៊ាំ​អន់ខ្សោយ។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km" sz="1800" b="0" i="0" u="none" baseline="0" dirty="0"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ធៀប​ទៅនឹង​ EUA ការ​ឯកភាព​របស់ FDA​ ទៅលើវ៉ាក់សាំង​ គឺតម្រូវ​ឲ្យ​មាន​ទិន្នន័យ​​ច្រើនបន្ថែមទៀត​ស្តីពីសុវត្ថិភាព​ ការផលិត​ និង​ប្រសិទ្ធភាព​ក្នុង​រយៈ​ពេល​​វែង​​ និង​រួមបញ្ចូលនូវ​ទិន្នន័យ​ពិត​ជាក់ស្តែង​ផងដែរ​។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km" sz="18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ការឯកភាព​ពេញលេញ​ដោយ​ FDA មានន័យថា​វ៉ាក់សាំង​ Comirnaty នៅពេលនេះ​មាន​ឯកភាពក្នុងកម្រិត​​ដូចគ្នា​នឹង​វ៉ាក់សាំង​ផ្សេង​ទៀត​​ដែលបាន​ប្រើប្រាស់​ជាធម្មតា​នៅក្នុងសហរដ្ឋ​អាមេរិក​ ដូចជា​ វ៉ាក់សាំង​សម្រាប់​ជំងឺ​ថ្លើម កញ្ជ្រឹល​ អ៊ុតស្វាយ​ និង​គ្រុនស្វិតដៃជើង​។</a:t>
            </a:r>
            <a:r>
              <a:rPr lang="km" sz="1800" b="0" i="0" u="none" baseline="0" dirty="0"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km" sz="18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វ៉ាក់សាំង​ជំងឺ​ COVID-19 ប្រភេទ Pfizer គឺជា​វ៉ាក់សាំង​ដំបូង​ដែល​ទទួលបាន​ការអនុញ្ញាតឲ្យប្រើប្រាស់បន្ទាន់​​ ហេតុនេះ​ហើយទើប​វា​ជាវ៉ាក់សាំង​ដំបូង​ដែល​​មានទិន្នន័យ​គ្រប់គ្រាន់​ក្នុងការទទួលបាន​ការឯកភាពពេញលេញ​។ វា​មិនមានន័យអ្វី​ផ្សេងពាក់ព័ន្ធនឹង​សុវត្ថិភាពនិងប្រសិទ្ធភាព​នៃ​វ៉ាក់សាំង Moderna និង​ Johnson &amp; Johnson​ នោះទេ​។ </a:t>
            </a:r>
            <a:endParaRPr lang="km" sz="1800" dirty="0">
              <a:effectLst/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</a:endParaRPr>
          </a:p>
          <a:p>
            <a:pPr>
              <a:lnSpc>
                <a:spcPct val="100000"/>
              </a:lnSpc>
            </a:pPr>
            <a:endParaRPr lang="km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algn="l" rtl="0">
              <a:lnSpc>
                <a:spcPct val="100000"/>
              </a:lnSpc>
            </a:pPr>
            <a:r>
              <a:rPr lang="km" b="1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តើ "ការ​អនុញ្ញាត​សម្រាប់​ការប្រើប្រាស់​បន្ទាន់​​ (EUA)" ជាអ្វី​? </a:t>
            </a:r>
          </a:p>
          <a:p>
            <a:pPr algn="l" rtl="0">
              <a:lnSpc>
                <a:spcPct val="100000"/>
              </a:lnSpc>
            </a:pPr>
            <a:r>
              <a:rPr lang="km" b="0" i="0" u="none" spc="-30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FDA របស់សហរដ្ឋអាមេរិក​ បាន​បង្កលទ្ធភាព​ឲ្យ​វ៉ាក់សាំង​ COVID-19 ប្រភេទ​ Pfizer, Moderna, និង​ Janssen មានផ្តល់</a:t>
            </a:r>
            <a:r>
              <a:rPr lang="km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ជូន​ក្រោម​យន្តការ​នៃ​ស្ថានភាព​បន្ទាន់​ ហៅថា​ EUA។ EUA ត្រូវបានគាំទ្រដោយសេចក្តីប្រកាសរបស់​​រដ្ឋលេខា​ធិការក្រសួង​សុខាភិបាល​និង​សេវាមនុស្សជាតិ​ (HHS) ដែលថា​ស្ថានភាព​មួយ​មាន​អត្ថិភាព​​ក្នុង</a:t>
            </a:r>
            <a:r>
              <a:rPr lang="km" b="0" i="0" u="none" baseline="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ការ</a:t>
            </a:r>
            <a:r>
              <a:rPr lang="km-KH" b="0" i="0" u="none" baseline="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​   ​</a:t>
            </a:r>
            <a:r>
              <a:rPr lang="km" b="0" i="0" u="none" baseline="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​</a:t>
            </a:r>
            <a:r>
              <a:rPr lang="km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ផ្តល់​ហេតុផល​សមស្របចំពោះការ​ប្រើប្រាស់​បន្ទាន់​នៃ​ឱសថ​នៅអំឡុង​ពេលនៃ​ជំងឺ​រាតត្បាត​ COVID-19។</a:t>
            </a:r>
          </a:p>
          <a:p>
            <a:pPr>
              <a:lnSpc>
                <a:spcPct val="100000"/>
              </a:lnSpc>
            </a:pPr>
            <a:endParaRPr lang="km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algn="l" rtl="0">
              <a:lnSpc>
                <a:spcPct val="100000"/>
              </a:lnSpc>
            </a:pPr>
            <a:r>
              <a:rPr lang="km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FDA អាចផ្តល់ EUA នៅពេល​បំពេញតាម​លក្ខណៈវិនិច្ឆ័យ​ជាក់​លាក់​មួយ​ចំនួន​ បូក​រួម​ទាំង​លក្ខខណ្ឌ​​ដែល​​គ្មាន​</a:t>
            </a:r>
            <a:r>
              <a:rPr lang="km" b="0" i="0" u="none" spc="50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ជម្រើសផ្សេង​ទៀត​​ដែល​មាន​ភាព​គ្រប់​គ្រាន់​​ ដែល​ទទួល​បានការ​​ឯកភាព​ និងដែល​អាចប្រើប្រាស់បា​ន​​​។ </a:t>
            </a:r>
            <a:r>
              <a:rPr lang="km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ការសម្រេចរបស់​ FDA ក៏ផ្អែកលើ​​ភស្តុតាង​វិទ្យាសាស្រ្ត​មាន​ផ្តល់ជូនដែល​បង្ហាញ​ថា​ ផលិតផលនោះ​អាច​នឹង​មានប្រសិទ្ធភាព​បង្ការជំងឺ​ COVID-19​ នៅ​អំឡុង​ពេលជំងឺរាតត្បាត​ និង​ដែល​បង្ហាញថា​អត្ថប្រយោជន៍​ដែល​បាន​ដឹង​​ច្បាស់​និង​មានសក្តានុពល​នៃ​ផលិតផលនោះ​ គឺ​មាន​ច្រើន​ជាង​ហានិភ័យ​​​។ គ្រប់​លក្ខណៈវិនិច្ឆ័យទាំងនេះ​ ត្រូវតែ​បំពេញ​ដើម្បី​អនុញ្ញា​ត​ឲ្យប្រើប្រាស់​ផលិត​ផល​នេះ​នៅអំឡុងពេល​ជំងឺរាតត្បាត​  COVID-19។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5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36384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None/>
            </a:pPr>
            <a:r>
              <a:rPr lang="km-KH" sz="1800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None/>
            </a:pPr>
            <a:endParaRPr lang="km-KH" sz="1800" b="0" i="0" u="none" baseline="0" dirty="0" smtClean="0">
              <a:solidFill>
                <a:srgbClr val="008080"/>
              </a:solidFill>
              <a:effectLst/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None/>
            </a:pPr>
            <a:r>
              <a:rPr lang="km" sz="1800" b="0" i="0" u="none" baseline="0" dirty="0" smtClean="0">
                <a:solidFill>
                  <a:srgbClr val="00808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</a:t>
            </a:r>
            <a:r>
              <a:rPr lang="km" sz="1800" b="0" i="0" u="none" baseline="0" dirty="0">
                <a:solidFill>
                  <a:srgbClr val="00808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ក់សាំង​ជំងឺ​ COVID-19 ប្រភេទ  Pfizer គឺ​មានប្រសិទ្ធភាព​លើស​ពី​ 90% ក្នុងការ​បង្ការ​ជំងឺ​ COVID-19 ទៅលើកុមារអាយុ​ 5ឆ្នាំដល់​ 11ឆ្នាំ​។</a:t>
            </a:r>
            <a:endParaRPr lang="km" sz="1800" u="none" dirty="0">
              <a:effectLst/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</a:endParaRPr>
          </a:p>
          <a:p>
            <a:endParaRPr lang="k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34CBBDB-52D0-FE4C-8729-D7393D454E10}" type="slidenum">
              <a:rPr/>
              <a:t>6</a:t>
            </a:fld>
            <a:endParaRPr lang="km"/>
          </a:p>
        </p:txBody>
      </p:sp>
    </p:spTree>
    <p:extLst>
      <p:ext uri="{BB962C8B-B14F-4D97-AF65-F5344CB8AC3E}">
        <p14:creationId xmlns:p14="http://schemas.microsoft.com/office/powerpoint/2010/main" val="255461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8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algn="l" rtl="0"/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algn="l" rtl="0"/>
            <a:endParaRPr lang="km-KH" sz="1200" b="0" i="0" u="none" kern="1200" baseline="0" dirty="0" smtClean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algn="l" rtl="0"/>
            <a:r>
              <a:rPr lang="km" sz="1200" b="0" i="0" u="none" kern="1200" baseline="0" dirty="0" smtClean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យើង</a:t>
            </a:r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​យល់អំពីសារៈសំខាន់​នៃ​ភាព​បើកចំហ​និង​ស្មោះត្រង់​ពាក់ព័ន្ធនឹង​សុវត្ថិភាព​ និង​ការ​អភិវឌ្ឍ​វ៉ាក់សាំង​ ជាពិសេស​ចំពោះ​សហគមន៍​ដែលបាន​ទទួលរង​ផលលំបាក​នៃ​ការ​ព្យាបាលខុសបច្ចេកទេស​។ </a:t>
            </a:r>
          </a:p>
          <a:p>
            <a:endParaRPr lang="km" sz="1200" b="0" i="0" kern="1200" dirty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algn="l" rtl="0"/>
            <a:r>
              <a:rPr lang="km" sz="12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ចាំបាច់ត្រូវដឹង​ថា​ វ៉ាក់សាំង​ឆ្លងកាត់​ការធ្វើតេស្ត​ច្រើនជាងឱសថ​ផ្សេងទៀត៖  មុនពេល​វ៉ាក់សាំង​ណាមួយ​មានផ្តល់ជូន វាត្រូវតែ​ឆ្លងកាត់​ការអភិវឌ្ឍ​និង​ការ​ធ្វើតេស្តយ៉ាង​ហ្មត់ចត់​។​ ការផលិត​គឺ​មានសារៈសំខាន់ណាស់​ គ្រប់ដូ​ស​ទាំងអស់​ត្រូវតែ​មាន​ប្រសិទ្ធភាព​​ខ្ពស់​ឥត​ប្រែប្រួល​។ ម្យ៉ាង​ទៀត មាន​ការធ្វើតេស្ត​យ៉ាង​ទូលំទូលាយ​នៅក្នុង​ការពិសោធន៍​សាក​ល្បង​​បែប​វេជ្ជសាស្ត្រ​​ដើម្បី​បញ្ជាក់​ពីសុវត្ថិភាព​។   </a:t>
            </a:r>
          </a:p>
          <a:p>
            <a:endParaRPr lang="km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" sz="12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ប្រភព៖ https://www.cdc.gov/coronavirus/2019-ncov/vaccines/safety.html 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411" name="Google Shape;411;p8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16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79ce8b2f6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79ce8b2f6a_0_5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km-KH" sz="1200" b="0" i="0" u="none" kern="1200" spc="50" baseline="0" dirty="0" smtClean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km" sz="1200" b="0" i="0" u="none" kern="1200" spc="50" baseline="0" dirty="0" smtClean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សុវត្ថិ</a:t>
            </a:r>
            <a:r>
              <a:rPr lang="km" sz="1200" b="0" i="0" u="none" kern="1200" spc="5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ភាព​គឺជា​អាទិភាព​ចម្បង​បំផុត​ ហើយ​ការត្រួតពិនិត្យ​សុវត្ថិភាពសម្រាប់​វ៉ាក់សាំង​ COVID-19 គឺមាន</a:t>
            </a:r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ភាព​ហ្មត់ចត់​និងគ្រប់ជ្រុងជ្រោយបំផុត​នៅក្នុង​ប្រវត្តិសាស្ត្រ​សហរដ្ឋ​អាមេរិកពីដើមរៀង​​មក​​។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km" sz="1200" b="0" i="0" kern="1200" dirty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428" name="Google Shape;428;g79ce8b2f6a_0_5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853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8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-KH" dirty="0" smtClean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m-KH" sz="1200" b="0" i="0" u="none" kern="1200" baseline="0" dirty="0" smtClean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" sz="1200" b="0" i="0" u="none" kern="1200" baseline="0" dirty="0" smtClean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វ៉ា</a:t>
            </a:r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ក់សាំង​ជំងឺ​ COVID-19 ត្រូវបានបង្កើត​ឡើង​យ៉ាង​ឆាប់រហ័ស​ ប៉ុន្តែ​រាល់​ជំហាន​​សុវត្ថិភាព​ទាំង​អស់​បាន​អនុវត្ត​សម្រាប់វ៉ាក់សាំង​នេះ គឺ​ដូចគ្នា​ទៅនឹង​ជំហាន​នានា​ដែល​បានប្រើប្រាស់​សម្រាប់​វ៉ាក់សាំង​ទាំងអស់​។ </a:t>
            </a:r>
          </a:p>
          <a:p>
            <a:pPr algn="l" rtl="0"/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ក្រុមហ៊ុន​វ៉ាក់សាំង​បានដំណើរការ​ទៅមុខ​យ៉ាង​ឆាប់​​រហ័ស​ ដោយសារ​</a:t>
            </a:r>
            <a:r>
              <a:rPr lang="km" sz="12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៖</a:t>
            </a:r>
          </a:p>
          <a:p>
            <a:pPr algn="l" rtl="0"/>
            <a:r>
              <a:rPr lang="km" sz="12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 </a:t>
            </a:r>
            <a:endParaRPr lang="km" sz="12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457200" lvl="0" indent="-457200" algn="l" rtl="0">
              <a:buFont typeface="+mj-lt"/>
              <a:buAutoNum type="arabicPeriod"/>
            </a:pPr>
            <a:r>
              <a:rPr lang="km" sz="1200" b="1" i="1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យើង​មាន​ព័ត៌មាន​ដ៏មានប្រយោជន៍​ពីមុនមក​​៖ </a:t>
            </a:r>
            <a:r>
              <a:rPr lang="km" sz="12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វីរុស​ជំងឺ​ COVID-19 គឺជាផ្នែក​មួយនៃអំបូរ​ជំងឺ​កូរ៉ូណា​ដែល​</a:t>
            </a:r>
            <a:r>
              <a:rPr lang="km" sz="1200" b="0" i="0" u="none" spc="20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ធ្លាប់បានសិក្សា​ជាយូរណាស់មកហើយ។ អ្នកជំនាញ​បានសិក្សា​អំពី​ព័ត៌មាន​សំខាន់ៗ​ពី​ការផ្ទុះ​ឡើង​នៃ​វីរុស</a:t>
            </a:r>
            <a:r>
              <a:rPr lang="km" sz="12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​កូរ៉ូណា​ផ្សេង​ទៀត​ដែល​ជួយ​ឲ្យពួកគេ​បង្កើត​នូវ​វ៉ាក់សាំង​ជំងឺ​ COVID-19 ដូច្នេះ​យើង​មិន​បាន​ចាប់ផ្តើម​ពីចំណុចសូន្យ​ទៅទេ​។ </a:t>
            </a:r>
          </a:p>
          <a:p>
            <a:pPr marL="457200" lvl="0" indent="-457200" algn="l" rtl="0">
              <a:buFont typeface="+mj-lt"/>
              <a:buAutoNum type="arabicPeriod"/>
            </a:pPr>
            <a:endParaRPr lang="km" sz="12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457200" lvl="0" indent="-457200" algn="l" rtl="0">
              <a:buFont typeface="+mj-lt"/>
              <a:buAutoNum type="arabicPeriod"/>
            </a:pPr>
            <a:r>
              <a:rPr lang="km" sz="1200" b="1" i="1" u="none" spc="-50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រដ្ឋាភិបាល​បានផ្តល់មូលនិធិដល់ការសិក្សាស្រាវជ្រាវលើវ៉ាក់សាំង​៖</a:t>
            </a:r>
            <a:r>
              <a:rPr lang="km" sz="1200" b="0" i="0" u="none" spc="-50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សហរដ្ឋ​អាមេរិក​ និង​រដ្ឋាភិបាល​ផ្សេងទៀត</a:t>
            </a:r>
            <a:r>
              <a:rPr lang="km" sz="12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 បានវិនិយោគ​ទឹក​ប្រាក់​ជា​ច្រើន ​ដើម្បីគាំទ្រដល់ក្រុមហ៊ុនវ៉ាក់សាំង​​តាមរយៈការងាររបស់ពួកគេ​។ ការធ្វើ​ការងារ​រួមគ្នា​ជាមួយ​ប្រទេស​ដទៃ​ទៀត​ ក៏បានជួយ​ដល់អ្នក​ស្រាវជ្រាវ​ឲ្យ​មានដំណើរការ​ទៅមុខ​យ៉ាង​ឆាប់រហ័ស​ផងដែរ​។</a:t>
            </a:r>
          </a:p>
          <a:p>
            <a:pPr marL="457200" lvl="0" indent="-457200" algn="l" rtl="0">
              <a:buFont typeface="+mj-lt"/>
              <a:buAutoNum type="arabicPeriod"/>
            </a:pPr>
            <a:endParaRPr lang="km" sz="1200" b="0" i="0" kern="1200" dirty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marL="457200" lvl="0" indent="-457200" algn="l" rtl="0">
              <a:buFont typeface="+mj-lt"/>
              <a:buAutoNum type="arabicPeriod"/>
            </a:pPr>
            <a:r>
              <a:rPr lang="km" sz="1200" b="1" i="1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មនុស្សរ</a:t>
            </a:r>
            <a:r>
              <a:rPr lang="km-KH" sz="1200" b="1" i="1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ា</a:t>
            </a:r>
            <a:r>
              <a:rPr lang="km" sz="1200" b="1" i="1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ប់ម៉ឺននាក់​បានចូលរួមក្នុងការ​សិក្សា​ស្រាវជ្រាវ​លើ​វ៉ាក់សាំង​៖</a:t>
            </a:r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 ការសិក្សា​លើវ៉ាក់សាំង​ (ហៅថា ​ការពិសោធន៍សាកល្បង​បែបវេជ្ជសាស្ត្រ) ត្រូវបានធ្វើ​ឡើង​​ដើម្បី​បញ្ជាក់​ឲ្យឃើញថា​វ៉ាក់សាំង​នេះ​មានសុវត្ថិភាពនិង​ប្រសិទ្ធភាព​។​ មនុស្សរាប់ម៉ឺននាក់​បានចុះឈ្មោះ​សម្រាប់ការសិក្សានេះ ដូច្នេះ​ក្រុមហ៊ុន​មិន​ចាំបាច់​ចំណាយពេលច្រើន​ស្វែងរកអ្នកស្ម័គ្រចិត្តទេ​។</a:t>
            </a:r>
          </a:p>
          <a:p>
            <a:pPr marL="457200" lvl="0" indent="-457200" algn="l" rtl="0">
              <a:buFont typeface="+mj-lt"/>
              <a:buAutoNum type="arabicPeriod"/>
            </a:pPr>
            <a:endParaRPr lang="km" sz="1200" b="0" i="0" kern="1200" dirty="0">
              <a:solidFill>
                <a:schemeClr val="tx1"/>
              </a:solidFill>
              <a:effectLst/>
              <a:latin typeface="Khmer OS System" panose="02000500000000020004" pitchFamily="2" charset="0"/>
              <a:ea typeface="+mn-ea"/>
              <a:cs typeface="Khmer OS System" panose="02000500000000020004" pitchFamily="2" charset="0"/>
            </a:endParaRPr>
          </a:p>
          <a:p>
            <a:pPr marL="457200" lvl="0" indent="-457200" algn="l" rtl="0">
              <a:buFont typeface="+mj-lt"/>
              <a:buAutoNum type="arabicPeriod"/>
            </a:pPr>
            <a:r>
              <a:rPr lang="km" sz="1200" b="1" i="1" u="none" kern="1200" spc="2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ការផលិត​បានប្រព្រឹត្តទៅ​ដំណាលគ្នានឹងការសិក្សាអំពី​សុវត្ថិភាព​ដែរ៖​</a:t>
            </a:r>
            <a:r>
              <a:rPr lang="km" sz="1200" b="0" i="0" u="none" kern="1200" spc="2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 ក្រុមហ៊ុនវ៉ាក់សាំង​បានចាប់ផ្តើម</a:t>
            </a:r>
            <a:r>
              <a:rPr lang="km" sz="1200" b="0" i="0" u="none" kern="1200" baseline="0" dirty="0">
                <a:solidFill>
                  <a:schemeClr val="tx1"/>
                </a:solidFill>
                <a:effectLst/>
                <a:latin typeface="Khmer OS System" panose="02000500000000020004" pitchFamily="2" charset="0"/>
                <a:ea typeface="+mn-ea"/>
                <a:cs typeface="Khmer OS System" panose="02000500000000020004" pitchFamily="2" charset="0"/>
              </a:rPr>
              <a:t>​ផលិតវ៉ាក់សាំង​ក្នុងពេល​ដំណាល​គ្នា​នឹង​ពេលដែល​ការសិក្សា​កំពុង​ប្រព្រឹត្តទៅ​ ដោយសង្ឃឹមថា​វាអាច​បង្ហាញ​ឲ្យ​ឃើញ​ពីសុវត្ថិភាព​និងប្រសិទ្ធភាព​។ នេះ​មានន័យថា​ វ៉ាក់សាំង​បានត្រៀមរួចរាល់​ក្នុងការចែកចាយ​ នៅពេលណា​ពួកវា​ទទួល​បានការឯកភាព​។</a:t>
            </a:r>
          </a:p>
          <a:p>
            <a:pPr marL="457200" lvl="0" indent="-457200" algn="l" rtl="0">
              <a:buFont typeface="+mj-lt"/>
              <a:buAutoNum type="arabicPeriod"/>
            </a:pPr>
            <a:endParaRPr lang="km" sz="12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442" name="Google Shape;442;p8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39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6" Type="http://schemas.openxmlformats.org/officeDocument/2006/relationships/tags" Target="../tags/tag27.xml"/><Relationship Id="rId11" Type="http://schemas.openxmlformats.org/officeDocument/2006/relationships/image" Target="../media/image8.emf"/><Relationship Id="rId5" Type="http://schemas.openxmlformats.org/officeDocument/2006/relationships/tags" Target="../tags/tag26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tags" Target="../tags/tag34.xml"/><Relationship Id="rId11" Type="http://schemas.openxmlformats.org/officeDocument/2006/relationships/image" Target="../media/image8.emf"/><Relationship Id="rId5" Type="http://schemas.openxmlformats.org/officeDocument/2006/relationships/tags" Target="../tags/tag33.xml"/><Relationship Id="rId10" Type="http://schemas.openxmlformats.org/officeDocument/2006/relationships/oleObject" Target="../embeddings/oleObject3.bin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7.emf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oleObject" Target="../embeddings/oleObject4.bin"/><Relationship Id="rId2" Type="http://schemas.openxmlformats.org/officeDocument/2006/relationships/tags" Target="../tags/tag37.xml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5.vml"/><Relationship Id="rId6" Type="http://schemas.openxmlformats.org/officeDocument/2006/relationships/tags" Target="../tags/tag50.xml"/><Relationship Id="rId11" Type="http://schemas.openxmlformats.org/officeDocument/2006/relationships/image" Target="../media/image8.emf"/><Relationship Id="rId5" Type="http://schemas.openxmlformats.org/officeDocument/2006/relationships/tags" Target="../tags/tag49.xml"/><Relationship Id="rId10" Type="http://schemas.openxmlformats.org/officeDocument/2006/relationships/oleObject" Target="../embeddings/oleObject5.bin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tags" Target="../tags/tag57.xml"/><Relationship Id="rId11" Type="http://schemas.openxmlformats.org/officeDocument/2006/relationships/image" Target="../media/image8.emf"/><Relationship Id="rId5" Type="http://schemas.openxmlformats.org/officeDocument/2006/relationships/tags" Target="../tags/tag56.xml"/><Relationship Id="rId10" Type="http://schemas.openxmlformats.org/officeDocument/2006/relationships/oleObject" Target="../embeddings/oleObject6.bin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7.vml"/><Relationship Id="rId6" Type="http://schemas.openxmlformats.org/officeDocument/2006/relationships/tags" Target="../tags/tag64.xml"/><Relationship Id="rId11" Type="http://schemas.openxmlformats.org/officeDocument/2006/relationships/image" Target="../media/image8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7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8.emf"/><Relationship Id="rId2" Type="http://schemas.openxmlformats.org/officeDocument/2006/relationships/tags" Target="../tags/tag67.xml"/><Relationship Id="rId1" Type="http://schemas.openxmlformats.org/officeDocument/2006/relationships/vmlDrawing" Target="../drawings/vmlDrawing8.vml"/><Relationship Id="rId6" Type="http://schemas.openxmlformats.org/officeDocument/2006/relationships/tags" Target="../tags/tag71.xml"/><Relationship Id="rId11" Type="http://schemas.openxmlformats.org/officeDocument/2006/relationships/oleObject" Target="../embeddings/oleObject8.bin"/><Relationship Id="rId5" Type="http://schemas.openxmlformats.org/officeDocument/2006/relationships/tags" Target="../tags/tag7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9.emf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oleObject" Target="../embeddings/oleObject9.bin"/><Relationship Id="rId2" Type="http://schemas.openxmlformats.org/officeDocument/2006/relationships/tags" Target="../tags/tag75.xml"/><Relationship Id="rId1" Type="http://schemas.openxmlformats.org/officeDocument/2006/relationships/vmlDrawing" Target="../drawings/vmlDrawing9.vml"/><Relationship Id="rId6" Type="http://schemas.openxmlformats.org/officeDocument/2006/relationships/tags" Target="../tags/tag7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9.emf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8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8.emf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oleObject" Target="../embeddings/oleObject11.bin"/><Relationship Id="rId2" Type="http://schemas.openxmlformats.org/officeDocument/2006/relationships/tags" Target="../tags/tag9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8.emf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9.emf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24.xml"/><Relationship Id="rId11" Type="http://schemas.openxmlformats.org/officeDocument/2006/relationships/image" Target="../media/image7.emf"/><Relationship Id="rId5" Type="http://schemas.openxmlformats.org/officeDocument/2006/relationships/tags" Target="../tags/tag123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22.xml"/><Relationship Id="rId9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12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8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8.emf"/><Relationship Id="rId2" Type="http://schemas.openxmlformats.org/officeDocument/2006/relationships/tags" Target="../tags/tag1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150th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7BF16A-46A2-2C4D-B679-429BA6325698}"/>
              </a:ext>
            </a:extLst>
          </p:cNvPr>
          <p:cNvSpPr txBox="1"/>
          <p:nvPr userDrawn="1"/>
        </p:nvSpPr>
        <p:spPr>
          <a:xfrm>
            <a:off x="1768634" y="173767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21" y="15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642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B8B53-90FF-4B4A-8E39-998C0E15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98DCD7-FE2E-4ED5-91E3-FCACD0BA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FDC17-09CF-4151-9D91-24370668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E33274-C746-4730-B550-5ABDCA93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3B407E-36DF-4E17-9DE8-1A9557FA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00E4E-288D-4844-BD96-1CB09ACB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89D781-AD92-424A-89CA-AE7512FD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E8A40A-BCF2-45E9-ABE8-52F81B2D6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E643A1-836C-4217-A9CC-92209A32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321261-AC99-4E20-84F9-63B0CBB0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65C488-2E7E-4366-966A-2E974780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0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1EFD3-1EF5-467C-9F9A-F992F961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49032D-29D7-4055-A58D-32C818DD3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2F5B48-B437-4764-8A20-C06E433B3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C23693-01E2-4A43-B18A-708C72CBC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5201AE-B22B-4125-9B7A-9D75D47FA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CCD42B9-52C6-4FFE-AEEB-A6A7FE0B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943F02-4FAB-4B2E-B1D2-5B657AD1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E52434-DD28-4162-81DD-6EA67C19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3BF78-FBCC-45C7-B31D-E4F3C07C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B67FBE-FC23-4D8D-AC8F-998044EE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6FBE9F-CC87-4F2D-AFB2-A783706E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61D058-1BD7-4174-AA50-5FFF83D1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2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4542A7-C082-4CFA-AA73-33681F1C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9DB6BD-DBA1-4A80-907B-D03CAEEF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CBF653-3E4E-4CF4-B628-394E9B46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1BED2-26AE-47E3-A613-5EDD32E3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6BDF38-40D7-48E2-9014-1D9E59C5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D7AB12-3217-4BD1-8A6F-22EA4D41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293CD9-85FC-4B00-AD61-AB97952B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07B67F-56C9-4D00-9465-4F3E2123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00BB0B-2BA9-4E97-A244-DF9A3155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1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93323-0A85-4290-A635-1BC59E83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B57170-E62F-48B7-9469-4F788733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10CCC-7279-4D26-A26D-A12C43444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6A7469-F7C0-43A5-BB85-C848BFB0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4B19B1-55E2-41A7-A28D-00D5C231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EC9747-F606-42BA-BDB0-CA8D4D02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621C0-39E0-44C2-9A9F-9437DEB0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59E6C2-ABFA-4F8B-8826-13D6CD5BF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C34CD8-47B7-43D7-AA30-992C5358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369878-CBF5-4254-9CF4-B90DDE31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C55C78-9714-478D-A579-3DBA4110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841A757-A595-43FF-B487-0A2487E64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82295D-F814-474C-82A9-746845867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A2CB6-F237-4D9D-934A-7A86B3A5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BAD40-2D77-4D91-ACF1-97A11C17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7D05F6-F9C5-43F0-9868-4C6F6587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4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7BF16A-46A2-2C4D-B679-429BA6325698}"/>
              </a:ext>
            </a:extLst>
          </p:cNvPr>
          <p:cNvSpPr txBox="1"/>
          <p:nvPr userDrawn="1"/>
        </p:nvSpPr>
        <p:spPr>
          <a:xfrm>
            <a:off x="1768634" y="173767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2" y="233425"/>
            <a:ext cx="1247157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1F9F2487-C04B-4E89-A85F-F145412FF7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1F9F2487-C04B-4E89-A85F-F145412FF7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65956CE3-D200-4AF9-99E3-3BD7CEED13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xmlns="" id="{EC187452-EF26-4A49-8688-4231C110BE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49486" y="2406303"/>
            <a:ext cx="9983836" cy="52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xmlns="" id="{352FE74A-18F1-4E97-9130-944A69675F9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49485" y="4539678"/>
            <a:ext cx="998146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xmlns="" id="{FD5DF6FA-4E98-4564-8E2E-E3C01BE738E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49485" y="3611491"/>
            <a:ext cx="9981467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xmlns="" id="{C75C7875-9F5B-4F8C-8843-0F48FA31017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7924801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“This deck does not constitute legal, medical, accounting, tax, or other regulated advice, such as professional advice normally provided by licensed or certified practitioners.”</a:t>
            </a: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xmlns="" id="{0B8B8608-922F-4E1E-AED3-C353CE19888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2896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1F9F2487-C04B-4E89-A85F-F145412FF7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1F9F2487-C04B-4E89-A85F-F145412FF7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65956CE3-D200-4AF9-99E3-3BD7CEED13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xmlns="" id="{EC187452-EF26-4A49-8688-4231C110BE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49486" y="2406303"/>
            <a:ext cx="9983836" cy="52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xmlns="" id="{352FE74A-18F1-4E97-9130-944A69675F9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49485" y="4539678"/>
            <a:ext cx="998146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xmlns="" id="{FD5DF6FA-4E98-4564-8E2E-E3C01BE738E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49485" y="3611491"/>
            <a:ext cx="9981467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xmlns="" id="{C75C7875-9F5B-4F8C-8843-0F48FA31017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7924801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“This deck does not constitute legal, medical, accounting, tax, or other regulated advice, such as professional advice normally provided by licensed or certified practitioners.”</a:t>
            </a: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xmlns="" id="{0B8B8608-922F-4E1E-AED3-C353CE19888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CONFIDENTIAL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E43528-CD26-468A-9D6D-59D3816B67D2}"/>
              </a:ext>
            </a:extLst>
          </p:cNvPr>
          <p:cNvSpPr txBox="1"/>
          <p:nvPr userDrawn="1"/>
        </p:nvSpPr>
        <p:spPr>
          <a:xfrm>
            <a:off x="11394019" y="6435725"/>
            <a:ext cx="278341" cy="152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fld id="{32AC5E49-6859-42BA-BBE8-CE1F53348EC2}" type="slidenum">
              <a:rPr lang="en-US" sz="1000" b="0" i="0" baseline="0" smtClean="0"/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t>‹#›</a:t>
            </a:fld>
            <a:endParaRPr lang="en-US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3811798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xmlns="" id="{975D1B44-661B-4F7B-B8A0-9C458417D60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306E269-83F5-4510-A180-109E926BB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think-cell Slide" r:id="rId12" imgW="572" imgH="588" progId="TCLayout.ActiveDocument.1">
                  <p:embed/>
                </p:oleObj>
              </mc:Choice>
              <mc:Fallback>
                <p:oleObj name="think-cell Slide" r:id="rId12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5306E269-83F5-4510-A180-109E926BB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E6743208-2407-42A5-AA96-0B30899A9CB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3. Subtitle">
            <a:extLst>
              <a:ext uri="{FF2B5EF4-FFF2-40B4-BE49-F238E27FC236}">
                <a16:creationId xmlns:a16="http://schemas.microsoft.com/office/drawing/2014/main" xmlns="" id="{EE021D34-D41C-4EE9-A72D-F8D1E4D6942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25929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6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2. Slide Title">
            <a:extLst>
              <a:ext uri="{FF2B5EF4-FFF2-40B4-BE49-F238E27FC236}">
                <a16:creationId xmlns:a16="http://schemas.microsoft.com/office/drawing/2014/main" xmlns="" id="{2A02F3DA-248E-4A50-B54D-BAD18BAB325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3736"/>
            <a:ext cx="11082528" cy="33855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3D1A1691-03F4-4B0C-8CAB-F8163BA5487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2D9802C1-17F2-4D5F-804F-01991074A31F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DDE7FD00-47B4-4101-9C87-415DAC08A938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Documenttype">
            <a:extLst>
              <a:ext uri="{FF2B5EF4-FFF2-40B4-BE49-F238E27FC236}">
                <a16:creationId xmlns:a16="http://schemas.microsoft.com/office/drawing/2014/main" xmlns="" id="{335AEFB6-D0FB-42BD-A7D9-B038003F9038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273267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xmlns="" id="{B2D7514F-25FA-4E78-87EA-9310B63155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xmlns="" id="{B2D7514F-25FA-4E78-87EA-9310B6315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xmlns="" id="{A22841F1-1D64-4B85-BE8E-90E9A69032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734B9D0F-511D-4CA0-B397-BC4944905EF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A8B4F948-0FE2-4D04-9E39-993C069D179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CB91F29-3E8E-4E50-9B98-43F571F5A08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xmlns="" id="{EEB17CCB-26D9-483F-95BA-B527BFDD8A81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06565"/>
            <a:ext cx="3813048" cy="677108"/>
          </a:xfrm>
        </p:spPr>
        <p:txBody>
          <a:bodyPr anchor="t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xmlns="" id="{0ABC9AF6-5160-4451-8ECE-0567926D2BD3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03327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xmlns="" id="{F2127110-9E20-4E63-ACC1-B73E30E4EF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xmlns="" id="{F2127110-9E20-4E63-ACC1-B73E30E4EF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xmlns="" id="{EFDF5F6E-91B7-43FD-B50F-BF43CDA9D08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xmlns="" id="{C372AF80-95E2-4967-843F-6B78079F3DA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B107E86E-11CB-41EA-8315-43579BB9C69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6C43D9FF-C745-43A0-B707-D5AB591FB4E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544AA57B-050A-470F-B9D0-A7EB19B84B12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3090450"/>
            <a:ext cx="5065776" cy="677108"/>
          </a:xfr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xmlns="" id="{D5D9F919-7521-44EA-9A91-4EC8F5D22109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94267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6E78EB6-BD2E-4D6E-862A-ED6E403B39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6E78EB6-BD2E-4D6E-862A-ED6E403B3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3BAE6BAF-DF7E-4BB6-8200-BAE77C25D7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6FE1FF87-A5BB-4972-8F6E-73AA93FD3E6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27C40733-AAB6-4B1C-9ABF-846569264BB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438FBD4B-CFE7-4BEF-A65B-0A0DFEA034F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984AEBFE-694A-4920-8CC4-377AC0DC09A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4919246"/>
            <a:ext cx="11082528" cy="338554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xmlns="" id="{4F0D16F9-FC38-440D-888F-B825EE88DEB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115716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22EA9AE-E627-47C3-91DC-8CA9CDA2B2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522EA9AE-E627-47C3-91DC-8CA9CDA2B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xmlns="" id="{A21939BA-D839-448F-8D61-AD5761E2CB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xmlns="" id="{66AA477A-2870-4EE9-86E9-448D3B9BAF8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6C9713CF-4FEA-4739-B0A0-6B196442AEE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128368CE-BC61-4E6B-9355-7EB40FD80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xmlns="" id="{DDFB2F31-2EDC-46B3-BDCC-C30160A548A0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505712" y="3841050"/>
            <a:ext cx="9180576" cy="330796"/>
          </a:xfrm>
        </p:spPr>
        <p:txBody>
          <a:bodyPr anchor="b" anchorCtr="0">
            <a:spAutoFit/>
          </a:bodyPr>
          <a:lstStyle>
            <a:lvl1pPr>
              <a:lnSpc>
                <a:spcPct val="105000"/>
              </a:lnSpc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09099F88-5FFB-4FF9-8B62-5EF51181A82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1505712" y="4284631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xmlns="" id="{5D34B3BD-8BCA-4033-B144-D029D5A61619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222230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xmlns="" id="{F17934EB-F2F5-451C-8BFA-F1B57B7FE8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xmlns="" id="{F17934EB-F2F5-451C-8BFA-F1B57B7FE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xmlns="" id="{A2994B40-DF0F-4EE0-8098-73DBD5C3F7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blackGray">
          <a:xfrm>
            <a:off x="3413760" y="0"/>
            <a:ext cx="8778240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31" name="Slide Number">
            <a:extLst>
              <a:ext uri="{FF2B5EF4-FFF2-40B4-BE49-F238E27FC236}">
                <a16:creationId xmlns:a16="http://schemas.microsoft.com/office/drawing/2014/main" xmlns="" id="{BE2CCBC0-C6F2-40FC-91A9-0C10FE38C17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71220653-0E59-43CC-9608-6D9E9A9A645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2521119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1C94DE74-BFF3-427D-B1EB-6EC01224A21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8" y="41598"/>
            <a:ext cx="252111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B7EC052A-7EEB-4E98-B92D-8E3E6C89311C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48218" y="3636553"/>
            <a:ext cx="2521119" cy="492443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xmlns="" id="{6EDF22DC-CFC6-49A3-985F-D21B951A77A3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48218" y="2502262"/>
            <a:ext cx="2521119" cy="10156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xmlns="" id="{44C1EF3F-8633-48A1-9E13-6964B8387937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69970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xmlns="" id="{E317DDE9-4510-4ADA-BC78-E96D245978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xmlns="" id="{E317DDE9-4510-4ADA-BC78-E96D24597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 hidden="1">
            <a:extLst>
              <a:ext uri="{FF2B5EF4-FFF2-40B4-BE49-F238E27FC236}">
                <a16:creationId xmlns:a16="http://schemas.microsoft.com/office/drawing/2014/main" xmlns="" id="{30D7698A-7001-41A3-B997-323E2D93DC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blackGray">
          <a:xfrm>
            <a:off x="4364736" y="0"/>
            <a:ext cx="7827264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xmlns="" id="{FD54F44A-AA88-4B28-88CB-9DD6BDA16D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9E8DABE5-6099-4D42-9730-B3FED1A8FD55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3476007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F2D8FBFF-13B8-4394-9AF5-D206F6B8DF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28C5B63D-E9C7-4AF1-8B9D-DBEF74F2CE52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48218" y="2840816"/>
            <a:ext cx="3476007" cy="67710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xmlns="" id="{C302CFF5-7D13-40E9-B0FB-8BC438F87D7F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48217" y="3636553"/>
            <a:ext cx="3462528" cy="492443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xmlns="" id="{C6F7C55D-688F-462A-99C0-63216457577A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478885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AE8063F9-BD79-4AC7-AE37-FA41373B0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think-cell Slide" r:id="rId12" imgW="592" imgH="591" progId="TCLayout.ActiveDocument.1">
                  <p:embed/>
                </p:oleObj>
              </mc:Choice>
              <mc:Fallback>
                <p:oleObj name="think-cell Slide" r:id="rId12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AE8063F9-BD79-4AC7-AE37-FA41373B0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xmlns="" id="{7D5CD0B7-78F0-4D90-8217-39B2ABEF29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8" name="Slide Number">
            <a:extLst>
              <a:ext uri="{FF2B5EF4-FFF2-40B4-BE49-F238E27FC236}">
                <a16:creationId xmlns:a16="http://schemas.microsoft.com/office/drawing/2014/main" xmlns="" id="{189FC83F-F940-442F-8A4B-3FFD875A4CE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0AB58A89-F6F4-4862-B0B6-9B56563426ED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5159180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80C43D9A-8871-4E21-8014-7D0511A34A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D0AE5B54-AB0E-4484-9346-E286DDC6EE22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7" y="173736"/>
            <a:ext cx="5159180" cy="338554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xmlns="" id="{515FD66B-17DF-4FD2-AACA-1776A1723322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7" y="525929"/>
            <a:ext cx="5159180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xmlns="" id="{F6423CDC-10C6-4893-AAB3-4DC3BAB587DA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13922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C874AD5-EF74-4210-B94F-F40285F6D1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think-cell Slide" r:id="rId12" imgW="592" imgH="591" progId="TCLayout.ActiveDocument.1">
                  <p:embed/>
                </p:oleObj>
              </mc:Choice>
              <mc:Fallback>
                <p:oleObj name="think-cell Slide" r:id="rId12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C874AD5-EF74-4210-B94F-F40285F6D1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xmlns="" id="{D1DF5CE8-D561-43C7-AB94-A5D89A58CD8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8" name="Slide Number">
            <a:extLst>
              <a:ext uri="{FF2B5EF4-FFF2-40B4-BE49-F238E27FC236}">
                <a16:creationId xmlns:a16="http://schemas.microsoft.com/office/drawing/2014/main" xmlns="" id="{0151F0BA-80A8-4F21-BC61-52898A9C097C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D3CEBF83-E241-4D4D-9783-E5C68CC3AF4E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6967303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14B1AC38-9340-4F04-B7F9-727A4C19843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E0989CC3-989C-4053-8FFF-166827696BD9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7" y="173736"/>
            <a:ext cx="6967303" cy="338554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xmlns="" id="{74755987-3A66-4AF7-AF0A-FD37AD28002D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7" y="525929"/>
            <a:ext cx="6967303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xmlns="" id="{C494F823-6042-40C6-94CD-0F980C6F2DFA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022442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8CB8AD3-3DED-4C3C-8856-6127F6F359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C0F3E7B1-38C8-4558-A8C6-99F73B7D438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4E3119B5-3D7F-4B88-8761-E5447BB52B0A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501670"/>
            <a:ext cx="7924800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noProof="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82B2936D-0579-49C0-B9F2-C284240312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126BA874-D683-4AD6-9136-C6CB0A000745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173736"/>
            <a:ext cx="7924800" cy="3385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xmlns="" id="{014A53DA-65EF-4EBF-B2CC-035C915C32E5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6" y="525929"/>
            <a:ext cx="7924800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6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xmlns="" id="{4BA71C2D-8769-4A52-BEB4-7C780187BFA1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11282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B36C25-3154-4643-A5D1-40C663C761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AB36C25-3154-4643-A5D1-40C663C76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E261CA95-BAC8-4094-B77C-B413C63AA4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3736"/>
            <a:ext cx="11082528" cy="33855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xmlns="" id="{F5AB69F0-0252-4F2C-9F5C-D4F8BF35BCB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algn="r" defTabSz="458047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marL="0" algn="r" defTabSz="458047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E3C08BE2-DFA5-4DF3-81CF-C757EBD94F2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7765112B-94E4-48E7-B473-F1F8C57D1D8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xmlns="" id="{5B035A1A-50B6-45E3-9869-D14473D397A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922806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45F7C92-D5CD-4EDC-B5FB-B32BFADF4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B45F7C92-D5CD-4EDC-B5FB-B32BFADF4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E008B892-7EEF-40A7-8714-CA703035E127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047C437-9378-4088-A289-F201ABA447D1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33AE1560-579C-459C-A40A-D7865DE59B1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6" name="Documenttype">
            <a:extLst>
              <a:ext uri="{FF2B5EF4-FFF2-40B4-BE49-F238E27FC236}">
                <a16:creationId xmlns:a16="http://schemas.microsoft.com/office/drawing/2014/main" xmlns="" id="{49991C03-7F48-47F1-B3A9-19D7D1A4653F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305392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xmlns="" id="{1C6EC4AA-6C84-4EF6-AF4D-BE24FEED67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:a16="http://schemas.microsoft.com/office/drawing/2014/main" xmlns="" id="{1C6EC4AA-6C84-4EF6-AF4D-BE24FEED6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E4946286-E3E6-424F-8C6C-3D00E8A0D3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4" name="Documenttype">
            <a:extLst>
              <a:ext uri="{FF2B5EF4-FFF2-40B4-BE49-F238E27FC236}">
                <a16:creationId xmlns:a16="http://schemas.microsoft.com/office/drawing/2014/main" xmlns="" id="{3925F7DB-235B-4011-96E3-49D4B5E6FEEF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91798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83F29-890E-466D-B3C1-AB5022B7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3D292-91ED-4336-8E66-F27B2FF9A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205850-3431-42F9-B04B-4E21EEDC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19A7-4256-4AB7-A86A-4534FE174684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00AFB6-042F-4F07-8DD2-7FF1DFA8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0761DE-742E-4BB8-921A-D9223596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1DB-3780-4B41-B9AB-3ECF7C4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3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CC38585-9175-5F41-B983-E626A8B41D81}"/>
              </a:ext>
            </a:extLst>
          </p:cNvPr>
          <p:cNvSpPr/>
          <p:nvPr userDrawn="1"/>
        </p:nvSpPr>
        <p:spPr>
          <a:xfrm>
            <a:off x="0" y="6"/>
            <a:ext cx="12192000" cy="1144121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7BF16A-46A2-2C4D-B679-429BA6325698}"/>
              </a:ext>
            </a:extLst>
          </p:cNvPr>
          <p:cNvSpPr txBox="1"/>
          <p:nvPr userDrawn="1"/>
        </p:nvSpPr>
        <p:spPr>
          <a:xfrm>
            <a:off x="1768635" y="283853"/>
            <a:ext cx="1042337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6612BE03-D243-41B4-AFEA-AC1446BA1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801" y="36383"/>
            <a:ext cx="1343467" cy="10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1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4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14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-110836" y="18031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49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11C5B4-7BBB-FC41-86C0-AAB19811817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2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30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8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1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457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8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13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1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30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80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2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1A8284-67CC-404B-90F5-554DCBF9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920238"/>
            <a:ext cx="5157787" cy="429768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855752-6A74-934C-B334-F2DD6B79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1920238"/>
            <a:ext cx="5183188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9027F3-96A1-F54F-89E8-F47E6B10DE1B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EF3B907-07EC-464A-9168-21644716B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1561A3A6-AA0A-054F-AD42-397A957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5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25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7BF16A-46A2-2C4D-B679-429BA6325698}"/>
              </a:ext>
            </a:extLst>
          </p:cNvPr>
          <p:cNvSpPr txBox="1"/>
          <p:nvPr userDrawn="1"/>
        </p:nvSpPr>
        <p:spPr>
          <a:xfrm>
            <a:off x="1768634" y="173767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2" y="233425"/>
            <a:ext cx="1247157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91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3E049E-FD56-F54C-8BAD-BC944A51238B}"/>
              </a:ext>
            </a:extLst>
          </p:cNvPr>
          <p:cNvSpPr txBox="1"/>
          <p:nvPr userDrawn="1"/>
        </p:nvSpPr>
        <p:spPr>
          <a:xfrm>
            <a:off x="721905" y="293879"/>
            <a:ext cx="70866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Connect with DPH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xmlns="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5" y="1353783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xmlns="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0" y="2423785"/>
            <a:ext cx="8382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F5FDECC-88AB-4247-9773-F39572AE3242}"/>
              </a:ext>
            </a:extLst>
          </p:cNvPr>
          <p:cNvSpPr/>
          <p:nvPr userDrawn="1"/>
        </p:nvSpPr>
        <p:spPr>
          <a:xfrm>
            <a:off x="2423333" y="1401900"/>
            <a:ext cx="9220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@</a:t>
            </a:r>
            <a:r>
              <a:rPr lang="en-US" sz="3600" dirty="0" err="1"/>
              <a:t>MassDPH</a:t>
            </a:r>
            <a:endParaRPr lang="en-US" sz="3600" dirty="0"/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Massachusetts Department of Public 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DPH blog</a:t>
            </a:r>
          </a:p>
          <a:p>
            <a:pPr fontAlgn="base"/>
            <a:r>
              <a:rPr lang="en-US" sz="2800" dirty="0"/>
              <a:t>https://blog.mass.gov/publichealth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www.mass.gov/dph</a:t>
            </a:r>
          </a:p>
        </p:txBody>
      </p:sp>
      <p:pic>
        <p:nvPicPr>
          <p:cNvPr id="16" name="Picture 4" descr="C:\Users\ABCohen\AppData\Local\Microsoft\Windows\Temporary Internet Files\Content.Outlook\L5IST9YM\DPHLogo_Blue.png">
            <a:extLst>
              <a:ext uri="{FF2B5EF4-FFF2-40B4-BE49-F238E27FC236}">
                <a16:creationId xmlns:a16="http://schemas.microsoft.com/office/drawing/2014/main" xmlns="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8" y="4887053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B39DE3C-CDCC-724A-BB9E-78CAF2E049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8" y="3597197"/>
            <a:ext cx="11297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FF011-CC1A-495D-BBFA-DC383FD3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02108E-88F9-4C72-91F5-B708F8FC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206C42-6380-48CE-A80C-D03697C5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2BB2EB-0E36-4911-89F5-D612CC70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F848B3-D757-40D1-953B-2E0B988E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1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6A18F-96AB-43CC-8EC0-FED81EB72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2E8258-D338-4873-A42C-15AE08E7C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60C7B-999C-4622-B92F-4E6761F4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7EC8D5-B73E-41C3-B5E5-0640435D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1B5B00-D104-4381-A095-47BDC8FE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9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FF011-CC1A-495D-BBFA-DC383FD3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02108E-88F9-4C72-91F5-B708F8FC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206C42-6380-48CE-A80C-D03697C5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2BB2EB-0E36-4911-89F5-D612CC70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F848B3-D757-40D1-953B-2E0B988E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4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ags" Target="../tags/tag6.xml"/><Relationship Id="rId39" Type="http://schemas.openxmlformats.org/officeDocument/2006/relationships/tags" Target="../tags/tag19.xml"/><Relationship Id="rId21" Type="http://schemas.openxmlformats.org/officeDocument/2006/relationships/tags" Target="../tags/tag1.xml"/><Relationship Id="rId34" Type="http://schemas.openxmlformats.org/officeDocument/2006/relationships/tags" Target="../tags/tag14.xml"/><Relationship Id="rId42" Type="http://schemas.openxmlformats.org/officeDocument/2006/relationships/tags" Target="../tags/tag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vmlDrawing" Target="../drawings/vmlDrawing1.vml"/><Relationship Id="rId29" Type="http://schemas.openxmlformats.org/officeDocument/2006/relationships/tags" Target="../tags/tag9.xml"/><Relationship Id="rId41" Type="http://schemas.openxmlformats.org/officeDocument/2006/relationships/tags" Target="../tags/tag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4.xml"/><Relationship Id="rId32" Type="http://schemas.openxmlformats.org/officeDocument/2006/relationships/tags" Target="../tags/tag12.xml"/><Relationship Id="rId37" Type="http://schemas.openxmlformats.org/officeDocument/2006/relationships/tags" Target="../tags/tag17.xml"/><Relationship Id="rId40" Type="http://schemas.openxmlformats.org/officeDocument/2006/relationships/tags" Target="../tags/tag2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3.xml"/><Relationship Id="rId28" Type="http://schemas.openxmlformats.org/officeDocument/2006/relationships/tags" Target="../tags/tag8.xml"/><Relationship Id="rId36" Type="http://schemas.openxmlformats.org/officeDocument/2006/relationships/tags" Target="../tags/tag16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31" Type="http://schemas.openxmlformats.org/officeDocument/2006/relationships/tags" Target="../tags/tag11.xml"/><Relationship Id="rId44" Type="http://schemas.openxmlformats.org/officeDocument/2006/relationships/image" Target="../media/image7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2.xml"/><Relationship Id="rId27" Type="http://schemas.openxmlformats.org/officeDocument/2006/relationships/tags" Target="../tags/tag7.xml"/><Relationship Id="rId30" Type="http://schemas.openxmlformats.org/officeDocument/2006/relationships/tags" Target="../tags/tag10.xml"/><Relationship Id="rId35" Type="http://schemas.openxmlformats.org/officeDocument/2006/relationships/tags" Target="../tags/tag15.xml"/><Relationship Id="rId43" Type="http://schemas.openxmlformats.org/officeDocument/2006/relationships/oleObject" Target="../embeddings/oleObject1.bin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ags" Target="../tags/tag5.xml"/><Relationship Id="rId33" Type="http://schemas.openxmlformats.org/officeDocument/2006/relationships/tags" Target="../tags/tag13.xml"/><Relationship Id="rId38" Type="http://schemas.openxmlformats.org/officeDocument/2006/relationships/tags" Target="../tags/tag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3" r:id="rId5"/>
    <p:sldLayoutId id="2147483654" r:id="rId6"/>
    <p:sldLayoutId id="214748371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F9210B-0E8C-470C-9AFE-A631E695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F93E87-097B-4EFB-ABCE-45DD2E37C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706769-5B30-4D57-AFE5-C4376BCED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C15E-ECE1-4EE5-BF79-E8136BD6249D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21EC83-0752-48B2-B11C-CEF1989C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2E234A-7979-40C5-8FAE-CAE98B897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xmlns="" id="{8963AA3D-EFA3-4938-9D41-C8DDC03F78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43" imgW="572" imgH="588" progId="TCLayout.ActiveDocument.1">
                  <p:embed/>
                </p:oleObj>
              </mc:Choice>
              <mc:Fallback>
                <p:oleObj name="think-cell Slide" r:id="rId43" imgW="572" imgH="588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xmlns="" id="{8963AA3D-EFA3-4938-9D41-C8DDC03F78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 hidden="1">
            <a:extLst>
              <a:ext uri="{FF2B5EF4-FFF2-40B4-BE49-F238E27FC236}">
                <a16:creationId xmlns:a16="http://schemas.microsoft.com/office/drawing/2014/main" xmlns="" id="{C4A855FC-965A-4859-83A9-629E80C693BF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2" name="4. Footnote" hidden="1">
            <a:extLst>
              <a:ext uri="{FF2B5EF4-FFF2-40B4-BE49-F238E27FC236}">
                <a16:creationId xmlns:a16="http://schemas.microsoft.com/office/drawing/2014/main" xmlns="" id="{06E07A66-B8BA-42E8-A0F6-6B0251CAA48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48640" y="6274555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800" dirty="0"/>
              <a:t>Footnote</a:t>
            </a: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xmlns="" id="{BAD3E984-2EF2-43CD-BB0E-16A737B99040}"/>
              </a:ext>
            </a:extLst>
          </p:cNvPr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54736" y="173736"/>
            <a:ext cx="11082528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3" name="Grid" hidden="1">
            <a:extLst>
              <a:ext uri="{FF2B5EF4-FFF2-40B4-BE49-F238E27FC236}">
                <a16:creationId xmlns:a16="http://schemas.microsoft.com/office/drawing/2014/main" xmlns="" id="{564EB9F6-AC04-42ED-9CB6-6D01335D9982}"/>
              </a:ext>
            </a:extLst>
          </p:cNvPr>
          <p:cNvGrpSpPr/>
          <p:nvPr userDrawn="1">
            <p:custDataLst>
              <p:tags r:id="rId25"/>
            </p:custDataLst>
          </p:nvPr>
        </p:nvGrpSpPr>
        <p:grpSpPr bwMode="blackGray">
          <a:xfrm>
            <a:off x="2" y="0"/>
            <a:ext cx="12190476" cy="6858000"/>
            <a:chOff x="0" y="0"/>
            <a:chExt cx="12190476" cy="6858000"/>
          </a:xfrm>
        </p:grpSpPr>
        <p:sp>
          <p:nvSpPr>
            <p:cNvPr id="55" name="slide margin">
              <a:extLst>
                <a:ext uri="{FF2B5EF4-FFF2-40B4-BE49-F238E27FC236}">
                  <a16:creationId xmlns:a16="http://schemas.microsoft.com/office/drawing/2014/main" xmlns="" id="{F5DBB269-56D9-4200-9112-12E14BA26FC3}"/>
                </a:ext>
              </a:extLst>
            </p:cNvPr>
            <p:cNvSpPr/>
            <p:nvPr/>
          </p:nvSpPr>
          <p:spPr bwMode="black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C7A4F8EE-DD16-44D6-8659-4BC61E1C4968}"/>
                </a:ext>
              </a:extLst>
            </p:cNvPr>
            <p:cNvCxnSpPr/>
            <p:nvPr/>
          </p:nvCxnSpPr>
          <p:spPr bwMode="black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A20FAAC0-CCE6-4BC5-A835-E805E4CFE84B}"/>
                </a:ext>
              </a:extLst>
            </p:cNvPr>
            <p:cNvCxnSpPr/>
            <p:nvPr/>
          </p:nvCxnSpPr>
          <p:spPr bwMode="black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FCE62967-F8DD-442A-A2C7-5EC8AB9FE8CE}"/>
                </a:ext>
              </a:extLst>
            </p:cNvPr>
            <p:cNvCxnSpPr/>
            <p:nvPr/>
          </p:nvCxnSpPr>
          <p:spPr bwMode="black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8D8E0C4-F713-47B9-9258-FCC3EF4AC2D3}"/>
                </a:ext>
              </a:extLst>
            </p:cNvPr>
            <p:cNvCxnSpPr/>
            <p:nvPr/>
          </p:nvCxnSpPr>
          <p:spPr bwMode="black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209D019-80C7-44F7-B340-FDC6CF76FDFE}"/>
                </a:ext>
              </a:extLst>
            </p:cNvPr>
            <p:cNvCxnSpPr/>
            <p:nvPr/>
          </p:nvCxnSpPr>
          <p:spPr bwMode="black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B6FCE71-887F-4F0B-ACCD-6CFCD13E12A8}"/>
                </a:ext>
              </a:extLst>
            </p:cNvPr>
            <p:cNvCxnSpPr/>
            <p:nvPr/>
          </p:nvCxnSpPr>
          <p:spPr bwMode="black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F25852E5-79E9-4D30-89F2-E8E3C7A8A8D3}"/>
                </a:ext>
              </a:extLst>
            </p:cNvPr>
            <p:cNvCxnSpPr/>
            <p:nvPr/>
          </p:nvCxnSpPr>
          <p:spPr bwMode="black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21894E67-6006-4C83-BBB3-824E5C6CAE33}"/>
                </a:ext>
              </a:extLst>
            </p:cNvPr>
            <p:cNvCxnSpPr/>
            <p:nvPr/>
          </p:nvCxnSpPr>
          <p:spPr bwMode="black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8B05A6-707C-49A0-B29E-A54224F6D77E}"/>
                </a:ext>
              </a:extLst>
            </p:cNvPr>
            <p:cNvCxnSpPr/>
            <p:nvPr/>
          </p:nvCxnSpPr>
          <p:spPr bwMode="black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56D036E9-E68E-45AC-88B1-3889BA9AC140}"/>
                </a:ext>
              </a:extLst>
            </p:cNvPr>
            <p:cNvCxnSpPr/>
            <p:nvPr/>
          </p:nvCxnSpPr>
          <p:spPr bwMode="black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228A5C01-418B-415F-ACE4-12657A25C674}"/>
                </a:ext>
              </a:extLst>
            </p:cNvPr>
            <p:cNvCxnSpPr/>
            <p:nvPr/>
          </p:nvCxnSpPr>
          <p:spPr bwMode="black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2CD3EFBD-902E-4760-89FE-386EC5FAB5DD}"/>
                </a:ext>
              </a:extLst>
            </p:cNvPr>
            <p:cNvCxnSpPr/>
            <p:nvPr/>
          </p:nvCxnSpPr>
          <p:spPr bwMode="black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6E80E37-4393-4509-A7F8-81796082DBE6}"/>
                </a:ext>
              </a:extLst>
            </p:cNvPr>
            <p:cNvSpPr/>
            <p:nvPr/>
          </p:nvSpPr>
          <p:spPr bwMode="black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8B6547D-77F2-421A-BE02-C2FE626088A2}"/>
                </a:ext>
              </a:extLst>
            </p:cNvPr>
            <p:cNvSpPr/>
            <p:nvPr/>
          </p:nvSpPr>
          <p:spPr bwMode="black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3092C087-1CB5-40EB-AAE7-4F62179E5B3D}"/>
                </a:ext>
              </a:extLst>
            </p:cNvPr>
            <p:cNvSpPr/>
            <p:nvPr/>
          </p:nvSpPr>
          <p:spPr bwMode="black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170C581B-2D28-48E7-9BF1-F773AD6A082F}"/>
                </a:ext>
              </a:extLst>
            </p:cNvPr>
            <p:cNvSpPr/>
            <p:nvPr/>
          </p:nvSpPr>
          <p:spPr bwMode="black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5DE51E3-D897-4994-9418-E8C2DE782A3A}"/>
                </a:ext>
              </a:extLst>
            </p:cNvPr>
            <p:cNvSpPr/>
            <p:nvPr/>
          </p:nvSpPr>
          <p:spPr bwMode="black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D9B6F9F-FA16-4594-8B72-43FF5F17F7FC}"/>
                </a:ext>
              </a:extLst>
            </p:cNvPr>
            <p:cNvSpPr/>
            <p:nvPr/>
          </p:nvSpPr>
          <p:spPr bwMode="black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21EA58F-1F84-493C-ACF6-F9FACAF48256}"/>
                </a:ext>
              </a:extLst>
            </p:cNvPr>
            <p:cNvSpPr/>
            <p:nvPr/>
          </p:nvSpPr>
          <p:spPr bwMode="black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208E60CB-D491-446F-999C-C54AA89B3EC2}"/>
                </a:ext>
              </a:extLst>
            </p:cNvPr>
            <p:cNvSpPr/>
            <p:nvPr/>
          </p:nvSpPr>
          <p:spPr bwMode="black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A798CCB-595D-477E-BB68-277026AE1F58}"/>
                </a:ext>
              </a:extLst>
            </p:cNvPr>
            <p:cNvSpPr/>
            <p:nvPr/>
          </p:nvSpPr>
          <p:spPr bwMode="black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EDE4A3B3-1B25-4F73-AFB0-BC5117472C58}"/>
                </a:ext>
              </a:extLst>
            </p:cNvPr>
            <p:cNvSpPr/>
            <p:nvPr/>
          </p:nvSpPr>
          <p:spPr bwMode="black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B244C56-8768-49BE-9C5F-39DC27091866}"/>
                </a:ext>
              </a:extLst>
            </p:cNvPr>
            <p:cNvSpPr/>
            <p:nvPr/>
          </p:nvSpPr>
          <p:spPr bwMode="black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FF016B4B-663C-4A99-BA16-526587A98E3A}"/>
                </a:ext>
              </a:extLst>
            </p:cNvPr>
            <p:cNvSpPr/>
            <p:nvPr/>
          </p:nvSpPr>
          <p:spPr bwMode="black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E0EE0782-4BFF-4C76-83A4-65CB2A78CF86}"/>
                </a:ext>
              </a:extLst>
            </p:cNvPr>
            <p:cNvSpPr/>
            <p:nvPr/>
          </p:nvSpPr>
          <p:spPr bwMode="black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922C003-5270-4D9A-ADCB-FBD0BCF17B75}"/>
                </a:ext>
              </a:extLst>
            </p:cNvPr>
            <p:cNvSpPr/>
            <p:nvPr/>
          </p:nvSpPr>
          <p:spPr bwMode="black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6D711215-3D48-4B08-99DB-BE3939FDAC79}"/>
                </a:ext>
              </a:extLst>
            </p:cNvPr>
            <p:cNvSpPr/>
            <p:nvPr userDrawn="1"/>
          </p:nvSpPr>
          <p:spPr bwMode="black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DDFDFFA-F184-43C9-870C-DCF3B877593B}"/>
                </a:ext>
              </a:extLst>
            </p:cNvPr>
            <p:cNvSpPr/>
            <p:nvPr userDrawn="1"/>
          </p:nvSpPr>
          <p:spPr bwMode="black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A7AD2D58-EC85-4919-86F2-00E85F906876}"/>
                </a:ext>
              </a:extLst>
            </p:cNvPr>
            <p:cNvSpPr/>
            <p:nvPr userDrawn="1"/>
          </p:nvSpPr>
          <p:spPr bwMode="black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1CF21A7-4535-4C57-8143-169D224ADC39}"/>
                </a:ext>
              </a:extLst>
            </p:cNvPr>
            <p:cNvSpPr/>
            <p:nvPr userDrawn="1"/>
          </p:nvSpPr>
          <p:spPr bwMode="black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956F035C-8FDC-45CE-B5B8-F8B4F5ACBC79}"/>
                </a:ext>
              </a:extLst>
            </p:cNvPr>
            <p:cNvSpPr/>
            <p:nvPr userDrawn="1"/>
          </p:nvSpPr>
          <p:spPr bwMode="black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D9B234A6-826A-413C-B931-D919E52A0719}"/>
                </a:ext>
              </a:extLst>
            </p:cNvPr>
            <p:cNvSpPr/>
            <p:nvPr userDrawn="1"/>
          </p:nvSpPr>
          <p:spPr bwMode="black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E048B2BB-6FFB-4D27-96C7-176E63508A2B}"/>
                </a:ext>
              </a:extLst>
            </p:cNvPr>
            <p:cNvSpPr/>
            <p:nvPr userDrawn="1"/>
          </p:nvSpPr>
          <p:spPr bwMode="black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0F26DA9-CE5E-4276-B142-51E0AFC8EFF3}"/>
                </a:ext>
              </a:extLst>
            </p:cNvPr>
            <p:cNvSpPr/>
            <p:nvPr userDrawn="1"/>
          </p:nvSpPr>
          <p:spPr bwMode="black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DEC25358-B7B6-4891-97D2-1B131FD58253}"/>
                </a:ext>
              </a:extLst>
            </p:cNvPr>
            <p:cNvSpPr/>
            <p:nvPr userDrawn="1"/>
          </p:nvSpPr>
          <p:spPr bwMode="black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F1D4F54-A5B6-4B8F-BA1C-9796B50D71E8}"/>
                </a:ext>
              </a:extLst>
            </p:cNvPr>
            <p:cNvSpPr/>
            <p:nvPr userDrawn="1"/>
          </p:nvSpPr>
          <p:spPr bwMode="black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D3E1AF58-F8BD-4C35-B17B-FF474AC07207}"/>
                </a:ext>
              </a:extLst>
            </p:cNvPr>
            <p:cNvSpPr/>
            <p:nvPr userDrawn="1"/>
          </p:nvSpPr>
          <p:spPr bwMode="black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F433238B-4167-4B9F-AD00-573B9904B268}"/>
                </a:ext>
              </a:extLst>
            </p:cNvPr>
            <p:cNvCxnSpPr/>
            <p:nvPr userDrawn="1"/>
          </p:nvCxnSpPr>
          <p:spPr bwMode="black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E9255B43-A6C1-44E1-AD76-0108E14CF1CF}"/>
                </a:ext>
              </a:extLst>
            </p:cNvPr>
            <p:cNvCxnSpPr/>
            <p:nvPr userDrawn="1"/>
          </p:nvCxnSpPr>
          <p:spPr bwMode="black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86976117-4103-48D7-A1A4-7B1F6EB39AF8}"/>
                </a:ext>
              </a:extLst>
            </p:cNvPr>
            <p:cNvCxnSpPr/>
            <p:nvPr userDrawn="1"/>
          </p:nvCxnSpPr>
          <p:spPr bwMode="black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AD237E79-C954-4F5C-9467-568C2B01D61D}"/>
                </a:ext>
              </a:extLst>
            </p:cNvPr>
            <p:cNvCxnSpPr/>
            <p:nvPr userDrawn="1"/>
          </p:nvCxnSpPr>
          <p:spPr bwMode="black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52C3CA5D-4381-498F-A12A-94E2357D48D3}"/>
                </a:ext>
              </a:extLst>
            </p:cNvPr>
            <p:cNvCxnSpPr/>
            <p:nvPr userDrawn="1"/>
          </p:nvCxnSpPr>
          <p:spPr bwMode="black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A4E24DD-F3D4-4376-8AB6-A07DA4314FF3}"/>
                </a:ext>
              </a:extLst>
            </p:cNvPr>
            <p:cNvCxnSpPr/>
            <p:nvPr userDrawn="1"/>
          </p:nvCxnSpPr>
          <p:spPr bwMode="black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D5DC4754-8578-491E-A0FF-64F47384863A}"/>
                </a:ext>
              </a:extLst>
            </p:cNvPr>
            <p:cNvCxnSpPr/>
            <p:nvPr userDrawn="1"/>
          </p:nvCxnSpPr>
          <p:spPr bwMode="black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6984F9AF-FC24-4244-B2B7-556836286B42}"/>
                </a:ext>
              </a:extLst>
            </p:cNvPr>
            <p:cNvCxnSpPr/>
            <p:nvPr userDrawn="1"/>
          </p:nvCxnSpPr>
          <p:spPr bwMode="black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BBE39F50-755A-4A28-9262-956D50B5BDF8}"/>
                </a:ext>
              </a:extLst>
            </p:cNvPr>
            <p:cNvCxnSpPr/>
            <p:nvPr userDrawn="1"/>
          </p:nvCxnSpPr>
          <p:spPr bwMode="black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CFFE806D-C6EC-4A6A-A604-0951250AC780}"/>
                </a:ext>
              </a:extLst>
            </p:cNvPr>
            <p:cNvCxnSpPr/>
            <p:nvPr userDrawn="1"/>
          </p:nvCxnSpPr>
          <p:spPr bwMode="black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584ED4C1-CE4B-4983-BA97-346408DC67CE}"/>
                </a:ext>
              </a:extLst>
            </p:cNvPr>
            <p:cNvCxnSpPr/>
            <p:nvPr userDrawn="1"/>
          </p:nvCxnSpPr>
          <p:spPr bwMode="black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C71EB62-716E-4C9B-AF43-BD800A252535}"/>
                </a:ext>
              </a:extLst>
            </p:cNvPr>
            <p:cNvCxnSpPr/>
            <p:nvPr userDrawn="1"/>
          </p:nvCxnSpPr>
          <p:spPr bwMode="black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9D29CB2-8929-4A25-98AF-2BEB838CFADE}"/>
                </a:ext>
              </a:extLst>
            </p:cNvPr>
            <p:cNvCxnSpPr/>
            <p:nvPr userDrawn="1"/>
          </p:nvCxnSpPr>
          <p:spPr bwMode="black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26555DD7-8F54-4055-98D9-803ECA4B000E}"/>
                </a:ext>
              </a:extLst>
            </p:cNvPr>
            <p:cNvCxnSpPr/>
            <p:nvPr userDrawn="1"/>
          </p:nvCxnSpPr>
          <p:spPr bwMode="black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B2A8ED3D-1604-4356-8E79-C73DF5C07F87}"/>
                </a:ext>
              </a:extLst>
            </p:cNvPr>
            <p:cNvCxnSpPr/>
            <p:nvPr userDrawn="1"/>
          </p:nvCxnSpPr>
          <p:spPr bwMode="black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59B3DA24-D2F6-4B96-A966-7778F0462788}"/>
                </a:ext>
              </a:extLst>
            </p:cNvPr>
            <p:cNvCxnSpPr/>
            <p:nvPr userDrawn="1"/>
          </p:nvCxnSpPr>
          <p:spPr bwMode="black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5B2BC198-E061-43B5-8B72-9AECD4EF674C}"/>
                </a:ext>
              </a:extLst>
            </p:cNvPr>
            <p:cNvCxnSpPr/>
            <p:nvPr userDrawn="1"/>
          </p:nvCxnSpPr>
          <p:spPr bwMode="black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5CBD1AA7-CC60-49B9-AAED-95002306B6DB}"/>
                </a:ext>
              </a:extLst>
            </p:cNvPr>
            <p:cNvCxnSpPr/>
            <p:nvPr userDrawn="1"/>
          </p:nvCxnSpPr>
          <p:spPr bwMode="black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6CFC690-A932-420E-8641-E0D4F1D14F71}"/>
                </a:ext>
              </a:extLst>
            </p:cNvPr>
            <p:cNvCxnSpPr/>
            <p:nvPr userDrawn="1"/>
          </p:nvCxnSpPr>
          <p:spPr bwMode="black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981262C0-EBF5-4D95-9E2E-78B7BE1D5F8F}"/>
                </a:ext>
              </a:extLst>
            </p:cNvPr>
            <p:cNvCxnSpPr/>
            <p:nvPr userDrawn="1"/>
          </p:nvCxnSpPr>
          <p:spPr bwMode="black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72412145-9F02-45F4-8A1F-4109B09DA77F}"/>
                </a:ext>
              </a:extLst>
            </p:cNvPr>
            <p:cNvCxnSpPr/>
            <p:nvPr userDrawn="1"/>
          </p:nvCxnSpPr>
          <p:spPr bwMode="black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4EFB458C-651C-47B0-830C-DFC18029EB15}"/>
                </a:ext>
              </a:extLst>
            </p:cNvPr>
            <p:cNvCxnSpPr/>
            <p:nvPr userDrawn="1"/>
          </p:nvCxnSpPr>
          <p:spPr bwMode="black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275A12CE-1B9C-467B-A41F-63B02D949AF6}"/>
                </a:ext>
              </a:extLst>
            </p:cNvPr>
            <p:cNvCxnSpPr/>
            <p:nvPr userDrawn="1"/>
          </p:nvCxnSpPr>
          <p:spPr bwMode="black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E166A7E-724C-41B9-B1E3-C18068EECF0D}"/>
                </a:ext>
              </a:extLst>
            </p:cNvPr>
            <p:cNvCxnSpPr/>
            <p:nvPr userDrawn="1"/>
          </p:nvCxnSpPr>
          <p:spPr bwMode="black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A628A8A-2AC5-47F3-84EC-7B44237EC8C4}"/>
                </a:ext>
              </a:extLst>
            </p:cNvPr>
            <p:cNvCxnSpPr/>
            <p:nvPr userDrawn="1"/>
          </p:nvCxnSpPr>
          <p:spPr bwMode="black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B89EEAE6-AB58-4DA0-97B7-5ED0B4FB66F7}"/>
                </a:ext>
              </a:extLst>
            </p:cNvPr>
            <p:cNvCxnSpPr/>
            <p:nvPr userDrawn="1"/>
          </p:nvCxnSpPr>
          <p:spPr bwMode="black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9973091C-4F57-45F5-9278-A5495574B244}"/>
                </a:ext>
              </a:extLst>
            </p:cNvPr>
            <p:cNvCxnSpPr/>
            <p:nvPr userDrawn="1"/>
          </p:nvCxnSpPr>
          <p:spPr bwMode="black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013782DF-D3CE-43BC-B089-7657B3CC9E4F}"/>
                </a:ext>
              </a:extLst>
            </p:cNvPr>
            <p:cNvCxnSpPr/>
            <p:nvPr userDrawn="1"/>
          </p:nvCxnSpPr>
          <p:spPr bwMode="black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B40E03DB-D3B5-4ED2-94F1-18B05EF36E60}"/>
                </a:ext>
              </a:extLst>
            </p:cNvPr>
            <p:cNvCxnSpPr/>
            <p:nvPr userDrawn="1"/>
          </p:nvCxnSpPr>
          <p:spPr bwMode="black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283FFB0A-CBFF-4BBE-BC87-0A2AF4284576}"/>
                </a:ext>
              </a:extLst>
            </p:cNvPr>
            <p:cNvCxnSpPr/>
            <p:nvPr userDrawn="1"/>
          </p:nvCxnSpPr>
          <p:spPr bwMode="black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D5A634C-FA6D-4F49-AAD5-BBCE990D4748}"/>
                </a:ext>
              </a:extLst>
            </p:cNvPr>
            <p:cNvCxnSpPr/>
            <p:nvPr userDrawn="1"/>
          </p:nvCxnSpPr>
          <p:spPr bwMode="black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205ED71-0851-4E0C-A163-BC3D3039E671}"/>
                </a:ext>
              </a:extLst>
            </p:cNvPr>
            <p:cNvCxnSpPr/>
            <p:nvPr userDrawn="1"/>
          </p:nvCxnSpPr>
          <p:spPr bwMode="black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715526AD-CEE9-474C-A9A5-D49A5346A930}"/>
                </a:ext>
              </a:extLst>
            </p:cNvPr>
            <p:cNvCxnSpPr/>
            <p:nvPr userDrawn="1"/>
          </p:nvCxnSpPr>
          <p:spPr bwMode="black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E7BD9B20-C7BC-413A-A578-C3FF8BEBBDC0}"/>
                </a:ext>
              </a:extLst>
            </p:cNvPr>
            <p:cNvCxnSpPr/>
            <p:nvPr userDrawn="1"/>
          </p:nvCxnSpPr>
          <p:spPr bwMode="black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A981CE9B-6327-4D32-B970-04D7EC41EE89}"/>
                </a:ext>
              </a:extLst>
            </p:cNvPr>
            <p:cNvCxnSpPr/>
            <p:nvPr userDrawn="1"/>
          </p:nvCxnSpPr>
          <p:spPr bwMode="black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E8F3FFC1-0364-4801-813A-54371A2C43DA}"/>
                </a:ext>
              </a:extLst>
            </p:cNvPr>
            <p:cNvCxnSpPr/>
            <p:nvPr userDrawn="1"/>
          </p:nvCxnSpPr>
          <p:spPr bwMode="black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606A9C3-FEED-4F52-B442-5009E3F7B54C}"/>
                </a:ext>
              </a:extLst>
            </p:cNvPr>
            <p:cNvCxnSpPr/>
            <p:nvPr userDrawn="1"/>
          </p:nvCxnSpPr>
          <p:spPr bwMode="black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9DAE2C86-BAE6-47A1-94B1-327465587DE7}"/>
                </a:ext>
              </a:extLst>
            </p:cNvPr>
            <p:cNvCxnSpPr/>
            <p:nvPr userDrawn="1"/>
          </p:nvCxnSpPr>
          <p:spPr bwMode="black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9686103-ADA6-4E1A-817A-E71466AE209B}"/>
                </a:ext>
              </a:extLst>
            </p:cNvPr>
            <p:cNvCxnSpPr/>
            <p:nvPr userDrawn="1"/>
          </p:nvCxnSpPr>
          <p:spPr bwMode="black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BD273DE-C35C-4DA9-96B1-DDB7F800252C}"/>
                </a:ext>
              </a:extLst>
            </p:cNvPr>
            <p:cNvCxnSpPr/>
            <p:nvPr userDrawn="1"/>
          </p:nvCxnSpPr>
          <p:spPr bwMode="black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D9A7DF1D-083E-42BB-91EA-4E30FEA625A2}"/>
                </a:ext>
              </a:extLst>
            </p:cNvPr>
            <p:cNvCxnSpPr/>
            <p:nvPr userDrawn="1"/>
          </p:nvCxnSpPr>
          <p:spPr bwMode="black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2D0D1604-79C2-46BE-9905-D864D0ECFE20}"/>
                </a:ext>
              </a:extLst>
            </p:cNvPr>
            <p:cNvCxnSpPr/>
            <p:nvPr userDrawn="1"/>
          </p:nvCxnSpPr>
          <p:spPr bwMode="black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B7B9FA60-E80E-4FE7-BB67-028805A248EE}"/>
                </a:ext>
              </a:extLst>
            </p:cNvPr>
            <p:cNvCxnSpPr/>
            <p:nvPr userDrawn="1"/>
          </p:nvCxnSpPr>
          <p:spPr bwMode="black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102F5688-0147-4CC6-8FB3-67034979720D}"/>
                </a:ext>
              </a:extLst>
            </p:cNvPr>
            <p:cNvCxnSpPr/>
            <p:nvPr userDrawn="1"/>
          </p:nvCxnSpPr>
          <p:spPr bwMode="black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main body box">
              <a:extLst>
                <a:ext uri="{FF2B5EF4-FFF2-40B4-BE49-F238E27FC236}">
                  <a16:creationId xmlns:a16="http://schemas.microsoft.com/office/drawing/2014/main" xmlns="" id="{3AB62359-B582-4196-8266-DC8ADBA988F4}"/>
                </a:ext>
              </a:extLst>
            </p:cNvPr>
            <p:cNvSpPr/>
            <p:nvPr userDrawn="1"/>
          </p:nvSpPr>
          <p:spPr bwMode="black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3D738849-8295-4057-B044-0B0E80C1C3DA}"/>
                </a:ext>
              </a:extLst>
            </p:cNvPr>
            <p:cNvCxnSpPr/>
            <p:nvPr userDrawn="1"/>
          </p:nvCxnSpPr>
          <p:spPr bwMode="black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81361245-226A-4BA1-8B7C-025011F07E2A}"/>
                </a:ext>
              </a:extLst>
            </p:cNvPr>
            <p:cNvCxnSpPr/>
            <p:nvPr userDrawn="1"/>
          </p:nvCxnSpPr>
          <p:spPr bwMode="black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3" name="Sticker" hidden="1">
            <a:extLst>
              <a:ext uri="{FF2B5EF4-FFF2-40B4-BE49-F238E27FC236}">
                <a16:creationId xmlns:a16="http://schemas.microsoft.com/office/drawing/2014/main" xmlns="" id="{F4B31D41-9E38-4C47-B14A-953F41CF2048}"/>
              </a:ext>
            </a:extLst>
          </p:cNvPr>
          <p:cNvSpPr txBox="1"/>
          <p:nvPr userDrawn="1"/>
        </p:nvSpPr>
        <p:spPr>
          <a:xfrm>
            <a:off x="554736" y="834829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800" dirty="0"/>
              <a:t>STICKER</a:t>
            </a:r>
          </a:p>
        </p:txBody>
      </p:sp>
      <p:sp>
        <p:nvSpPr>
          <p:cNvPr id="155" name="ACET" hidden="1">
            <a:extLst>
              <a:ext uri="{FF2B5EF4-FFF2-40B4-BE49-F238E27FC236}">
                <a16:creationId xmlns:a16="http://schemas.microsoft.com/office/drawing/2014/main" xmlns="" id="{6FC9F96D-D74F-4064-BE66-104F69CCE92E}"/>
              </a:ext>
            </a:extLst>
          </p:cNvPr>
          <p:cNvSpPr txBox="1"/>
          <p:nvPr userDrawn="1">
            <p:custDataLst>
              <p:tags r:id="rId26"/>
            </p:custDataLst>
          </p:nvPr>
        </p:nvSpPr>
        <p:spPr>
          <a:xfrm>
            <a:off x="554567" y="2133600"/>
            <a:ext cx="4065671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400" dirty="0"/>
              <a:t>Above Chart Exhibit Title</a:t>
            </a:r>
          </a:p>
          <a:p>
            <a:pPr lvl="0"/>
            <a:r>
              <a:rPr lang="en-US" sz="14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BA02D5-5579-4386-BB2A-334ACD085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8" y="2155825"/>
            <a:ext cx="2891817" cy="121828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2" name="LegendBoxes" hidden="1">
            <a:extLst>
              <a:ext uri="{FF2B5EF4-FFF2-40B4-BE49-F238E27FC236}">
                <a16:creationId xmlns:a16="http://schemas.microsoft.com/office/drawing/2014/main" xmlns="" id="{963CCBC6-05DA-41C5-8A26-02B4B8294556}"/>
              </a:ext>
            </a:extLst>
          </p:cNvPr>
          <p:cNvGrpSpPr/>
          <p:nvPr userDrawn="1"/>
        </p:nvGrpSpPr>
        <p:grpSpPr>
          <a:xfrm>
            <a:off x="10522738" y="4396889"/>
            <a:ext cx="944617" cy="1686504"/>
            <a:chOff x="7756825" y="4379430"/>
            <a:chExt cx="708462" cy="1686504"/>
          </a:xfrm>
        </p:grpSpPr>
        <p:sp>
          <p:nvSpPr>
            <p:cNvPr id="153" name="RectangleLegend1">
              <a:extLst>
                <a:ext uri="{FF2B5EF4-FFF2-40B4-BE49-F238E27FC236}">
                  <a16:creationId xmlns:a16="http://schemas.microsoft.com/office/drawing/2014/main" xmlns="" id="{658AC4E5-B9F1-4DD2-A80F-DAC539F6EDF1}"/>
                </a:ext>
              </a:extLst>
            </p:cNvPr>
            <p:cNvSpPr/>
            <p:nvPr/>
          </p:nvSpPr>
          <p:spPr>
            <a:xfrm>
              <a:off x="7756825" y="4385399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54" name="RectangleLegend2">
              <a:extLst>
                <a:ext uri="{FF2B5EF4-FFF2-40B4-BE49-F238E27FC236}">
                  <a16:creationId xmlns:a16="http://schemas.microsoft.com/office/drawing/2014/main" xmlns="" id="{B2384542-8C23-4E14-80D2-CA9F267323F0}"/>
                </a:ext>
              </a:extLst>
            </p:cNvPr>
            <p:cNvSpPr/>
            <p:nvPr/>
          </p:nvSpPr>
          <p:spPr>
            <a:xfrm>
              <a:off x="7756825" y="4764897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4" name="RectangleLegend3">
              <a:extLst>
                <a:ext uri="{FF2B5EF4-FFF2-40B4-BE49-F238E27FC236}">
                  <a16:creationId xmlns:a16="http://schemas.microsoft.com/office/drawing/2014/main" xmlns="" id="{060EF611-D1B1-4A78-8D88-DC9E2B83640A}"/>
                </a:ext>
              </a:extLst>
            </p:cNvPr>
            <p:cNvSpPr/>
            <p:nvPr/>
          </p:nvSpPr>
          <p:spPr>
            <a:xfrm>
              <a:off x="7756825" y="5138493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5" name="RectangleLegend4">
              <a:extLst>
                <a:ext uri="{FF2B5EF4-FFF2-40B4-BE49-F238E27FC236}">
                  <a16:creationId xmlns:a16="http://schemas.microsoft.com/office/drawing/2014/main" xmlns="" id="{E1613226-3F7F-4C55-A6C0-DD8251B844E6}"/>
                </a:ext>
              </a:extLst>
            </p:cNvPr>
            <p:cNvSpPr/>
            <p:nvPr/>
          </p:nvSpPr>
          <p:spPr>
            <a:xfrm>
              <a:off x="7756825" y="5512089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6" name="RectangleLegend5">
              <a:extLst>
                <a:ext uri="{FF2B5EF4-FFF2-40B4-BE49-F238E27FC236}">
                  <a16:creationId xmlns:a16="http://schemas.microsoft.com/office/drawing/2014/main" xmlns="" id="{5BE928B1-5A9D-43CB-BC80-2D1F93CC2F3C}"/>
                </a:ext>
              </a:extLst>
            </p:cNvPr>
            <p:cNvSpPr/>
            <p:nvPr/>
          </p:nvSpPr>
          <p:spPr>
            <a:xfrm>
              <a:off x="7756825" y="5885685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7" name="Legend1">
              <a:extLst>
                <a:ext uri="{FF2B5EF4-FFF2-40B4-BE49-F238E27FC236}">
                  <a16:creationId xmlns:a16="http://schemas.microsoft.com/office/drawing/2014/main" xmlns="" id="{588189A8-DB4B-43BF-B593-04C5DB541C53}"/>
                </a:ext>
              </a:extLst>
            </p:cNvPr>
            <p:cNvSpPr txBox="1"/>
            <p:nvPr/>
          </p:nvSpPr>
          <p:spPr>
            <a:xfrm>
              <a:off x="8082971" y="4379430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68" name="Legend2">
              <a:extLst>
                <a:ext uri="{FF2B5EF4-FFF2-40B4-BE49-F238E27FC236}">
                  <a16:creationId xmlns:a16="http://schemas.microsoft.com/office/drawing/2014/main" xmlns="" id="{BFD93A1F-3913-44CB-80B7-EFCD2B4BF5BC}"/>
                </a:ext>
              </a:extLst>
            </p:cNvPr>
            <p:cNvSpPr txBox="1"/>
            <p:nvPr/>
          </p:nvSpPr>
          <p:spPr>
            <a:xfrm>
              <a:off x="8082971" y="4758928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69" name="Legend3">
              <a:extLst>
                <a:ext uri="{FF2B5EF4-FFF2-40B4-BE49-F238E27FC236}">
                  <a16:creationId xmlns:a16="http://schemas.microsoft.com/office/drawing/2014/main" xmlns="" id="{F7B1D1E0-C2A5-481C-8640-41B469498D8D}"/>
                </a:ext>
              </a:extLst>
            </p:cNvPr>
            <p:cNvSpPr txBox="1"/>
            <p:nvPr/>
          </p:nvSpPr>
          <p:spPr>
            <a:xfrm>
              <a:off x="8082971" y="5138426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0" name="Legend4">
              <a:extLst>
                <a:ext uri="{FF2B5EF4-FFF2-40B4-BE49-F238E27FC236}">
                  <a16:creationId xmlns:a16="http://schemas.microsoft.com/office/drawing/2014/main" xmlns="" id="{C8DA0D60-61E4-4C36-A081-C71B9380B540}"/>
                </a:ext>
              </a:extLst>
            </p:cNvPr>
            <p:cNvSpPr txBox="1"/>
            <p:nvPr/>
          </p:nvSpPr>
          <p:spPr>
            <a:xfrm>
              <a:off x="8082971" y="5509847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1" name="Legend5">
              <a:extLst>
                <a:ext uri="{FF2B5EF4-FFF2-40B4-BE49-F238E27FC236}">
                  <a16:creationId xmlns:a16="http://schemas.microsoft.com/office/drawing/2014/main" xmlns="" id="{0642CA01-EC45-4B1C-8CC1-746C78F308A5}"/>
                </a:ext>
              </a:extLst>
            </p:cNvPr>
            <p:cNvSpPr txBox="1"/>
            <p:nvPr/>
          </p:nvSpPr>
          <p:spPr>
            <a:xfrm>
              <a:off x="8082970" y="5881268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</p:grpSp>
      <p:grpSp>
        <p:nvGrpSpPr>
          <p:cNvPr id="172" name="LegendLines" hidden="1">
            <a:extLst>
              <a:ext uri="{FF2B5EF4-FFF2-40B4-BE49-F238E27FC236}">
                <a16:creationId xmlns:a16="http://schemas.microsoft.com/office/drawing/2014/main" xmlns="" id="{F23A354F-6D61-4076-98CC-072D54F2B9B5}"/>
              </a:ext>
            </a:extLst>
          </p:cNvPr>
          <p:cNvGrpSpPr/>
          <p:nvPr userDrawn="1"/>
        </p:nvGrpSpPr>
        <p:grpSpPr>
          <a:xfrm>
            <a:off x="10135957" y="3237562"/>
            <a:ext cx="1331385" cy="927508"/>
            <a:chOff x="7495285" y="2250552"/>
            <a:chExt cx="998539" cy="927508"/>
          </a:xfrm>
        </p:grpSpPr>
        <p:sp>
          <p:nvSpPr>
            <p:cNvPr id="173" name="Legend1">
              <a:extLst>
                <a:ext uri="{FF2B5EF4-FFF2-40B4-BE49-F238E27FC236}">
                  <a16:creationId xmlns:a16="http://schemas.microsoft.com/office/drawing/2014/main" xmlns="" id="{10E606C6-97CA-4FF0-A153-84CA4E8F414F}"/>
                </a:ext>
              </a:extLst>
            </p:cNvPr>
            <p:cNvSpPr txBox="1"/>
            <p:nvPr/>
          </p:nvSpPr>
          <p:spPr>
            <a:xfrm>
              <a:off x="8111508" y="2250552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74" name="Legend2">
              <a:extLst>
                <a:ext uri="{FF2B5EF4-FFF2-40B4-BE49-F238E27FC236}">
                  <a16:creationId xmlns:a16="http://schemas.microsoft.com/office/drawing/2014/main" xmlns="" id="{5F43CABA-AFC6-491E-A7D7-B466654F525D}"/>
                </a:ext>
              </a:extLst>
            </p:cNvPr>
            <p:cNvSpPr txBox="1"/>
            <p:nvPr/>
          </p:nvSpPr>
          <p:spPr>
            <a:xfrm>
              <a:off x="8111508" y="262197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5" name="Legend3">
              <a:extLst>
                <a:ext uri="{FF2B5EF4-FFF2-40B4-BE49-F238E27FC236}">
                  <a16:creationId xmlns:a16="http://schemas.microsoft.com/office/drawing/2014/main" xmlns="" id="{DA7660EB-4D51-4982-8372-6E58C50CDE5E}"/>
                </a:ext>
              </a:extLst>
            </p:cNvPr>
            <p:cNvSpPr txBox="1"/>
            <p:nvPr/>
          </p:nvSpPr>
          <p:spPr>
            <a:xfrm>
              <a:off x="8111508" y="2993394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6" name="LineLegend3">
              <a:extLst>
                <a:ext uri="{FF2B5EF4-FFF2-40B4-BE49-F238E27FC236}">
                  <a16:creationId xmlns:a16="http://schemas.microsoft.com/office/drawing/2014/main" xmlns="" id="{966C354A-0204-46EB-8E36-0146C3FD31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3084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  <p:sp>
          <p:nvSpPr>
            <p:cNvPr id="177" name="LineLegend2">
              <a:extLst>
                <a:ext uri="{FF2B5EF4-FFF2-40B4-BE49-F238E27FC236}">
                  <a16:creationId xmlns:a16="http://schemas.microsoft.com/office/drawing/2014/main" xmlns="" id="{B87C293D-A7CD-4508-B0B1-2017113A58A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2710816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  <p:sp>
          <p:nvSpPr>
            <p:cNvPr id="178" name="LineLegend1">
              <a:extLst>
                <a:ext uri="{FF2B5EF4-FFF2-40B4-BE49-F238E27FC236}">
                  <a16:creationId xmlns:a16="http://schemas.microsoft.com/office/drawing/2014/main" xmlns="" id="{4456FE58-0255-4DBB-92A8-6CC5F84B719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234288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</p:grpSp>
      <p:grpSp>
        <p:nvGrpSpPr>
          <p:cNvPr id="179" name="LegendMoons" hidden="1">
            <a:extLst>
              <a:ext uri="{FF2B5EF4-FFF2-40B4-BE49-F238E27FC236}">
                <a16:creationId xmlns:a16="http://schemas.microsoft.com/office/drawing/2014/main" xmlns="" id="{70A0319B-8EBB-4F65-9A96-1B1BB35625B1}"/>
              </a:ext>
            </a:extLst>
          </p:cNvPr>
          <p:cNvGrpSpPr/>
          <p:nvPr userDrawn="1"/>
        </p:nvGrpSpPr>
        <p:grpSpPr>
          <a:xfrm>
            <a:off x="10487412" y="1289274"/>
            <a:ext cx="979930" cy="1731859"/>
            <a:chOff x="7723680" y="1702457"/>
            <a:chExt cx="734948" cy="1731859"/>
          </a:xfrm>
        </p:grpSpPr>
        <p:sp>
          <p:nvSpPr>
            <p:cNvPr id="201" name="Legend1">
              <a:extLst>
                <a:ext uri="{FF2B5EF4-FFF2-40B4-BE49-F238E27FC236}">
                  <a16:creationId xmlns:a16="http://schemas.microsoft.com/office/drawing/2014/main" xmlns="" id="{49BB8121-D802-4602-ABD0-B61681B018F3}"/>
                </a:ext>
              </a:extLst>
            </p:cNvPr>
            <p:cNvSpPr txBox="1"/>
            <p:nvPr/>
          </p:nvSpPr>
          <p:spPr>
            <a:xfrm>
              <a:off x="8076312" y="1725205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2" name="Legend2">
              <a:extLst>
                <a:ext uri="{FF2B5EF4-FFF2-40B4-BE49-F238E27FC236}">
                  <a16:creationId xmlns:a16="http://schemas.microsoft.com/office/drawing/2014/main" xmlns="" id="{5EBAE2BA-95BE-43BE-ADD2-84B42D0356EE}"/>
                </a:ext>
              </a:extLst>
            </p:cNvPr>
            <p:cNvSpPr txBox="1"/>
            <p:nvPr/>
          </p:nvSpPr>
          <p:spPr>
            <a:xfrm>
              <a:off x="8076312" y="2100664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203" name="Legend3">
              <a:extLst>
                <a:ext uri="{FF2B5EF4-FFF2-40B4-BE49-F238E27FC236}">
                  <a16:creationId xmlns:a16="http://schemas.microsoft.com/office/drawing/2014/main" xmlns="" id="{F96B8EA8-EAE8-4395-BA9F-6F1303EA348F}"/>
                </a:ext>
              </a:extLst>
            </p:cNvPr>
            <p:cNvSpPr txBox="1"/>
            <p:nvPr/>
          </p:nvSpPr>
          <p:spPr>
            <a:xfrm>
              <a:off x="8076312" y="247612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4" name="Legend4">
              <a:extLst>
                <a:ext uri="{FF2B5EF4-FFF2-40B4-BE49-F238E27FC236}">
                  <a16:creationId xmlns:a16="http://schemas.microsoft.com/office/drawing/2014/main" xmlns="" id="{BE4110F2-0F5F-4468-93FA-59E84FEB9E4A}"/>
                </a:ext>
              </a:extLst>
            </p:cNvPr>
            <p:cNvSpPr txBox="1"/>
            <p:nvPr/>
          </p:nvSpPr>
          <p:spPr>
            <a:xfrm>
              <a:off x="8076312" y="2851582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5" name="Legend5">
              <a:extLst>
                <a:ext uri="{FF2B5EF4-FFF2-40B4-BE49-F238E27FC236}">
                  <a16:creationId xmlns:a16="http://schemas.microsoft.com/office/drawing/2014/main" xmlns="" id="{E16B28D1-13B2-4F91-8123-CC4749412D3B}"/>
                </a:ext>
              </a:extLst>
            </p:cNvPr>
            <p:cNvSpPr txBox="1"/>
            <p:nvPr/>
          </p:nvSpPr>
          <p:spPr>
            <a:xfrm>
              <a:off x="8076312" y="322704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grpSp>
          <p:nvGrpSpPr>
            <p:cNvPr id="206" name="MoonLegend1">
              <a:extLst>
                <a:ext uri="{FF2B5EF4-FFF2-40B4-BE49-F238E27FC236}">
                  <a16:creationId xmlns:a16="http://schemas.microsoft.com/office/drawing/2014/main" xmlns="" id="{A16FD1F9-C160-4C4C-BAF6-716DDB869224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xmlns="" id="{5282EEB0-B664-439C-B943-F7BB43CCAC05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>
                <a:extLst>
                  <a:ext uri="{FF2B5EF4-FFF2-40B4-BE49-F238E27FC236}">
                    <a16:creationId xmlns:a16="http://schemas.microsoft.com/office/drawing/2014/main" xmlns="" id="{68D40D9B-9DF0-4077-8151-E93B0977AD04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7" name="MoonLegend2">
              <a:extLst>
                <a:ext uri="{FF2B5EF4-FFF2-40B4-BE49-F238E27FC236}">
                  <a16:creationId xmlns:a16="http://schemas.microsoft.com/office/drawing/2014/main" xmlns="" id="{F9F241E8-6251-451F-9BE9-2C8D83F44D6B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xmlns="" id="{578B0A0D-F30C-40C1-A9C4-EB63E6138F4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>
                <a:extLst>
                  <a:ext uri="{FF2B5EF4-FFF2-40B4-BE49-F238E27FC236}">
                    <a16:creationId xmlns:a16="http://schemas.microsoft.com/office/drawing/2014/main" xmlns="" id="{87395151-2586-43D8-B836-6324CB407891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8" name="MoonLegend3">
              <a:extLst>
                <a:ext uri="{FF2B5EF4-FFF2-40B4-BE49-F238E27FC236}">
                  <a16:creationId xmlns:a16="http://schemas.microsoft.com/office/drawing/2014/main" xmlns="" id="{B66D3648-DE5A-4E5C-8578-141D178A4ADB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xmlns="" id="{0D2DC89B-E4DB-4EBC-B12A-607EB3C23DE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xmlns="" id="{50301F1B-4914-4337-B892-733925FD1C5A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9" name="MoonLegend4">
              <a:extLst>
                <a:ext uri="{FF2B5EF4-FFF2-40B4-BE49-F238E27FC236}">
                  <a16:creationId xmlns:a16="http://schemas.microsoft.com/office/drawing/2014/main" xmlns="" id="{69C2ABAA-7291-4A19-A40B-3990AB445B9A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xmlns="" id="{B9D4D141-7E0B-42D0-994A-D8212F69EE2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>
                <a:extLst>
                  <a:ext uri="{FF2B5EF4-FFF2-40B4-BE49-F238E27FC236}">
                    <a16:creationId xmlns:a16="http://schemas.microsoft.com/office/drawing/2014/main" xmlns="" id="{397EC893-9249-44CD-982F-F7F0B99DFCA8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0" name="MoonLegend5">
              <a:extLst>
                <a:ext uri="{FF2B5EF4-FFF2-40B4-BE49-F238E27FC236}">
                  <a16:creationId xmlns:a16="http://schemas.microsoft.com/office/drawing/2014/main" xmlns="" id="{CDCE6D47-F48F-4497-BD5A-E92F724CEE3D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xmlns="" id="{E8E291C3-4BCA-406E-8B9A-6A354B83EF5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Arc 211">
                <a:extLst>
                  <a:ext uri="{FF2B5EF4-FFF2-40B4-BE49-F238E27FC236}">
                    <a16:creationId xmlns:a16="http://schemas.microsoft.com/office/drawing/2014/main" xmlns="" id="{4C9C4DC9-D1E5-45F3-943E-09B75E72EE8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41" name="Documenttype">
            <a:extLst>
              <a:ext uri="{FF2B5EF4-FFF2-40B4-BE49-F238E27FC236}">
                <a16:creationId xmlns:a16="http://schemas.microsoft.com/office/drawing/2014/main" xmlns="" id="{29A17418-B99F-4330-B927-CCF962E4661F}"/>
              </a:ext>
            </a:extLst>
          </p:cNvPr>
          <p:cNvSpPr txBox="1">
            <a:spLocks/>
          </p:cNvSpPr>
          <p:nvPr userDrawn="1">
            <p:custDataLst>
              <p:tags r:id="rId27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83260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lang="en-US" sz="22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42913" indent="-214313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8488" indent="-152400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7563" indent="-147638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5497">
          <p15:clr>
            <a:srgbClr val="F26B43"/>
          </p15:clr>
        </p15:guide>
        <p15:guide id="6" pos="259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35157-6F8A-478F-B460-90E403728E59}" type="datetimeFigureOut">
              <a:rPr lang="en-US" smtClean="0"/>
              <a:t>28-Jan-22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-187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3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44414/downloa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www.fda.gov/media/146305/download" TargetMode="External"/><Relationship Id="rId4" Type="http://schemas.openxmlformats.org/officeDocument/2006/relationships/hyperlink" Target="https://www.fda.gov/media/144638/downloa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covid-19-vaccine-in-massachuset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cdc.gov/vaccines/acip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="" id="{EC1C4EF3-3A8A-F442-8EF2-6A57E937ACE1}"/>
              </a:ext>
            </a:extLst>
          </p:cNvPr>
          <p:cNvSpPr txBox="1">
            <a:spLocks/>
          </p:cNvSpPr>
          <p:nvPr/>
        </p:nvSpPr>
        <p:spPr>
          <a:xfrm>
            <a:off x="843409" y="2057400"/>
            <a:ext cx="10703645" cy="15240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rtl="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km" sz="4000" b="1" i="0" u="none" baseline="0" dirty="0">
                <a:solidFill>
                  <a:schemeClr val="bg1"/>
                </a:solidFill>
                <a:latin typeface="Khmer OS System" panose="02000500000000020004" pitchFamily="2" charset="0"/>
                <a:ea typeface="+mn-lt"/>
                <a:cs typeface="Khmer OS System" panose="02000500000000020004" pitchFamily="2" charset="0"/>
                <a:sym typeface="+mn-lt"/>
              </a:rPr>
              <a:t>សៀវភៅ​ណែអំពី​ការរៀបចំ​វេទិកា​សហគមន៍ស្តីពី​វ៉ាក់សាំងជំងឺ​ COVID-19</a:t>
            </a:r>
          </a:p>
          <a:p>
            <a:pPr lvl="0" algn="ctr" rtl="0" fontAlgn="auto">
              <a:lnSpc>
                <a:spcPct val="130000"/>
              </a:lnSpc>
              <a:spcAft>
                <a:spcPts val="0"/>
              </a:spcAft>
              <a:defRPr/>
            </a:pPr>
            <a:endParaRPr lang="km" sz="4000" dirty="0">
              <a:solidFill>
                <a:schemeClr val="bg1"/>
              </a:solidFill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lvl="0" algn="ctr" rtl="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km" sz="4000" b="1" i="1" u="none" baseline="0" dirty="0">
                <a:solidFill>
                  <a:schemeClr val="bg1"/>
                </a:solidFill>
                <a:latin typeface="Khmer OS System" panose="02000500000000020004" pitchFamily="2" charset="0"/>
                <a:ea typeface="+mn-lt"/>
                <a:cs typeface="Khmer OS System" panose="02000500000000020004" pitchFamily="2" charset="0"/>
                <a:sym typeface="+mn-lt"/>
              </a:rPr>
              <a:t>សំណៅ​បោះពុម្ពផ្សាយ​សម្រាប់​កុមារ​និង​ក្មេងជំទង់​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077428" y="5509127"/>
            <a:ext cx="10235609" cy="12954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kern="1200">
                <a:solidFill>
                  <a:srgbClr val="1C263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km" sz="3200" b="0" i="0" u="none" baseline="0" dirty="0">
                <a:solidFill>
                  <a:schemeClr val="bg1"/>
                </a:solidFill>
                <a:latin typeface="Khmer OS System" panose="02000500000000020004" pitchFamily="2" charset="0"/>
                <a:cs typeface="Khmer OS System" panose="02000500000000020004" pitchFamily="2" charset="0"/>
              </a:rPr>
              <a:t>បានធ្វើបច្ចុប្បន្នភាព​នៅថ្ងៃ​</a:t>
            </a:r>
            <a:r>
              <a:rPr lang="km" sz="3200" b="0" i="0" u="none" baseline="0" dirty="0" smtClean="0">
                <a:solidFill>
                  <a:schemeClr val="bg1"/>
                </a:solidFill>
                <a:latin typeface="Khmer OS System" panose="02000500000000020004" pitchFamily="2" charset="0"/>
                <a:cs typeface="Khmer OS System" panose="02000500000000020004" pitchFamily="2" charset="0"/>
              </a:rPr>
              <a:t>ទី</a:t>
            </a:r>
            <a:r>
              <a:rPr lang="en-US" sz="3200" b="0" i="0" u="none" baseline="0" dirty="0" smtClean="0">
                <a:solidFill>
                  <a:schemeClr val="bg1"/>
                </a:solidFill>
                <a:latin typeface="Khmer OS System" panose="02000500000000020004" pitchFamily="2" charset="0"/>
                <a:cs typeface="Khmer OS System" panose="02000500000000020004" pitchFamily="2" charset="0"/>
              </a:rPr>
              <a:t>25</a:t>
            </a:r>
            <a:r>
              <a:rPr lang="km" sz="3200" b="0" i="0" u="none" baseline="0" dirty="0" smtClean="0">
                <a:solidFill>
                  <a:schemeClr val="bg1"/>
                </a:solidFill>
                <a:latin typeface="Khmer OS System" panose="02000500000000020004" pitchFamily="2" charset="0"/>
                <a:cs typeface="Khmer OS System" panose="02000500000000020004" pitchFamily="2" charset="0"/>
              </a:rPr>
              <a:t> </a:t>
            </a:r>
            <a:r>
              <a:rPr lang="km" sz="3200" b="0" i="0" u="none" baseline="0" dirty="0">
                <a:solidFill>
                  <a:schemeClr val="bg1"/>
                </a:solidFill>
                <a:latin typeface="Khmer OS System" panose="02000500000000020004" pitchFamily="2" charset="0"/>
                <a:cs typeface="Khmer OS System" panose="02000500000000020004" pitchFamily="2" charset="0"/>
              </a:rPr>
              <a:t>ខែមករា​ ឆ្នាំ​2022</a:t>
            </a:r>
          </a:p>
        </p:txBody>
      </p:sp>
    </p:spTree>
    <p:extLst>
      <p:ext uri="{BB962C8B-B14F-4D97-AF65-F5344CB8AC3E}">
        <p14:creationId xmlns:p14="http://schemas.microsoft.com/office/powerpoint/2010/main" val="166022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CA49D0EE-DE7F-324B-A84C-F36708423CDB}" type="slidenum">
              <a:rPr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10</a:t>
            </a:fld>
            <a:endParaRPr lang="km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78625" y="234238"/>
            <a:ext cx="1165688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spc="-7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តើ​ផលរំខាន​ដែលអាច​កើត​មាន​នៃ​វ៉ាក់សាំង​ជំងឺ​ COVID-19 មាន​អ្វី​ខ្លះ​?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478571" y="973814"/>
            <a:ext cx="11713429" cy="536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m" sz="2100" b="0" i="0" u="none" spc="-15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ផលរំខាន​ធ្ងន់ធ្ងរ​ពី​វ៉ាក់សាំង​ រួមទាំង​វ៉ាក់សាំង​ជំងឺ​ COVID-19 ផងដែរ គឺ​កម្រ​កើត​មាន​ណាស់។​ </a:t>
            </a:r>
          </a:p>
          <a:p>
            <a:pPr marL="342900" indent="-342900" algn="l" rtl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កូនរបស់អ្នកអាចនឹង​មាន​ផលរំខាន​ខ្លះៗ​ ដែលនោះ​គឺជា​​សញ្ញា​ធម្មតា​ដែល​រាងកាយរបស់ពួកគេ​កំពុង​បង្កើតការការពារ​។</a:t>
            </a:r>
          </a:p>
          <a:p>
            <a:pPr marL="342900" indent="-342900" algn="l" rtl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ផលរំខានទាំងនេះ​អាច​នឹងប៉ះពាល់​ដល់​សមត្ថភាព​របស់កូនអ្នក​ក្នុងការ​ធ្វើ​សកម្មភាព​​ប្រចាំថ្ងៃ​ ប៉ុន្តែ​ផលរំខាននោះនឹង​បាត់ទៅវិញ​ក្នុងរយៈពេល​ពីរ​បី​ថ្ងៃ​​។ </a:t>
            </a:r>
          </a:p>
          <a:p>
            <a:pPr marL="342900" indent="-34290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ផលរំខានទូទៅ​បំផុត​គឺ​មានសភាពស្រាល​ និងរួមមាន​៖</a:t>
            </a:r>
          </a:p>
          <a:p>
            <a:pPr marL="1200150" lvl="2" indent="-285750" algn="l" rtl="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ភាពអស់កម្លាំង​</a:t>
            </a:r>
          </a:p>
          <a:p>
            <a:pPr marL="1200150" lvl="2" indent="-285750" algn="l" rtl="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ឈឺក្បាល​ </a:t>
            </a:r>
          </a:p>
          <a:p>
            <a:pPr marL="1200150" lvl="2" indent="-285750" algn="l" rtl="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ឈឺចាប់​ត្រង់កន្លែង​ចាក់ថ្នាំ</a:t>
            </a:r>
          </a:p>
          <a:p>
            <a:pPr marL="1200150" lvl="2" indent="-285750" algn="l" rtl="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ឈឺសាច់ដុំ</a:t>
            </a:r>
          </a:p>
          <a:p>
            <a:pPr marL="1200150" lvl="2" indent="-285750" algn="l" rtl="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ព្រឺរងារ​ </a:t>
            </a:r>
          </a:p>
          <a:p>
            <a:pPr marL="1200150" lvl="2" indent="-285750" algn="l" rtl="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ចង្អោរ​ និង/ឬ​ក្អួត​</a:t>
            </a:r>
          </a:p>
          <a:p>
            <a:pPr marL="1200150" lvl="2" indent="-285750" algn="l" rtl="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គ្រុនក្តៅ</a:t>
            </a:r>
          </a:p>
        </p:txBody>
      </p:sp>
      <p:pic>
        <p:nvPicPr>
          <p:cNvPr id="5" name="Google Shape;741;p82" descr="This image is of five people wearing masks.">
            <a:extLst>
              <a:ext uri="{FF2B5EF4-FFF2-40B4-BE49-F238E27FC236}">
                <a16:creationId xmlns:a16="http://schemas.microsoft.com/office/drawing/2014/main" xmlns="" id="{8283A815-E6C2-49D6-BF93-3B2BF2832D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599" y="3390551"/>
            <a:ext cx="3263349" cy="28954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087B7E-59EE-4240-9588-33516A0F843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km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 </a:t>
            </a:r>
            <a:endParaRPr lang="km" dirty="0"/>
          </a:p>
        </p:txBody>
      </p:sp>
    </p:spTree>
    <p:extLst>
      <p:ext uri="{BB962C8B-B14F-4D97-AF65-F5344CB8AC3E}">
        <p14:creationId xmlns:p14="http://schemas.microsoft.com/office/powerpoint/2010/main" val="150687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CA49D0EE-DE7F-324B-A84C-F36708423CDB}" type="slidenum">
              <a:rPr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11</a:t>
            </a:fld>
            <a:endParaRPr lang="km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78625" y="234238"/>
            <a:ext cx="1170557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spc="-7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តើអ្វី​ជា​ហានិភ័យនៃ​ជំងឺ​រលាកសាច់ដុំ​បេះ​ដូង​ (ការហើម​រលាក​បេះ​ដូង​​​)?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478571" y="1037585"/>
            <a:ext cx="11580079" cy="148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m" sz="2100" b="0" i="0" u="none" spc="-8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ជាទូទៅ​ ហានិភ័យនៃ​ផលរំខាន​ពីវ៉ាក់សាំង​ជំងឺ​ COVID-19 គឺ​មាន​ទាប​ខ្លាំង​នៅ​លើ​កុមារ​។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  </a:t>
            </a:r>
          </a:p>
          <a:p>
            <a:pPr marL="342900" indent="-342900" algn="l" rtl="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មានករណី​កម្រ​កើត​មាន​ជំងឺ​រលាកសាច់ដុំបេះដូងទៅលើ​ក្មេងប្រុស​ជំទង់​ដែល​​មាន​ទំនាក់ទំនង​នឹង​ការចាក់វ៉ាក់សាំងជំងឺ​ ​​​COVID-19។​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087B7E-59EE-4240-9588-33516A0F843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km" b="0" i="0" u="non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 </a:t>
            </a:r>
            <a:endParaRPr lang="km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F364C3-A827-4B8E-AF6B-111A3F36A9E2}"/>
              </a:ext>
            </a:extLst>
          </p:cNvPr>
          <p:cNvSpPr txBox="1"/>
          <p:nvPr/>
        </p:nvSpPr>
        <p:spPr>
          <a:xfrm>
            <a:off x="480426" y="2663950"/>
            <a:ext cx="6572154" cy="342555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m" sz="2100" b="0" i="0" u="none" spc="4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ហានិភ័យ​នៃ​ការកើត​មាន​ជំងឺ​រលាក​សាច់ដុំ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បេះដូងដោយសារ​ការឆ្លង​ជំងឺ​ COVID-19 គឺ​</a:t>
            </a:r>
            <a:r>
              <a:rPr lang="km" sz="2100" b="0" i="0" u="none" spc="3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មានគ្រោះថ្នាក់ជាង​ការកើតមានជំងឺ​រលាក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សាច់ដុំបេះដូង​ក្រោយពេល​ទទួលវ៉ាក់សាំង​។</a:t>
            </a:r>
          </a:p>
          <a:p>
            <a:pPr marL="342900" indent="-342900" algn="l" rtl="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អ្នកជំងឺ​ភាគច្រើន​ដែលមានជំងឺ​រលាយកសាច់ដុំបេះដូង​ដែល​​បាន​ទទួល​​ការ​ថែទាំ បាន​ឆ្លើយតប​យ៉ាង​ល្អ​ទៅនឹង​ឱសថ​និងការ​សម្រាក​ព្យាបាល​ </a:t>
            </a:r>
            <a:r>
              <a:rPr lang="km" sz="2100" b="0" i="0" u="none" spc="-17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និង​បាន​មានអារម្មណ៍​ធូរស្បើយយ៉ាង​ឆាប់រហ័ស</a:t>
            </a:r>
            <a:r>
              <a:rPr lang="km-KH" sz="2100" spc="-17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។</a:t>
            </a:r>
            <a:endParaRPr lang="km" sz="2100" b="0" i="0" u="none" spc="-170" dirty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5ABE77-4118-4355-8025-9AFCD461E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80" y="3287107"/>
            <a:ext cx="4831621" cy="23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8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73695" y="370103"/>
            <a:ext cx="12013375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2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ហេតុអ្វី​បានជា​កុមារ​និង​ក្មេងជំទង់ដែលមាន​ប្រតិកម្ម​អាលែកហ្ស៊ីគួរ​តែ​​​ទទួល</a:t>
            </a:r>
            <a:r>
              <a:rPr lang="en-US" sz="2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</a:t>
            </a:r>
            <a:r>
              <a:rPr lang="km" sz="2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វ៉ាក់សាំង​ជំងឺ​ COVID-19?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506842" y="1123853"/>
            <a:ext cx="11356939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កុមារ​និង​ក្មេងជំទង់​មិនគួរ​ទទួល​វ៉ាក់សាំង​ជំងឺ​ COVID-19 ទេ​ ប្រសិន​បើ​ពួកគេ​​​មានប្រវត្តិ​ធ្លាប់កើតមានប្រតិកម្ម​អាលែកហ្ស៊ីធ្ងន់ធ្ងរ (ហៅផងដែរ​ថា​ "ប្រតិកម្មថ្នាំ​​") ទៅនឹង​សារធាតុផ្សំណាមួយ​​នៅក្នុង​វ៉ាក់សាំង។ </a:t>
            </a:r>
          </a:p>
          <a:p>
            <a:pPr marL="342900" indent="-34290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km" sz="2100" dirty="0">
              <a:highlight>
                <a:srgbClr val="FFFF00"/>
              </a:highlight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វ៉ាក់សាំង​មិនមានផ្ទុកសារធាតុ​ស៊ុត ជេឡាទីន​ សារធាតុ​រក្សាទុកបានយូរ ឬ​ជ័រឈើឡើយ​។ តារាង​សារធាតុ​ផ្សំ​អាច​មាននៅលើ​៖</a:t>
            </a:r>
          </a:p>
          <a:p>
            <a:pPr marL="914400" lvl="1" indent="-342900" algn="l" rtl="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Pfizer/Comirnaty៖ 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  <a:hlinkClick r:id="rId3"/>
              </a:rPr>
              <a:t>https://www.fda.gov/media/144414/download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(ទំព័រ​3)</a:t>
            </a:r>
          </a:p>
          <a:p>
            <a:pPr marL="914400" lvl="1" indent="-342900" algn="l" rtl="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Moderna៖ 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  <a:hlinkClick r:id="rId4"/>
              </a:rPr>
              <a:t>https://www.fda.gov/media/144638/download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(ទំព័រ​2)</a:t>
            </a:r>
          </a:p>
          <a:p>
            <a:pPr marL="914400" lvl="1" indent="-342900" algn="l" rtl="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Janssen (J&amp;J)៖ 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  <a:hlinkClick r:id="rId5"/>
              </a:rPr>
              <a:t>https://www.fda.gov/media/146305/download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(ទំព័រ​2)</a:t>
            </a: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m" sz="2100" b="0" i="0" u="none" spc="8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អ្នកដែលមាន​ប្រវត្តិធ្លាប់​មានប្រតិកម្ម​អាលែកហ្ស៊ីធ្ងន់ធ្ងរ​ទៅនឹង​អ្វីផ្សេងទៀត​ដែល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មិនមាននៅក្នុង​វ៉ាក់សាំង​ (ដូចជា​បឺរសណ្តែកដីជាដើម​) គួរតែ​ពិភាក្សា​ជាមួយ​អ្នកផ្តល់សេវា​</a:t>
            </a:r>
            <a:r>
              <a:rPr lang="km" sz="21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ថែទាំសុ</a:t>
            </a:r>
            <a:r>
              <a:rPr lang="km-KH" sz="21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</a:t>
            </a:r>
            <a:r>
              <a:rPr lang="km" sz="21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ខ</a:t>
            </a:r>
            <a:r>
              <a:rPr lang="km-KH" sz="21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</a:t>
            </a:r>
            <a:r>
              <a:rPr lang="km" sz="21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ភា</a:t>
            </a:r>
            <a:r>
              <a:rPr lang="km-KH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​​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ព​</a:t>
            </a:r>
            <a:r>
              <a:rPr lang="km" sz="21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របស់ពួក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គេ​ មុនពេល​ទទួល​វ៉ាក់សាំង​។</a:t>
            </a:r>
          </a:p>
          <a:p>
            <a:pPr>
              <a:lnSpc>
                <a:spcPct val="120000"/>
              </a:lnSpc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80EDB5-F8CE-40E3-B3DB-34A41D4BFC91}"/>
              </a:ext>
            </a:extLst>
          </p:cNvPr>
          <p:cNvSpPr txBox="1"/>
          <p:nvPr/>
        </p:nvSpPr>
        <p:spPr>
          <a:xfrm>
            <a:off x="478572" y="4996760"/>
            <a:ext cx="9314786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 rtl="0">
              <a:spcBef>
                <a:spcPts val="300"/>
              </a:spcBef>
              <a:spcAft>
                <a:spcPts val="300"/>
              </a:spcAft>
              <a:buNone/>
            </a:pPr>
            <a:endParaRPr lang="km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4D9B13-D057-4920-BD14-690DD0111190}"/>
              </a:ext>
            </a:extLst>
          </p:cNvPr>
          <p:cNvSpPr txBox="1"/>
          <p:nvPr/>
        </p:nvSpPr>
        <p:spPr>
          <a:xfrm>
            <a:off x="544744" y="4996760"/>
            <a:ext cx="11527986" cy="14421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lvl="0" algn="l" rtl="0"/>
            <a:endParaRPr lang="km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2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DC069-7A18-449E-9B5B-42D496ED299A}"/>
              </a:ext>
            </a:extLst>
          </p:cNvPr>
          <p:cNvSpPr txBox="1"/>
          <p:nvPr/>
        </p:nvSpPr>
        <p:spPr>
          <a:xfrm>
            <a:off x="478572" y="57983"/>
            <a:ext cx="11017888" cy="8863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>
              <a:lnSpc>
                <a:spcPct val="120000"/>
              </a:lnSpc>
            </a:pPr>
            <a:r>
              <a:rPr lang="km" sz="24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តើមាន​ក្តីបារម្ភ​អំពី​លទ្ធភាព​បន្តពូ</a:t>
            </a:r>
            <a:r>
              <a:rPr lang="km-KH" sz="24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ជ</a:t>
            </a:r>
            <a:r>
              <a:rPr lang="km" sz="24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 ឬ​ក្តីបារម្ភផ្នែក​លូតលាស់​ទៅលើ​កុមារ​ដែល​</a:t>
            </a:r>
            <a:r>
              <a:rPr lang="km" sz="2400" b="1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បានចាក់</a:t>
            </a:r>
            <a:r>
              <a:rPr lang="km" sz="24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វ៉ាក់សាំង​នៅមុនពេល​ពួកគេ​ធំពេញវ័យ​ដែរឬទេ?​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C5A823-101A-4EFF-BD93-CBB21EC8DD44}"/>
              </a:ext>
            </a:extLst>
          </p:cNvPr>
          <p:cNvSpPr/>
          <p:nvPr/>
        </p:nvSpPr>
        <p:spPr>
          <a:xfrm>
            <a:off x="478572" y="1418500"/>
            <a:ext cx="11227876" cy="4269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km" sz="21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ទេ។ </a:t>
            </a:r>
          </a:p>
          <a:p>
            <a:pPr marL="342900" indent="-34290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km" sz="2100" b="0" i="0" dirty="0">
              <a:solidFill>
                <a:srgbClr val="000000"/>
              </a:solidFill>
              <a:effectLst/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គ្មានភស្តុតាង​ណាមួយ​បញ្ជាក់ថា​ វ៉ាក់សាំង​ណាមួយ​ រួមទាំង​វ៉ាក់សាំង​ជំងឺ​</a:t>
            </a:r>
            <a:r>
              <a:rPr lang="km-KH" sz="21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</a:t>
            </a:r>
            <a:r>
              <a:rPr lang="km" sz="21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COVID-19 ផងដែរ​ អាច​បង្កបញ្ហា​បន្តពូជ​សម្រាប់បុរស​និងស្រ្តី​នោះទេ​។ </a:t>
            </a:r>
          </a:p>
          <a:p>
            <a:pPr marL="342900" indent="-34290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km" sz="2100" b="0" i="0" dirty="0">
              <a:solidFill>
                <a:srgbClr val="000000"/>
              </a:solidFill>
              <a:effectLst/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គ្មានភ​ស្តុតាង​ណាមួយ​បញ្ជាក់ថា​ សារធាតុផ្សំ​នៃ​វ៉ាក់សាំង​ ឬ​អង់ទីករ​ដែល​បាន​កើត​</a:t>
            </a:r>
            <a:r>
              <a:rPr lang="km" sz="2100" b="0" i="0" u="none" spc="7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មានក្រោយការចាក់វ៉ាក់សាំង​ជំងឺ​ COVID-19 នឹង​បង្ក​បញ្ហា​ណា​មួយ​ជាមួយនឹង</a:t>
            </a:r>
            <a:r>
              <a:rPr lang="km" sz="21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​ការ​មាន​ផ្ទៃ​ពោះ​នោះទេ​។ ដូចគ្នានេះដែរ គ្មាន​ភស្តុតាង​ណាមួយបញ្ជាក់ថា​ វ៉ាក់សាំង​ជំងឺ COVID-19 </a:t>
            </a:r>
            <a:r>
              <a:rPr lang="km" sz="2100" b="0" i="0" u="none" baseline="0" dirty="0" smtClean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ប៉ះ​</a:t>
            </a:r>
            <a:r>
              <a:rPr lang="km-KH" sz="2100" b="0" i="0" u="none" baseline="0" dirty="0" smtClean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</a:t>
            </a:r>
            <a:r>
              <a:rPr lang="km" sz="2100" b="0" i="0" u="none" baseline="0" dirty="0" smtClean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ពាល់</a:t>
            </a:r>
            <a:r>
              <a:rPr lang="km-KH" sz="2100" b="0" i="0" u="none" baseline="0" dirty="0" smtClean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</a:t>
            </a:r>
            <a:r>
              <a:rPr lang="km" sz="2100" b="0" i="0" u="none" baseline="0" dirty="0" smtClean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ដល់</a:t>
            </a:r>
            <a:r>
              <a:rPr lang="km" sz="21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ភាព​ពេញវ័យនោះទេ​។​ </a:t>
            </a:r>
            <a:endParaRPr lang="km" sz="2100" b="0" i="0" dirty="0">
              <a:solidFill>
                <a:srgbClr val="000000"/>
              </a:solidFill>
              <a:effectLst/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>
              <a:lnSpc>
                <a:spcPct val="130000"/>
              </a:lnSpc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4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DC069-7A18-449E-9B5B-42D496ED299A}"/>
              </a:ext>
            </a:extLst>
          </p:cNvPr>
          <p:cNvSpPr txBox="1"/>
          <p:nvPr/>
        </p:nvSpPr>
        <p:spPr>
          <a:xfrm>
            <a:off x="311147" y="232573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តើវ៉ាក់សាំង​ជំងឺ​ COVID-19 ផ្លាស់ប្តូរ​ DNA របស់កូនខ្ញុំដែរឬទេ​?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C5A823-101A-4EFF-BD93-CBB21EC8DD44}"/>
              </a:ext>
            </a:extLst>
          </p:cNvPr>
          <p:cNvSpPr/>
          <p:nvPr/>
        </p:nvSpPr>
        <p:spPr>
          <a:xfrm>
            <a:off x="478572" y="1418500"/>
            <a:ext cx="11227876" cy="47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ទេ។ វ៉ាក់សាំង​ជំងឺ​ COVID-19 មិនផ្លាស់ប្តូរ​ ឬ​មានអន្តរអំពើ​ជាមួយ​នឹង​ DNA របស់​យើង​ដោយប្រការណាមួយ​ឡើយ​។</a:t>
            </a:r>
          </a:p>
          <a:p>
            <a:pPr>
              <a:lnSpc>
                <a:spcPct val="130000"/>
              </a:lnSpc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285750" indent="-28575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វ៉ាក់សាំង​បង្រៀនប្រព័ន្ធភាពស៊ាំរបស់យើងពីរបៀប​ប្រយុទ្ធប្រឆាំង​នឹង​វីរុស​ជាក់លាក់​</a:t>
            </a:r>
            <a:r>
              <a:rPr lang="km" sz="21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ណាមួ</a:t>
            </a:r>
            <a:r>
              <a:rPr lang="km-KH" sz="21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</a:t>
            </a:r>
            <a:r>
              <a:rPr lang="km" sz="21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យ</a:t>
            </a:r>
            <a:r>
              <a:rPr lang="km-KH" sz="21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</a:t>
            </a:r>
            <a:r>
              <a:rPr lang="km" sz="21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។ </a:t>
            </a:r>
            <a:endParaRPr lang="km" sz="2100" b="0" i="0" u="none" baseline="0" dirty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marL="285750" indent="-28575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285750" indent="-28575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ដើម្បី​បំពេញមុខងាររបស់ខ្លួន វ៉ាក់សាំង​ជំងឺ​ COVID-19 មិនចាំបាច់​ត្រូវចូល​ទៅក្នុង</a:t>
            </a:r>
            <a:r>
              <a:rPr lang="km" sz="2100" b="0" i="0" u="none" spc="4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ណ្វៃយ៉ូនៃ​កោសិកា ដែល​ជាកន្លែង​រក្សាទុក​ DNA របស់យើង​ទេ​។ នេះ​មានន័យ​ថា​ 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វ៉ាក់សាំងនោះ​មិនមានអន្តរអំពើ​ជាមួយ DNA របស់យើង​ដោយប្រការ​ណាមួយ និង​គ្មានផ្លូវ​អាច​ផ្លាស់ប្តូរ DNA នោះបានទេ​។ </a:t>
            </a:r>
          </a:p>
          <a:p>
            <a:pPr algn="l" rtl="0">
              <a:lnSpc>
                <a:spcPct val="13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 </a:t>
            </a:r>
          </a:p>
          <a:p>
            <a:pPr>
              <a:lnSpc>
                <a:spcPct val="130000"/>
              </a:lnSpc>
            </a:pPr>
            <a:endParaRPr lang="km" sz="21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0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DC069-7A18-449E-9B5B-42D496ED299A}"/>
              </a:ext>
            </a:extLst>
          </p:cNvPr>
          <p:cNvSpPr txBox="1"/>
          <p:nvPr/>
        </p:nvSpPr>
        <p:spPr>
          <a:xfrm>
            <a:off x="317986" y="275968"/>
            <a:ext cx="1161415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spc="-30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តើកូនរបស់ខ្ញុំ​អាច​មានជំងឺ​ COVID-19 ពីវ៉ាក់សាំង​ជំងឺ​ COVID-19 ដែរឬទេ​?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C5A823-101A-4EFF-BD93-CBB21EC8DD44}"/>
              </a:ext>
            </a:extLst>
          </p:cNvPr>
          <p:cNvSpPr/>
          <p:nvPr/>
        </p:nvSpPr>
        <p:spPr>
          <a:xfrm>
            <a:off x="478572" y="1306392"/>
            <a:ext cx="11227876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ទេ។ វ៉ាក់សាំង​នេះ​មិនមានផ្ទុក​វីរុស​មានជីវិត​ដែលបង្ក​ជំងឺ​ COVID-19 ទេ។ នេះ​មានន័យ​ថា​ </a:t>
            </a:r>
            <a:endParaRPr lang="km-KH" sz="2100" b="0" i="0" u="none" baseline="0" dirty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កូនរបស់អ្នក​មិនអាច​មានជំងឺ​ COVID-19 ពីការចាក់​វ៉ាក់​សាំង​​បានទេ​។</a:t>
            </a:r>
          </a:p>
        </p:txBody>
      </p:sp>
      <p:pic>
        <p:nvPicPr>
          <p:cNvPr id="7" name="Google Shape;296;p78" descr="Five people of different ages waiting in lines to be vaccinated by a person in a medical coat.">
            <a:extLst>
              <a:ext uri="{FF2B5EF4-FFF2-40B4-BE49-F238E27FC236}">
                <a16:creationId xmlns:a16="http://schemas.microsoft.com/office/drawing/2014/main" xmlns="" id="{2F055C2B-AB1B-46EA-87CC-9EC61E3654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186" y="2312127"/>
            <a:ext cx="8361755" cy="4180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34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DC069-7A18-449E-9B5B-42D496ED299A}"/>
              </a:ext>
            </a:extLst>
          </p:cNvPr>
          <p:cNvSpPr txBox="1"/>
          <p:nvPr/>
        </p:nvSpPr>
        <p:spPr>
          <a:xfrm>
            <a:off x="311147" y="232573"/>
            <a:ext cx="11701429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តើវ៉ាក់សាំង​មានប្រសិទ្ធភាពប្រឆាំង​នឹង​វ៉ារ្យ៉ង​ជំងឺ​ COVID-19 ដែរ​ឬ​ទេ​?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C5A823-101A-4EFF-BD93-CBB21EC8DD44}"/>
              </a:ext>
            </a:extLst>
          </p:cNvPr>
          <p:cNvSpPr/>
          <p:nvPr/>
        </p:nvSpPr>
        <p:spPr>
          <a:xfrm>
            <a:off x="478572" y="1787203"/>
            <a:ext cx="8855928" cy="4269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km" sz="21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ជាធម្មតា​ដែល​វីរុស​មានការ​ប្រែប្រួល​​ និងដែល​​​​មាន​ការលេចឡើង​នូវ</a:t>
            </a:r>
            <a:endParaRPr lang="km-KH" sz="2100" b="0" i="0" u="none" baseline="0" dirty="0">
              <a:solidFill>
                <a:srgbClr val="000000"/>
              </a:solidFill>
              <a:effectLst/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algn="l" rtl="0">
              <a:lnSpc>
                <a:spcPct val="130000"/>
              </a:lnSpc>
              <a:tabLst>
                <a:tab pos="457200" algn="l"/>
              </a:tabLst>
            </a:pPr>
            <a:r>
              <a:rPr lang="km-KH" sz="2100" dirty="0">
                <a:solidFill>
                  <a:srgbClr val="000000"/>
                </a:solidFill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   </a:t>
            </a:r>
            <a:r>
              <a:rPr lang="km" sz="21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​វ៉ារ្យ៉ង់ថ្មី​ៗ​​។ 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km" sz="2100" dirty="0">
              <a:solidFill>
                <a:srgbClr val="000000"/>
              </a:solidFill>
              <a:effectLst/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km-KH" sz="2100" spc="20" dirty="0">
                <a:solidFill>
                  <a:srgbClr val="000000"/>
                </a:solidFill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រហូតមកដល់ពេលនេះ</a:t>
            </a:r>
            <a:r>
              <a:rPr lang="km" sz="2100" b="0" i="0" u="none" spc="2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ការសិក្សា​ស្រាវជ្រាវ​បង្ហាញថា វ៉ាក់សាំង</a:t>
            </a:r>
            <a:r>
              <a:rPr lang="km" sz="2100" b="0" i="0" u="none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​ផ្តល់ការការពារ</a:t>
            </a:r>
            <a:r>
              <a:rPr lang="km" sz="21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​ពី​វ៉ារ្យ៉ង់​ដែល​គេធ្លាប់បានស្គាល់។</a:t>
            </a:r>
            <a:endParaRPr lang="km" sz="2100" dirty="0">
              <a:effectLst/>
              <a:latin typeface="Khmer OS System" panose="02000500000000020004" pitchFamily="2" charset="0"/>
              <a:ea typeface="Times New Roman" panose="02020603050405020304" pitchFamily="18" charset="0"/>
              <a:cs typeface="Khmer OS System" panose="02000500000000020004" pitchFamily="2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km" sz="2100" dirty="0">
              <a:solidFill>
                <a:srgbClr val="000000"/>
              </a:solidFill>
              <a:effectLst/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km" sz="21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សូម្បីតែនៅពេល​ដែល​មនុស្សដែលបាន​ចាក់វ៉ាក់សាំង​ឆ្លង​ជំងឺ​ COVID-19 ក៏ពួកគេ​មានការការពារ​យ៉ាង​ល្អ​ប្រឆាំងនឹង​ជំងឺ​ធ្ងន់ធ្ងរ​និងការស្លាប់បាត់បង់​ជីវិត​ផងដែរ​។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pic>
        <p:nvPicPr>
          <p:cNvPr id="4" name="Picture 3" descr="A picture of a virus and the spikes on its surface.">
            <a:extLst>
              <a:ext uri="{FF2B5EF4-FFF2-40B4-BE49-F238E27FC236}">
                <a16:creationId xmlns:a16="http://schemas.microsoft.com/office/drawing/2014/main" xmlns="" id="{5B53736D-B02B-476C-83A1-92E3CB406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899" y="2088420"/>
            <a:ext cx="2906677" cy="26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152DB4-D43C-4445-AD74-C2E8D31C2990}"/>
              </a:ext>
            </a:extLst>
          </p:cNvPr>
          <p:cNvSpPr txBox="1"/>
          <p:nvPr/>
        </p:nvSpPr>
        <p:spPr>
          <a:xfrm>
            <a:off x="311147" y="232573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ហេតុអ្វី​បានជា​កុមារ​និង​ក្មេងជំទង់គួរតែ​ចាក់​វ៉ាក់សាំង​ដូសជំរុញ​?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D0A274-4627-4C86-868D-FFCD23654906}"/>
              </a:ext>
            </a:extLst>
          </p:cNvPr>
          <p:cNvSpPr/>
          <p:nvPr/>
        </p:nvSpPr>
        <p:spPr>
          <a:xfrm>
            <a:off x="438838" y="968024"/>
            <a:ext cx="1131432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km" sz="2100" b="0" i="0" u="none" spc="-150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វ៉ាក់សាំង​ COVID-19 មានប្រសិទ្ធភាពខ្ពស់​ក្នុងការបង្ការ​ការឈឺ​ធ្ងន់ធ្ងរ​ ការសម្រាកពេទ្យ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 </a:t>
            </a:r>
            <a:r>
              <a:rPr lang="km" sz="2100" b="0" i="0" u="none" spc="-6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និង​ការស្លាប់​បាត់បង់ជីវិត​។ ប៉ុន្តែ​អ្នកជំនាញ​ផ្នែកសុខភាពសាធារណៈ​កំពុង​ចាប់ផ្ត</a:t>
            </a:r>
            <a:r>
              <a:rPr lang="km-KH" sz="2100" spc="-6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ើ</a:t>
            </a:r>
            <a:r>
              <a:rPr lang="km" sz="2100" b="0" i="0" u="none" spc="-6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ម</a:t>
            </a:r>
            <a:r>
              <a:rPr lang="km-KH" sz="2100" b="0" i="0" u="none" spc="-6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មើលឃើញ​ពី​ការ​ការពារ​កាន់តែតិចតួច​ទៅ​ប្រឆាំងនឹង​ជំងឺ​កម្រិត​ស្រាល​និងមធ្យម​។ ដូស​ជំរុញរក្សា​ប្រសិទ្ធភាពវ៉ាក់សាំង​បានយូរជាងមុន​​។</a:t>
            </a:r>
            <a:endParaRPr lang="en-US" sz="2100" b="0" i="0" u="none" baseline="0" dirty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អ្នកដែលមានអាយុ​ 12ឆ្នាំឡើងទៅ​ អាច​ទទួលវ៉ាក់សាំង​បាន ប្រសិនបើ៖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km" sz="2100" b="1" i="0" u="none" baseline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Pfizer</a:t>
            </a:r>
            <a:r>
              <a:rPr lang="en-US" sz="2100" b="1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&amp; </a:t>
            </a:r>
            <a:r>
              <a:rPr lang="km" sz="2100" b="1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Moderna ៖</a:t>
            </a:r>
            <a:r>
              <a:rPr lang="km" sz="2100" b="0" i="0" u="none" baseline="0" dirty="0" smtClean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មានរយៈពេល​យ៉ាង​តិច 5ខែ​ ចាប់តាំងពី​ដូសទីពីររបស់អ្នក​</a:t>
            </a:r>
          </a:p>
          <a:p>
            <a:pPr marL="800100" lvl="1" indent="-342900" algn="l" rtl="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km" sz="2100" b="1" i="0" u="none" spc="-7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Johnson &amp; Johnson៖</a:t>
            </a:r>
            <a:r>
              <a:rPr lang="km" sz="2100" b="0" i="0" u="none" spc="-7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មានរយៈពេល​យ៉ាង​តិច 2ខែ​ ចាប់តាំងពី​ដូសទីមួយ​របស់អ្នក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5BB11A-F37C-4E38-886E-9DA254E8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362" y="4507970"/>
            <a:ext cx="4876800" cy="1875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128089D-30D1-4D7D-BF8E-13C93E14008F}"/>
              </a:ext>
            </a:extLst>
          </p:cNvPr>
          <p:cNvSpPr/>
          <p:nvPr/>
        </p:nvSpPr>
        <p:spPr>
          <a:xfrm>
            <a:off x="438838" y="4816054"/>
            <a:ext cx="65799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ប្រសិនបើអ្នក​មានអាយុ​ 12-17ឆ្នាំ អ្នក​​អាច​ទទួលបាន​ដូស​ជំរុញ​តែ​​វ៉ាក់សាំងប្រភេទ​ Pfizer តែ​ប៉ុណ្ណោះ​។ ម្យ៉ាងទៀត អ្នក​អាច​ជ្រើសរើស​ថា​វ៉ាក់សាំង​ដូស​ជំរុញ​ណាមួយ​ដែល​អ្នក​ចង់​បាន​។  </a:t>
            </a:r>
            <a:endParaRPr lang="km" sz="2100" dirty="0">
              <a:solidFill>
                <a:srgbClr val="000000"/>
              </a:solidFill>
              <a:effectLst/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5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m" b="1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តើខ្ញុំធ្វើការណាត់ជួប​ពិគ្រោះ​ដូចម្តេច​?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192" y="1301531"/>
            <a:ext cx="9365558" cy="5056409"/>
          </a:xfrm>
        </p:spPr>
        <p:txBody>
          <a:bodyPr>
            <a:noAutofit/>
          </a:bodyPr>
          <a:lstStyle/>
          <a:p>
            <a:pPr algn="l" rtl="0">
              <a:lnSpc>
                <a:spcPct val="140000"/>
              </a:lnSpc>
            </a:pPr>
            <a:r>
              <a:rPr lang="km" sz="2000" b="0" i="0" u="none" spc="-130" dirty="0">
                <a:latin typeface="Khmer OS System" panose="02000500000000020004" pitchFamily="2" charset="0"/>
                <a:cs typeface="Khmer OS System" panose="02000500000000020004" pitchFamily="2" charset="0"/>
              </a:rPr>
              <a:t>ចូលទៅកាន់​ VaxFinder.mass.gov ដើម្បីស្វែងរក​ការណាត់ជួបពិគ្រោះ</a:t>
            </a:r>
            <a:r>
              <a:rPr lang="km" sz="2000" b="0" i="0" u="none" spc="-130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​​ (រួម​ទាំង​ដូសជំរុញ​ផងដែរ) </a:t>
            </a:r>
            <a:r>
              <a:rPr lang="km" sz="20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នៅតាម​ឱសថស្ថាន​ អ្នកផ្តល់សេវាថែទាំ​សុខភាព និង​ទីតាំង​តាមសហគមន៍​ផ្សេងទៀត។ </a:t>
            </a:r>
          </a:p>
          <a:p>
            <a:pPr marL="0" indent="0" algn="l" rtl="0">
              <a:lnSpc>
                <a:spcPct val="140000"/>
              </a:lnSpc>
              <a:spcBef>
                <a:spcPts val="0"/>
              </a:spcBef>
              <a:buNone/>
            </a:pPr>
            <a:endParaRPr lang="km" sz="3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algn="l" rtl="0">
              <a:lnSpc>
                <a:spcPct val="140000"/>
              </a:lnSpc>
            </a:pPr>
            <a:r>
              <a:rPr lang="km" sz="20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អ្នកអាចកំណត់តាម​ប្រភេទដែល​វ៉ាក់សាំង​ត្រូវបានផ្តល់ជូន​ ដើម្បី​ឲ្យ​</a:t>
            </a:r>
            <a:r>
              <a:rPr lang="km" sz="2000" b="0" i="0" u="none" spc="30" dirty="0">
                <a:latin typeface="Khmer OS System" panose="02000500000000020004" pitchFamily="2" charset="0"/>
                <a:cs typeface="Khmer OS System" panose="02000500000000020004" pitchFamily="2" charset="0"/>
              </a:rPr>
              <a:t>អ្នក​ដែល​​មានអាយុ​ក្រោម​ 18ឆ្នាំ​អាច​ស្វែងរក​ទីតាំង​ដែលផ្តល់ជូន​តែ</a:t>
            </a:r>
            <a:r>
              <a:rPr lang="en-US" sz="2000" b="0" i="0" u="none" spc="30" dirty="0">
                <a:latin typeface="Khmer OS System" panose="02000500000000020004" pitchFamily="2" charset="0"/>
                <a:cs typeface="Khmer OS System" panose="02000500000000020004" pitchFamily="2" charset="0"/>
              </a:rPr>
              <a:t> </a:t>
            </a:r>
            <a:r>
              <a:rPr lang="km" sz="20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​វ៉ាក់សាំង Pfizer/Comirnaty ប៉ុណ្ណោះ។ ​</a:t>
            </a:r>
          </a:p>
          <a:p>
            <a:pPr algn="l" rtl="0">
              <a:lnSpc>
                <a:spcPct val="140000"/>
              </a:lnSpc>
            </a:pPr>
            <a:endParaRPr lang="km" sz="3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algn="l" rtl="0">
              <a:lnSpc>
                <a:spcPct val="140000"/>
              </a:lnSpc>
            </a:pPr>
            <a:r>
              <a:rPr lang="km" sz="20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អ្នកក៏អាច​កំណត់តាមប្រភេទ​ទីតាំង​ដែល​កំពុងផ្តល់​វ៉ាក់សាំង​ដូសជំរុញ​តាមជម្រើស​របស់អ្នក​។</a:t>
            </a:r>
          </a:p>
          <a:p>
            <a:pPr marL="457200" lvl="1" indent="0" algn="l" rtl="0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km" sz="300" spc="-170" dirty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km" sz="2000" b="0" i="0" u="none" spc="-170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អ្នកដែល​</a:t>
            </a:r>
            <a:r>
              <a:rPr lang="km" sz="2000" b="1" i="0" u="none" spc="-170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មិនអាចប្រើប្រាស់​អ៊ីនធឺណិត​បាន</a:t>
            </a:r>
            <a:r>
              <a:rPr lang="km" sz="2000" b="0" i="0" u="none" spc="-170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 អាចទូរសព្ទ​ទៅកាន់​ខ្សែ​ទូរសព្ទ​​</a:t>
            </a:r>
            <a:r>
              <a:rPr lang="km" sz="20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ធនធាន​</a:t>
            </a:r>
            <a:r>
              <a:rPr lang="km" sz="2000" dirty="0">
                <a:latin typeface="Khmer OS System" panose="02000500000000020004" pitchFamily="2" charset="0"/>
                <a:cs typeface="Khmer OS System" panose="02000500000000020004" pitchFamily="2" charset="0"/>
              </a:rPr>
              <a:t>កំណត់​ពេលវេលា</a:t>
            </a:r>
            <a:r>
              <a:rPr lang="km" sz="20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វ៉ាក់សាំង​រដ្ឋ​ម៉ាសាជូសេត​</a:t>
            </a:r>
            <a:r>
              <a:rPr lang="km-KH" sz="2000" dirty="0">
                <a:latin typeface="Khmer OS System" panose="02000500000000020004" pitchFamily="2" charset="0"/>
                <a:cs typeface="Khmer OS System" panose="02000500000000020004" pitchFamily="2" charset="0"/>
              </a:rPr>
              <a:t>លេខ៖</a:t>
            </a:r>
            <a:r>
              <a:rPr lang="km" sz="2000" b="1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 2-1-1 </a:t>
            </a:r>
            <a:r>
              <a:rPr lang="km" sz="20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(877-211-6277)</a:t>
            </a:r>
          </a:p>
        </p:txBody>
      </p:sp>
      <p:pic>
        <p:nvPicPr>
          <p:cNvPr id="7" name="Picture 6" descr="This image has four pictures, including a computer with the mass.gov website, pins from a map, and a checklist. ">
            <a:extLst>
              <a:ext uri="{FF2B5EF4-FFF2-40B4-BE49-F238E27FC236}">
                <a16:creationId xmlns:a16="http://schemas.microsoft.com/office/drawing/2014/main" xmlns="" id="{EC56C721-BC2A-40D2-9621-95DAF3D02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76" y="1209803"/>
            <a:ext cx="1747432" cy="49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CA49D0EE-DE7F-324B-A84C-F36708423CDB}" type="slidenum">
              <a:rPr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19</a:t>
            </a:fld>
            <a:endParaRPr lang="km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តើខ្ញុំចាំបាច់ត្រូវបង់​ប្រាក់សម្រាប់វ៉ាក់សាំងនេះ​ដែរឬទេ?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478571" y="1175762"/>
            <a:ext cx="9938417" cy="430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ទេ។ វ៉ាក់សាំង​នេះ​ (រួមទាំង​ដូសជំរុញ​ផងដែរ) គឺ​</a:t>
            </a:r>
            <a:r>
              <a:rPr lang="km" sz="21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ឥត​គិត​ថ្លៃ​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សម្រាប់អ្នក​រស់នៅក្នុង​រដ្ឋ​ម៉ាសាជូសេត​។</a:t>
            </a:r>
          </a:p>
          <a:p>
            <a:pPr marL="800100" lvl="1" indent="-342900" algn="l" rtl="0">
              <a:buFont typeface="Courier New" panose="02070309020205020404" pitchFamily="49" charset="0"/>
              <a:buChar char="o"/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800100" lvl="1" indent="-342900" algn="l" rtl="0"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អ្នក​នឹង​មិនត្រូវបាន​ស្នើសុំ​លេខ​ប័ណ្ណឥណទាន​ដើម្បីធ្វើការណាត់ជួប​ទេ​។</a:t>
            </a:r>
          </a:p>
          <a:p>
            <a:pPr marL="800100" lvl="1" indent="-342900" algn="l" rtl="0">
              <a:buFont typeface="Courier New" panose="02070309020205020404" pitchFamily="49" charset="0"/>
              <a:buChar char="o"/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800100" lvl="1" indent="-342900" algn="l" rtl="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អ្នកអាច​ទទួលបានវ៉ាក់សាំង បើទោះបីជា​អ្នក៖ </a:t>
            </a:r>
          </a:p>
          <a:p>
            <a:pPr lvl="1" algn="l" rtl="0">
              <a:lnSpc>
                <a:spcPct val="12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    គ្មាន​ធានារ៉ាប់រង និង​ប័ណ្ណបើកបរ​​ </a:t>
            </a:r>
          </a:p>
          <a:p>
            <a:pPr lvl="1" algn="l" rtl="0">
              <a:lnSpc>
                <a:spcPct val="12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    ឬ​លេខរបបសន្តិសុខសង្គម​។</a:t>
            </a:r>
            <a:r>
              <a:rPr lang="km" sz="2100" dirty="0">
                <a:latin typeface="Khmer OS System" panose="02000500000000020004" pitchFamily="2" charset="0"/>
                <a:cs typeface="Khmer OS System" panose="02000500000000020004" pitchFamily="2" charset="0"/>
              </a:rPr>
              <a:t/>
            </a:r>
            <a:br>
              <a:rPr lang="km" sz="2100" dirty="0">
                <a:latin typeface="Khmer OS System" panose="02000500000000020004" pitchFamily="2" charset="0"/>
                <a:cs typeface="Khmer OS System" panose="02000500000000020004" pitchFamily="2" charset="0"/>
              </a:rPr>
            </a:b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800100" lvl="1" indent="-342900" algn="l" rtl="0">
              <a:buFont typeface="Courier New" panose="02070309020205020404" pitchFamily="49" charset="0"/>
              <a:buChar char="o"/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km" sz="2100" b="1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pic>
        <p:nvPicPr>
          <p:cNvPr id="7" name="Google Shape;563;p19" descr="Group of people wearing masks">
            <a:extLst>
              <a:ext uri="{FF2B5EF4-FFF2-40B4-BE49-F238E27FC236}">
                <a16:creationId xmlns:a16="http://schemas.microsoft.com/office/drawing/2014/main" xmlns="" id="{FBD1468A-49C7-4C55-8901-9A6A290702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228" y="3033486"/>
            <a:ext cx="4486366" cy="3268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39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B489F-C3F8-44C1-9BB9-00F5D6FE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35"/>
            <a:ext cx="10515600" cy="315032"/>
          </a:xfrm>
        </p:spPr>
        <p:txBody>
          <a:bodyPr>
            <a:normAutofit fontScale="90000"/>
          </a:bodyPr>
          <a:lstStyle/>
          <a:p>
            <a:pPr algn="ctr" rtl="0"/>
            <a:r>
              <a:rPr lang="km" sz="3200" b="1" dirty="0">
                <a:latin typeface="Khmer OS System" panose="02000500000000020004" pitchFamily="2" charset="0"/>
                <a:cs typeface="Khmer OS System" panose="02000500000000020004" pitchFamily="2" charset="0"/>
              </a:rPr>
              <a:t/>
            </a:r>
            <a:br>
              <a:rPr lang="km" sz="3200" b="1" dirty="0">
                <a:latin typeface="Khmer OS System" panose="02000500000000020004" pitchFamily="2" charset="0"/>
                <a:cs typeface="Khmer OS System" panose="02000500000000020004" pitchFamily="2" charset="0"/>
              </a:rPr>
            </a:br>
            <a:r>
              <a:rPr lang="km" sz="3200" b="1" i="0" u="none" baseline="0" dirty="0">
                <a:latin typeface="Khmer OS System" panose="02000500000000020004" pitchFamily="2" charset="0"/>
                <a:ea typeface="+mn-lt"/>
                <a:cs typeface="Khmer OS System" panose="02000500000000020004" pitchFamily="2" charset="0"/>
                <a:sym typeface="+mn-lt"/>
              </a:rPr>
              <a:t>ការណែនាំសម្រាប់​ការប្រើប្រាស់​សៀវភៅណែនាំ​នេះ​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40ACD5-A597-48EA-981B-26A084A0E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291770"/>
            <a:ext cx="11343861" cy="5257133"/>
          </a:xfrm>
        </p:spPr>
        <p:txBody>
          <a:bodyPr>
            <a:normAutofit/>
          </a:bodyPr>
          <a:lstStyle/>
          <a:p>
            <a:pPr algn="l" rtl="0">
              <a:lnSpc>
                <a:spcPct val="13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សៀវភៅណែនាំនេះ​ត្រូវបាន​រចនាឡើង​ដើម្បី​ឲ្យ​អ្នកផ្តល់សេវា ក្រុម​សហគមន៍ និង​អ្នកផ្សេងទៀតធ្វើការរៀបចំ​កិច្ច​ប្រជុំតាមមូលដ្ឋាន​​ ឬ​វេទិកា​ស្តី​អំពីវ៉ាក់សាំង​ជំងឺ​ COVID-19 </a:t>
            </a:r>
            <a:r>
              <a:rPr lang="km" sz="2100" b="1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សម្រាប់កុមារ​និង​ក្មេងជំទង់​។ </a:t>
            </a:r>
          </a:p>
          <a:p>
            <a:pPr algn="l" rtl="0">
              <a:lnSpc>
                <a:spcPct val="13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វារួមបញ្ចូលនូវ​ព័ត៌មាន​ពី​ក្រសួង​សុខភាព​សាធារណៈរដ្ឋ​ម៉ាសាជូសេត​ (DPH) នៅក្នុងការ​​ឆ្លើយតបទៅនឹង​សំណួរដែល​សាកសួរ​ទូទៅ​។</a:t>
            </a:r>
          </a:p>
          <a:p>
            <a:pPr algn="l" rtl="0">
              <a:lnSpc>
                <a:spcPct val="13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មាន​ចំណុចពិភាក្សា​បន្ថែម​​នៅក្នុង​ផ្នែក​កំណត់សម្គាល់​នៃ​ស្លាយ​នីមួយៗ​។</a:t>
            </a:r>
          </a:p>
          <a:p>
            <a:pPr algn="l" rtl="0">
              <a:lnSpc>
                <a:spcPct val="13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អ្នកអាចប្រើប្រាស់​ខ្លឹមសារ​ខ្លះៗ​ឬ​ទាំងស្រុងបាន ផ្អែកតាម​ចំណាប់អារម្មណ៍​និងតម្រូវការ​របស់</a:t>
            </a:r>
            <a:r>
              <a:rPr lang="km" sz="2100" b="0" i="0" u="none" baseline="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​</a:t>
            </a:r>
            <a:r>
              <a:rPr lang="km-KH" sz="2100" b="0" i="0" u="none" baseline="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​</a:t>
            </a:r>
          </a:p>
          <a:p>
            <a:pPr marL="0" indent="0" algn="l" rtl="0">
              <a:lnSpc>
                <a:spcPct val="130000"/>
              </a:lnSpc>
              <a:buNone/>
            </a:pPr>
            <a:r>
              <a:rPr lang="km-KH" sz="210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   </a:t>
            </a:r>
            <a:r>
              <a:rPr lang="km" sz="2100" b="0" i="0" u="none" baseline="0" dirty="0" smtClean="0">
                <a:latin typeface="Khmer OS System" panose="02000500000000020004" pitchFamily="2" charset="0"/>
                <a:cs typeface="Khmer OS System" panose="02000500000000020004" pitchFamily="2" charset="0"/>
              </a:rPr>
              <a:t>សហ</a:t>
            </a: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គមន៍​របស់អ្នក​។​​​  </a:t>
            </a:r>
          </a:p>
          <a:p>
            <a:pPr marL="731520" lvl="1" indent="-365760" algn="l" rtl="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ព័ត៌មានបន្ថែម​ដើម្បី​ផ្តល់ដំណឹង​ទៅដល់​វេទិកា​របស់អ្នក​ អាច​ស្វែងរកបាន​នៅលើ​ </a:t>
            </a: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  <a:hlinkClick r:id="rId3"/>
              </a:rPr>
              <a:t>https://www.mass.gov/covid-19-vaccine-in-massachusetts</a:t>
            </a: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95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DC069-7A18-449E-9B5B-42D496ED299A}"/>
              </a:ext>
            </a:extLst>
          </p:cNvPr>
          <p:cNvSpPr txBox="1"/>
          <p:nvPr/>
        </p:nvSpPr>
        <p:spPr>
          <a:xfrm>
            <a:off x="0" y="179093"/>
            <a:ext cx="1214560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>
              <a:lnSpc>
                <a:spcPct val="120000"/>
              </a:lnSpc>
            </a:pPr>
            <a:r>
              <a:rPr lang="km" sz="3000" b="1" i="0" u="none" spc="-20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តើនរណា​អាចជួយ​ធ្វើការសម្រេចចិត្ត​អំពីការ​អនុញ្ញាត​ឲ្យកូនខ្ញុំបានចាក់វ៉ាក់សាំង​?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C5A823-101A-4EFF-BD93-CBB21EC8DD44}"/>
              </a:ext>
            </a:extLst>
          </p:cNvPr>
          <p:cNvSpPr/>
          <p:nvPr/>
        </p:nvSpPr>
        <p:spPr>
          <a:xfrm>
            <a:off x="395900" y="1830479"/>
            <a:ext cx="5676900" cy="300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ប្រសិនបើអ្នក​មានសំណួរ​បន្ថែមទៀត​អំពី​</a:t>
            </a:r>
            <a:endParaRPr lang="km-KH" sz="2100" b="0" i="0" u="none" baseline="0" dirty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algn="l" rtl="0">
              <a:lnSpc>
                <a:spcPct val="13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សុខភាព​របស់</a:t>
            </a:r>
            <a:r>
              <a:rPr lang="km-KH" sz="210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អ្នក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 ឬ​អំពីការ​សម្រេច​​ចិត្ត​ក្នុង</a:t>
            </a:r>
            <a:endParaRPr lang="km-KH" sz="2100" b="0" i="0" u="none" baseline="0" dirty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algn="l" rtl="0">
              <a:lnSpc>
                <a:spcPct val="13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ការ​ទទួល​វ៉ាក់សាំង​ សូមពិភាក្សា​ជាមួយ​អ្នក</a:t>
            </a:r>
            <a:endParaRPr lang="km-KH" sz="2100" b="0" i="0" u="none" baseline="0" dirty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algn="l" rtl="0">
              <a:lnSpc>
                <a:spcPct val="13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ផ្តល់សេវា​សុខភាព​ដែលអាច</a:t>
            </a:r>
            <a:r>
              <a:rPr lang="km" sz="2100" b="0" i="0" u="none" spc="-10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ទុកចិត្ត​បាន </a:t>
            </a:r>
            <a:endParaRPr lang="km-KH" sz="2100" b="0" i="0" u="none" spc="-100" dirty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algn="l" rtl="0">
              <a:lnSpc>
                <a:spcPct val="130000"/>
              </a:lnSpc>
            </a:pPr>
            <a:r>
              <a:rPr lang="km" sz="2100" b="0" i="0" u="none" spc="-10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ដូចជា​វេជ្ជបណ្ឌិត​របស់កូនអ្នក 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គិលានុបដ្ឋាក </a:t>
            </a:r>
            <a:endParaRPr lang="km-KH" sz="2100" b="0" i="0" u="none" baseline="0" dirty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algn="l" rtl="0">
              <a:lnSpc>
                <a:spcPct val="130000"/>
              </a:lnSpc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អ្នកគ្រប់គ្រងការថែទាំ​ដែល</a:t>
            </a:r>
            <a:r>
              <a:rPr lang="km" sz="2100" b="0" i="0" u="none" spc="7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មានធានារ៉ាប់រង </a:t>
            </a:r>
            <a:endParaRPr lang="km-KH" sz="2100" b="0" i="0" u="none" spc="70" dirty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algn="l" rtl="0">
              <a:lnSpc>
                <a:spcPct val="130000"/>
              </a:lnSpc>
            </a:pPr>
            <a:r>
              <a:rPr lang="km" sz="2100" b="0" i="0" u="none" spc="-5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ឱសថការី ឬ​បុគ្គលិក​</a:t>
            </a:r>
            <a:r>
              <a:rPr lang="km" sz="2100" b="0" i="0" u="none" spc="-50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សុខាភិបាល​សហគមន៍។​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 </a:t>
            </a: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pic>
        <p:nvPicPr>
          <p:cNvPr id="19458" name="Picture 2" descr="This is a picture of two people wearing masks standing in front of a medical building.">
            <a:extLst>
              <a:ext uri="{FF2B5EF4-FFF2-40B4-BE49-F238E27FC236}">
                <a16:creationId xmlns:a16="http://schemas.microsoft.com/office/drawing/2014/main" xmlns="" id="{CF19B3FD-7D43-41BC-B7D8-4C8C9472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7606"/>
            <a:ext cx="5747982" cy="42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6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CA49D0EE-DE7F-324B-A84C-F36708423CDB}" type="slidenum">
              <a:rPr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3</a:t>
            </a:fld>
            <a:endParaRPr lang="km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78625" y="305541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តើ​វ៉ាក់សាំង​ជាអ្វី? ហើយ​វាមានប្រសិទ្ធភាព​ដូចម្តេច​?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504498" y="1377720"/>
            <a:ext cx="11687502" cy="468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វ៉ាក់សាំង​បង្ការ​ជំងឺ​ដែលអាច​មានគ្រោះថ្នាក់ ឬអាចបណ្តាលឲ្យ​ស្លាប់បង់​ជីវិត​​ទៀត​ផង។​ ពួកវាដំណើរការ​រួមគ្នា​ជាមួយ​​ប្រព័ន្ធការពារធម្មជាតិ​របស់រាងកាយ​អ្នក​ ដើម្បី​បង្កើត​ការការពារ​យ៉ាង​មានសុវត្ថិភាព​ពីជំងឺ​ណាមួយ​។  </a:t>
            </a:r>
          </a:p>
          <a:p>
            <a:pPr marL="342900" indent="-34290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វ៉ាក់សាំង​ជួយឲ្យប្រព័ន្ធភាព​ស៊ាំរបស់អ្នក​ផលិត​អង់ទីករ​ ប្រៀប​ដូចជា​ការ​បង្កើត​អង់ទីករនៅពេលដែល​អ្នកបាន​ឆ្លង​​ជំងឺ​នោះដែរ​។​ ក្រោយចាក់វ៉ាក់សាំង​ អ្នក​ទទួលបានការការពារ​ពីជំងឺ​នោះ​ ដោយមិនចាំបាច់​ត្រូវកើត​មាន​​ជំងឺនោះ​ជាមុនសិននោះទេ​។</a:t>
            </a:r>
          </a:p>
          <a:p>
            <a:pPr marL="342900" indent="-34290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នេះ​គឺ​ជាអ្វីដែល​ធ្វើឲ្យ​វ៉ាក់សាំង​ក្លាយ​ជា​ឱសថ​ដ៏មានអនុភាព​បែបនេះ​។ វ៉ាក់សាំង​គឺ​​</a:t>
            </a:r>
            <a:r>
              <a:rPr lang="km" sz="2100" b="0" i="1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បង្ការ​</a:t>
            </a: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ជំងឺ មិនដូចជា​ឱសថ​ភាគច្រើនដែល​ព្យាបាល​ ឬ​ធ្វើ​ឲ្យ​ជា​សះ​ស្បើយ​ជំងឺ​នោះទេ ។​​​</a:t>
            </a:r>
          </a:p>
          <a:p>
            <a:pPr>
              <a:lnSpc>
                <a:spcPct val="130000"/>
              </a:lnSpc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2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CA49D0EE-DE7F-324B-A84C-F36708423CDB}" type="slidenum">
              <a:rPr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km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52400" y="233825"/>
            <a:ext cx="1193210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ហេតុអ្វី​បានជា​កុមារ​និង​ក្មេងជំទង់គួរតែ​ទទួលវ៉ាក់សាំង​ជំងឺ​ COVID-19?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357062" y="1065709"/>
            <a:ext cx="11314322" cy="2547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ការចាក់វ៉ាក់សាំង​អាច​ជួយ​ការពារកុមារ​និង​ក្មេងជំទង់​ពីការ​ឈឺ​​ធ្ងន់ធ្ងរ​ បើទោះបីពួកគេ​មានជំងឺ​ COVID-19 ក៏ដោយ។</a:t>
            </a:r>
          </a:p>
          <a:p>
            <a:pPr marL="342900" indent="-34290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m" sz="2100" b="0" i="0" u="none" spc="-1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ការចាក់វ៉ាក់សាំង​អាច​ជួយការពារ​សមាជិកគ្រួសារ រួមទាំង​បងប្អូន​បង្កើត​ដែលមិនមាន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សិទ្ធិទទួលបានការចាក់វ៉ាក់សាំង​ និង​សមាជិកគ្រួសារ​ដែល​អាច​នឹង​មានហានិភ័យ​ខ្ពស់​ប្រឈមនឹង​ការឈឺ​ធ្ងន់ធ្ងរ​ ប្រសិនបើពួកគេ​ឆ្លង​ជំងឺ​។</a:t>
            </a: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9035D7-C735-42DE-B403-9166C0018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292" y="3814848"/>
            <a:ext cx="5892211" cy="2486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2BE508-DEE0-4777-90A4-244CE88AF258}"/>
              </a:ext>
            </a:extLst>
          </p:cNvPr>
          <p:cNvSpPr txBox="1"/>
          <p:nvPr/>
        </p:nvSpPr>
        <p:spPr>
          <a:xfrm>
            <a:off x="453353" y="4024708"/>
            <a:ext cx="5560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ការចាក់វ៉ាក់សាំង​ដល់កុមារ​និងក្មេងជំទង់​ អាច​ជួយ​ឲ្យពួកគេ​បន្ត​ចូ​ល​រៀន​នៅ​សាលា និងជួយ​ពួកគេ​ឲ្យចូលរួម​យ៉ាង​មានសុវត្ថិភាព​ទៅក្នុងសកម្មភាព​ កីឡា ការ​​ជួបជុំ​គ្នា​លេងកម្សាន្ត​ និង​សកម្មភាពជាក្រុមផ្សេងទៀត។​​ </a:t>
            </a:r>
          </a:p>
        </p:txBody>
      </p:sp>
    </p:spTree>
    <p:extLst>
      <p:ext uri="{BB962C8B-B14F-4D97-AF65-F5344CB8AC3E}">
        <p14:creationId xmlns:p14="http://schemas.microsoft.com/office/powerpoint/2010/main" val="395645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CA49D0EE-DE7F-324B-A84C-F36708423CDB}" type="slidenum">
              <a:rPr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5</a:t>
            </a:fld>
            <a:endParaRPr lang="km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78625" y="287612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តើមាន​វ៉ាក់សាំងអ្វីខ្លះ​សម្រាប់កុមា​រ​និងក្មេងជំទង់?​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354842" y="1283607"/>
            <a:ext cx="9098597" cy="479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វ៉ាក់សាំង​បីប្រភេទ​ត្រូវបាន​ឯកភាព​ ឬ​បាន​ទទួលការអនុញ្ញាត​សម្រាប់​ការ​ប្រើប្រាស់បន្ទាន់​ពី​រដ្ឋបាល​ចំណីអាហារ​និង​ឱសថ​៖​ Pfizer/Comirnaty, Moderna និង​ Janssen (Johnson &amp; Johnson)។</a:t>
            </a:r>
          </a:p>
          <a:p>
            <a:pPr marL="342900" indent="-342900" algn="l" rtl="0">
              <a:lnSpc>
                <a:spcPct val="112000"/>
              </a:lnSpc>
              <a:buFont typeface="Arial" panose="020B0604020202020204" pitchFamily="34" charset="0"/>
              <a:buChar char="•"/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​វ៉ាក់សាំង​ជំងឺ​ COVID-19 ទាំង​បីប្រភេទ សុទ្ធតែ​មានសុវត្ថិភាព និង​</a:t>
            </a:r>
            <a:r>
              <a:rPr lang="km" sz="2100" b="0" i="0" u="none" spc="-150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មាន​ប្រសិទ្ធ​ភាពខ្ពស់​ប្រឆាំង​នឹងការឈឺ​​ធ្ងន់ធ្ងរ​ ការចូលសម្រាកពេទ្យ</a:t>
            </a:r>
            <a:r>
              <a:rPr lang="km" sz="2100" b="0" i="0" u="none" baseline="0" dirty="0">
                <a:latin typeface="Khmer OS System" panose="02000500000000020004" pitchFamily="2" charset="0"/>
                <a:cs typeface="Khmer OS System" panose="02000500000000020004" pitchFamily="2" charset="0"/>
              </a:rPr>
              <a:t>​ និង​ការ​ស្លាប់​បាត់បង់ជីវិត​។​</a:t>
            </a:r>
          </a:p>
          <a:p>
            <a:pPr marL="342900" indent="-342900" algn="l" rtl="0">
              <a:lnSpc>
                <a:spcPct val="112000"/>
              </a:lnSpc>
              <a:buFont typeface="Arial" panose="020B0604020202020204" pitchFamily="34" charset="0"/>
              <a:buChar char="•"/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វ៉ាក់សាំង​ Pfizer/Comirnaty គឺ​មានផ្តល់ជូនដល់មនុស្សដែលមានអាយុ​ 5ឆ្នាំ​ឡើង​​ទៅ​។ </a:t>
            </a:r>
          </a:p>
          <a:p>
            <a:pPr marL="342900" indent="-342900" algn="l" rtl="0">
              <a:lnSpc>
                <a:spcPct val="112000"/>
              </a:lnSpc>
              <a:buFont typeface="Arial" panose="020B0604020202020204" pitchFamily="34" charset="0"/>
              <a:buChar char="•"/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វ៉ាក់សាំង Moderna និង​ Johnson &amp; Johnson គឺ​មានផ្តល់ជូន​សម្រាប់​មនុស្ស​ដែលមានអាយុ​ 18ឆ្នាំឡើងទៅ​។ </a:t>
            </a:r>
          </a:p>
        </p:txBody>
      </p:sp>
      <p:pic>
        <p:nvPicPr>
          <p:cNvPr id="5" name="Picture 4" descr="This is an image of a medicine bottle that is labeled &quot;COVID-19 vaccine&quot;">
            <a:extLst>
              <a:ext uri="{FF2B5EF4-FFF2-40B4-BE49-F238E27FC236}">
                <a16:creationId xmlns:a16="http://schemas.microsoft.com/office/drawing/2014/main" xmlns="" id="{BE55B62F-4DC4-490E-BD71-34766C9A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39" y="1901277"/>
            <a:ext cx="2407335" cy="34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0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52121" y="327656"/>
            <a:ext cx="1201337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តើវ៉ាក់សាំង​ជំងឺ​ COVID-19 មានសុវត្ថិភាព​សម្រាប់​កុមារ​ដែរឬទេ​?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418664" y="1163250"/>
            <a:ext cx="771568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m" sz="20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បាទ/ចាស។ CDC ណែនាំ​អ្នកដែលមានអាយុ 5ឆ្នាំឡ</a:t>
            </a:r>
            <a:r>
              <a:rPr lang="km-KH" sz="200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ើង</a:t>
            </a:r>
            <a:r>
              <a:rPr lang="km" sz="20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ទៅ​</a:t>
            </a:r>
            <a:endParaRPr lang="en-US" sz="2000" b="0" i="0" u="none" baseline="0" dirty="0">
              <a:latin typeface="Khmer OS System" panose="02000500000000020004" pitchFamily="2" charset="0"/>
              <a:ea typeface="Calibri" panose="020F0502020204030204" pitchFamily="34" charset="0"/>
              <a:cs typeface="Khmer OS System" panose="02000500000000020004" pitchFamily="2" charset="0"/>
              <a:sym typeface="Calibri" panose="020F0502020204030204" pitchFamily="34" charset="0"/>
            </a:endParaRPr>
          </a:p>
          <a:p>
            <a:pPr algn="l" rtl="0">
              <a:lnSpc>
                <a:spcPct val="120000"/>
              </a:lnSpc>
              <a:spcAft>
                <a:spcPts val="1200"/>
              </a:spcAft>
            </a:pPr>
            <a:r>
              <a:rPr lang="en-US" sz="200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    </a:t>
            </a:r>
            <a:r>
              <a:rPr lang="km" sz="20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ឲ្យ​ទទួល​វ៉ាក់សាំង COVID-19។</a:t>
            </a:r>
            <a:endParaRPr lang="km" sz="20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m" sz="2000" b="0" i="0" u="none" spc="-150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អ្នក​វិទ្យាសាស្ត្រ​បានធ្វើ​ការពិសោធន៍សាកល្បងវេជ្ជសាស្ត្រ</a:t>
            </a:r>
            <a:r>
              <a:rPr lang="km" sz="20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</a:t>
            </a:r>
            <a:r>
              <a:rPr lang="km" sz="2000" b="0" i="0" u="none" spc="-150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ទៅលើ​កុមារ​រាប់ពាន់នាក់​ និង​បាន​កំណត់ថា​វាក់សាំង​នេះ</a:t>
            </a:r>
            <a:r>
              <a:rPr lang="km" sz="2000" b="0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​មានសុវត្ថិភាព​និងប្រសិទ្ធភាព​។  </a:t>
            </a:r>
            <a:endParaRPr lang="km" sz="20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342900" indent="-342900" algn="l" rtl="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m" sz="20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cs typeface="Khmer OS System" panose="02000500000000020004" pitchFamily="2" charset="0"/>
              </a:rPr>
              <a:t>វ៉ាក់សាំងជំងឺ​ COVID-19 កំពុង​ត្រូវបានត្រួតពិនិត្យ​មើល​សុវត្ថិភាព​តាម​រយៈ​ប្រព័ន្ធត្រួតពិនិត្យ​សុវត្ថិភាព​គ្រប់ជ្រុង​</a:t>
            </a:r>
            <a:r>
              <a:rPr lang="km" sz="2000" b="0" i="0" u="none" spc="3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cs typeface="Khmer OS System" panose="02000500000000020004" pitchFamily="2" charset="0"/>
              </a:rPr>
              <a:t>ជ្រោយ​ និងយ៉ាង​ហ្មត់ចត់​​នៅក្នុង​ប្រវត្តិសាស្ត្រ​សហរដ្ឋ</a:t>
            </a:r>
            <a:r>
              <a:rPr lang="km" sz="2000" b="0" i="0" u="none" baseline="0" dirty="0">
                <a:solidFill>
                  <a:srgbClr val="000000"/>
                </a:solidFill>
                <a:effectLst/>
                <a:latin typeface="Khmer OS System" panose="02000500000000020004" pitchFamily="2" charset="0"/>
                <a:cs typeface="Khmer OS System" panose="02000500000000020004" pitchFamily="2" charset="0"/>
              </a:rPr>
              <a:t>អាមេរិក​។ </a:t>
            </a:r>
            <a:endParaRPr lang="km" sz="20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4D9B13-D057-4920-BD14-690DD0111190}"/>
              </a:ext>
            </a:extLst>
          </p:cNvPr>
          <p:cNvSpPr txBox="1"/>
          <p:nvPr/>
        </p:nvSpPr>
        <p:spPr>
          <a:xfrm>
            <a:off x="544744" y="4996760"/>
            <a:ext cx="11527986" cy="14421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lvl="0" algn="l" rtl="0"/>
            <a:endParaRPr lang="km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611;p25" descr="Group of young people with arms around each other.">
            <a:extLst>
              <a:ext uri="{FF2B5EF4-FFF2-40B4-BE49-F238E27FC236}">
                <a16:creationId xmlns:a16="http://schemas.microsoft.com/office/drawing/2014/main" xmlns="" id="{3D504A1A-94AC-4E5D-B5A1-7388D5DD36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3477" y="1358162"/>
            <a:ext cx="4288523" cy="3085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3DDE04-0110-413F-8DFC-FF3DD6C07CCD}"/>
              </a:ext>
            </a:extLst>
          </p:cNvPr>
          <p:cNvSpPr txBox="1"/>
          <p:nvPr/>
        </p:nvSpPr>
        <p:spPr>
          <a:xfrm>
            <a:off x="418664" y="4760407"/>
            <a:ext cx="10199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m" sz="2100" b="0" i="0" u="none" baseline="0" dirty="0">
                <a:effectLst/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កុមារ​អាច​នឹង​មាន​ផលរំខាន​ខ្លះ​ៗ​ពីវ៉ាក់សាំងនេះ ដូចគ្នាទៅនឹងផលរំខាន​ដែលឃើញមានលើ​មនុស្ស​ពេញវ័យ​ និង​ដូចគ្នានឹង​វ៉ាក់សាំង​ផ្សេងទៀតដែរ​។ ទាំងនេះ​គឺជា​សញ្ញា​ធម្មតា​ដែល​រាងកាយរបស់ពួកគេ​កំពុង​បង្កើតការការពារ​ និង​គួរតែ​បាត់ទៅវិញ​ក្នុងរយៈពេល​ពីរ​ឬបីថ្ងៃ​។</a:t>
            </a:r>
          </a:p>
          <a:p>
            <a:pPr>
              <a:lnSpc>
                <a:spcPct val="120000"/>
              </a:lnSpc>
            </a:pPr>
            <a:endParaRPr lang="km"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1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0"/>
          <p:cNvSpPr txBox="1">
            <a:spLocks noGrp="1"/>
          </p:cNvSpPr>
          <p:nvPr>
            <p:ph type="sldNum" idx="12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7</a:t>
            </a:fld>
            <a:endParaRPr sz="900" b="0" i="0" u="none" strike="noStrike" cap="none">
              <a:solidFill>
                <a:srgbClr val="B5B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80" descr="lmage of three peop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903" y="3178085"/>
            <a:ext cx="1590350" cy="158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80" descr="lmage of six peop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523" y="4863450"/>
            <a:ext cx="1503115" cy="14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80" descr="Image of a syrin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8725" y="1598888"/>
            <a:ext cx="1668700" cy="157919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80"/>
          <p:cNvSpPr txBox="1"/>
          <p:nvPr/>
        </p:nvSpPr>
        <p:spPr>
          <a:xfrm>
            <a:off x="3490475" y="2126888"/>
            <a:ext cx="8349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" sz="2400" b="0" i="0" u="none" baseline="0" dirty="0">
                <a:solidFill>
                  <a:schemeClr val="dk1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មនុស្ស​ក្នុងក្រុមតូចៗទទួលបាន​វ៉ាក់សាំង​ពិសោធន៍សាកល្បង​</a:t>
            </a:r>
            <a:endParaRPr sz="2400" dirty="0"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</p:txBody>
      </p:sp>
      <p:sp>
        <p:nvSpPr>
          <p:cNvPr id="419" name="Google Shape;419;p80"/>
          <p:cNvSpPr txBox="1"/>
          <p:nvPr/>
        </p:nvSpPr>
        <p:spPr>
          <a:xfrm>
            <a:off x="3490475" y="3125465"/>
            <a:ext cx="8349000" cy="162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m" sz="2400" b="0" i="0" u="none" baseline="0" dirty="0">
                <a:solidFill>
                  <a:schemeClr val="dk1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វ៉ាក់សាំង​ត្រូវបានផ្តល់ជូន​ដល់ក្រុមមនុស្សជាក់លាក់​មួយចំនួន​ (ឧទាហរណ៍ មនុស្ស​តាមវ័យ​ ពូជសាសន៍ ឬ​សុខភាព​រាងកាយ​ជាក់លាក់ណា​​មួយ)។ </a:t>
            </a:r>
            <a:endParaRPr sz="24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420" name="Google Shape;420;p80"/>
          <p:cNvSpPr txBox="1"/>
          <p:nvPr/>
        </p:nvSpPr>
        <p:spPr>
          <a:xfrm>
            <a:off x="3490475" y="5059855"/>
            <a:ext cx="6950002" cy="114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m" sz="2400" b="0" i="0" u="none" baseline="0" dirty="0">
                <a:solidFill>
                  <a:schemeClr val="dk1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វ៉ាក់សាំង​ត្រូវបានផ្តល់ជូន​ដល់មនុស្ស​រាប់​ម៉ឺននាក់ និងបានធ្វើតេស្ត​រកមើល​ប្រសិទ្ធភាព​និងសុវត្ថិភាព​។</a:t>
            </a:r>
            <a:endParaRPr sz="2400" dirty="0">
              <a:solidFill>
                <a:schemeClr val="dk1"/>
              </a:solidFill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</p:txBody>
      </p:sp>
      <p:sp>
        <p:nvSpPr>
          <p:cNvPr id="421" name="Google Shape;421;p80"/>
          <p:cNvSpPr txBox="1"/>
          <p:nvPr/>
        </p:nvSpPr>
        <p:spPr>
          <a:xfrm>
            <a:off x="347050" y="1075700"/>
            <a:ext cx="97329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km" sz="2400" b="0" i="0" u="none" baseline="0" dirty="0">
                <a:solidFill>
                  <a:schemeClr val="dk1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វ៉ាក់សាំង​ឆ្លងកាត់​ការធ្វើតេស្ត​ច្រើនជាងឱសថ​ផ្សេងទៀត៖ </a:t>
            </a:r>
            <a:endParaRPr sz="2400" dirty="0">
              <a:solidFill>
                <a:schemeClr val="dk1"/>
              </a:solidFill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</p:txBody>
      </p:sp>
      <p:pic>
        <p:nvPicPr>
          <p:cNvPr id="422" name="Google Shape;422;p80" descr="Number 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6750" y="1708538"/>
            <a:ext cx="54840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0" descr="Number 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6750" y="3287662"/>
            <a:ext cx="548400" cy="51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0" descr="Number 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6750" y="4863450"/>
            <a:ext cx="548400" cy="5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6549BD-3453-4644-BC83-EC240D19A907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តើយើង​ដឹងថា​វ៉ាក់សាំង​នោះ​មានប្រសិទ្ធភាព​ដូចម្តេច​?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9ce8b2f6a_0_51"/>
          <p:cNvSpPr txBox="1">
            <a:spLocks noGrp="1"/>
          </p:cNvSpPr>
          <p:nvPr>
            <p:ph type="sldNum" idx="12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8</a:t>
            </a:fld>
            <a:endParaRPr sz="900" b="0" i="0" u="none" strike="noStrike" cap="none">
              <a:solidFill>
                <a:srgbClr val="B5B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g79ce8b2f6a_0_51" descr="Check mar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813" y="3146125"/>
            <a:ext cx="1669436" cy="16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79ce8b2f6a_0_51"/>
          <p:cNvSpPr txBox="1"/>
          <p:nvPr/>
        </p:nvSpPr>
        <p:spPr>
          <a:xfrm>
            <a:off x="3460899" y="1571125"/>
            <a:ext cx="8336359" cy="173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m" sz="2100" b="0" i="0" u="sng" spc="-50" dirty="0">
                <a:solidFill>
                  <a:srgbClr val="0070C0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គណកម្មាធិការ​ប្រឹក្សា​យោបល់​អំពីការអនុវត្ត​ការ​ចាក់ថ្នាំបង្ការ</a:t>
            </a:r>
            <a:r>
              <a:rPr lang="km" sz="2100" b="0" i="0" u="sng" baseline="0" dirty="0">
                <a:solidFill>
                  <a:srgbClr val="0070C0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​</a:t>
            </a:r>
            <a:r>
              <a:rPr lang="km" sz="2100" b="0" i="0" u="sng" spc="-30" dirty="0">
                <a:solidFill>
                  <a:srgbClr val="0070C0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របស់ </a:t>
            </a:r>
            <a:r>
              <a:rPr lang="km" sz="2100" b="0" i="0" u="none" spc="-30" dirty="0">
                <a:solidFill>
                  <a:srgbClr val="0070C0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CDC</a:t>
            </a:r>
            <a:r>
              <a:rPr lang="km" sz="2100" b="0" i="0" u="none" spc="-30" dirty="0">
                <a:solidFill>
                  <a:srgbClr val="0070C0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 </a:t>
            </a:r>
            <a:r>
              <a:rPr lang="km" sz="2100" b="0" i="0" u="none" spc="-30" dirty="0">
                <a:solidFill>
                  <a:schemeClr val="dk1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ពិនិត្យមើល​ទិន្នន័យ​ដើម្បី​ដឹង​ថា​តើ​វ៉ាក់សាំង​មាន</a:t>
            </a:r>
            <a:r>
              <a:rPr lang="km" sz="2100" b="0" i="0" u="none" baseline="0" dirty="0">
                <a:solidFill>
                  <a:schemeClr val="dk1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ប្រសិទ្ធភាព​និង​សុវត្ថិភាព​ដែរឬទេ។ ពួកគេ​ផ្តល់យោបល់​ទៅ</a:t>
            </a:r>
            <a:r>
              <a:rPr lang="km" sz="2100" b="0" i="0" u="none" spc="-50" dirty="0">
                <a:solidFill>
                  <a:schemeClr val="dk1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ដល់​រដ្ឋបាល​ចំណីអាហារ​និង​ឱសថ​សហរដ្ឋ​អាមេរិក​ (FDA)។</a:t>
            </a:r>
            <a:endParaRPr sz="2100" spc="-50" dirty="0">
              <a:solidFill>
                <a:schemeClr val="dk1"/>
              </a:solidFill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</p:txBody>
      </p:sp>
      <p:sp>
        <p:nvSpPr>
          <p:cNvPr id="434" name="Google Shape;434;g79ce8b2f6a_0_51"/>
          <p:cNvSpPr txBox="1"/>
          <p:nvPr/>
        </p:nvSpPr>
        <p:spPr>
          <a:xfrm>
            <a:off x="3460900" y="3537813"/>
            <a:ext cx="8150400" cy="99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m" sz="2100" b="0" i="0" u="none" baseline="0" dirty="0">
                <a:solidFill>
                  <a:schemeClr val="dk1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FDA ពិនិត្យមើលទិន្នន័យ​ និង​យោបល់​ពីគណៈកម្មាធិការ​ប្រឹក្សា​យោបល់​ និង​សម្រេចថាតើ​ត្រូវឯកភាព​លើវ៉ាក់សាំង​នេះ​ដែរឬអត់​។</a:t>
            </a:r>
            <a:endParaRPr sz="2100" dirty="0">
              <a:solidFill>
                <a:schemeClr val="dk1"/>
              </a:solidFill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</p:txBody>
      </p:sp>
      <p:pic>
        <p:nvPicPr>
          <p:cNvPr id="435" name="Google Shape;435;g79ce8b2f6a_0_51" descr="Image of a piece of paper and magnifying glas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3187" y="1349123"/>
            <a:ext cx="1668700" cy="164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79ce8b2f6a_0_51" descr="Number 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5025" y="1350250"/>
            <a:ext cx="615075" cy="5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79ce8b2f6a_0_51" descr="Number 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5025" y="3342331"/>
            <a:ext cx="615075" cy="54659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79ce8b2f6a_0_51" descr="The vaccine is only approved after all of these steps are done and various teams of reviewers are sure that it works and is safe.&#10;"/>
          <p:cNvSpPr/>
          <p:nvPr/>
        </p:nvSpPr>
        <p:spPr>
          <a:xfrm>
            <a:off x="1625100" y="4895148"/>
            <a:ext cx="9308400" cy="1295052"/>
          </a:xfrm>
          <a:prstGeom prst="rect">
            <a:avLst/>
          </a:prstGeom>
          <a:solidFill>
            <a:srgbClr val="D7EAF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m" sz="2100" b="0" i="0" u="none" spc="50" dirty="0">
                <a:solidFill>
                  <a:schemeClr val="dk1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វ៉ាក់សាំង​នោះ​ត្រូវបានឯកភាព​ លុះត្រាតែ​ក្រោយពេលដែល​</a:t>
            </a:r>
            <a:r>
              <a:rPr lang="km" sz="2100" b="1" i="0" u="none" spc="5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ជំហាន</a:t>
            </a:r>
            <a:r>
              <a:rPr lang="km" sz="2100" b="1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ទាំងអស់នេះ​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 </a:t>
            </a:r>
            <a:r>
              <a:rPr lang="km" sz="2100" b="0" i="0" u="none" baseline="0" dirty="0">
                <a:solidFill>
                  <a:schemeClr val="dk1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ត្រូវបានអនុវត្ត​ ហើយ​ក្រុមត្រួតពិនិត្យផ្សេងៗ​ដឹងច្បាស់ថា​វាមានប្រសិទ្ធភាព​និងសុវត្ថិភាព​។</a:t>
            </a:r>
            <a:endParaRPr sz="2100" dirty="0">
              <a:latin typeface="Khmer OS System" panose="02000500000000020004" pitchFamily="2" charset="0"/>
              <a:cs typeface="Khmer OS System" panose="02000500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BA9E1A-725B-4EBC-9974-F1B9658FEA6C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baseline="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តើយើង​ដឹងថា​វ៉ាក់សាំង​នោះ​មានសុវត្ថិភាព​ដូចម្តេច​?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1"/>
          <p:cNvSpPr/>
          <p:nvPr/>
        </p:nvSpPr>
        <p:spPr>
          <a:xfrm>
            <a:off x="201900" y="1004772"/>
            <a:ext cx="11227800" cy="13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m" sz="2400" b="0" i="0" u="none" strike="noStrike" cap="none" baseline="0" dirty="0">
                <a:solidFill>
                  <a:srgbClr val="000000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ពេលវេលា​ត្រូវបានពន្លឿន​ ប៉ុន្តែ​មិន​មើល​​រំលង​ផ្នែកសុវត្ថិភាព​ណាមួយ​ឡើយ​។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       </a:t>
            </a:r>
            <a:r>
              <a:rPr lang="km" sz="2400" b="0" i="0" u="none" strike="noStrike" cap="none" baseline="0" dirty="0">
                <a:solidFill>
                  <a:srgbClr val="000000"/>
                </a:solidFill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នេះ​ជា​មធ្យោបាយ៖</a:t>
            </a:r>
            <a:endParaRPr sz="2400" b="1" i="1" u="none" strike="noStrike" cap="none" dirty="0">
              <a:solidFill>
                <a:srgbClr val="000000"/>
              </a:solidFill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</p:txBody>
      </p:sp>
      <p:pic>
        <p:nvPicPr>
          <p:cNvPr id="446" name="Google Shape;446;p81" descr="Open 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26" y="1732493"/>
            <a:ext cx="1684106" cy="165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81" descr="Dollar sig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5800" y="1732493"/>
            <a:ext cx="1684107" cy="169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81" descr="Magnifying glass and clipboar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5010" y="4131290"/>
            <a:ext cx="1684107" cy="174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81" descr="Person raising han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276" y="4068077"/>
            <a:ext cx="1786059" cy="182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81"/>
          <p:cNvSpPr/>
          <p:nvPr/>
        </p:nvSpPr>
        <p:spPr>
          <a:xfrm>
            <a:off x="2048701" y="1947251"/>
            <a:ext cx="3746310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m" sz="2100" b="1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យើង​មាន​ព័ត៌មាន​ដ៏មានប្រយោជន៍​ពីមុនមក​​​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ស្តីពី​វីរុស</a:t>
            </a:r>
            <a:endParaRPr lang="en-US" sz="2100" dirty="0"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កូរ៉ូណា​ ដូច្នេះ​យើងមិនបាន​</a:t>
            </a:r>
            <a:r>
              <a:rPr lang="km" sz="2100" b="0" i="0" u="none" spc="-10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ចាប់</a:t>
            </a:r>
            <a:endParaRPr lang="en-US" sz="2100" b="0" i="0" u="none" spc="-100" dirty="0"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m" sz="2100" b="0" i="0" u="none" spc="-10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ផ្តើ​ម​ពី​ចំណុចសូន្យទៅទេ​​។ </a:t>
            </a:r>
            <a:endParaRPr sz="2100" b="0" i="0" u="none" strike="noStrike" cap="none" spc="-100" dirty="0"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</p:txBody>
      </p:sp>
      <p:sp>
        <p:nvSpPr>
          <p:cNvPr id="451" name="Google Shape;451;p81"/>
          <p:cNvSpPr/>
          <p:nvPr/>
        </p:nvSpPr>
        <p:spPr>
          <a:xfrm>
            <a:off x="7616270" y="1870694"/>
            <a:ext cx="4404280" cy="17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Aft>
                <a:spcPts val="0"/>
              </a:spcAft>
              <a:buNone/>
            </a:pPr>
            <a:r>
              <a:rPr lang="km" sz="2100" b="0" i="0" u="none" spc="-7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សហរដ្ឋ​អាមេរិក​ និង​រដ្ឋាភិបាល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​</a:t>
            </a:r>
            <a:r>
              <a:rPr lang="km" sz="2100" b="0" i="0" u="none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ផ្សេងទៀត​ </a:t>
            </a:r>
            <a:r>
              <a:rPr lang="km" sz="2100" b="1" i="0" u="none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បានវិនិយោគ​ទឹក​ប្រាក់</a:t>
            </a:r>
            <a:r>
              <a:rPr lang="km" sz="2100" b="1" i="0" u="none" spc="-10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​</a:t>
            </a:r>
            <a:r>
              <a:rPr lang="km" sz="2100" b="1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ជា​ច្រើន ​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ដើម្បីគាំទ្រដល់ក្រុមហ៊ុនវ៉ាក់សាំង​​តាមរយៈការងាររបស់ពួកគេ​។ </a:t>
            </a:r>
            <a:endParaRPr sz="2100" b="1" dirty="0"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</p:txBody>
      </p:sp>
      <p:sp>
        <p:nvSpPr>
          <p:cNvPr id="452" name="Google Shape;452;p81"/>
          <p:cNvSpPr/>
          <p:nvPr/>
        </p:nvSpPr>
        <p:spPr>
          <a:xfrm>
            <a:off x="2048700" y="4117816"/>
            <a:ext cx="37671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មន</a:t>
            </a:r>
            <a:r>
              <a:rPr lang="km-KH" sz="210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ុ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ស្ស​ជាច្រើន​បានចូលរួម​ក្នុង​ការពិសោធន៍សាកល្បង​បែបវេជ្ជសាស្ត្រ​ ហើយ​</a:t>
            </a:r>
            <a:r>
              <a:rPr lang="km" sz="2100" b="1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យើងមិនចាំបាច់​ចំណាយពេល​ស្វែងរកអ្នកស្ម័គ្រចិត្ត​ទេ​។  </a:t>
            </a:r>
            <a:endParaRPr sz="2100" b="0" i="0" u="none" strike="noStrike" cap="none" dirty="0"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</p:txBody>
      </p:sp>
      <p:sp>
        <p:nvSpPr>
          <p:cNvPr id="453" name="Google Shape;453;p81"/>
          <p:cNvSpPr/>
          <p:nvPr/>
        </p:nvSpPr>
        <p:spPr>
          <a:xfrm>
            <a:off x="7616270" y="4131290"/>
            <a:ext cx="42360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r>
              <a:rPr lang="km" sz="2100" b="0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ការផលិត​បានប្រព្រឹត្តទៅ​</a:t>
            </a:r>
            <a:r>
              <a:rPr lang="km" sz="2100" b="1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ដំណាលគ្នានឹងការសិក្សាអំពី​សុវត្ថិភាពដែរ​  </a:t>
            </a:r>
            <a:r>
              <a:rPr lang="km" sz="2100" b="0" i="0" u="none" baseline="0" dirty="0">
                <a:latin typeface="Khmer OS System" panose="02000500000000020004" pitchFamily="2" charset="0"/>
                <a:ea typeface="Calibri"/>
                <a:cs typeface="Khmer OS System" panose="02000500000000020004" pitchFamily="2" charset="0"/>
                <a:sym typeface="Calibri"/>
              </a:rPr>
              <a:t>ដូច្នេះ​វ៉ាក់សាំង​បានត្រៀមរួចរាល់​ក្នុងការចែកចាយ​ នៅពេលណា​ពួកវា​ទទួល​​បានការឯកភាព​។</a:t>
            </a:r>
            <a:endParaRPr sz="2100" b="0" i="0" u="none" strike="noStrike" cap="none" dirty="0">
              <a:latin typeface="Khmer OS System" panose="02000500000000020004" pitchFamily="2" charset="0"/>
              <a:ea typeface="Calibri"/>
              <a:cs typeface="Khmer OS System" panose="02000500000000020004" pitchFamily="2" charset="0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E34E7A-336B-4015-BC19-F6F91306BB45}"/>
              </a:ext>
            </a:extLst>
          </p:cNvPr>
          <p:cNvSpPr txBox="1"/>
          <p:nvPr/>
        </p:nvSpPr>
        <p:spPr>
          <a:xfrm>
            <a:off x="311147" y="246221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km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km" sz="3200" b="1" i="0" u="none" spc="-40" dirty="0">
                <a:latin typeface="Khmer OS System" panose="02000500000000020004" pitchFamily="2" charset="0"/>
                <a:ea typeface="Calibri" panose="020F0502020204030204" pitchFamily="34" charset="0"/>
                <a:cs typeface="Khmer OS System" panose="02000500000000020004" pitchFamily="2" charset="0"/>
                <a:sym typeface="Calibri" panose="020F0502020204030204" pitchFamily="34" charset="0"/>
              </a:rPr>
              <a:t>តើមានសុវត្ថិភាពដូចម្តេច ប្រសិនបើវា​កើត​ឡើង​ឆាប់​រហ័ស​បែបនេះ​​?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.o98SoiFy91A3BEm45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b7IqASrXgBhCh1Cqos3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OXtdSuox6Lt0s4FLA0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yNLusCFOya.iVh4ubix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XEhcesW0CHoBVP.RZv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XEhcesW0CHoBVP.RZvL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q_lebdFlPrTXB9fMT4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jaZV2t50WPSHTUtWpl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P_.gIZGQPXw.fS0dZNc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diyB.KA1w5Zf6omJ8w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mPCKC9nVYO1Uqs5KvPb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3BZqfYDGOVAxJrfDmY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UTfoCa07OVAmOGtXHmm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HuO0.8Pky3Fso9DP9x8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Scheme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2D83"/>
      </a:accent1>
      <a:accent2>
        <a:srgbClr val="7B9CED"/>
      </a:accent2>
      <a:accent3>
        <a:srgbClr val="1B56E9"/>
      </a:accent3>
      <a:accent4>
        <a:srgbClr val="DDA037"/>
      </a:accent4>
      <a:accent5>
        <a:srgbClr val="A1A3A5"/>
      </a:accent5>
      <a:accent6>
        <a:srgbClr val="CFCFCF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2D83"/>
        </a:accent1>
        <a:accent2>
          <a:srgbClr val="7B9CED"/>
        </a:accent2>
        <a:accent3>
          <a:srgbClr val="1B56E9"/>
        </a:accent3>
        <a:accent4>
          <a:srgbClr val="DDA037"/>
        </a:accent4>
        <a:accent5>
          <a:srgbClr val="A1A3A5"/>
        </a:accent5>
        <a:accent6>
          <a:srgbClr val="CFCFCF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0734_OFF.potx" id="{B99654CB-F1B9-41E3-A169-339811ED5F54}" vid="{F40D82E9-5348-40C5-82A2-1CB421C2615D}"/>
    </a:ext>
  </a:extLst>
</a:theme>
</file>

<file path=ppt/theme/theme4.xml><?xml version="1.0" encoding="utf-8"?>
<a:theme xmlns:a="http://schemas.openxmlformats.org/drawingml/2006/main" name="Theme-Covid-V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Covid-Vax" id="{A4F9C436-5CE2-42E5-9FB9-7895596584E5}" vid="{208FF17F-C249-4E4A-9551-A4B6FB3AA3A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6380</TotalTime>
  <Words>5731</Words>
  <Application>Microsoft Office PowerPoint</Application>
  <PresentationFormat>Widescreen</PresentationFormat>
  <Paragraphs>270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Kh Content</vt:lpstr>
      <vt:lpstr>Khmer OS System</vt:lpstr>
      <vt:lpstr>Noto Sans VF</vt:lpstr>
      <vt:lpstr>Open Sans</vt:lpstr>
      <vt:lpstr>Segoe UI</vt:lpstr>
      <vt:lpstr>Symbol</vt:lpstr>
      <vt:lpstr>Times New Roman</vt:lpstr>
      <vt:lpstr>Wingdings</vt:lpstr>
      <vt:lpstr>Office Theme</vt:lpstr>
      <vt:lpstr>1_Office Theme</vt:lpstr>
      <vt:lpstr>White</vt:lpstr>
      <vt:lpstr>Theme-Covid-Vax</vt:lpstr>
      <vt:lpstr>think-cell Slide</vt:lpstr>
      <vt:lpstr>PowerPoint Presentation</vt:lpstr>
      <vt:lpstr> ការណែនាំសម្រាប់​ការប្រើប្រាស់​សៀវភៅណែនាំ​នេះ​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តើខ្ញុំធ្វើការណាត់ជួប​ពិគ្រោះ​ដូចម្តេច​?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Stetler, Katie (DPH)</dc:creator>
  <cp:lastModifiedBy>TS Cambodia </cp:lastModifiedBy>
  <cp:revision>572</cp:revision>
  <dcterms:created xsi:type="dcterms:W3CDTF">2021-01-16T16:40:21Z</dcterms:created>
  <dcterms:modified xsi:type="dcterms:W3CDTF">2022-01-28T04:17:17Z</dcterms:modified>
</cp:coreProperties>
</file>