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  <p:sldMasterId id="2147483673" r:id="rId3"/>
    <p:sldMasterId id="2147483696" r:id="rId4"/>
  </p:sldMasterIdLst>
  <p:notesMasterIdLst>
    <p:notesMasterId r:id="rId41"/>
  </p:notesMasterIdLst>
  <p:handoutMasterIdLst>
    <p:handoutMasterId r:id="rId42"/>
  </p:handoutMasterIdLst>
  <p:sldIdLst>
    <p:sldId id="375" r:id="rId5"/>
    <p:sldId id="2145706923" r:id="rId6"/>
    <p:sldId id="2145706917" r:id="rId7"/>
    <p:sldId id="2145706919" r:id="rId8"/>
    <p:sldId id="2145706916" r:id="rId9"/>
    <p:sldId id="2145706902" r:id="rId10"/>
    <p:sldId id="2145706900" r:id="rId11"/>
    <p:sldId id="275" r:id="rId12"/>
    <p:sldId id="276" r:id="rId13"/>
    <p:sldId id="277" r:id="rId14"/>
    <p:sldId id="2145706920" r:id="rId15"/>
    <p:sldId id="2145706909" r:id="rId16"/>
    <p:sldId id="2145706890" r:id="rId17"/>
    <p:sldId id="2145706924" r:id="rId18"/>
    <p:sldId id="2145706925" r:id="rId19"/>
    <p:sldId id="2145706926" r:id="rId20"/>
    <p:sldId id="2145706892" r:id="rId21"/>
    <p:sldId id="2145706910" r:id="rId22"/>
    <p:sldId id="2145706893" r:id="rId23"/>
    <p:sldId id="2145706894" r:id="rId24"/>
    <p:sldId id="2145706911" r:id="rId25"/>
    <p:sldId id="2145706936" r:id="rId26"/>
    <p:sldId id="2145706935" r:id="rId27"/>
    <p:sldId id="300" r:id="rId28"/>
    <p:sldId id="2145706921" r:id="rId29"/>
    <p:sldId id="2145706885" r:id="rId30"/>
    <p:sldId id="2145706887" r:id="rId31"/>
    <p:sldId id="2145706891" r:id="rId32"/>
    <p:sldId id="2145706884" r:id="rId33"/>
    <p:sldId id="2145706888" r:id="rId34"/>
    <p:sldId id="2145706906" r:id="rId35"/>
    <p:sldId id="2145706899" r:id="rId36"/>
    <p:sldId id="501" r:id="rId37"/>
    <p:sldId id="2145706913" r:id="rId38"/>
    <p:sldId id="2145706912" r:id="rId39"/>
    <p:sldId id="2145706882" r:id="rId40"/>
  </p:sldIdLst>
  <p:sldSz cx="12192000" cy="6858000"/>
  <p:notesSz cx="7315200" cy="96012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Kh Content" panose="020B0604020202020204" charset="0"/>
      <p:regular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  <p:cmAuthor id="1" name="Karen" initials="K" lastIdx="2" clrIdx="1"/>
  <p:cmAuthor id="2" name="Stetler, Katie (DPH)" initials="SK(" lastIdx="4" clrIdx="2"/>
  <p:cmAuthor id="3" name="Wood, Ben (DPH)" initials="WB(" lastIdx="6" clrIdx="3"/>
  <p:cmAuthor id="4" name="Tamar Kaim Doniger" initials="TKD" lastIdx="2" clrIdx="4"/>
  <p:cmAuthor id="5" name="Jonathon Men" initials="JM" lastIdx="2" clrIdx="5">
    <p:extLst>
      <p:ext uri="{19B8F6BF-5375-455C-9EA6-DF929625EA0E}">
        <p15:presenceInfo xmlns:p15="http://schemas.microsoft.com/office/powerpoint/2012/main" userId="f19993c920ec11f5" providerId="Windows Live"/>
      </p:ext>
    </p:extLst>
  </p:cmAuthor>
  <p:cmAuthor id="6" name="SYTH" initials="S" lastIdx="15" clrIdx="6">
    <p:extLst>
      <p:ext uri="{19B8F6BF-5375-455C-9EA6-DF929625EA0E}">
        <p15:presenceInfo xmlns:p15="http://schemas.microsoft.com/office/powerpoint/2012/main" userId="SY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78520" autoAdjust="0"/>
  </p:normalViewPr>
  <p:slideViewPr>
    <p:cSldViewPr snapToGrid="0" snapToObjects="1">
      <p:cViewPr varScale="1">
        <p:scale>
          <a:sx n="86" d="100"/>
          <a:sy n="86" d="100"/>
        </p:scale>
        <p:origin x="118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408" y="792"/>
      </p:cViewPr>
      <p:guideLst>
        <p:guide orient="horz" pos="2928"/>
        <p:guide pos="2208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Stetler\Desktop\COVID%20vaccine%20plan\Community%20engagement\Community%20forum%20guide\Study%20participant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C-4AB9-896F-8B8BD161DA00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C-4AB9-896F-8B8BD161DA00}"/>
              </c:ext>
            </c:extLst>
          </c:dPt>
          <c:dLbls>
            <c:dLbl>
              <c:idx val="0"/>
              <c:layout>
                <c:manualLayout>
                  <c:x val="-0.18280785516451337"/>
                  <c:y val="-4.19438194135272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km-KH" sz="1600">
                        <a:latin typeface="Kh Content" panose="02000500000000020004" pitchFamily="2" charset="0"/>
                        <a:cs typeface="Kh Content" panose="02000500000000020004" pitchFamily="2" charset="0"/>
                      </a:rPr>
                      <a:t>បុរស</a:t>
                    </a:r>
                    <a:r>
                      <a:rPr lang="km-KH"/>
                      <a:t>
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0BC-4AB9-896F-8B8BD161DA00}"/>
                </c:ext>
              </c:extLst>
            </c:dLbl>
            <c:dLbl>
              <c:idx val="1"/>
              <c:layout>
                <c:manualLayout>
                  <c:x val="0.22222832470526824"/>
                  <c:y val="-2.57496360114069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km-KH" sz="1600">
                        <a:latin typeface="Kh Content" panose="02000500000000020004" pitchFamily="2" charset="0"/>
                        <a:cs typeface="Kh Content" panose="02000500000000020004" pitchFamily="2" charset="0"/>
                      </a:rPr>
                      <a:t>ស្រ្ដី</a:t>
                    </a:r>
                    <a:r>
                      <a:rPr lang="km-KH"/>
                      <a:t>
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0BC-4AB9-896F-8B8BD161D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Pfizer!$A$3:$A$4</c:f>
              <c:strCache>
                <c:ptCount val="2"/>
                <c:pt idx="0">
                  <c:v>ប្រុស</c:v>
                </c:pt>
                <c:pt idx="1">
                  <c:v>ស្រី</c:v>
                </c:pt>
              </c:strCache>
            </c:strRef>
          </c:cat>
          <c:val>
            <c:numRef>
              <c:f>Pfizer!$B$3:$B$4</c:f>
              <c:numCache>
                <c:formatCode>General</c:formatCode>
                <c:ptCount val="2"/>
                <c:pt idx="0">
                  <c:v>50.6</c:v>
                </c:pt>
                <c:pt idx="1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BC-4AB9-896F-8B8BD161DA0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08-4A99-8389-5EF1A8C8390B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08-4A99-8389-5EF1A8C8390B}"/>
              </c:ext>
            </c:extLst>
          </c:dPt>
          <c:dLbls>
            <c:dLbl>
              <c:idx val="0"/>
              <c:layout>
                <c:manualLayout>
                  <c:x val="-0.27092788243241761"/>
                  <c:y val="-1.49145922620323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km-KH" sz="1600">
                        <a:latin typeface="Kh Content" panose="02000500000000020004" pitchFamily="2" charset="0"/>
                        <a:cs typeface="Kh Content" panose="02000500000000020004" pitchFamily="2" charset="0"/>
                      </a:rPr>
                      <a:t>បុរស</a:t>
                    </a:r>
                    <a:r>
                      <a:rPr lang="km-KH"/>
                      <a:t>
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308-4A99-8389-5EF1A8C8390B}"/>
                </c:ext>
              </c:extLst>
            </c:dLbl>
            <c:dLbl>
              <c:idx val="1"/>
              <c:layout>
                <c:manualLayout>
                  <c:x val="0.2271552905394561"/>
                  <c:y val="1.9349414597691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km-KH" sz="1600">
                        <a:latin typeface="Kh Content" panose="02000500000000020004" pitchFamily="2" charset="0"/>
                        <a:cs typeface="Kh Content" panose="02000500000000020004" pitchFamily="2" charset="0"/>
                      </a:rPr>
                      <a:t>ស្រ្ដី</a:t>
                    </a:r>
                    <a:r>
                      <a:rPr lang="km-KH"/>
                      <a:t>
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5260418397066"/>
                      <c:h val="0.2553634915870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308-4A99-8389-5EF1A8C83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Moderna!$A$3:$A$4</c:f>
              <c:strCache>
                <c:ptCount val="2"/>
                <c:pt idx="0">
                  <c:v>ប្រុស</c:v>
                </c:pt>
                <c:pt idx="1">
                  <c:v>ស្រី</c:v>
                </c:pt>
              </c:strCache>
            </c:strRef>
          </c:cat>
          <c:val>
            <c:numRef>
              <c:f>Moderna!$B$3:$B$4</c:f>
              <c:numCache>
                <c:formatCode>General</c:formatCode>
                <c:ptCount val="2"/>
                <c:pt idx="0">
                  <c:v>52.7</c:v>
                </c:pt>
                <c:pt idx="1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08-4A99-8389-5EF1A8C8390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16-45B3-9300-CC522C5B32A0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16-45B3-9300-CC522C5B32A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km-KH" sz="1400" b="1" baseline="0">
                        <a:latin typeface="Kh Content" panose="02000500000000020004" pitchFamily="2" charset="0"/>
                        <a:cs typeface="Kh Content" panose="02000500000000020004" pitchFamily="2" charset="0"/>
                      </a:rPr>
                      <a:t>បុរស</a:t>
                    </a:r>
                    <a:r>
                      <a:rPr lang="km-KH" sz="1600" b="1" baseline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16-45B3-9300-CC522C5B32A0}"/>
                </c:ext>
              </c:extLst>
            </c:dLbl>
            <c:dLbl>
              <c:idx val="1"/>
              <c:layout>
                <c:manualLayout>
                  <c:x val="0.23969322005678315"/>
                  <c:y val="6.755353926875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km-KH">
                        <a:latin typeface="Kh Content" panose="02000500000000020004" pitchFamily="2" charset="0"/>
                        <a:cs typeface="Kh Content" panose="02000500000000020004" pitchFamily="2" charset="0"/>
                      </a:rPr>
                      <a:t>ស្រ្ដី</a:t>
                    </a:r>
                    <a:r>
                      <a:rPr lang="km-KH"/>
                      <a:t>
</a:t>
                    </a:r>
                    <a:r>
                      <a:rPr lang="km-KH" sz="1600"/>
                      <a:t>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16-45B3-9300-CC522C5B3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'J&amp;J'!$A$3:$A$4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'J&amp;J'!$B$3:$B$4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6-45B3-9300-CC522C5B3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emergency-preparedness-and-response/mcm-legal-regulatory-and-policy-framework/pfizer-biontech-covid-19-vaccine-frequently-asked-question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da.gov/emergency-preparedness-and-response/mcm-legal-regulatory-and-policy-framework/janssen-covid-19-vaccine-frequently-asked-questions" TargetMode="External"/><Relationship Id="rId4" Type="http://schemas.openxmlformats.org/officeDocument/2006/relationships/hyperlink" Target="https://www.fda.gov/emergency-preparedness-and-response/mcm-legal-regulatory-and-policy-framework/moderna-covid-19-vaccine-frequently-asked-question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6304/downloa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67"/>
              </a:lnSpc>
            </a:pPr>
            <a:r>
              <a:rPr lang="km-KH" b="1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867"/>
              </a:lnSpc>
            </a:pP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	</a:t>
            </a:r>
          </a:p>
          <a:p>
            <a:pPr>
              <a:lnSpc>
                <a:spcPts val="1867"/>
              </a:lnSpc>
            </a:pP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បច្ចុប្បន្នភាពសំខាន់ តាំង​ពីកំណែប្រែមុន (កាលបរិច្ឆេទ</a:t>
            </a:r>
            <a:r>
              <a:rPr lang="km-KH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en-US" baseline="0" dirty="0">
                <a:latin typeface="Kh Content" panose="02000500000000020004" pitchFamily="2" charset="0"/>
                <a:cs typeface="Kh Content" panose="02000500000000020004" pitchFamily="2" charset="0"/>
              </a:rPr>
              <a:t>1/6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)៖</a:t>
            </a:r>
          </a:p>
          <a:p>
            <a:pPr marL="628650" lvl="1" indent="-17145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បានធ្វើបច្ចុប្បន្នភាព​ព័ត៌មានអំពី​សិទ្ធិទទួលបានវ៉ាក់សាំង​ដូសជំរុញសម្រាប់អ្នកដែលបានទទួលវ៉ាក់សាំង </a:t>
            </a:r>
            <a:r>
              <a:rPr lang="en-US" dirty="0" err="1">
                <a:latin typeface="Kh Content" panose="02000500000000020004" pitchFamily="2" charset="0"/>
                <a:cs typeface="Kh Content" panose="02000500000000020004" pitchFamily="2" charset="0"/>
              </a:rPr>
              <a:t>Moderna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km-KH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(ស្លាយ​ 2</a:t>
            </a:r>
            <a:r>
              <a:rPr lang="en-US" baseline="0" dirty="0">
                <a:latin typeface="Kh Content" panose="02000500000000020004" pitchFamily="2" charset="0"/>
                <a:cs typeface="Kh Content" panose="02000500000000020004" pitchFamily="2" charset="0"/>
              </a:rPr>
              <a:t>3</a:t>
            </a:r>
            <a:r>
              <a:rPr lang="km-KH" baseline="0" dirty="0">
                <a:latin typeface="Kh Content" panose="02000500000000020004" pitchFamily="2" charset="0"/>
                <a:cs typeface="Kh Content" panose="02000500000000020004" pitchFamily="2" charset="0"/>
              </a:rPr>
              <a:t>)</a:t>
            </a:r>
            <a:endParaRPr lang="km-KH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67"/>
              </a:lnSpc>
            </a:pPr>
            <a:endParaRPr lang="en-US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5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8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defTabSz="948507">
              <a:lnSpc>
                <a:spcPts val="1660"/>
              </a:lnSpc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defTabSz="948507">
              <a:lnSpc>
                <a:spcPts val="1660"/>
              </a:lnSpc>
              <a:defRPr/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66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ត្រូវបានបង្កើតឡើងយ៉ាងរហ័ស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ប៉ុន្ដែជំហានដូចគ្នាទាំងអស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ត្រូវបានធ្វើតាម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សំរាប់វ៉ាក់សាំងនេះ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ដែលបានប្រើសំរាប់វ៉ាក់សាំងទាំងអស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់។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ក្រុមហ៊ុនវ៉ាក់សាំង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បានឈានយ៉ាងរហ័ស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ពីព្រោះតែ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</a:p>
          <a:p>
            <a:pPr defTabSz="948507">
              <a:lnSpc>
                <a:spcPts val="1660"/>
              </a:lnSpc>
              <a:defRPr/>
            </a:pPr>
            <a:endParaRPr lang="fr-CA" sz="1000" b="1" i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474254" indent="-474254">
              <a:lnSpc>
                <a:spcPts val="1660"/>
              </a:lnSpc>
              <a:spcAft>
                <a:spcPts val="1037"/>
              </a:spcAft>
              <a:buFont typeface="+mj-lt"/>
              <a:buAutoNum type="arabicPeriod"/>
            </a:pP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យើងមានព័ត៌មានជាជំនួយរួចហើយ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៖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មេរោគវីរុស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គឺជាផ្នែកមួយ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នៃគ្រួសារកូរ៉ុណាវីរុស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ដែលបានសិក្សាជាយូរមកហើយ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b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ជំនាញ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បានសិក្សាព័ត៌មានសំខាន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់ៗ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មកពីការផ្ទុះកូរ៉ុណាវីរុសផ្សេងៗទៀត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ដែលបានជួយគេបង្កើតវ៉ាក់សាំង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ដូច្នេះយើងមិនមែន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បានចាប់ផ្ដើមពីបាតដៃទទេឡើយ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474254" indent="-474254">
              <a:lnSpc>
                <a:spcPts val="1660"/>
              </a:lnSpc>
              <a:spcAft>
                <a:spcPts val="1037"/>
              </a:spcAft>
              <a:buFont typeface="+mj-lt"/>
              <a:buAutoNum type="arabicPeriod"/>
            </a:pP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រដ្ឋាភិបាលបានផ្ដល់ប្រាក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សំរាប់ការស្រាវជ្រាវវ៉ាក់សាំង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សហរដ្ឋ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និងរដ្ឋាភិបាលផ្សេងទៀត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បានចាយប្រាក់យ៉ាងច្រើន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ដើម្បីគាំទ្រក្រុមហ៊ុនវ៉ាក់សាំង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និងកិច្ចការរបស់គេ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ការធ្វើការជាមួយប្រទេសផ្សេង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ក៏បានជួយអ្នកស្រាវជ្រាវ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ឈានយ៉ាងរហ័សដែរ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474254" indent="-474254">
              <a:lnSpc>
                <a:spcPts val="1660"/>
              </a:lnSpc>
              <a:spcAft>
                <a:spcPts val="1037"/>
              </a:spcAft>
              <a:buFont typeface="+mj-lt"/>
              <a:buAutoNum type="arabicPeriod"/>
            </a:pP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មនុស្សរាប់ម៉ឺននាក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បានចូលរួមក្នុងការសិក្សាវ៉ាក់សាំង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ការសិក្សានូវវ៉ាក់សាំង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ហៅថា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វេជ្ជសាស្រ្ដសាក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ត្រូវបានធ្វើ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ដើម្បីបង្ហាញភស្តុតាងថាវ៉ាក់សាំង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គឺមានសុវត្ថិភាព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និងប្រសិទ្ធិភាព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មនុស្សរាប់ម៉ឺននាក់បានចុះឈ្មោះសំរាប់ការសិក្សា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ដូច្នេះហើយក្រុមហ៊ុន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មិនបាច់ចំណាយពេលច្រើន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ដើម្បីរកអ្នកស្ម័គ្រចិត្ដឡើយ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474254" indent="-474254" algn="l">
              <a:lnSpc>
                <a:spcPts val="1660"/>
              </a:lnSpc>
              <a:buFont typeface="+mj-lt"/>
              <a:buAutoNum type="arabicPeriod"/>
            </a:pP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ការផលិតបានកើតឡើងនៅពេលព្រមគ្នា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1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ខណៈការសិក្សាសុវត្ថិភាព</a:t>
            </a:r>
            <a:r>
              <a:rPr lang="fr-CA" sz="1000" b="1" i="1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ក្រុមហ៊ុនវ៉ាក់សាំង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បានចាប់ផ្ដើមធ្វើវ៉ាក់សាំង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នៅពេលព្រមគ្នា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ខណៈការសិក្សាកំពុងតែកើតឡើង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ដោយសង្ឃឹមថាបានបង្ហាញភស្តុតាង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ថាមានសុវត្ថិភាព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និងប្រសិទ្ធិភាព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នេះមានសេចក្ដីថា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វ៉ាក់សាំងគឺបានស្រេចបាច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សំរាប់ចែកចាយ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កាលណាវាត្រូវបានទទួលស្គាល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់។</a:t>
            </a:r>
          </a:p>
          <a:p>
            <a:pPr marL="474254" indent="-474254">
              <a:lnSpc>
                <a:spcPts val="1660"/>
              </a:lnSpc>
              <a:buFont typeface="+mj-lt"/>
              <a:buAutoNum type="arabicPeriod"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474254" indent="-237127">
              <a:lnSpc>
                <a:spcPts val="1660"/>
              </a:lnSpc>
              <a:buClr>
                <a:srgbClr val="000000"/>
              </a:buClr>
              <a:buSzPts val="1400"/>
            </a:pPr>
            <a:endParaRPr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42" name="Google Shape;442;p81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 algn="l">
                <a:buSzPts val="1400"/>
              </a:pPr>
              <a:t>10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6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6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419599"/>
            <a:ext cx="6400800" cy="3981451"/>
          </a:xfrm>
        </p:spPr>
        <p:txBody>
          <a:bodyPr/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km-KH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ឥទ្ធិពលរាយរងធ្ងន់ធ្ងរ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គឺកម្រមាន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នៅក្នុងវេជ្ជសាស្រ្ដសាក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Pfizer, Moderna,</a:t>
            </a:r>
            <a:r>
              <a:rPr lang="fr-CA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Janssen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រាយរងធ្ងន់ធ្ងរ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បានកើតឡើងតាមភាពញឹកញាប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ដូចវាកើតឡើងក្នុងប្រជាជនទូទៅដែរ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ក្នុងចំណោមតិចជាង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1.0%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នៃអ្នកចូលរួម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ដែលបានទទួលវ៉ាក់សាំង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ពុំមានភាពខុសគ្នាគួរឲ្យកត់សំគាល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ក្នុងព្រឹត្ដិការណ៍មិនល្អធ្ងន់ធ្ងរ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តាមអាយុ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ជាតិសាសន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ជាតិពន្ធ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ឬលក្ខណៈសុខភាពទេ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ប្រតិកម្មចំពោះ​យុវជនអាយុ </a:t>
            </a:r>
            <a:r>
              <a:rPr lang="en-US" sz="800" dirty="0">
                <a:latin typeface="Kh Content" panose="02000500000000020004" pitchFamily="2" charset="0"/>
                <a:cs typeface="Kh Content" panose="02000500000000020004" pitchFamily="2" charset="0"/>
              </a:rPr>
              <a:t>12-15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 ឆ្នាំគឺសមស្របជាមួយ​នឹងប្រតិកម្មបាន​រាយការណ៍ ក្នុងការសាកល្បងគ្លីនិក។</a:t>
            </a:r>
            <a:endParaRPr lang="en-US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endParaRPr lang="fr-CA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400"/>
              </a:lnSpc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បើសិនអ្នកបានទទួលវ៉ាក់សាំង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J&amp;J COVID-19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និងកើតមានរោគសញ្ញាអ្វីមួយ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នៅខាងក្រោម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ក្នុងពេល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អាទិត្យ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បន្ទាប់ពីចាក់វ៉ាក់សាំង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ស្វែងរកការថែទាំសុខភាព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មួយរំពេច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៖ </a:t>
            </a:r>
          </a:p>
          <a:p>
            <a:pPr marL="829944" lvl="1" indent="-35569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ឈឺក្បាលធ្ងន់ធ្ងរ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 ឬការព្រិលភ្នែក</a:t>
            </a:r>
            <a:endParaRPr lang="fr-CA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829944" lvl="1" indent="-35569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ឈឺដំបារពោះ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ដែលមិនចេះបាត់</a:t>
            </a:r>
            <a:endParaRPr lang="fr-CA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829944" lvl="1" indent="-35569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ឈឺ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ទ្រូង</a:t>
            </a:r>
          </a:p>
          <a:p>
            <a:pPr marL="829944" lvl="1" indent="-35569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ហើមជើង</a:t>
            </a:r>
            <a:endParaRPr lang="fr-CA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829944" lvl="1" indent="-355690">
              <a:lnSpc>
                <a:spcPts val="1400"/>
              </a:lnSpc>
              <a:spcAft>
                <a:spcPts val="622"/>
              </a:spcAft>
              <a:buFont typeface="Arial" panose="020B0604020202020204" pitchFamily="34" charset="0"/>
              <a:buChar char="•"/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ដកដង្ហើមផុត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ៗ</a:t>
            </a:r>
            <a:endParaRPr lang="km-KH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829944" lvl="1" indent="-355690">
              <a:lnSpc>
                <a:spcPts val="1400"/>
              </a:lnSpc>
              <a:spcAft>
                <a:spcPts val="622"/>
              </a:spcAft>
              <a:buFont typeface="Arial" panose="020B0604020202020204" pitchFamily="34" charset="0"/>
              <a:buChar char="•"/>
            </a:pP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ងាយនឹងជាំ ឬមានចំណុចឈាមតូចៗនៅលើស្បែក</a:t>
            </a:r>
            <a:endParaRPr lang="en-US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400"/>
              </a:lnSpc>
              <a:spcAft>
                <a:spcPts val="622"/>
              </a:spcAft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នៅក្នុងការ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ចាក់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ឧទាហរណ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នៃឥទ្ធិពលរាយរងធ្ងន់ធ្ងរ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បានបញ្ចូលមនុស្សពីរនាក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មានហើមមុខ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មួយនាក់មានរមូលពោះ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និងក្អួតចង្អោរ</a:t>
            </a:r>
            <a:r>
              <a:rPr lang="en-US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ពិបាកទប់ទល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ហើយមួយនាក់ទៀត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រាយការណ៍ថាមានវៀចមុខ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នៅក្នុងការចាក់វ៉ាក់សាំង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1" dirty="0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ឧទាហរណ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បានបញ្ចូលនូវរបួសស្មា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នៅកន្លែងចាក់វ៉ាក់សាំង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និងបានហើមក្រពេញទឹករងៃ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ក្នុងក្លៀក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ផ្ទុយនឹងដៃចាក់វ៉ាក់សាំង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នៅក្នុងការ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ចាក់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1" dirty="0">
                <a:latin typeface="Calibri" panose="020F0502020204030204" pitchFamily="34" charset="0"/>
                <a:cs typeface="Calibri" panose="020F0502020204030204" pitchFamily="34" charset="0"/>
              </a:rPr>
              <a:t>Janssen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ឧទាហរណ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បានបញ្ចូលមនុស្សបួននាក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ដែលមានការប្រកាច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និងមនុស្សប្រាំមួយនាក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មានកកឈាមក្នុងសរសៃឈាមយ៉ាងជ្រៅ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យើងមិនដឹងបើសិនឥទ្ធិពលរាយរងធ្ងន់ធ្ងរទាំងនេះ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ទាក់ទងនឹងវ៉ាក់សាំង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ឬអត់ទេ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400"/>
              </a:lnSpc>
              <a:spcAft>
                <a:spcPts val="622"/>
              </a:spcAft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ឧទាហរណ៍មួយចំនួន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នៃប្រតិកម្ម</a:t>
            </a:r>
            <a:r>
              <a:rPr lang="km-KH" sz="800" dirty="0">
                <a:latin typeface="Kh Content" panose="02000500000000020004" pitchFamily="2" charset="0"/>
                <a:cs typeface="Kh Content" panose="02000500000000020004" pitchFamily="2" charset="0"/>
              </a:rPr>
              <a:t>អាល់ឡ័រជី</a:t>
            </a:r>
            <a:r>
              <a:rPr lang="en-US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ធ្ង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ន់ធ្ងរ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ត្រូវបានរាយការណ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នៅខាងក្រៅនៃវេជ្ជសាស្រ្ដសាក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មើលរូបបញ្ចាំង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សំរាប់ព័ត៌មានថែមទៀត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អំពីប្រតិកម្មអាល់ឡ័រជី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ឥទ្ធិពលរាយរងតិចតួច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គឺជាទូទៅបន្ទាប់ពីចាក់ដូស្សទីពីរនៃ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8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ជាងទីមួយ</a:t>
            </a:r>
            <a:r>
              <a:rPr lang="fr-CA" sz="8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endParaRPr lang="en-US" sz="8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https://www.fda.gov/emergency-preparedness-and-response/mcm-legal-regulatory-and-policy-framework/pfizer-biontech-covid-19-vaccine-frequently-asked-questions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unPenh" panose="01010101010101010101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https://www.fda.gov/emergency-preparedness-and-response/mcm-legal-regulatory-and-policy-framework/moderna-covid-19-vaccine-frequently-asked-questions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unPenh" panose="01010101010101010101" pitchFamily="2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https://www.fda.gov/emergency-preparedness-and-response/mcm-legal-regulatory-and-policy-framework/janssen-covid-19-vaccine-frequently-asked-questions</a:t>
            </a:r>
            <a:endParaRPr lang="fr-CA" sz="10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8507">
              <a:defRPr/>
            </a:pPr>
            <a:endParaRPr lang="fr-CA" sz="10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48507">
              <a:lnSpc>
                <a:spcPts val="1660"/>
              </a:lnSpc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438899" y="9119475"/>
            <a:ext cx="874607" cy="481726"/>
          </a:xfrm>
        </p:spPr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1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800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ជាសរុប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50.6%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នៃអ្ន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ចូលរួម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នៅក្នុងការសាកសុវត្ថិភាពនៃ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fr-CA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មានបុរស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49.4%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ជាស្រ្ដី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83.1%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ជាស្បែកស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9.1%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ជាស្បែកខ្មៅ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អាហ្វ្រិក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-</a:t>
            </a:r>
            <a:b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អាមេរិក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28.0%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ជាហ៊ិស្បានិក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ឬឡាទីណូ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4.3%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ជាអាស៊ី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0.5%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ជាអាមេរិក-ឥណ្ឌាន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ឬជនជាតិដើមអាឡាស្កា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សុវត្ថិភាពនៃវ៉ាក់សាំង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 Pfizer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 ក្នុងមនុស្សជំទង់ដែលត្រូវ​បាន​គេបាន​សិក្សាស្រាវជ្រាវក្នុងចំនួនមនុស្សជំទង់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 2,260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 នាក់​ដែល​មានអាយុ 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12-15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 ឆ្នាំ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និង​កុមារ 3,000នាក់ អាយុ​ 5-11ឆ្នាំ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(https://www.fda.gov/media/144413/download)</a:t>
            </a:r>
          </a:p>
          <a:p>
            <a:pPr>
              <a:lnSpc>
                <a:spcPts val="180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6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60"/>
              </a:lnSpc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660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ជាសរុប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52.7%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នៃអ្នក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ចូលរួម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នៅក្នុងការសាកសុវត្ថិភាពនៃ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មានបុរស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47.3%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ជាស្រ្ដី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79.2% 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ជាស្បែកស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10.2%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ជាស្បែកខ្មៅ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អាហ្វ្រិក-អាមេរិក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20.5%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ជាហ៊ិស្បានិក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ឬឡាទីណូ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4.6%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ជាអាស៊ី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0.8% 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ជាអាមេរិក-ឥណ្ឌាន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ឬជនជាតិដើមអាឡាស្កា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0.2%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ជាជនជាតិដើមហាវ៉ៃ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ឬអ្នកកោះប៉ាស៊ីហ្វិក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2.1%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ជាអ្នកផ្សេងទៀត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2.1%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ជាចំរុះជាតិសាសន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៍។</a:t>
            </a: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66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មធ្យមភាពអាយុនៃអ្នកចូលរួមគឺ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;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75.2%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គឺអាយុពី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24.8%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គឺអាយុ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និងចាស់ជាង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b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</a:br>
            <a:endParaRPr lang="fr-CA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បុគ្គលិកលក្ខណៈនៃប្រជាសាស្រ្ដ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គឺស្រដៀងគ្នា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ក្នុងចំណោមអ្នកចូលរួម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ដែលបានទទួលវ៉ាក់សាំង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Moderna COVID-19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និងអស់អ្នកដែលបានទទួលថ្នាំពិសោធន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៍។</a:t>
            </a: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https://www.fda.gov/media/144637/download </a:t>
            </a: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5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60"/>
              </a:lnSpc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660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ជាសរុប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45%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នៃអ្នក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ចូលរួម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នៅក្នុងការសាក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សុវត្ថិ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ភាពនៃ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Janssen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មានស្រ្ដី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55%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ជាបុរស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58.7%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ជាស្បែកស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19.4%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ជាស្បែកខ្មៅ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អាហ្វ្រិក-អាមេរិក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45.3%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ជាហ៊ិស្បានិក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ឬឡាទីណូ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3.3%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ជាអាស៊ី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9.5%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ជាអាមេរិក-ឥណ្ឌាន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/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ជនជាតិដើមអាឡាស្កា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0.2%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ជាជនជាតិដើមហាវ៉ៃ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ឬអ្នកកោះប៉ាស៊ីហ្វិក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ផ្សេងទៀត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5.6%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មកពីក្រុមចំរុះជាតិសាសន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៍,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1.4%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ជាសាសន៍ដែលមិនស្គាល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មធ្យភាគអាយុនៃអ្នកចូលរួមគឺ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52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66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បុគ្គលិកលក្ខណៈនៃប្រជាសាស្រ្ដ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គឺស្រដៀងគ្នា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ក្នុងចំណោមអ្នកចូលរួម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ដែលបានទទួលវ៉ាក់សាំង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Janssen COVID-19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និងអស់អ្នកដែលបានទទួលថ្នាំពិសោធន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៍។</a:t>
            </a:r>
          </a:p>
          <a:p>
            <a:pPr>
              <a:lnSpc>
                <a:spcPts val="166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pPr>
              <a:lnSpc>
                <a:spcPts val="166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 </a:t>
            </a:r>
          </a:p>
          <a:p>
            <a:pPr>
              <a:lnSpc>
                <a:spcPts val="1660"/>
              </a:lnSpc>
            </a:pPr>
            <a:r>
              <a:rPr lang="fr-CA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https://www.fda.gov/media/146304/download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27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35197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800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ថ្វីបើមានឱកាសតិចតួច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អាចបណ្ដាលឲ្យមាន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ប្រតិកម្មអាល់ឡ័រជីធ្ងន់ធ្ងរ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គង់តែការនេះតាមធម្មតា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នឹងកើតឡើងក្នុងពេលពីរបីនាទី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ទៅមួយម៉ោង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បន្ទាប់ពីទទួលវ៉ាក់សាំង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>
              <a:lnSpc>
                <a:spcPts val="180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សញ្ញានៃប្រតិកម្មអាល់ឡ័រជីធ្ងន់ធ្ងរ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អាចរួមមាន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៖ </a:t>
            </a:r>
          </a:p>
          <a:p>
            <a:pPr>
              <a:lnSpc>
                <a:spcPts val="180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•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ពិបាកដកដង្ហើម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•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ហើមមុខ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និងបំពង់ករបស់អ្នក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•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ល្បឿនបេះដូងដើរញាប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</a:p>
          <a:p>
            <a:pPr>
              <a:lnSpc>
                <a:spcPts val="180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•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កន្ទួលខ្លាំង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នៅពេញខ្លួនរបស់អ្នក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•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វិលមុខ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និងខ្សោយកំឡាំង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80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បើសិនអ្នកមានប្រវតិ្ដ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នៃប្រតិកម្មអាល់ឡ័រជី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អ្នកផ្ដល់ការចាក់វ៉ាក់សាំងឲ្យអ្នក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អាចនឹងសូមឲ្យអ្នកនៅនឹងកន្លែង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ដែលអ្នកបានទទួលវ៉ាក់សាំងរបស់អ្នក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សំរាប់ការត្រួតមើលជាបន្ទាប់មក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80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800"/>
              </a:lnSpc>
              <a:defRPr/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បានពិនិត្យមើលទិន្នន័យដែលបានរាយការណ៍ទៅ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ប្រព័ន្ធរាយការណ៍ព្រឹត្ដិការណ៍ប្រទូស្ដប្រទាំងវ៉ាក់សាំង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(Vaccine Adverse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System, VAERS)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ចាប់តាំងពីពាក់កណ្ដាលខែធ្នូ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មកដល់ពាក់កណ្ដាលខែមករា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និងក៏កម្រមានរបាយការណ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នៃប្រតិកម្មអាល់ឡ័រជីធ្ងន់ធ្ងរ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បន្ទាប់ពីការចាក់វ៉ាក់សាំង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ដែលបានកើតឡើង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មានកម្រិតស្រដៀងគ្នា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នឹងអ្វីៗដែលបានឃើញ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ជាមួយវ៉ាក់សាំងដែលបានប្រើជាទូទៅដែរ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ដូចជាវ៉ាក់សាំងគ្រុនផ្ដាសាយធំ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8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lnSpc>
                <a:spcPts val="1660"/>
              </a:lnSpc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defTabSz="948507">
              <a:lnSpc>
                <a:spcPts val="1660"/>
              </a:lnSpc>
              <a:defRPr/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66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កំពុងតែបានសិក្សា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ដោយប្រយ័ត្នប្រយែង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នៅឥឡូវនេះ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ហើយនឹងបានសិក្សាជាបន្ដទៀតជាច្រើនឆ្នាំ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ស្រដៀងគ្នានឹងវ៉ាក់សាំងផ្សេងៗដែរ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 defTabSz="948507">
              <a:lnSpc>
                <a:spcPts val="1660"/>
              </a:lnSpc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នេះគឺជាសុវត្ថិភាពរបស់វា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</a:p>
          <a:p>
            <a:pPr marL="177845" indent="-177845">
              <a:lnSpc>
                <a:spcPts val="1660"/>
              </a:lnSpc>
              <a:buFontTx/>
              <a:buChar char="-"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ក៏ដូចវ៉ាក់សាំងផ្សេងៗទៀតដែរ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វាធ្វើការតាមការបង្រៀន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ខ្លួន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របស់យើង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ដើម្បីបង្កើតអង្គបដិបក្ខប្រាណ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ដែលប្រយុទ្ធប្រឆាំងនឹងវីរុស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ដែលបណ្ដាលឲ្យមាន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ដើម្បីការពារជំងឺនៅអនាគត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 marL="177845" indent="-177845">
              <a:lnSpc>
                <a:spcPts val="1660"/>
              </a:lnSpc>
              <a:buFontTx/>
              <a:buChar char="-"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វាពុំមានភស្តុតាងនៅឥឡូវនេះ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ដែលអង្គបដិបក្ខប្រាណ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បានកើតមកពីការចាក់វ៉ាក់សាំង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នឹងបណ្ដាលឲ្យមានបញ្ហាអ្វីមួយ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ជាមួយនឹងការមានគភ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៌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រួមទាំងការកកើតនូវសុកដែរ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177845" indent="-177845">
              <a:lnSpc>
                <a:spcPts val="1660"/>
              </a:lnSpc>
              <a:buFontTx/>
              <a:buChar char="-"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តាមពិត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វាពុំមានភស្ដុតាងថាបញ្ហាភាពពុំអាចមានគភ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៌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គឺជាឥទ្ធិពលរាយរងនៃវ៉ាក់សាំងអ្វីមួយឡើយ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5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lnSpc>
                <a:spcPts val="1800"/>
              </a:lnSpc>
              <a:defRPr/>
            </a:pPr>
            <a:endParaRPr lang="fr-CA" dirty="0">
              <a:latin typeface="Kh Conte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0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សម្គាល់៖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វ៉ាក់សាំង​ជំងឺ​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ប្រភេទ​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Pfizer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មានប្រសិទ្ធភាព​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90% 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ក្នុងការបង្ការ​ជំងឺ​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ទៅលើកុមារអាយុ​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ឆ្នាំ​ដល់​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ឆ្នាំ​។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ការឲ្យកុមារ​ចាក់វ៉ាក់សាំង​</a:t>
            </a: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អាច​ជួយ​ការពារពួកគេ​ប្រឆាំង​នឹង​ជំងឺ​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</a:t>
            </a: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ព្រមទាំង​កាត់បន្ថយ​ការរាំង​ស្ទះ​ដល់សកម្មភាព​សិក្សា​ដោយផ្ទាល់ និង​សកម្មភាព​ជាក្រុម​ ដោយជួយ​ពន្យឺត​ការចម្លងជំងឺ​ក្នុងសហគមន៍​</a:t>
            </a: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កុមារ​អាច​នឹង​មាន​ផល​រំខាន​មួយចំនួន​ពី​វ៉ាក់សាំង​</a:t>
            </a: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ដូចគ្នាទៅនឹង​ផលរំខានដែលមានលើ​មនុស្ស​ពេញវ័យ និង​ជាមួយវ៉ាក់សាក់សាំង​ប្រភេទ​ផ្សេងដែរ​។ ទាំងនេះ​គឺជា​សញ្ញា​បង្ហាញថា​ រាងកាយរបស់ពួកគេ​កំពុង​បង្កើតការការពារ​ ប៉ុន្តែផលរំខានទាំងនេះ​នឹង​បាត់ទៅវិញ​ក្នុងរយៈពេល​ពីរឬបីថ្ងៃ​។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51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60"/>
              </a:lnSpc>
            </a:pPr>
            <a:r>
              <a:rPr lang="km-KH" sz="1000" b="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660"/>
              </a:lnSpc>
            </a:pPr>
            <a:endParaRPr lang="km-KH" sz="10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នឹងមិនផ្លាស់ប្ដូរ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ឬប្រទូស្ដប្រទាំងជាមួយ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ភិនភាគនៃសាច់សាលោហិត </a:t>
            </a:r>
            <a:r>
              <a:rPr lang="km-KH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Deoxyribonucleic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Acid, DNA)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របស់អ្នកក្នុងរបៀបអ្វីមួយឡើយ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66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វ៉ាក់សាំងបង្រៀនប្រព័ន្ធស៊ាំរោគរបស់អ្នក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ពីរបៀបប្រយុទ្ធ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ប្រឆាំងនឹងវីរុសជាក់លាក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វាធ្វើការជាមួយ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ប្រព័ន្ធការពារខ្លួនជាធម្មជាតិរបស់ខ្លួនអ្នក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ដើម្បីបង្កើត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ភាពស៊ាំនឹងជំងឺ ដោយសុវត្ថិភាព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ដើម្បីធ្វើការងាររបស់វា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មិនត្រូវការចូលទៅខាងក្នុងស្នូលនៃកោសិកា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ដែលជាកន្លែង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របស់យើងបានទុកទេ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នេះមានសេចក្ដីថា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វ៉ាក់សាំងមិនដែលប្រទូស្ដប្រទាំង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ក្នុងរបៀបអ្វីមួយ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និងក៏គ្មានផ្លូវផ្លាស់ប្តូរវាឡើយ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>
              <a:lnSpc>
                <a:spcPts val="166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នៅចុងបញ្ចប់នៃដំណើរការ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ខ្លួន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របស់យើង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មានរៀនរបៀប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ដើម្បីការពារប្រឆាំងនឹងការឆ្លងជំងឺ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នៅពេលអនាគត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ការតបឆ្លើយនឹងប្រព័ន្ធស៊ាំ​រោគនោះ និងការ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ធ្វើអង្គបដិបក្ខប្រាណ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គឺជាអ្វីៗដែលការពារយើង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ពីការបានឆ្លងជំងឺបើសិនរីរុសពិត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ចូលទៅ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ខ្លួន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របស់យើង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>
              <a:lnSpc>
                <a:spcPts val="1660"/>
              </a:lnSpc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(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ប្រភព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៖ </a:t>
            </a:r>
            <a:r>
              <a:rPr lang="fr-CA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https://www.cdc.gov/coronavirus/2019-ncov/vaccines/facts.html</a:t>
            </a:r>
            <a:r>
              <a:rPr lang="fr-CA" u="sng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3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km-KH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សម្គាល់៖</a:t>
            </a:r>
          </a:p>
          <a:p>
            <a:pPr marL="0" marR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 </a:t>
            </a:r>
            <a:endParaRPr lang="en-US" sz="1200" u="none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CDC </a:t>
            </a:r>
            <a:r>
              <a:rPr lang="km-KH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កំពុងត្រួតពិនិត្យវីរុសផ្លាស់ប្តូរ​ក្នុង​សហរដ្ឋ​អាមេរិក រួមទាំង​ការផ្លាស់ប្តូរ​ជាមួយ​នឹងវ៉ារ្យ៉ង​អូមីក្រុង​។</a:t>
            </a:r>
          </a:p>
          <a:p>
            <a:pPr marL="342900" marR="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m-KH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អ្នកវិទ្យាសាស្ត្រកំពុងធ្វើការ​ដើម្បី​រៀន​បន្ថែមទៀត​អំពី​របៀបដែលការរីករាលដាល​ការបំប្លែង​នីមួយ ៗ ថ្វីបើ​វាអាចបណ្តាល​ឲ្យ​មាន​ការឈឺកាន់តែធ្ងន់ធ្ងរ​ និង​ថាតើវ៉ាក់សាំងដែលមាន​រួចជាស្រេច នឹងការពារ​បុគ្គលពីការបំប្លែង​កូវីដ</a:t>
            </a:r>
            <a:r>
              <a:rPr lang="en-US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-19 </a:t>
            </a:r>
            <a:r>
              <a:rPr lang="km-KH" sz="12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ជាក់ច្បាស់នានា។</a:t>
            </a:r>
            <a:endParaRPr lang="en-US" u="none" dirty="0">
              <a:latin typeface="Kh Content" panose="020B0604020202020204" charset="0"/>
              <a:cs typeface="Kh Content" panose="020B0604020202020204" charset="0"/>
            </a:endParaRPr>
          </a:p>
          <a:p>
            <a:pPr>
              <a:lnSpc>
                <a:spcPts val="1660"/>
              </a:lnSpc>
            </a:pPr>
            <a:endParaRPr lang="fr-CA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4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18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សម្គាល់៖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dirty="0">
                <a:solidFill>
                  <a:srgbClr val="0000FF"/>
                </a:solidFill>
                <a:effectLst/>
                <a:latin typeface="Kh Content" panose="020B0604020202020204" charset="0"/>
                <a:ea typeface="Calibri" panose="020F0502020204030204" pitchFamily="34" charset="0"/>
                <a:cs typeface="Kh Content" panose="020B0604020202020204" charset="0"/>
              </a:rPr>
              <a:t> </a:t>
            </a:r>
            <a:endParaRPr lang="en-US" sz="1800" u="none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05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អ្នកអាច​ជ្រើសយក​វ៉ាក់សាំង​ដូស​ជំរុញ​ណាមួយ​ដែលអ្នក​ចង់បាន​។</a:t>
            </a:r>
            <a:r>
              <a:rPr lang="km-KH" sz="105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អ្នកខ្លះអាច​នឹង​ចង់បាន​ប្រភេទ​វ៉ាក់សាំង​ដែល​ពួកគេ​បាន​ទទួល​ពីមុនមក​ អ្នកខ្លះ​ទៀត​អាច​​នឹង​ចង់បាន​វ៉ាក់សាំង​ដូសជំរុញប្រភេទ​ផ្សេង។​</a:t>
            </a:r>
            <a:endParaRPr lang="en-US" sz="105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អ្នកនៅតែ​ត្រូវបានចាត់ទុកថាទទួលបានវ៉ាក់សាំង​គ្រប់ចំនួន​ ប្រសិនបើអ្នក​មិនទទួលបានការចាក់វ៉ាក់សាំង​ដូសជំរុញ​ទេ​។</a:t>
            </a:r>
            <a:endParaRPr lang="en-US" sz="105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ផលរំខានក្រោយការចាក់ដូសជំរុញ​</a:t>
            </a:r>
            <a:r>
              <a:rPr lang="km-KH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គឺស្រដៀងគ្នា​នឹង​ផលរំខានក្រោយ​ចាក់ដូសទីពីរដែរ​។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អ្នកអាចទទួលបានវ៉ាក់សាំង​កូវីដ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</a:t>
            </a:r>
            <a:r>
              <a:rPr lang="km-KH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និង​ការចាក់វ៉ាក់សាំង​ផ្សេងទៀត​ ដូចជា​វ៉ាក់សាំង​គ្រុនផ្តាសាយ​ធំ​ឬជំងឺ​រើម</a:t>
            </a:r>
            <a:r>
              <a:rPr lang="km-KH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ក្នុងពេលតែមួយ​ឬក្នុងពេលជាប់ៗគ្នា​បាន​</a:t>
            </a:r>
            <a:r>
              <a:rPr lang="km-KH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។</a:t>
            </a:r>
            <a:endParaRPr lang="en-US" sz="105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km-KH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សម្រាប់ចម្លើយ​ចំពោះសំណួរដែលសាកសួរទូទៅ​អំពី​វ៉ាក់សាំងដូសជំរុញ​</a:t>
            </a:r>
            <a:r>
              <a:rPr lang="km-KH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សូមចូល​ទៅកាន់៖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https://www.mass.gov/info-details/covid-19-booster-frequently-asked-questions </a:t>
            </a:r>
            <a:endParaRPr lang="en-US" sz="105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660"/>
              </a:lnSpc>
            </a:pPr>
            <a:endParaRPr lang="fr-CA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05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47248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km-KH" sz="1000" b="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800"/>
              </a:lnSpc>
            </a:pPr>
            <a:endParaRPr lang="km-KH" sz="10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km-KH" sz="1000" b="0" dirty="0">
                <a:latin typeface="Kh Content" panose="02000500000000020004" pitchFamily="2" charset="0"/>
                <a:cs typeface="Kh Content" panose="02000500000000020004" pitchFamily="2" charset="0"/>
              </a:rPr>
              <a:t>វិធីសាស្រ្តទាំងនេះ​អនុវត្ត​ចំពោះ​បុគ្គលដែល​ស្វែងរក​ការចាក់វ៉ាក់សាំង​ដូសជំរុញ​ផងដែរ។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ខ្សែធនធានការគ្រោងពេល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គឺសំរាប់មនុស្សដែលមិនអាចប្រើអន្ដរបណ្ដាញប៉ុណ្ណោះ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វាមានជា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ភាសា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អ្នកតំណាងអាចធ្វើការណាត់ជួប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ដូចគ្នានៅលើគេហទំព័រសាធារណៈ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ម៉ោងធ្វើការរបស់គេគឺ៖ ថ្ងៃចន្ទ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-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ថ្ងៃប្រហស្បតិ៍ពីម៉ោង 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8:30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ព្រឹក រហូតដល់ម៉ោង 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8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យប់ និងថ្ងៃសុក្រ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-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ថ្ងៃអាទិត្យ ពីម៉ោង 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8:30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ព្រឹក រហូតដល់ម៉ោង 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5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ល្ងាច </a:t>
            </a:r>
            <a:endParaRPr lang="fr-CA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  <a:spcAft>
                <a:spcPts val="830"/>
              </a:spcAft>
            </a:pPr>
            <a:endParaRPr lang="en-US" sz="1000" dirty="0">
              <a:latin typeface="Kh Content" panose="02000500000000020004" pitchFamily="2" charset="0"/>
              <a:ea typeface="Calibri" panose="020F0502020204030204" pitchFamily="34" charset="0"/>
              <a:cs typeface="Kh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A723-8E7C-466C-9B48-1A291385479A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98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សម្គាល់៖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បណ្តាញកម្មវិធីប្រមូលព័ត៌មានឈ្មោះ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In-Home Program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មានដំណើរការថ្ងៃចន្ទ រហូតដល់ថ្ងៃសុក្រ​ពី​ម៉ោង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9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ព្រឹករហូតដល់ម៉ោង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 5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ល្ងាច​ហើយ​មាន​អ្នកតំណាងដែលនិយាយភាសាអង់គ្លេស និងអេស្បាញ ក៏​មាន​អ្នកបកប្រែ​ក្នុងចំនួនច្រើនជាង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100+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ភាសា ។</a:t>
            </a: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នៅពេលអ្នកចុះឈ្មោះជាមួយកម្មវិធី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In-Home Program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 ជាទូទៅ​អ្នក​នឹងត្រូវមានគេទូរស័ព្ទក្នុង​កំឡុង​ពេល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5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ថ្ងៃធ្វើការ​ដើម្បី​ដាក់ការណាត់ជួប ។  ការចាក់ថ្នាំវ៉ាក់សាំងក្នុងផ្ទះ​នឹង៖</a:t>
            </a: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ត្រូវបាន​ធ្វើឡើងដោយ​អ្នកវិជ្ជាជីវៈវេជ្ជសាស្ត្រ អនុវត្តតាម​ការណែនាំសុខភាពសាធារណៈទាំងអស់</a:t>
            </a: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បានកែសម្រួលដើម្បីឲ្យសមស្រប​នឹងតម្រូវការបុគ្គល​ ជាប់ក្នុងផ្ទះ ដូចបានពិភាក្សាក្នុងការទូរស័ព្ទណាត់ពេលជួប</a:t>
            </a: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បានដាក់ពេលជួប​ស្របតាមភូមិសាស្ត្រនៃបុគ្គលដែលជាប់ក្នុងផ្ទះ មិនស្របតាមមូលដ្ឋាន​ថាអ្នក​មក​មុន​និងត្រូវបានគេបម្រើមុន​ទេ</a:t>
            </a: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បានផ្តល់វ៉ាក់សាំង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Johnson &amp; Johnson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តែមួយដូស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ដែលងាយស្រួលនឹងដឹកជញ្ជូន ហើយតម្រូវតែការណាត់ជួបតែមួយប៉ុណ្ណោះ</a:t>
            </a:r>
            <a:endParaRPr lang="en-US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endParaRPr lang="km-KH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បុគ្គលមានអាយុ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12-17 </a:t>
            </a:r>
            <a:r>
              <a:rPr lang="km-KH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ឆ្នាំ​នឹងត្រូវបានផ្តល់វ៉ាក់សាំង </a:t>
            </a:r>
            <a:r>
              <a:rPr lang="en-US" sz="1800" dirty="0">
                <a:effectLst/>
                <a:latin typeface="Kh Content" panose="020B0604020202020204" charset="0"/>
                <a:ea typeface="Times New Roman" panose="02020603050405020304" pitchFamily="18" charset="0"/>
                <a:cs typeface="Kh Content" panose="020B0604020202020204" charset="0"/>
              </a:rPr>
              <a:t>Pfizer</a:t>
            </a:r>
            <a:endParaRPr lang="km-KH" sz="1800" dirty="0">
              <a:effectLst/>
              <a:latin typeface="Kh Content" panose="020B0604020202020204" charset="0"/>
              <a:ea typeface="Times New Roman" panose="02020603050405020304" pitchFamily="18" charset="0"/>
              <a:cs typeface="Kh Content" panose="020B0604020202020204" charset="0"/>
            </a:endParaRPr>
          </a:p>
          <a:p>
            <a:endParaRPr lang="km-KH" sz="1800" dirty="0">
              <a:effectLst/>
              <a:latin typeface="Calibri" panose="020F0502020204030204" pitchFamily="34" charset="0"/>
              <a:cs typeface="Kh Content" panose="02000500000000020004" pitchFamily="2" charset="0"/>
            </a:endParaRPr>
          </a:p>
          <a:p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ការរ៉ាប់រងយានជំនិះ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បញ្ចូលនូវមនុស្សដែលមាន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Limited,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Children’s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Securit</a:t>
            </a:r>
            <a:r>
              <a:rPr lang="km-KH" dirty="0"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y Program (CMSP)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Family Assistance (FA)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 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ជាបន្ថែមទៀត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សមាជិកអាចស្នើសុំ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សេវា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យានជំនិះដោយផ្ទាល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តាមរយៈសេវាអតិថិជនរបស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ជាជាងត្រូវការស្នើសុំសេវា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តាមរយៈអ្នកផ្ដល់ការថែទាំសុខភាព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defTabSz="948507">
              <a:lnSpc>
                <a:spcPts val="1800"/>
              </a:lnSpc>
              <a:spcAft>
                <a:spcPts val="830"/>
              </a:spcAft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800"/>
              </a:lnSpc>
              <a:spcAft>
                <a:spcPts val="830"/>
              </a:spcAft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ក៏មានអង្គការតាមសហគមន៍ជាច្រើនដែរ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Aging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Services Access Point (ASAP)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Council on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Aging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(COA)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ដែលអាចជួយអ្នក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ក្នុងការរកយានជំនិះ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 </a:t>
            </a:r>
          </a:p>
          <a:p>
            <a:pPr>
              <a:lnSpc>
                <a:spcPts val="1800"/>
              </a:lnSpc>
              <a:spcAft>
                <a:spcPts val="830"/>
              </a:spcAft>
            </a:pPr>
            <a:endParaRPr lang="en-US" sz="1000" dirty="0">
              <a:latin typeface="Kh Content" panose="02000500000000020004" pitchFamily="2" charset="0"/>
              <a:ea typeface="Calibri" panose="020F0502020204030204" pitchFamily="34" charset="0"/>
              <a:cs typeface="Kh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A723-8E7C-466C-9B48-1A291385479A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56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lnSpc>
                <a:spcPts val="1800"/>
              </a:lnSpc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defTabSz="948507">
              <a:lnSpc>
                <a:spcPts val="1800"/>
              </a:lnSpc>
              <a:defRPr/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80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ការធានារ៉ាប់រងសុខភាព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Medicare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Medicaid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នឹងរ៉ាប់រង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តម្លៃនៃការចាក់វ៉ាក់សាំង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យកប័ណ្ណធានារ៉ាប់រងសុខភាពរបស់អ្នក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ក្រុមហ៊ុនធានារ៉ាប់រងរបស់អ្នក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នឹងត្រូវបានចេញវិក្កយប័ត្រឲ្យ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ដោយឥតអស់ថ្លៃដល់អ្នក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defTabSz="948507">
              <a:lnSpc>
                <a:spcPts val="1800"/>
              </a:lnSpc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80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អ្នកផ្ដល់ការថែទាំសុខភាពរបស់អ្នក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ក៏អាចនឹងបានសងប្រាក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ពីរដ្ឋាភិបាលសហព័ន្ធដែរ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សំរាប់តម្លៃនៃការចាក់វ៉ាក់សាំង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ឲ្យជនអន្ដោប្រវេសន៍គ្មានឯកសារ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59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lnSpc>
                <a:spcPts val="1800"/>
              </a:lnSpc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defTabSz="948507">
              <a:lnSpc>
                <a:spcPts val="1800"/>
              </a:lnSpc>
              <a:defRPr/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80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រដ្ឋាភិបាលសហព័ន្ធ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បានបញ្ជាក់ថាវានឹងមិនពិចារណា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ការព្យាបាល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ជាផ្នែកនៃការសំរេច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ថាតើនរណាម្នាក់គឺជា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“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បន្ទុកសាធារណៈ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”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ឬវាទាក់ទងចំពោះលក្ខណៈអត្ថប្រយោជន៍សាធារណៈ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សំរាប់បុគ្គលខ្លះ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ដែលស្វែងរកការបន្ដរស់នៅ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ឬផ្លាស់ប្ដូរស្ថានភាពឡើយ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សូម្បីតែបើវ៉ាក់សាំង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ត្រូវបានបង់ឲ្យដោយ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Medicaid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ឬប្រាក់សហព័ន្ធផ្សេងទៀត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ក៏ដោយ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80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យក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ID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ដោយមានឈ្មោះរបស់អ្នក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ដើម្បីបញ្ជាក់ឈ្មោះរបស់អ្នក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នៅក្នុងប្រព័ន្ធចាក់វ៉ាក់សាំង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វាមិនបានតម្រូវទេ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>
              <a:lnSpc>
                <a:spcPts val="180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យកប័ណ្ណធានារ៉ាប់រងសុខភាពរបស់អ្នក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ក្រុមហ៊ុនធានារ៉ាប់រងរបស់អ្នក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នឹងត្រូវបានចេញ</a:t>
            </a:r>
            <a:endParaRPr lang="fr-CA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វិក្កយប័ត្រឲ្យ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ដោយឥតអស់ថ្លៃដល់អ្នក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អ្នកមិនបាច់បានធានារ៉ាប់រង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ដើម្បីទទួលវ៉ាក់សាំងឡើយ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37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lnSpc>
                <a:spcPts val="1900"/>
              </a:lnSpc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defTabSz="948507">
              <a:lnSpc>
                <a:spcPts val="1900"/>
              </a:lnSpc>
              <a:defRPr/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90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បើសិនអ្នកមានឈឺខ្លាំង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ឬមិនស្រួលខ្លួន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និយាយទៅកាន់អ្នកផ្ដល់ការថែទាំសុខភាពរបស់អ្នក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ដែលអាចនឹងឲ្យអនុសាសន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ប្រើថ្នាំគ្មានវេជ្ជបញ្ជា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ibuprofen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ឬ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acetaminophen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ដើម្បីបន្ថយការឈឺ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ឬមិនស្រួលខ្លួននៅកន្លែងអ្នកចាក់ថ្នាំ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ស្អំដោយក្រណាត់ស្អាត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ត្រជាក់ល្មម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សើម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នៅលើកន្លែង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និងប្រើ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ឬហាត់ពត់ដៃរបស់អ្នក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ដើម្បីបន្ថយការមិនស្រួលខ្លួនមកពីគ្រុន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ផឹកទឹកឲ្យច្រើន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និងស្លៀកពាក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ខោអាវស្</a:t>
            </a:r>
            <a:r>
              <a:rPr lang="en-US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ដើង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ៗ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defTabSz="948507">
              <a:lnSpc>
                <a:spcPts val="1900"/>
              </a:lnSpc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90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នៅក្នុងករណីភាគច្រើន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ការមិនស្រួលខ្លួនមកពីគ្រុន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ឬឈឺ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គឺជាធម្មតា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ប៉ុន្ដែទាក់ទងអ្នកផ្ដល់ការថែទាំសុខភាពរបស់អ្នក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បើសិនមានក្រហម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ឬឈឺខ្លាំង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នៅកន្លែងអ្នកបានចាក់ថ្នាំ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កើនឡើងបន្ទាប់ពី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ម៉ោង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ឬឥទ្ធិពលរាយរងរបស់អ្នក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ដែលអ្នកកំពុងតែព្រួយបារម្ភ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ឬហាក់ដូចជាមិនបាត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ពីរបីថ្ងៃ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90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900"/>
              </a:lnSpc>
              <a:defRPr/>
            </a:pP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V-</a:t>
            </a:r>
            <a:r>
              <a:rPr lang="fr-CA" b="1" dirty="0" err="1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គឺជាឧបករណ៍តាមទូរស័ព្ទទំនើប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ដែលប្រើពាក្យសារ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នឹងស្ទង់មតិតាមបណ្ដាញ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ដើម្បីផ្ដល់ការឆែកមើលសុខភាពរៀងៗខ្លួន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បន្ទាប់ពីអ្នកទទួលការចាក់វ៉ាក់សាំង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តាមរយៈ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v-</a:t>
            </a:r>
            <a:r>
              <a:rPr lang="fr-CA" b="1" dirty="0" err="1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អ្នកអាចប្រាប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ភ្លាម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បើសិនអ្នកមានឥទ្ធិពលរាយរងអ្វីមួយ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បន្ទាប់ពីទទួលវ៉ាក់សាំង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b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អាស្រ័យទៅលើចំឡើយរបស់អ្នក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នរណាម្នាក់មកពី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អាចនឹងទូរស័ព្ទមកអ្នក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ដើម្បីឆែកមើលអ្នក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និងយកព័ត៌មានថែមទៀត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v-</a:t>
            </a:r>
            <a:r>
              <a:rPr lang="fr-CA" b="1" dirty="0" err="1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នឹងរំលឹកអ្នក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ឲ្យទៅទទួលវ៉ាក់សាំង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ដូស្សទីពីររបស់អ្នក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បើសិនអ្នកត្រូវការមួយទៀត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ដើម្បីចុះឈ្មោះសំរាប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v-</a:t>
            </a:r>
            <a:r>
              <a:rPr lang="fr-CA" b="1" dirty="0" err="1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សូមទស្សនា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cdc.gov/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vsafe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763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37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fr-CA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2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27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endParaRPr lang="fr-CA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មនុស្សដែលបានចាក់វ៉ាក់សាំងពេញ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បើសិនគេបានទទួលពីរដូស្ស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Pfizer 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ឬតែមួយដូស្សនៃវ៉ាក់សាំង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Johnson &amp; Johnson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លើសពី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ថ្ងៃកន្លងទៅ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763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763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ទាំងអស់គ្នា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តាមការចាក់វ៉ាក់សាំង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និងធ្វើតាមអនុសាសន៍នៃ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សំរាប់បៀបដើម្បីការពារខ្លួនអ្នក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និងអ្នកផ្សេង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ផ្ដល់ជូន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ពារដ៏ល្អបំផុត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ពីការឆ្លងរោគ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និងការរាលដាល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 </a:t>
            </a:r>
          </a:p>
          <a:p>
            <a:pPr defTabSz="948507">
              <a:lnSpc>
                <a:spcPts val="1763"/>
              </a:lnSpc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763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ឧបទេសរបស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DPH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សំរាប់មនុស្សដែលបានចាក់វ៉ាក់សាំងពេញ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អាចរកឃើញនៅ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https://www.mass.gov/guidance/guidance-for-people-who-are-fully-vaccinated-against-covid-19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76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7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9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507365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1800" dirty="0">
                <a:solidFill>
                  <a:srgbClr val="000000"/>
                </a:solidFill>
                <a:effectLst/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សម្គាល់៖</a:t>
            </a:r>
          </a:p>
          <a:p>
            <a:pPr marL="342900" marR="507365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km-KH" sz="1800" dirty="0">
              <a:solidFill>
                <a:srgbClr val="000000"/>
              </a:solidFill>
              <a:effectLst/>
              <a:latin typeface="Kh Content" panose="02000500000000020004" pitchFamily="2" charset="0"/>
              <a:ea typeface="Calibri" panose="020F0502020204030204" pitchFamily="34" charset="0"/>
              <a:cs typeface="Kh Content" panose="02000500000000020004" pitchFamily="2" charset="0"/>
            </a:endParaRPr>
          </a:p>
          <a:p>
            <a:pPr marL="342900" marR="507365" indent="-3429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1800" dirty="0">
                <a:solidFill>
                  <a:srgbClr val="000000"/>
                </a:solidFill>
                <a:effectLst/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ក្រសួងសុខាភិបាលសាធារណៈរដ្ឋម៉ាសាជូស្សេត បង្ហោះរបាយការចាក់ថ្នាំវ៉ាក់សាំង ដែលបង្ហាញព័តឥមាន​ដូចជា៖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unPenh" panose="01010101010101010101" pitchFamily="2" charset="0"/>
            </a:endParaRPr>
          </a:p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85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unPenh" panose="01010101010101010101" pitchFamily="2" charset="0"/>
            </a:endParaRPr>
          </a:p>
          <a:p>
            <a:pPr marL="342900" marR="349758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m-KH" sz="1800" dirty="0">
                <a:solidFill>
                  <a:srgbClr val="000000"/>
                </a:solidFill>
                <a:effectLst/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ចំនួនកម្រិតវ៉ាក់សាំង​ត្រូវបាន​ផ្ញើទៅរដ្ឋម៉ាសាជូស្សេត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unPenh" panose="01010101010101010101" pitchFamily="2" charset="0"/>
            </a:endParaRPr>
          </a:p>
          <a:p>
            <a:pPr marL="342900" marR="349758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spc="-2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km-KH" sz="1800" spc="-2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ចំនួនមនុស្ស​ដែលបានទទួលថ្នាំវ៉ា់ក់សាំង</a:t>
            </a:r>
          </a:p>
          <a:p>
            <a:pPr marL="342900" marR="349758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m-K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ចំនួន​មនុស្ស​ដែលបានទទួលថ្នាំវ៉ាក់សាំង</a:t>
            </a:r>
            <a:r>
              <a:rPr lang="km-KH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​តាម​ខោនធី</a:t>
            </a:r>
            <a:r>
              <a:rPr lang="km-K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នីមួយ​ៗ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unPenh" panose="01010101010101010101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45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m-K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ចំនួនមនុស្ស​ដែល​បានទទួលថ្នាក់វ៉ាក់សាំង​តាម​</a:t>
            </a:r>
            <a:r>
              <a:rPr lang="km-KH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អាយុនិង​ពូជ/សាសន៍</a:t>
            </a:r>
            <a:endParaRPr lang="km-KH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45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m-KH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ថ្នាំវ៉ាក់សាំងត្រូវបាន​ផ្តល់​ដោយ​ប្រភេទនៃ​ផ្តល់សេវា (ឧ. សាលារៀន មជ្ឈមណ្ឌលសុខាភិបាលសង្គមសហគមន៍)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74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56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67"/>
              </a:lnSpc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867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67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ក៏សូមមើលសំណួរដែលសួរញឹកញាប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សំរាប់សាធារណជនទូទៅ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សំរាប់ចំឡើយចំពោះសំណួរផ្សេងៗទៀត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867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ដែលអ្នកប្រហែលជា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ដោះស្រាយ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អំឡុងពេលប្រជុំរបស់អ្នក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74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1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m-KH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endParaRPr lang="km-KH" sz="1000" b="0" i="0" dirty="0">
              <a:solidFill>
                <a:srgbClr val="000000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ប្រភព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៖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https://www.cdc.gov/vaccines/hcp/conversations/understanding-vacc-work.html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https://www.cdc.gov/vaccines/vpd/vpd-vac-basics.html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3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km-KH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800"/>
              </a:lnSpc>
            </a:pPr>
            <a:endParaRPr lang="km-KH" sz="1000" b="0" i="0" dirty="0">
              <a:solidFill>
                <a:srgbClr val="000000"/>
              </a:solidFill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យើងយល់ថាមនុស្សខ្លះ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ប្រហែលជាមិនបានខ្វល់ខ្វាយ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អំពីការចាក់វ៉ាក់សាំងឡើយ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r>
              <a:rPr lang="fr-CA" sz="1000" b="0" i="0" baseline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ទន្ទឹមនឹងវ៉ាក់សាំង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fr-CA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ត្រូវបានបង្កើតយ៉ាងឆាប់រហ័សទីបំផុត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នោះវិធី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និងទំរង់ការជាទំលាប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នៅតែជាដដែល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ដើម្បីឲ្យប្រាកដថាសុវត្ថិភាព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នៃវ៉ាក់សាំងអ្វីមួយ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ដែលបានអនុញ្ញាត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ឬបានទទួលស្គាល់ឲ្យប្រើ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>
              <a:lnSpc>
                <a:spcPts val="1800"/>
              </a:lnSpc>
            </a:pPr>
            <a:endParaRPr lang="en-US" sz="1000" b="0" i="0" dirty="0">
              <a:solidFill>
                <a:srgbClr val="000000"/>
              </a:solidFill>
              <a:effectLst/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800"/>
              </a:lnSpc>
            </a:pP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សុវត្ថិភាពគឺភាពចំបងដ៏កំពូល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និងមានមូលហេតុជាច្រើន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0" i="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ដើម្បីឲ្យបានចាក់វ៉ាក់សាំង</a:t>
            </a:r>
            <a:r>
              <a:rPr lang="fr-CA" sz="1000" b="0" i="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6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lnSpc>
                <a:spcPts val="1660"/>
              </a:lnSpc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defTabSz="948507">
              <a:lnSpc>
                <a:spcPts val="1660"/>
              </a:lnSpc>
              <a:defRPr/>
            </a:pP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>
              <a:lnSpc>
                <a:spcPts val="1660"/>
              </a:lnSpc>
            </a:pPr>
            <a:r>
              <a:rPr lang="km-KH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តើមានអ្វីកើតឡើងឥឡូវនេះពេលដែល</a:t>
            </a:r>
            <a:r>
              <a:rPr lang="km-KH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 </a:t>
            </a:r>
            <a:r>
              <a:rPr lang="en-US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COVID-19 </a:t>
            </a:r>
            <a:r>
              <a:rPr lang="km-KH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ឈ្មោះ </a:t>
            </a:r>
            <a:r>
              <a:rPr lang="en-US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Pfizer </a:t>
            </a:r>
            <a:r>
              <a:rPr lang="km-KH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ត្រូវបានទទួលស្គាល់ដោយ </a:t>
            </a:r>
            <a:r>
              <a:rPr lang="en-US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FDA</a:t>
            </a:r>
            <a:r>
              <a:rPr lang="km-KH" sz="1000" b="1" baseline="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នៅថ្ងៃទី23 ខែសីហា ឆ្នាំ2021 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FDA 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បានធ្វើការទទួលស្គាល់វ៉ាក់សាំង 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COVID-19 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ដំបូងគេបង្អស់។ វ៉ាក់សាំងនោះត្រូវបានគេស្គាល់ថាវ៉ាក់សាំង 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Pfizer COVID-19 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និងត្រូវបានដាក់លើទីផ្សារដោយមានឈ្មោះថា </a:t>
            </a:r>
            <a:r>
              <a:rPr lang="en-US" sz="1000" baseline="0" dirty="0" err="1">
                <a:latin typeface="Kh Content" panose="02000500000000020004" pitchFamily="2" charset="0"/>
                <a:cs typeface="Kh Content" panose="02000500000000020004" pitchFamily="2" charset="0"/>
              </a:rPr>
              <a:t>Comirnaty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en-US" sz="1000" baseline="0" dirty="0" err="1">
                <a:latin typeface="Kh Content" panose="02000500000000020004" pitchFamily="2" charset="0"/>
                <a:cs typeface="Kh Content" panose="02000500000000020004" pitchFamily="2" charset="0"/>
              </a:rPr>
              <a:t>koe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-</a:t>
            </a:r>
            <a:r>
              <a:rPr lang="en-US" sz="1000" baseline="0" dirty="0" err="1">
                <a:latin typeface="Kh Content" panose="02000500000000020004" pitchFamily="2" charset="0"/>
                <a:cs typeface="Kh Content" panose="02000500000000020004" pitchFamily="2" charset="0"/>
              </a:rPr>
              <a:t>mir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’-</a:t>
            </a:r>
            <a:r>
              <a:rPr lang="en-US" sz="1000" baseline="0" dirty="0" err="1">
                <a:latin typeface="Kh Content" panose="02000500000000020004" pitchFamily="2" charset="0"/>
                <a:cs typeface="Kh Content" panose="02000500000000020004" pitchFamily="2" charset="0"/>
              </a:rPr>
              <a:t>na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-tee)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សម្រាប់ការបង្ការការឆ្លងជំងឺ 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COVID-19 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លើអ្នកដែលមានអាយុ16ឆ្នាំឡើងទៅ។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en-US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Comirnaty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គឺដូចគ្នាទៅនឹងវ៉ាក់សាំង </a:t>
            </a:r>
            <a:r>
              <a:rPr lang="en-US" sz="1000" dirty="0">
                <a:latin typeface="Kh Content" panose="02000500000000020004" pitchFamily="2" charset="0"/>
                <a:cs typeface="Kh Content" panose="02000500000000020004" pitchFamily="2" charset="0"/>
              </a:rPr>
              <a:t>Pfizer</a:t>
            </a: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Pfizer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 នៅតែមានសម្រាប់ការអនុញ្ញាតឲ្យប្រើបន្ទាន់ </a:t>
            </a:r>
            <a:r>
              <a:rPr lang="en-US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(EUA) </a:t>
            </a:r>
            <a:r>
              <a:rPr lang="km-KH" sz="100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សម្រាប់អ្នកដែលមានអាយុ12ដល់15ឆ្នាំ និងសម្រាប់ការចាក់ដូស្សទីបីសម្រាប់អ្នកដែលមានប្រព័ន្ធភាពសាំខ្សោយ។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km-KH" sz="1000" spc="50" baseline="0" dirty="0">
                <a:latin typeface="Kh Content" panose="02000500000000020004" pitchFamily="2" charset="0"/>
                <a:cs typeface="Kh Content" panose="02000500000000020004" pitchFamily="2" charset="0"/>
              </a:rPr>
              <a:t>បើប្រៀបធៀបទៅនឹង </a:t>
            </a:r>
            <a:r>
              <a:rPr lang="en-US" sz="1200" kern="1200" spc="5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EUA</a:t>
            </a:r>
            <a:r>
              <a:rPr lang="km-KH" sz="1200" kern="1200" spc="5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ការអនុញ្ញាតចំពោះវ៉ាក់សាំងរបស់</a:t>
            </a:r>
            <a:r>
              <a:rPr lang="km-KH" sz="1200" kern="1200" spc="5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pc="5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FDA </a:t>
            </a:r>
            <a:r>
              <a:rPr lang="km-KH" sz="1200" kern="1200" spc="5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ត្រូវការច្រើនជាងនូវទិន្នន័យពីសុវត្ថិភាព ការ​ផ</a:t>
            </a: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លិ​ត និងប្រសិទ្ធភាពយូរអង្វែង ជាមួយទិន្នន័យពិតៗ។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ការអនុញ្ញាតពេញលេញរបស់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FDA </a:t>
            </a: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មានន័យថាវ៉ាក់សាំង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Comirnaty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m-K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ពេលនេះមានកម្រិតការទទួលស្គាល់ដូចវ៉ាក់សាំងដទៃទៀតដែលកំពុងតែត្រូវបានប្រើប្រាស់ជាញឹកញយនៅក្នុងសហរដ្ឋអាមេរិកដូចជាវ៉ាក់សាំងសម្រាប់ ជំងឺរលាកថ្លើម ជំងឺកញ្ច្រិល ជំងឺអុតស្វាយ និងជំងឺគ្រុនស្វិតដៃជើង។</a:t>
            </a:r>
          </a:p>
          <a:p>
            <a:pPr marL="171450" indent="-171450">
              <a:lnSpc>
                <a:spcPts val="1660"/>
              </a:lnSpc>
              <a:buFont typeface="Arial" panose="020B0604020202020204" pitchFamily="34" charset="0"/>
              <a:buChar char="•"/>
            </a:pPr>
            <a:r>
              <a:rPr lang="km-KH" sz="1200" kern="1200" spc="3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វ៉ាក់សាំង </a:t>
            </a:r>
            <a:r>
              <a:rPr lang="en-US" sz="1200" kern="1200" spc="3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</a:t>
            </a:r>
            <a:r>
              <a:rPr lang="km-KH" sz="1200" kern="1200" spc="3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ឈ្មោះ</a:t>
            </a:r>
            <a:r>
              <a:rPr lang="en-US" sz="1200" kern="1200" spc="3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spc="3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Pfizer</a:t>
            </a:r>
            <a:r>
              <a:rPr lang="km-KH" sz="1000" kern="1200" spc="3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ជាវ់ាក់សាំងទីមួយដែលទទួល​ការអនុញ្ញាតឲ្យប្រើបន្ទាន់ ដែលនេះជាមូលហេតុដែល</a:t>
            </a:r>
            <a:r>
              <a:rPr lang="km-KH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វ៉ាក់សាំងនេះទទួលបានទិន្នន័យគ្រប់គ្រាន់ក្នុងការទទួលបានការទទួលស្គាល់ពេញលេញ។ វាមិនមានអ្វីពាក់ព័ន្ធនឹងសុវត្ថិភាព និងប្រសិទ្ធភាពនៃវ៉ាក់សាំង </a:t>
            </a:r>
            <a:r>
              <a:rPr lang="en-US" sz="10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Moderna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m-KH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ឬ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Johnson &amp; Johnson </a:t>
            </a:r>
            <a:r>
              <a:rPr lang="km-KH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នោះទេ។</a:t>
            </a: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</a:t>
            </a:r>
            <a:r>
              <a:rPr lang="fr-CA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ការអនុញ្ញាតឲ្យប្រើបន្ទាន</a:t>
            </a:r>
            <a:r>
              <a:rPr lang="fr-CA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(Emergency Use </a:t>
            </a:r>
            <a:r>
              <a:rPr lang="fr-CA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Authorization</a:t>
            </a:r>
            <a:r>
              <a:rPr lang="fr-CA" b="1" dirty="0">
                <a:latin typeface="Calibri" panose="020F0502020204030204" pitchFamily="34" charset="0"/>
                <a:cs typeface="Calibri" panose="020F0502020204030204" pitchFamily="34" charset="0"/>
              </a:rPr>
              <a:t>, EUA)</a:t>
            </a:r>
            <a:r>
              <a:rPr lang="fr-CA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ជាអ្វី</a:t>
            </a:r>
            <a:r>
              <a:rPr lang="fr-CA" sz="1000" b="1" dirty="0">
                <a:latin typeface="Kh Content" panose="02000500000000020004" pitchFamily="2" charset="0"/>
                <a:cs typeface="Kh Content" panose="02000500000000020004" pitchFamily="2" charset="0"/>
              </a:rPr>
              <a:t>? </a:t>
            </a:r>
          </a:p>
          <a:p>
            <a:pPr>
              <a:lnSpc>
                <a:spcPts val="1660"/>
              </a:lnSpc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សហរដ្ឋ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បានធ្វើឲ្យវ៉ាក់សាំង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 Pfizer, Moderna,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Janssen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នៅក្រោមយន្ដការ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ហៅថា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EUA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EUA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គឺបានគាំទ្រដោយការប្រកាសរបស់លេខាធិការនៃ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សេវាសុខភាព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និងមនុស្សជាតិ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and Human Services, HHS)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ថាមានកាលៈទេសៈត្រឹមត្រូវ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ដើម្បីប្រើ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ឱសថបន្ទាន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អំឡុងពេល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រាតត្បាត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អាចនឹងចេញ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EUA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នៅពេលលក្ខណៈខ្លះបានជួប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ដែលបញ្ចូលថាមិនមានគ្រប់គ្រាន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បានទទួលស្គាល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និងមានអ្វី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ផ្សឹងទៀត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ការសំរេចចិត្ដរបស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គឺយោងលើការមានភស្តុតាងនៃវិទ្យាសាស្រ្ដទាំងស្រុង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ដែលបង្ហាញថាផលិតផល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អាចនឹងមានប្រសិទ្ធិភាព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ដើម្បីការពារ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អំឡុងពេលជំងឺរាតត្បាត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និងដែលបានដឹង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ហើយអត្ថប្រយោជន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៍    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នៃផលិតផល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គឺលើសលប់ជាងហានិភ័យ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លក្ខណៈទាំងអស់នេះត្រូវតែបានជួប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ដើម្បីអនុញ្ញាតឲ្យប្រើផលិតផល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អំឡុង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ពេល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រាតត្បាត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8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/>
          <a:p>
            <a:pPr>
              <a:lnSpc>
                <a:spcPts val="1660"/>
              </a:lnSpc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>
              <a:lnSpc>
                <a:spcPts val="1660"/>
              </a:lnSpc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យើងយល់ពីសារៈសំខាន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នៃការបើកចិត្ដ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និងស្មោះត្រង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អំពីសុវត្ថិភាព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និងការបង្កើតវ៉ាក់សាំង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—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ជាពិសេសសំរាប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សហគមន៍ដែលបានរងទុក្ខ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ពីផលវិបាកនៃការព្យាបាលសុខភាពមិនត្រឹមត្រូវ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1660"/>
              </a:lnSpc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វាជាសារៈសំខាន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ដើម្បីដឹងថាវ៉ាក់សាំង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ឆ្លងកាត់ការធ្វើតេស្ដ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ច្រើនជាងឱសថផ្សេងៗទៀត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 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មុននឹងមានវ៉ាក់សាំងអ្វីមួយ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សំរាប់ប្រើបាន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វាត្រូវតែឆ្លងកាត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ការបង្កើត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និងការធ្វើតេស្ដ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យ៉ាងហ្មត់ចត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ការផលិតគឺសំខាន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— 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គ្រប់ទាំងដូស្ស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ត្រូវតែមានគុណភាពខ្ពស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យ៉ាងខ្ជាប់ខ្ជួន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មិនតែប៉ុណ្ណោះសោត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មានការធ្វើតេស្ដទូលំទូលាយ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នៅក្នុងវេជ្ជសាស្រ្ដសាក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ដើម្បីបញ្ជាក់សុវត្ថិភាព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  </a:t>
            </a:r>
          </a:p>
          <a:p>
            <a:pPr>
              <a:lnSpc>
                <a:spcPts val="1660"/>
              </a:lnSpc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defTabSz="948507">
              <a:lnSpc>
                <a:spcPts val="1660"/>
              </a:lnSpc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ប្រភព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៖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https://www.cdc.gov/coronavirus/2019-ncov/vaccines/safety.html  </a:t>
            </a:r>
          </a:p>
          <a:p>
            <a:pPr marL="474254" indent="-237127">
              <a:buClr>
                <a:srgbClr val="000000"/>
              </a:buClr>
              <a:buSzPts val="1400"/>
            </a:pPr>
            <a:endParaRPr dirty="0"/>
          </a:p>
        </p:txBody>
      </p:sp>
      <p:sp>
        <p:nvSpPr>
          <p:cNvPr id="411" name="Google Shape;411;p80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 algn="l">
                <a:buSzPts val="1400"/>
              </a:pPr>
              <a:t>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0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9ce8b2f6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79ce8b2f6a_0_5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indent="-237127" defTabSz="948507">
              <a:lnSpc>
                <a:spcPts val="1700"/>
              </a:lnSpc>
              <a:buClr>
                <a:srgbClr val="000000"/>
              </a:buClr>
              <a:buSzPts val="1400"/>
              <a:defRPr/>
            </a:pPr>
            <a:r>
              <a:rPr lang="km-KH" sz="1000" dirty="0">
                <a:latin typeface="Kh Content" panose="02000500000000020004" pitchFamily="2" charset="0"/>
                <a:cs typeface="Kh Content" panose="02000500000000020004" pitchFamily="2" charset="0"/>
              </a:rPr>
              <a:t>សម្គាល់៖</a:t>
            </a:r>
          </a:p>
          <a:p>
            <a:pPr indent="-237127" defTabSz="948507">
              <a:lnSpc>
                <a:spcPts val="1700"/>
              </a:lnSpc>
              <a:buClr>
                <a:srgbClr val="000000"/>
              </a:buClr>
              <a:buSzPts val="1400"/>
              <a:defRPr/>
            </a:pPr>
            <a:endParaRPr lang="km-KH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indent="-237127" defTabSz="948507">
              <a:lnSpc>
                <a:spcPts val="1700"/>
              </a:lnSpc>
              <a:buClr>
                <a:srgbClr val="000000"/>
              </a:buClr>
              <a:buSzPts val="1400"/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គឺជាភាពចំបងដ៏កំពូល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ហើយការត្រួតមើលសុវត្ថិភាព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9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បានធ្វើយ៉ាងដិតដល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និងទូលំទូលាយបំផុត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នៅក្នុងប្រវត្តិសាស្រ្ដសហរដ្ឋ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indent="-237127" defTabSz="948507">
              <a:lnSpc>
                <a:spcPts val="1700"/>
              </a:lnSpc>
              <a:buClr>
                <a:srgbClr val="000000"/>
              </a:buClr>
              <a:buSzPts val="1400"/>
              <a:defRPr/>
            </a:pP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indent="-237127" defTabSz="948507">
              <a:lnSpc>
                <a:spcPts val="1700"/>
              </a:lnSpc>
              <a:spcBef>
                <a:spcPts val="622"/>
              </a:spcBef>
              <a:spcAft>
                <a:spcPts val="622"/>
              </a:spcAft>
              <a:buClr>
                <a:srgbClr val="000000"/>
              </a:buClr>
              <a:buSzPts val="1400"/>
              <a:defRPr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ការផ្អាកប្រើវ៉ាក់សាំង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J&amp;J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4/13/21-4/23/21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គឺជាឧទាហរណ៍មួយ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នៃការត្រួតមើលសុវត្ថិភាព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ក្នុងចំណាត់ការ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177845" indent="-177845">
              <a:lnSpc>
                <a:spcPts val="1700"/>
              </a:lnSpc>
              <a:spcBef>
                <a:spcPts val="622"/>
              </a:spcBef>
              <a:spcAft>
                <a:spcPts val="622"/>
              </a:spcAft>
              <a:buFont typeface="Arial" panose="020B0604020202020204" pitchFamily="34" charset="0"/>
              <a:buChar char="•"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ចេញពីការប្រុងប្រយ័ត្នយ៉ាងខ្លាំង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4/13/21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ផ្នែក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បានផ្អាកប្រើវ៉ាក់សាំង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J&amp;J COVID-19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ពីព្រោះមានមនុស្ស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ក្នុងបណ្ដា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លាននាក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ដែលបានទទួលវ៉ាក់សាំង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J&amp;J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បានកើតការកកឈាមធ្ងន់ធ្ងរ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មួយប្រភេទ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ប៉ុន្ដែកម្រមាន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ប្រហែលជា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អាទិត្យ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បន្ទាប់ពីទទួលវ៉ាក់សាំង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177845" indent="-177845">
              <a:lnSpc>
                <a:spcPts val="1700"/>
              </a:lnSpc>
              <a:spcBef>
                <a:spcPts val="622"/>
              </a:spcBef>
              <a:spcAft>
                <a:spcPts val="622"/>
              </a:spcAft>
              <a:buFont typeface="Arial" panose="020B0604020202020204" pitchFamily="34" charset="0"/>
              <a:buChar char="•"/>
            </a:pP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4/23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បន្ទាប់ពីការសិក្សា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និងពិនិត្យឡើងវិញថែមទៀត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រួមទាំងការប្រជុំនៃ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គណៈកម្មា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ធិការ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ទីប្រឹក្សាស្ដីពីការអនុវត្ដន៍ចាក់ថ្នាំ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ការពាររោគ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នោះ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ក៏បានបញ្ចប់ការផ្អាក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និងបានអនុញ្ញាតឲ្យប្រើវ៉ាក់សាំង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J&amp;J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latin typeface="Kh Content" panose="02000500000000020004" pitchFamily="2" charset="0"/>
                <a:cs typeface="Kh Content" panose="02000500000000020004" pitchFamily="2" charset="0"/>
              </a:rPr>
              <a:t>ភ្លាម</a:t>
            </a:r>
            <a:r>
              <a:rPr lang="fr-CA" sz="1000" dirty="0">
                <a:latin typeface="Kh Content" panose="02000500000000020004" pitchFamily="2" charset="0"/>
                <a:cs typeface="Kh Content" panose="02000500000000020004" pitchFamily="2" charset="0"/>
              </a:rPr>
              <a:t>ៗ។</a:t>
            </a:r>
          </a:p>
          <a:p>
            <a:pPr marL="177845" indent="-177845">
              <a:lnSpc>
                <a:spcPts val="1700"/>
              </a:lnSpc>
              <a:spcBef>
                <a:spcPts val="622"/>
              </a:spcBef>
              <a:spcAft>
                <a:spcPts val="622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មានទំនុកចិត្ដ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ថាវ៉ាក់សាំងនេះមានសុវត្ថិភាព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និងប្រសិទ្ធិភាព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ក្នុង</a:t>
            </a:r>
            <a:r>
              <a:rPr lang="km-KH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ពារ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ហើយថា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អ្វីដែលបានដឹង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និងអត្ថប្រយោជន៍របស់វ៉ាក់សាំងអាចមាន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គឺលើសលប់ជាងអ្វីដែលបានដឹង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និងហានិភ័យរបស់វាអាចមាន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ក្នុងបុគ្គលអាយុ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000" dirty="0" err="1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និងចាស់ជាង</a:t>
            </a:r>
            <a:r>
              <a:rPr lang="fr-CA" sz="1000" dirty="0">
                <a:solidFill>
                  <a:srgbClr val="000000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indent="-237127" defTabSz="948507">
              <a:buClr>
                <a:srgbClr val="000000"/>
              </a:buClr>
              <a:buSzPts val="1400"/>
              <a:defRPr/>
            </a:pPr>
            <a:endParaRPr lang="en-US" dirty="0"/>
          </a:p>
          <a:p>
            <a:pPr marL="474254" indent="-237127">
              <a:buClr>
                <a:srgbClr val="000000"/>
              </a:buClr>
              <a:buSzPts val="1400"/>
            </a:pPr>
            <a:endParaRPr dirty="0"/>
          </a:p>
        </p:txBody>
      </p:sp>
      <p:sp>
        <p:nvSpPr>
          <p:cNvPr id="428" name="Google Shape;428;g79ce8b2f6a_0_51:notes"/>
          <p:cNvSpPr txBox="1">
            <a:spLocks noGrp="1"/>
          </p:cNvSpPr>
          <p:nvPr>
            <p:ph type="sldNum" idx="12"/>
          </p:nvPr>
        </p:nvSpPr>
        <p:spPr>
          <a:xfrm>
            <a:off x="4143588" y="9119474"/>
            <a:ext cx="3169878" cy="48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l">
              <a:buSzPts val="1400"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 algn="l">
                <a:buSzPts val="1400"/>
              </a:pPr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image" Target="../media/image8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image" Target="../media/image8.emf"/><Relationship Id="rId5" Type="http://schemas.openxmlformats.org/officeDocument/2006/relationships/tags" Target="../tags/tag33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7.e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5.vml"/><Relationship Id="rId6" Type="http://schemas.openxmlformats.org/officeDocument/2006/relationships/tags" Target="../tags/tag50.xml"/><Relationship Id="rId11" Type="http://schemas.openxmlformats.org/officeDocument/2006/relationships/image" Target="../media/image8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image" Target="../media/image8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7.vml"/><Relationship Id="rId6" Type="http://schemas.openxmlformats.org/officeDocument/2006/relationships/tags" Target="../tags/tag64.xml"/><Relationship Id="rId11" Type="http://schemas.openxmlformats.org/officeDocument/2006/relationships/image" Target="../media/image8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8.emf"/><Relationship Id="rId2" Type="http://schemas.openxmlformats.org/officeDocument/2006/relationships/tags" Target="../tags/tag67.xml"/><Relationship Id="rId1" Type="http://schemas.openxmlformats.org/officeDocument/2006/relationships/vmlDrawing" Target="../drawings/vmlDrawing8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9.emf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oleObject" Target="../embeddings/oleObject9.bin"/><Relationship Id="rId2" Type="http://schemas.openxmlformats.org/officeDocument/2006/relationships/tags" Target="../tags/tag75.xml"/><Relationship Id="rId1" Type="http://schemas.openxmlformats.org/officeDocument/2006/relationships/vmlDrawing" Target="../drawings/vmlDrawing9.v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9.emf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8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8.emf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9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4.xml"/><Relationship Id="rId11" Type="http://schemas.openxmlformats.org/officeDocument/2006/relationships/image" Target="../media/image7.emf"/><Relationship Id="rId5" Type="http://schemas.openxmlformats.org/officeDocument/2006/relationships/tags" Target="../tags/tag12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8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21" y="15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8B53-90FF-4B4A-8E39-998C0E15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DCD7-FE2E-4ED5-91E3-FCACD0BA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DC17-09CF-4151-9D91-24370668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3274-C746-4730-B550-5ABDCA93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B407E-36DF-4E17-9DE8-1A9557F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0E4E-288D-4844-BD96-1CB09ACB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D781-AD92-424A-89CA-AE7512FD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8A40A-BCF2-45E9-ABE8-52F81B2D6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643A1-836C-4217-A9CC-92209A32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21261-AC99-4E20-84F9-63B0CBB0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5C488-2E7E-4366-966A-2E974780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EFD3-1EF5-467C-9F9A-F992F961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032D-29D7-4055-A58D-32C818DD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F5B48-B437-4764-8A20-C06E433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23693-01E2-4A43-B18A-708C72CBC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201AE-B22B-4125-9B7A-9D75D47FA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D42B9-52C6-4FFE-AEEB-A6A7FE0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43F02-4FAB-4B2E-B1D2-5B657AD1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52434-DD28-4162-81DD-6EA67C19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BF78-FBCC-45C7-B31D-E4F3C07C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67FBE-FC23-4D8D-AC8F-998044E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FBE9F-CC87-4F2D-AFB2-A783706E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1D058-1BD7-4174-AA50-5FFF83D1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542A7-C082-4CFA-AA73-33681F1C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DB6BD-DBA1-4A80-907B-D03CAEE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F653-3E4E-4CF4-B628-394E9B46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BED2-26AE-47E3-A613-5EDD32E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DF38-40D7-48E2-9014-1D9E59C5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7AB12-3217-4BD1-8A6F-22EA4D41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3CD9-85FC-4B00-AD61-AB97952B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7B67F-56C9-4D00-9465-4F3E2123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0BB0B-2BA9-4E97-A244-DF9A3155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3323-0A85-4290-A635-1BC59E83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57170-E62F-48B7-9469-4F788733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10CCC-7279-4D26-A26D-A12C4344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7469-F7C0-43A5-BB85-C848BFB0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B19B1-55E2-41A7-A28D-00D5C231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C9747-F606-42BA-BDB0-CA8D4D02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21C0-39E0-44C2-9A9F-9437DEB0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9E6C2-ABFA-4F8B-8826-13D6CD5B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4CD8-47B7-43D7-AA30-992C5358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9878-CBF5-4254-9CF4-B90DDE31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C78-9714-478D-A579-3DBA411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1A757-A595-43FF-B487-0A2487E64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2295D-F814-474C-82A9-74684586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2CB6-F237-4D9D-934A-7A86B3A5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AD40-2D77-4D91-ACF1-97A11C1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05F6-F9C5-43F0-9868-4C6F658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89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43528-CD26-468A-9D6D-59D3816B67D2}"/>
              </a:ext>
            </a:extLst>
          </p:cNvPr>
          <p:cNvSpPr txBox="1"/>
          <p:nvPr userDrawn="1"/>
        </p:nvSpPr>
        <p:spPr>
          <a:xfrm>
            <a:off x="11394019" y="6435725"/>
            <a:ext cx="278341" cy="152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fld id="{32AC5E49-6859-42BA-BBE8-CE1F53348EC2}" type="slidenum">
              <a:rPr lang="en-US" sz="1000" b="0" i="0" baseline="0" smtClean="0"/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811798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975D1B44-661B-4F7B-B8A0-9C458417D60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06E269-83F5-4510-A180-109E926BB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think-cell Slide" r:id="rId12" imgW="572" imgH="588" progId="TCLayout.ActiveDocument.1">
                  <p:embed/>
                </p:oleObj>
              </mc:Choice>
              <mc:Fallback>
                <p:oleObj name="think-cell Slide" r:id="rId12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06E269-83F5-4510-A180-109E926BB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6743208-2407-42A5-AA96-0B30899A9CB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3. Subtitle">
            <a:extLst>
              <a:ext uri="{FF2B5EF4-FFF2-40B4-BE49-F238E27FC236}">
                <a16:creationId xmlns:a16="http://schemas.microsoft.com/office/drawing/2014/main" id="{EE021D34-D41C-4EE9-A72D-F8D1E4D694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25929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id="{2A02F3DA-248E-4A50-B54D-BAD18BAB325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D1A1691-03F4-4B0C-8CAB-F8163BA548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2D9802C1-17F2-4D5F-804F-01991074A31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DDE7FD00-47B4-4101-9C87-415DAC08A93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id="{335AEFB6-D0FB-42BD-A7D9-B038003F9038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27326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B2D7514F-25FA-4E78-87EA-9310B63155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B2D7514F-25FA-4E78-87EA-9310B6315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2841F1-1D64-4B85-BE8E-90E9A69032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34B9D0F-511D-4CA0-B397-BC4944905EF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A8B4F948-0FE2-4D04-9E39-993C069D179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CB91F29-3E8E-4E50-9B98-43F571F5A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EEB17CCB-26D9-483F-95BA-B527BFDD8A81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06565"/>
            <a:ext cx="3813048" cy="677108"/>
          </a:xfrm>
        </p:spPr>
        <p:txBody>
          <a:bodyPr anchor="t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0ABC9AF6-5160-4451-8ECE-0567926D2BD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3327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F2127110-9E20-4E63-ACC1-B73E30E4EF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F2127110-9E20-4E63-ACC1-B73E30E4E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EFDF5F6E-91B7-43FD-B50F-BF43CDA9D0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372AF80-95E2-4967-843F-6B78079F3DA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B107E86E-11CB-41EA-8315-43579BB9C69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6C43D9FF-C745-43A0-B707-D5AB591FB4E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44AA57B-050A-470F-B9D0-A7EB19B84B1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090450"/>
            <a:ext cx="5065776" cy="677108"/>
          </a:xfr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D5D9F919-7521-44EA-9A91-4EC8F5D2210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9426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E78EB6-BD2E-4D6E-862A-ED6E403B3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E78EB6-BD2E-4D6E-862A-ED6E403B3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BAE6BAF-DF7E-4BB6-8200-BAE77C25D7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FE1FF87-A5BB-4972-8F6E-73AA93FD3E6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7C40733-AAB6-4B1C-9ABF-846569264BB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38FBD4B-CFE7-4BEF-A65B-0A0DFEA034F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4AEBFE-694A-4920-8CC4-377AC0DC09A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4919246"/>
            <a:ext cx="11082528" cy="338554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4F0D16F9-FC38-440D-888F-B825EE88DEB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1571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2EA9AE-E627-47C3-91DC-8CA9CDA2B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22EA9AE-E627-47C3-91DC-8CA9CDA2B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1939BA-D839-448F-8D61-AD5761E2C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6AA477A-2870-4EE9-86E9-448D3B9BAF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C9713CF-4FEA-4739-B0A0-6B196442AEE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128368CE-BC61-4E6B-9355-7EB40FD80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DDFB2F31-2EDC-46B3-BDCC-C30160A548A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05712" y="3841050"/>
            <a:ext cx="9180576" cy="330796"/>
          </a:xfrm>
        </p:spPr>
        <p:txBody>
          <a:bodyPr anchor="b" anchorCtr="0">
            <a:spAutoFit/>
          </a:bodyPr>
          <a:lstStyle>
            <a:lvl1pPr>
              <a:lnSpc>
                <a:spcPct val="1050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09099F88-5FFB-4FF9-8B62-5EF51181A82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1505712" y="4284631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5D34B3BD-8BCA-4033-B144-D029D5A61619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22223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F17934EB-F2F5-451C-8BFA-F1B57B7FE8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F17934EB-F2F5-451C-8BFA-F1B57B7FE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994B40-DF0F-4EE0-8098-73DBD5C3F7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3413760" y="0"/>
            <a:ext cx="8778240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31" name="Slide Number">
            <a:extLst>
              <a:ext uri="{FF2B5EF4-FFF2-40B4-BE49-F238E27FC236}">
                <a16:creationId xmlns:a16="http://schemas.microsoft.com/office/drawing/2014/main" id="{BE2CCBC0-C6F2-40FC-91A9-0C10FE38C17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71220653-0E59-43CC-9608-6D9E9A9A645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2521119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1C94DE74-BFF3-427D-B1EB-6EC01224A2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8" y="41598"/>
            <a:ext cx="252111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7EC052A-7EEB-4E98-B92D-8E3E6C89311C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48218" y="3636553"/>
            <a:ext cx="2521119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6EDF22DC-CFC6-49A3-985F-D21B951A77A3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8218" y="2502262"/>
            <a:ext cx="2521119" cy="10156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44C1EF3F-8633-48A1-9E13-6964B8387937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9970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317DDE9-4510-4ADA-BC78-E96D24597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317DDE9-4510-4ADA-BC78-E96D24597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>
              <a:ext uri="{FF2B5EF4-FFF2-40B4-BE49-F238E27FC236}">
                <a16:creationId xmlns:a16="http://schemas.microsoft.com/office/drawing/2014/main" id="{30D7698A-7001-41A3-B997-323E2D93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4364736" y="0"/>
            <a:ext cx="782726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FD54F44A-AA88-4B28-88CB-9DD6BDA16D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9E8DABE5-6099-4D42-9730-B3FED1A8FD5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3476007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F2D8FBFF-13B8-4394-9AF5-D206F6B8DF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8C5B63D-E9C7-4AF1-8B9D-DBEF74F2CE5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48218" y="2840816"/>
            <a:ext cx="3476007" cy="67710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302CFF5-7D13-40E9-B0FB-8BC438F87D7F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48217" y="3636553"/>
            <a:ext cx="3462528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C6F7C55D-688F-462A-99C0-63216457577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78885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8063F9-BD79-4AC7-AE37-FA41373B0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E8063F9-BD79-4AC7-AE37-FA41373B0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7D5CD0B7-78F0-4D90-8217-39B2ABEF29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189FC83F-F940-442F-8A4B-3FFD875A4CE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AB58A89-F6F4-4862-B0B6-9B56563426ED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515918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80C43D9A-8871-4E21-8014-7D0511A34A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D0AE5B54-AB0E-4484-9346-E286DDC6EE2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5159180" cy="338554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515FD66B-17DF-4FD2-AACA-1776A172332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5159180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F6423CDC-10C6-4893-AAB3-4DC3BAB587D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1392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874AD5-EF74-4210-B94F-F40285F6D1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874AD5-EF74-4210-B94F-F40285F6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D1DF5CE8-D561-43C7-AB94-A5D89A58CD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id="{0151F0BA-80A8-4F21-BC61-52898A9C097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D3CEBF83-E241-4D4D-9783-E5C68CC3AF4E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6967303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14B1AC38-9340-4F04-B7F9-727A4C19843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E0989CC3-989C-4053-8FFF-166827696BD9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6967303" cy="338554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74755987-3A66-4AF7-AF0A-FD37AD28002D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696730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C494F823-6042-40C6-94CD-0F980C6F2DF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2244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CB8AD3-3DED-4C3C-8856-6127F6F359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0F3E7B1-38C8-4558-A8C6-99F73B7D438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E3119B5-3D7F-4B88-8761-E5447BB52B0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501670"/>
            <a:ext cx="792480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noProof="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82B2936D-0579-49C0-B9F2-C284240312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126BA874-D683-4AD6-9136-C6CB0A000745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73736"/>
            <a:ext cx="7924800" cy="3385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014A53DA-65EF-4EBF-B2CC-035C915C32E5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525929"/>
            <a:ext cx="7924800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id="{4BA71C2D-8769-4A52-BEB4-7C780187BFA1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1128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B36C25-3154-4643-A5D1-40C663C761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B36C25-3154-4643-A5D1-40C663C76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261CA95-BAC8-4094-B77C-B413C63AA4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F5AB69F0-0252-4F2C-9F5C-D4F8BF35BCB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algn="r" defTabSz="458047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marL="0" algn="r" defTabSz="458047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E3C08BE2-DFA5-4DF3-81CF-C757EBD94F2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7765112B-94E4-48E7-B473-F1F8C57D1D8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5B035A1A-50B6-45E3-9869-D14473D397A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280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5F7C92-D5CD-4EDC-B5FB-B32BFADF4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5F7C92-D5CD-4EDC-B5FB-B32BFADF4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">
            <a:extLst>
              <a:ext uri="{FF2B5EF4-FFF2-40B4-BE49-F238E27FC236}">
                <a16:creationId xmlns:a16="http://schemas.microsoft.com/office/drawing/2014/main" id="{E008B892-7EEF-40A7-8714-CA703035E12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047C437-9378-4088-A289-F201ABA447D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33AE1560-579C-459C-A40A-D7865DE59B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6" name="Documenttype">
            <a:extLst>
              <a:ext uri="{FF2B5EF4-FFF2-40B4-BE49-F238E27FC236}">
                <a16:creationId xmlns:a16="http://schemas.microsoft.com/office/drawing/2014/main" id="{49991C03-7F48-47F1-B3A9-19D7D1A4653F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30539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1C6EC4AA-6C84-4EF6-AF4D-BE24FEED67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id="{1C6EC4AA-6C84-4EF6-AF4D-BE24FEED6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E4946286-E3E6-424F-8C6C-3D00E8A0D3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id="{3925F7DB-235B-4011-96E3-49D4B5E6FEEF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179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6"/>
            <a:ext cx="12192000" cy="1144121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5" y="283853"/>
            <a:ext cx="1042337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612BE03-D243-41B4-AFEA-AC1446BA1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01" y="36383"/>
            <a:ext cx="1343467" cy="1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1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4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-110836" y="18031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49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7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1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5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3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1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0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2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25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905" y="293879"/>
            <a:ext cx="7086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285" y="1353783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410" y="2423785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1401900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48" y="4887053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5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542A7-C082-4CFA-AA73-33681F1C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DB6BD-DBA1-4A80-907B-D03CAEE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F653-3E4E-4CF4-B628-394E9B46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A18F-96AB-43CC-8EC0-FED81EB7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E8258-D338-4873-A42C-15AE08E7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0C7B-999C-4622-B92F-4E6761F4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C8D5-B73E-41C3-B5E5-0640435D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5B00-D104-4381-A095-47BDC8FE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26" Type="http://schemas.openxmlformats.org/officeDocument/2006/relationships/tags" Target="../tags/tag7.xml"/><Relationship Id="rId39" Type="http://schemas.openxmlformats.org/officeDocument/2006/relationships/tags" Target="../tags/tag20.xml"/><Relationship Id="rId21" Type="http://schemas.openxmlformats.org/officeDocument/2006/relationships/tags" Target="../tags/tag2.xml"/><Relationship Id="rId34" Type="http://schemas.openxmlformats.org/officeDocument/2006/relationships/tags" Target="../tags/tag15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ags" Target="../tags/tag1.xml"/><Relationship Id="rId29" Type="http://schemas.openxmlformats.org/officeDocument/2006/relationships/tags" Target="../tags/tag10.xml"/><Relationship Id="rId41" Type="http://schemas.openxmlformats.org/officeDocument/2006/relationships/tags" Target="../tags/tag2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5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40" Type="http://schemas.openxmlformats.org/officeDocument/2006/relationships/tags" Target="../tags/tag2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36" Type="http://schemas.openxmlformats.org/officeDocument/2006/relationships/tags" Target="../tags/tag17.xml"/><Relationship Id="rId10" Type="http://schemas.openxmlformats.org/officeDocument/2006/relationships/slideLayout" Target="../slideLayouts/slideLayout29.xml"/><Relationship Id="rId19" Type="http://schemas.openxmlformats.org/officeDocument/2006/relationships/vmlDrawing" Target="../drawings/vmlDrawing1.vml"/><Relationship Id="rId31" Type="http://schemas.openxmlformats.org/officeDocument/2006/relationships/tags" Target="../tags/tag1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tags" Target="../tags/tag11.xml"/><Relationship Id="rId35" Type="http://schemas.openxmlformats.org/officeDocument/2006/relationships/tags" Target="../tags/tag16.xml"/><Relationship Id="rId43" Type="http://schemas.openxmlformats.org/officeDocument/2006/relationships/image" Target="../media/image7.emf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6.xml"/><Relationship Id="rId33" Type="http://schemas.openxmlformats.org/officeDocument/2006/relationships/tags" Target="../tags/tag14.xml"/><Relationship Id="rId38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69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9210B-0E8C-470C-9AFE-A631E695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93E87-097B-4EFB-ABCE-45DD2E37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06769-5B30-4D57-AFE5-C4376BCED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C15E-ECE1-4EE5-BF79-E8136BD6249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1EC83-0752-48B2-B11C-CEF1989C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E234A-7979-40C5-8FAE-CAE98B89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8963AA3D-EFA3-4938-9D41-C8DDC03F78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Slide" r:id="rId42" imgW="572" imgH="588" progId="TCLayout.ActiveDocument.1">
                  <p:embed/>
                </p:oleObj>
              </mc:Choice>
              <mc:Fallback>
                <p:oleObj name="think-cell Slide" r:id="rId42" imgW="572" imgH="588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8963AA3D-EFA3-4938-9D41-C8DDC03F7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 hidden="1">
            <a:extLst>
              <a:ext uri="{FF2B5EF4-FFF2-40B4-BE49-F238E27FC236}">
                <a16:creationId xmlns:a16="http://schemas.microsoft.com/office/drawing/2014/main" id="{C4A855FC-965A-4859-83A9-629E80C693BF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2" name="4. Footnote" hidden="1">
            <a:extLst>
              <a:ext uri="{FF2B5EF4-FFF2-40B4-BE49-F238E27FC236}">
                <a16:creationId xmlns:a16="http://schemas.microsoft.com/office/drawing/2014/main" id="{06E07A66-B8BA-42E8-A0F6-6B0251CAA48E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48640" y="6274555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800" dirty="0"/>
              <a:t>Footnote</a:t>
            </a: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BAD3E984-2EF2-43CD-BB0E-16A737B99040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3736"/>
            <a:ext cx="11082528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564EB9F6-AC04-42ED-9CB6-6D01335D9982}"/>
              </a:ext>
            </a:extLst>
          </p:cNvPr>
          <p:cNvGrpSpPr/>
          <p:nvPr userDrawn="1">
            <p:custDataLst>
              <p:tags r:id="rId24"/>
            </p:custDataLst>
          </p:nvPr>
        </p:nvGrpSpPr>
        <p:grpSpPr bwMode="blackGray"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55" name="slide margin">
              <a:extLst>
                <a:ext uri="{FF2B5EF4-FFF2-40B4-BE49-F238E27FC236}">
                  <a16:creationId xmlns:a16="http://schemas.microsoft.com/office/drawing/2014/main" id="{F5DBB269-56D9-4200-9112-12E14BA26FC3}"/>
                </a:ext>
              </a:extLst>
            </p:cNvPr>
            <p:cNvSpPr/>
            <p:nvPr/>
          </p:nvSpPr>
          <p:spPr bwMode="black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A4F8EE-DD16-44D6-8659-4BC61E1C4968}"/>
                </a:ext>
              </a:extLst>
            </p:cNvPr>
            <p:cNvCxnSpPr/>
            <p:nvPr/>
          </p:nvCxnSpPr>
          <p:spPr bwMode="black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0FAAC0-CCE6-4BC5-A835-E805E4CFE84B}"/>
                </a:ext>
              </a:extLst>
            </p:cNvPr>
            <p:cNvCxnSpPr/>
            <p:nvPr/>
          </p:nvCxnSpPr>
          <p:spPr bwMode="black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CE62967-F8DD-442A-A2C7-5EC8AB9FE8CE}"/>
                </a:ext>
              </a:extLst>
            </p:cNvPr>
            <p:cNvCxnSpPr/>
            <p:nvPr/>
          </p:nvCxnSpPr>
          <p:spPr bwMode="black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D8E0C4-F713-47B9-9258-FCC3EF4AC2D3}"/>
                </a:ext>
              </a:extLst>
            </p:cNvPr>
            <p:cNvCxnSpPr/>
            <p:nvPr/>
          </p:nvCxnSpPr>
          <p:spPr bwMode="black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209D019-80C7-44F7-B340-FDC6CF76FDFE}"/>
                </a:ext>
              </a:extLst>
            </p:cNvPr>
            <p:cNvCxnSpPr/>
            <p:nvPr/>
          </p:nvCxnSpPr>
          <p:spPr bwMode="black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B6FCE71-887F-4F0B-ACCD-6CFCD13E12A8}"/>
                </a:ext>
              </a:extLst>
            </p:cNvPr>
            <p:cNvCxnSpPr/>
            <p:nvPr/>
          </p:nvCxnSpPr>
          <p:spPr bwMode="black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25852E5-79E9-4D30-89F2-E8E3C7A8A8D3}"/>
                </a:ext>
              </a:extLst>
            </p:cNvPr>
            <p:cNvCxnSpPr/>
            <p:nvPr/>
          </p:nvCxnSpPr>
          <p:spPr bwMode="black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894E67-6006-4C83-BBB3-824E5C6CAE33}"/>
                </a:ext>
              </a:extLst>
            </p:cNvPr>
            <p:cNvCxnSpPr/>
            <p:nvPr/>
          </p:nvCxnSpPr>
          <p:spPr bwMode="black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8B05A6-707C-49A0-B29E-A54224F6D77E}"/>
                </a:ext>
              </a:extLst>
            </p:cNvPr>
            <p:cNvCxnSpPr/>
            <p:nvPr/>
          </p:nvCxnSpPr>
          <p:spPr bwMode="black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6D036E9-E68E-45AC-88B1-3889BA9AC140}"/>
                </a:ext>
              </a:extLst>
            </p:cNvPr>
            <p:cNvCxnSpPr/>
            <p:nvPr/>
          </p:nvCxnSpPr>
          <p:spPr bwMode="black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8A5C01-418B-415F-ACE4-12657A25C674}"/>
                </a:ext>
              </a:extLst>
            </p:cNvPr>
            <p:cNvCxnSpPr/>
            <p:nvPr/>
          </p:nvCxnSpPr>
          <p:spPr bwMode="black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D3EFBD-902E-4760-89FE-386EC5FAB5DD}"/>
                </a:ext>
              </a:extLst>
            </p:cNvPr>
            <p:cNvCxnSpPr/>
            <p:nvPr/>
          </p:nvCxnSpPr>
          <p:spPr bwMode="black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E80E37-4393-4509-A7F8-81796082DBE6}"/>
                </a:ext>
              </a:extLst>
            </p:cNvPr>
            <p:cNvSpPr/>
            <p:nvPr/>
          </p:nvSpPr>
          <p:spPr bwMode="black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8B6547D-77F2-421A-BE02-C2FE626088A2}"/>
                </a:ext>
              </a:extLst>
            </p:cNvPr>
            <p:cNvSpPr/>
            <p:nvPr/>
          </p:nvSpPr>
          <p:spPr bwMode="black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092C087-1CB5-40EB-AAE7-4F62179E5B3D}"/>
                </a:ext>
              </a:extLst>
            </p:cNvPr>
            <p:cNvSpPr/>
            <p:nvPr/>
          </p:nvSpPr>
          <p:spPr bwMode="black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0C581B-2D28-48E7-9BF1-F773AD6A082F}"/>
                </a:ext>
              </a:extLst>
            </p:cNvPr>
            <p:cNvSpPr/>
            <p:nvPr/>
          </p:nvSpPr>
          <p:spPr bwMode="black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DE51E3-D897-4994-9418-E8C2DE782A3A}"/>
                </a:ext>
              </a:extLst>
            </p:cNvPr>
            <p:cNvSpPr/>
            <p:nvPr/>
          </p:nvSpPr>
          <p:spPr bwMode="black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9B6F9F-FA16-4594-8B72-43FF5F17F7FC}"/>
                </a:ext>
              </a:extLst>
            </p:cNvPr>
            <p:cNvSpPr/>
            <p:nvPr/>
          </p:nvSpPr>
          <p:spPr bwMode="black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1EA58F-1F84-493C-ACF6-F9FACAF48256}"/>
                </a:ext>
              </a:extLst>
            </p:cNvPr>
            <p:cNvSpPr/>
            <p:nvPr/>
          </p:nvSpPr>
          <p:spPr bwMode="black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8E60CB-D491-446F-999C-C54AA89B3EC2}"/>
                </a:ext>
              </a:extLst>
            </p:cNvPr>
            <p:cNvSpPr/>
            <p:nvPr/>
          </p:nvSpPr>
          <p:spPr bwMode="black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A798CCB-595D-477E-BB68-277026AE1F58}"/>
                </a:ext>
              </a:extLst>
            </p:cNvPr>
            <p:cNvSpPr/>
            <p:nvPr/>
          </p:nvSpPr>
          <p:spPr bwMode="black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E4A3B3-1B25-4F73-AFB0-BC5117472C58}"/>
                </a:ext>
              </a:extLst>
            </p:cNvPr>
            <p:cNvSpPr/>
            <p:nvPr/>
          </p:nvSpPr>
          <p:spPr bwMode="black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244C56-8768-49BE-9C5F-39DC27091866}"/>
                </a:ext>
              </a:extLst>
            </p:cNvPr>
            <p:cNvSpPr/>
            <p:nvPr/>
          </p:nvSpPr>
          <p:spPr bwMode="black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F016B4B-663C-4A99-BA16-526587A98E3A}"/>
                </a:ext>
              </a:extLst>
            </p:cNvPr>
            <p:cNvSpPr/>
            <p:nvPr/>
          </p:nvSpPr>
          <p:spPr bwMode="black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EE0782-4BFF-4C76-83A4-65CB2A78CF86}"/>
                </a:ext>
              </a:extLst>
            </p:cNvPr>
            <p:cNvSpPr/>
            <p:nvPr/>
          </p:nvSpPr>
          <p:spPr bwMode="black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22C003-5270-4D9A-ADCB-FBD0BCF17B75}"/>
                </a:ext>
              </a:extLst>
            </p:cNvPr>
            <p:cNvSpPr/>
            <p:nvPr/>
          </p:nvSpPr>
          <p:spPr bwMode="black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D711215-3D48-4B08-99DB-BE3939FDAC79}"/>
                </a:ext>
              </a:extLst>
            </p:cNvPr>
            <p:cNvSpPr/>
            <p:nvPr userDrawn="1"/>
          </p:nvSpPr>
          <p:spPr bwMode="black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DDFDFFA-F184-43C9-870C-DCF3B877593B}"/>
                </a:ext>
              </a:extLst>
            </p:cNvPr>
            <p:cNvSpPr/>
            <p:nvPr userDrawn="1"/>
          </p:nvSpPr>
          <p:spPr bwMode="black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7AD2D58-EC85-4919-86F2-00E85F906876}"/>
                </a:ext>
              </a:extLst>
            </p:cNvPr>
            <p:cNvSpPr/>
            <p:nvPr userDrawn="1"/>
          </p:nvSpPr>
          <p:spPr bwMode="black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CF21A7-4535-4C57-8143-169D224ADC39}"/>
                </a:ext>
              </a:extLst>
            </p:cNvPr>
            <p:cNvSpPr/>
            <p:nvPr userDrawn="1"/>
          </p:nvSpPr>
          <p:spPr bwMode="black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6F035C-8FDC-45CE-B5B8-F8B4F5ACBC79}"/>
                </a:ext>
              </a:extLst>
            </p:cNvPr>
            <p:cNvSpPr/>
            <p:nvPr userDrawn="1"/>
          </p:nvSpPr>
          <p:spPr bwMode="black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B234A6-826A-413C-B931-D919E52A0719}"/>
                </a:ext>
              </a:extLst>
            </p:cNvPr>
            <p:cNvSpPr/>
            <p:nvPr userDrawn="1"/>
          </p:nvSpPr>
          <p:spPr bwMode="black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48B2BB-6FFB-4D27-96C7-176E63508A2B}"/>
                </a:ext>
              </a:extLst>
            </p:cNvPr>
            <p:cNvSpPr/>
            <p:nvPr userDrawn="1"/>
          </p:nvSpPr>
          <p:spPr bwMode="black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0F26DA9-CE5E-4276-B142-51E0AFC8EFF3}"/>
                </a:ext>
              </a:extLst>
            </p:cNvPr>
            <p:cNvSpPr/>
            <p:nvPr userDrawn="1"/>
          </p:nvSpPr>
          <p:spPr bwMode="black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EC25358-B7B6-4891-97D2-1B131FD58253}"/>
                </a:ext>
              </a:extLst>
            </p:cNvPr>
            <p:cNvSpPr/>
            <p:nvPr userDrawn="1"/>
          </p:nvSpPr>
          <p:spPr bwMode="black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F1D4F54-A5B6-4B8F-BA1C-9796B50D71E8}"/>
                </a:ext>
              </a:extLst>
            </p:cNvPr>
            <p:cNvSpPr/>
            <p:nvPr userDrawn="1"/>
          </p:nvSpPr>
          <p:spPr bwMode="black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E1AF58-F8BD-4C35-B17B-FF474AC07207}"/>
                </a:ext>
              </a:extLst>
            </p:cNvPr>
            <p:cNvSpPr/>
            <p:nvPr userDrawn="1"/>
          </p:nvSpPr>
          <p:spPr bwMode="black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433238B-4167-4B9F-AD00-573B9904B268}"/>
                </a:ext>
              </a:extLst>
            </p:cNvPr>
            <p:cNvCxnSpPr/>
            <p:nvPr userDrawn="1"/>
          </p:nvCxnSpPr>
          <p:spPr bwMode="black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9255B43-A6C1-44E1-AD76-0108E14CF1CF}"/>
                </a:ext>
              </a:extLst>
            </p:cNvPr>
            <p:cNvCxnSpPr/>
            <p:nvPr userDrawn="1"/>
          </p:nvCxnSpPr>
          <p:spPr bwMode="black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6976117-4103-48D7-A1A4-7B1F6EB39AF8}"/>
                </a:ext>
              </a:extLst>
            </p:cNvPr>
            <p:cNvCxnSpPr/>
            <p:nvPr userDrawn="1"/>
          </p:nvCxnSpPr>
          <p:spPr bwMode="black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D237E79-C954-4F5C-9467-568C2B01D61D}"/>
                </a:ext>
              </a:extLst>
            </p:cNvPr>
            <p:cNvCxnSpPr/>
            <p:nvPr userDrawn="1"/>
          </p:nvCxnSpPr>
          <p:spPr bwMode="black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2C3CA5D-4381-498F-A12A-94E2357D48D3}"/>
                </a:ext>
              </a:extLst>
            </p:cNvPr>
            <p:cNvCxnSpPr/>
            <p:nvPr userDrawn="1"/>
          </p:nvCxnSpPr>
          <p:spPr bwMode="black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A4E24DD-F3D4-4376-8AB6-A07DA4314FF3}"/>
                </a:ext>
              </a:extLst>
            </p:cNvPr>
            <p:cNvCxnSpPr/>
            <p:nvPr userDrawn="1"/>
          </p:nvCxnSpPr>
          <p:spPr bwMode="black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5DC4754-8578-491E-A0FF-64F47384863A}"/>
                </a:ext>
              </a:extLst>
            </p:cNvPr>
            <p:cNvCxnSpPr/>
            <p:nvPr userDrawn="1"/>
          </p:nvCxnSpPr>
          <p:spPr bwMode="black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984F9AF-FC24-4244-B2B7-556836286B42}"/>
                </a:ext>
              </a:extLst>
            </p:cNvPr>
            <p:cNvCxnSpPr/>
            <p:nvPr userDrawn="1"/>
          </p:nvCxnSpPr>
          <p:spPr bwMode="black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BE39F50-755A-4A28-9262-956D50B5BDF8}"/>
                </a:ext>
              </a:extLst>
            </p:cNvPr>
            <p:cNvCxnSpPr/>
            <p:nvPr userDrawn="1"/>
          </p:nvCxnSpPr>
          <p:spPr bwMode="black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FE806D-C6EC-4A6A-A604-0951250AC780}"/>
                </a:ext>
              </a:extLst>
            </p:cNvPr>
            <p:cNvCxnSpPr/>
            <p:nvPr userDrawn="1"/>
          </p:nvCxnSpPr>
          <p:spPr bwMode="black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84ED4C1-CE4B-4983-BA97-346408DC67CE}"/>
                </a:ext>
              </a:extLst>
            </p:cNvPr>
            <p:cNvCxnSpPr/>
            <p:nvPr userDrawn="1"/>
          </p:nvCxnSpPr>
          <p:spPr bwMode="black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C71EB62-716E-4C9B-AF43-BD800A252535}"/>
                </a:ext>
              </a:extLst>
            </p:cNvPr>
            <p:cNvCxnSpPr/>
            <p:nvPr userDrawn="1"/>
          </p:nvCxnSpPr>
          <p:spPr bwMode="black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9D29CB2-8929-4A25-98AF-2BEB838CFADE}"/>
                </a:ext>
              </a:extLst>
            </p:cNvPr>
            <p:cNvCxnSpPr/>
            <p:nvPr userDrawn="1"/>
          </p:nvCxnSpPr>
          <p:spPr bwMode="black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6555DD7-8F54-4055-98D9-803ECA4B000E}"/>
                </a:ext>
              </a:extLst>
            </p:cNvPr>
            <p:cNvCxnSpPr/>
            <p:nvPr userDrawn="1"/>
          </p:nvCxnSpPr>
          <p:spPr bwMode="black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2A8ED3D-1604-4356-8E79-C73DF5C07F87}"/>
                </a:ext>
              </a:extLst>
            </p:cNvPr>
            <p:cNvCxnSpPr/>
            <p:nvPr userDrawn="1"/>
          </p:nvCxnSpPr>
          <p:spPr bwMode="black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9B3DA24-D2F6-4B96-A966-7778F0462788}"/>
                </a:ext>
              </a:extLst>
            </p:cNvPr>
            <p:cNvCxnSpPr/>
            <p:nvPr userDrawn="1"/>
          </p:nvCxnSpPr>
          <p:spPr bwMode="black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2BC198-E061-43B5-8B72-9AECD4EF674C}"/>
                </a:ext>
              </a:extLst>
            </p:cNvPr>
            <p:cNvCxnSpPr/>
            <p:nvPr userDrawn="1"/>
          </p:nvCxnSpPr>
          <p:spPr bwMode="black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CBD1AA7-CC60-49B9-AAED-95002306B6DB}"/>
                </a:ext>
              </a:extLst>
            </p:cNvPr>
            <p:cNvCxnSpPr/>
            <p:nvPr userDrawn="1"/>
          </p:nvCxnSpPr>
          <p:spPr bwMode="black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6CFC690-A932-420E-8641-E0D4F1D14F71}"/>
                </a:ext>
              </a:extLst>
            </p:cNvPr>
            <p:cNvCxnSpPr/>
            <p:nvPr userDrawn="1"/>
          </p:nvCxnSpPr>
          <p:spPr bwMode="black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1262C0-EBF5-4D95-9E2E-78B7BE1D5F8F}"/>
                </a:ext>
              </a:extLst>
            </p:cNvPr>
            <p:cNvCxnSpPr/>
            <p:nvPr userDrawn="1"/>
          </p:nvCxnSpPr>
          <p:spPr bwMode="black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412145-9F02-45F4-8A1F-4109B09DA77F}"/>
                </a:ext>
              </a:extLst>
            </p:cNvPr>
            <p:cNvCxnSpPr/>
            <p:nvPr userDrawn="1"/>
          </p:nvCxnSpPr>
          <p:spPr bwMode="black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EFB458C-651C-47B0-830C-DFC18029EB15}"/>
                </a:ext>
              </a:extLst>
            </p:cNvPr>
            <p:cNvCxnSpPr/>
            <p:nvPr userDrawn="1"/>
          </p:nvCxnSpPr>
          <p:spPr bwMode="black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75A12CE-1B9C-467B-A41F-63B02D949AF6}"/>
                </a:ext>
              </a:extLst>
            </p:cNvPr>
            <p:cNvCxnSpPr/>
            <p:nvPr userDrawn="1"/>
          </p:nvCxnSpPr>
          <p:spPr bwMode="black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E166A7E-724C-41B9-B1E3-C18068EECF0D}"/>
                </a:ext>
              </a:extLst>
            </p:cNvPr>
            <p:cNvCxnSpPr/>
            <p:nvPr userDrawn="1"/>
          </p:nvCxnSpPr>
          <p:spPr bwMode="black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A628A8A-2AC5-47F3-84EC-7B44237EC8C4}"/>
                </a:ext>
              </a:extLst>
            </p:cNvPr>
            <p:cNvCxnSpPr/>
            <p:nvPr userDrawn="1"/>
          </p:nvCxnSpPr>
          <p:spPr bwMode="black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89EEAE6-AB58-4DA0-97B7-5ED0B4FB66F7}"/>
                </a:ext>
              </a:extLst>
            </p:cNvPr>
            <p:cNvCxnSpPr/>
            <p:nvPr userDrawn="1"/>
          </p:nvCxnSpPr>
          <p:spPr bwMode="black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973091C-4F57-45F5-9278-A5495574B244}"/>
                </a:ext>
              </a:extLst>
            </p:cNvPr>
            <p:cNvCxnSpPr/>
            <p:nvPr userDrawn="1"/>
          </p:nvCxnSpPr>
          <p:spPr bwMode="black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13782DF-D3CE-43BC-B089-7657B3CC9E4F}"/>
                </a:ext>
              </a:extLst>
            </p:cNvPr>
            <p:cNvCxnSpPr/>
            <p:nvPr userDrawn="1"/>
          </p:nvCxnSpPr>
          <p:spPr bwMode="black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0E03DB-D3B5-4ED2-94F1-18B05EF36E60}"/>
                </a:ext>
              </a:extLst>
            </p:cNvPr>
            <p:cNvCxnSpPr/>
            <p:nvPr userDrawn="1"/>
          </p:nvCxnSpPr>
          <p:spPr bwMode="black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83FFB0A-CBFF-4BBE-BC87-0A2AF4284576}"/>
                </a:ext>
              </a:extLst>
            </p:cNvPr>
            <p:cNvCxnSpPr/>
            <p:nvPr userDrawn="1"/>
          </p:nvCxnSpPr>
          <p:spPr bwMode="black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D5A634C-FA6D-4F49-AAD5-BBCE990D4748}"/>
                </a:ext>
              </a:extLst>
            </p:cNvPr>
            <p:cNvCxnSpPr/>
            <p:nvPr userDrawn="1"/>
          </p:nvCxnSpPr>
          <p:spPr bwMode="black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205ED71-0851-4E0C-A163-BC3D3039E671}"/>
                </a:ext>
              </a:extLst>
            </p:cNvPr>
            <p:cNvCxnSpPr/>
            <p:nvPr userDrawn="1"/>
          </p:nvCxnSpPr>
          <p:spPr bwMode="black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5526AD-CEE9-474C-A9A5-D49A5346A930}"/>
                </a:ext>
              </a:extLst>
            </p:cNvPr>
            <p:cNvCxnSpPr/>
            <p:nvPr userDrawn="1"/>
          </p:nvCxnSpPr>
          <p:spPr bwMode="black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7BD9B20-C7BC-413A-A578-C3FF8BEBBDC0}"/>
                </a:ext>
              </a:extLst>
            </p:cNvPr>
            <p:cNvCxnSpPr/>
            <p:nvPr userDrawn="1"/>
          </p:nvCxnSpPr>
          <p:spPr bwMode="black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981CE9B-6327-4D32-B970-04D7EC41EE89}"/>
                </a:ext>
              </a:extLst>
            </p:cNvPr>
            <p:cNvCxnSpPr/>
            <p:nvPr userDrawn="1"/>
          </p:nvCxnSpPr>
          <p:spPr bwMode="black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8F3FFC1-0364-4801-813A-54371A2C43DA}"/>
                </a:ext>
              </a:extLst>
            </p:cNvPr>
            <p:cNvCxnSpPr/>
            <p:nvPr userDrawn="1"/>
          </p:nvCxnSpPr>
          <p:spPr bwMode="black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606A9C3-FEED-4F52-B442-5009E3F7B54C}"/>
                </a:ext>
              </a:extLst>
            </p:cNvPr>
            <p:cNvCxnSpPr/>
            <p:nvPr userDrawn="1"/>
          </p:nvCxnSpPr>
          <p:spPr bwMode="black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DAE2C86-BAE6-47A1-94B1-327465587DE7}"/>
                </a:ext>
              </a:extLst>
            </p:cNvPr>
            <p:cNvCxnSpPr/>
            <p:nvPr userDrawn="1"/>
          </p:nvCxnSpPr>
          <p:spPr bwMode="black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9686103-ADA6-4E1A-817A-E71466AE209B}"/>
                </a:ext>
              </a:extLst>
            </p:cNvPr>
            <p:cNvCxnSpPr/>
            <p:nvPr userDrawn="1"/>
          </p:nvCxnSpPr>
          <p:spPr bwMode="black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BD273DE-C35C-4DA9-96B1-DDB7F800252C}"/>
                </a:ext>
              </a:extLst>
            </p:cNvPr>
            <p:cNvCxnSpPr/>
            <p:nvPr userDrawn="1"/>
          </p:nvCxnSpPr>
          <p:spPr bwMode="black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A7DF1D-083E-42BB-91EA-4E30FEA625A2}"/>
                </a:ext>
              </a:extLst>
            </p:cNvPr>
            <p:cNvCxnSpPr/>
            <p:nvPr userDrawn="1"/>
          </p:nvCxnSpPr>
          <p:spPr bwMode="black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D0D1604-79C2-46BE-9905-D864D0ECFE20}"/>
                </a:ext>
              </a:extLst>
            </p:cNvPr>
            <p:cNvCxnSpPr/>
            <p:nvPr userDrawn="1"/>
          </p:nvCxnSpPr>
          <p:spPr bwMode="black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7B9FA60-E80E-4FE7-BB67-028805A248EE}"/>
                </a:ext>
              </a:extLst>
            </p:cNvPr>
            <p:cNvCxnSpPr/>
            <p:nvPr userDrawn="1"/>
          </p:nvCxnSpPr>
          <p:spPr bwMode="black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02F5688-0147-4CC6-8FB3-67034979720D}"/>
                </a:ext>
              </a:extLst>
            </p:cNvPr>
            <p:cNvCxnSpPr/>
            <p:nvPr userDrawn="1"/>
          </p:nvCxnSpPr>
          <p:spPr bwMode="black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main body box">
              <a:extLst>
                <a:ext uri="{FF2B5EF4-FFF2-40B4-BE49-F238E27FC236}">
                  <a16:creationId xmlns:a16="http://schemas.microsoft.com/office/drawing/2014/main" id="{3AB62359-B582-4196-8266-DC8ADBA988F4}"/>
                </a:ext>
              </a:extLst>
            </p:cNvPr>
            <p:cNvSpPr/>
            <p:nvPr userDrawn="1"/>
          </p:nvSpPr>
          <p:spPr bwMode="black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D738849-8295-4057-B044-0B0E80C1C3DA}"/>
                </a:ext>
              </a:extLst>
            </p:cNvPr>
            <p:cNvCxnSpPr/>
            <p:nvPr userDrawn="1"/>
          </p:nvCxnSpPr>
          <p:spPr bwMode="black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1361245-226A-4BA1-8B7C-025011F07E2A}"/>
                </a:ext>
              </a:extLst>
            </p:cNvPr>
            <p:cNvCxnSpPr/>
            <p:nvPr userDrawn="1"/>
          </p:nvCxnSpPr>
          <p:spPr bwMode="black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3" name="Sticker" hidden="1">
            <a:extLst>
              <a:ext uri="{FF2B5EF4-FFF2-40B4-BE49-F238E27FC236}">
                <a16:creationId xmlns:a16="http://schemas.microsoft.com/office/drawing/2014/main" id="{F4B31D41-9E38-4C47-B14A-953F41CF2048}"/>
              </a:ext>
            </a:extLst>
          </p:cNvPr>
          <p:cNvSpPr txBox="1"/>
          <p:nvPr userDrawn="1"/>
        </p:nvSpPr>
        <p:spPr>
          <a:xfrm>
            <a:off x="554736" y="83482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/>
              <a:t>STICKER</a:t>
            </a:r>
          </a:p>
        </p:txBody>
      </p:sp>
      <p:sp>
        <p:nvSpPr>
          <p:cNvPr id="155" name="ACET" hidden="1">
            <a:extLst>
              <a:ext uri="{FF2B5EF4-FFF2-40B4-BE49-F238E27FC236}">
                <a16:creationId xmlns:a16="http://schemas.microsoft.com/office/drawing/2014/main" id="{6FC9F96D-D74F-4064-BE66-104F69CCE92E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4567" y="2133600"/>
            <a:ext cx="406567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400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02D5-5579-4386-BB2A-334ACD08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8" y="2155825"/>
            <a:ext cx="2891817" cy="121828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2" name="LegendBoxes" hidden="1">
            <a:extLst>
              <a:ext uri="{FF2B5EF4-FFF2-40B4-BE49-F238E27FC236}">
                <a16:creationId xmlns:a16="http://schemas.microsoft.com/office/drawing/2014/main" id="{963CCBC6-05DA-41C5-8A26-02B4B8294556}"/>
              </a:ext>
            </a:extLst>
          </p:cNvPr>
          <p:cNvGrpSpPr/>
          <p:nvPr userDrawn="1"/>
        </p:nvGrpSpPr>
        <p:grpSpPr>
          <a:xfrm>
            <a:off x="10522738" y="4396889"/>
            <a:ext cx="944617" cy="1686504"/>
            <a:chOff x="7756825" y="4379430"/>
            <a:chExt cx="708462" cy="1686504"/>
          </a:xfrm>
        </p:grpSpPr>
        <p:sp>
          <p:nvSpPr>
            <p:cNvPr id="153" name="RectangleLegend1">
              <a:extLst>
                <a:ext uri="{FF2B5EF4-FFF2-40B4-BE49-F238E27FC236}">
                  <a16:creationId xmlns:a16="http://schemas.microsoft.com/office/drawing/2014/main" id="{658AC4E5-B9F1-4DD2-A80F-DAC539F6EDF1}"/>
                </a:ext>
              </a:extLst>
            </p:cNvPr>
            <p:cNvSpPr/>
            <p:nvPr/>
          </p:nvSpPr>
          <p:spPr>
            <a:xfrm>
              <a:off x="7756825" y="4385399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54" name="RectangleLegend2">
              <a:extLst>
                <a:ext uri="{FF2B5EF4-FFF2-40B4-BE49-F238E27FC236}">
                  <a16:creationId xmlns:a16="http://schemas.microsoft.com/office/drawing/2014/main" id="{B2384542-8C23-4E14-80D2-CA9F267323F0}"/>
                </a:ext>
              </a:extLst>
            </p:cNvPr>
            <p:cNvSpPr/>
            <p:nvPr/>
          </p:nvSpPr>
          <p:spPr>
            <a:xfrm>
              <a:off x="7756825" y="4764897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4" name="RectangleLegend3">
              <a:extLst>
                <a:ext uri="{FF2B5EF4-FFF2-40B4-BE49-F238E27FC236}">
                  <a16:creationId xmlns:a16="http://schemas.microsoft.com/office/drawing/2014/main" id="{060EF611-D1B1-4A78-8D88-DC9E2B83640A}"/>
                </a:ext>
              </a:extLst>
            </p:cNvPr>
            <p:cNvSpPr/>
            <p:nvPr/>
          </p:nvSpPr>
          <p:spPr>
            <a:xfrm>
              <a:off x="7756825" y="5138493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5" name="RectangleLegend4">
              <a:extLst>
                <a:ext uri="{FF2B5EF4-FFF2-40B4-BE49-F238E27FC236}">
                  <a16:creationId xmlns:a16="http://schemas.microsoft.com/office/drawing/2014/main" id="{E1613226-3F7F-4C55-A6C0-DD8251B844E6}"/>
                </a:ext>
              </a:extLst>
            </p:cNvPr>
            <p:cNvSpPr/>
            <p:nvPr/>
          </p:nvSpPr>
          <p:spPr>
            <a:xfrm>
              <a:off x="7756825" y="5512089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6" name="RectangleLegend5">
              <a:extLst>
                <a:ext uri="{FF2B5EF4-FFF2-40B4-BE49-F238E27FC236}">
                  <a16:creationId xmlns:a16="http://schemas.microsoft.com/office/drawing/2014/main" id="{5BE928B1-5A9D-43CB-BC80-2D1F93CC2F3C}"/>
                </a:ext>
              </a:extLst>
            </p:cNvPr>
            <p:cNvSpPr/>
            <p:nvPr/>
          </p:nvSpPr>
          <p:spPr>
            <a:xfrm>
              <a:off x="7756825" y="5885685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7" name="Legend1">
              <a:extLst>
                <a:ext uri="{FF2B5EF4-FFF2-40B4-BE49-F238E27FC236}">
                  <a16:creationId xmlns:a16="http://schemas.microsoft.com/office/drawing/2014/main" id="{588189A8-DB4B-43BF-B593-04C5DB541C53}"/>
                </a:ext>
              </a:extLst>
            </p:cNvPr>
            <p:cNvSpPr txBox="1"/>
            <p:nvPr/>
          </p:nvSpPr>
          <p:spPr>
            <a:xfrm>
              <a:off x="8082971" y="4379430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8" name="Legend2">
              <a:extLst>
                <a:ext uri="{FF2B5EF4-FFF2-40B4-BE49-F238E27FC236}">
                  <a16:creationId xmlns:a16="http://schemas.microsoft.com/office/drawing/2014/main" id="{BFD93A1F-3913-44CB-80B7-EFCD2B4BF5BC}"/>
                </a:ext>
              </a:extLst>
            </p:cNvPr>
            <p:cNvSpPr txBox="1"/>
            <p:nvPr/>
          </p:nvSpPr>
          <p:spPr>
            <a:xfrm>
              <a:off x="8082971" y="475892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9" name="Legend3">
              <a:extLst>
                <a:ext uri="{FF2B5EF4-FFF2-40B4-BE49-F238E27FC236}">
                  <a16:creationId xmlns:a16="http://schemas.microsoft.com/office/drawing/2014/main" id="{F7B1D1E0-C2A5-481C-8640-41B469498D8D}"/>
                </a:ext>
              </a:extLst>
            </p:cNvPr>
            <p:cNvSpPr txBox="1"/>
            <p:nvPr/>
          </p:nvSpPr>
          <p:spPr>
            <a:xfrm>
              <a:off x="8082971" y="5138426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0" name="Legend4">
              <a:extLst>
                <a:ext uri="{FF2B5EF4-FFF2-40B4-BE49-F238E27FC236}">
                  <a16:creationId xmlns:a16="http://schemas.microsoft.com/office/drawing/2014/main" id="{C8DA0D60-61E4-4C36-A081-C71B9380B540}"/>
                </a:ext>
              </a:extLst>
            </p:cNvPr>
            <p:cNvSpPr txBox="1"/>
            <p:nvPr/>
          </p:nvSpPr>
          <p:spPr>
            <a:xfrm>
              <a:off x="8082971" y="5509847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1" name="Legend5">
              <a:extLst>
                <a:ext uri="{FF2B5EF4-FFF2-40B4-BE49-F238E27FC236}">
                  <a16:creationId xmlns:a16="http://schemas.microsoft.com/office/drawing/2014/main" id="{0642CA01-EC45-4B1C-8CC1-746C78F308A5}"/>
                </a:ext>
              </a:extLst>
            </p:cNvPr>
            <p:cNvSpPr txBox="1"/>
            <p:nvPr/>
          </p:nvSpPr>
          <p:spPr>
            <a:xfrm>
              <a:off x="8082970" y="588126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</p:grpSp>
      <p:grpSp>
        <p:nvGrpSpPr>
          <p:cNvPr id="172" name="LegendLines" hidden="1">
            <a:extLst>
              <a:ext uri="{FF2B5EF4-FFF2-40B4-BE49-F238E27FC236}">
                <a16:creationId xmlns:a16="http://schemas.microsoft.com/office/drawing/2014/main" id="{F23A354F-6D61-4076-98CC-072D54F2B9B5}"/>
              </a:ext>
            </a:extLst>
          </p:cNvPr>
          <p:cNvGrpSpPr/>
          <p:nvPr userDrawn="1"/>
        </p:nvGrpSpPr>
        <p:grpSpPr>
          <a:xfrm>
            <a:off x="10135957" y="3237562"/>
            <a:ext cx="1331385" cy="927508"/>
            <a:chOff x="7495285" y="2250552"/>
            <a:chExt cx="998539" cy="927508"/>
          </a:xfrm>
        </p:grpSpPr>
        <p:sp>
          <p:nvSpPr>
            <p:cNvPr id="173" name="Legend1">
              <a:extLst>
                <a:ext uri="{FF2B5EF4-FFF2-40B4-BE49-F238E27FC236}">
                  <a16:creationId xmlns:a16="http://schemas.microsoft.com/office/drawing/2014/main" id="{10E606C6-97CA-4FF0-A153-84CA4E8F414F}"/>
                </a:ext>
              </a:extLst>
            </p:cNvPr>
            <p:cNvSpPr txBox="1"/>
            <p:nvPr/>
          </p:nvSpPr>
          <p:spPr>
            <a:xfrm>
              <a:off x="8111508" y="225055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74" name="Legend2">
              <a:extLst>
                <a:ext uri="{FF2B5EF4-FFF2-40B4-BE49-F238E27FC236}">
                  <a16:creationId xmlns:a16="http://schemas.microsoft.com/office/drawing/2014/main" id="{5F43CABA-AFC6-491E-A7D7-B466654F525D}"/>
                </a:ext>
              </a:extLst>
            </p:cNvPr>
            <p:cNvSpPr txBox="1"/>
            <p:nvPr/>
          </p:nvSpPr>
          <p:spPr>
            <a:xfrm>
              <a:off x="8111508" y="262197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5" name="Legend3">
              <a:extLst>
                <a:ext uri="{FF2B5EF4-FFF2-40B4-BE49-F238E27FC236}">
                  <a16:creationId xmlns:a16="http://schemas.microsoft.com/office/drawing/2014/main" id="{DA7660EB-4D51-4982-8372-6E58C50CDE5E}"/>
                </a:ext>
              </a:extLst>
            </p:cNvPr>
            <p:cNvSpPr txBox="1"/>
            <p:nvPr/>
          </p:nvSpPr>
          <p:spPr>
            <a:xfrm>
              <a:off x="8111508" y="299339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6" name="LineLegend3">
              <a:extLst>
                <a:ext uri="{FF2B5EF4-FFF2-40B4-BE49-F238E27FC236}">
                  <a16:creationId xmlns:a16="http://schemas.microsoft.com/office/drawing/2014/main" id="{966C354A-0204-46EB-8E36-0146C3FD31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3084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7" name="LineLegend2">
              <a:extLst>
                <a:ext uri="{FF2B5EF4-FFF2-40B4-BE49-F238E27FC236}">
                  <a16:creationId xmlns:a16="http://schemas.microsoft.com/office/drawing/2014/main" id="{B87C293D-A7CD-4508-B0B1-2017113A58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710816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8" name="LineLegend1">
              <a:extLst>
                <a:ext uri="{FF2B5EF4-FFF2-40B4-BE49-F238E27FC236}">
                  <a16:creationId xmlns:a16="http://schemas.microsoft.com/office/drawing/2014/main" id="{4456FE58-0255-4DBB-92A8-6CC5F84B71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34288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</p:grpSp>
      <p:grpSp>
        <p:nvGrpSpPr>
          <p:cNvPr id="179" name="LegendMoons" hidden="1">
            <a:extLst>
              <a:ext uri="{FF2B5EF4-FFF2-40B4-BE49-F238E27FC236}">
                <a16:creationId xmlns:a16="http://schemas.microsoft.com/office/drawing/2014/main" id="{70A0319B-8EBB-4F65-9A96-1B1BB35625B1}"/>
              </a:ext>
            </a:extLst>
          </p:cNvPr>
          <p:cNvGrpSpPr/>
          <p:nvPr userDrawn="1"/>
        </p:nvGrpSpPr>
        <p:grpSpPr>
          <a:xfrm>
            <a:off x="10487412" y="1289274"/>
            <a:ext cx="979930" cy="1731859"/>
            <a:chOff x="7723680" y="1702457"/>
            <a:chExt cx="734948" cy="1731859"/>
          </a:xfrm>
        </p:grpSpPr>
        <p:sp>
          <p:nvSpPr>
            <p:cNvPr id="201" name="Legend1">
              <a:extLst>
                <a:ext uri="{FF2B5EF4-FFF2-40B4-BE49-F238E27FC236}">
                  <a16:creationId xmlns:a16="http://schemas.microsoft.com/office/drawing/2014/main" id="{49BB8121-D802-4602-ABD0-B61681B018F3}"/>
                </a:ext>
              </a:extLst>
            </p:cNvPr>
            <p:cNvSpPr txBox="1"/>
            <p:nvPr/>
          </p:nvSpPr>
          <p:spPr>
            <a:xfrm>
              <a:off x="8076312" y="1725205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2" name="Legend2">
              <a:extLst>
                <a:ext uri="{FF2B5EF4-FFF2-40B4-BE49-F238E27FC236}">
                  <a16:creationId xmlns:a16="http://schemas.microsoft.com/office/drawing/2014/main" id="{5EBAE2BA-95BE-43BE-ADD2-84B42D0356EE}"/>
                </a:ext>
              </a:extLst>
            </p:cNvPr>
            <p:cNvSpPr txBox="1"/>
            <p:nvPr/>
          </p:nvSpPr>
          <p:spPr>
            <a:xfrm>
              <a:off x="8076312" y="210066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203" name="Legend3">
              <a:extLst>
                <a:ext uri="{FF2B5EF4-FFF2-40B4-BE49-F238E27FC236}">
                  <a16:creationId xmlns:a16="http://schemas.microsoft.com/office/drawing/2014/main" id="{F96B8EA8-EAE8-4395-BA9F-6F1303EA348F}"/>
                </a:ext>
              </a:extLst>
            </p:cNvPr>
            <p:cNvSpPr txBox="1"/>
            <p:nvPr/>
          </p:nvSpPr>
          <p:spPr>
            <a:xfrm>
              <a:off x="8076312" y="247612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4" name="Legend4">
              <a:extLst>
                <a:ext uri="{FF2B5EF4-FFF2-40B4-BE49-F238E27FC236}">
                  <a16:creationId xmlns:a16="http://schemas.microsoft.com/office/drawing/2014/main" id="{BE4110F2-0F5F-4468-93FA-59E84FEB9E4A}"/>
                </a:ext>
              </a:extLst>
            </p:cNvPr>
            <p:cNvSpPr txBox="1"/>
            <p:nvPr/>
          </p:nvSpPr>
          <p:spPr>
            <a:xfrm>
              <a:off x="8076312" y="285158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5" name="Legend5">
              <a:extLst>
                <a:ext uri="{FF2B5EF4-FFF2-40B4-BE49-F238E27FC236}">
                  <a16:creationId xmlns:a16="http://schemas.microsoft.com/office/drawing/2014/main" id="{E16B28D1-13B2-4F91-8123-CC4749412D3B}"/>
                </a:ext>
              </a:extLst>
            </p:cNvPr>
            <p:cNvSpPr txBox="1"/>
            <p:nvPr/>
          </p:nvSpPr>
          <p:spPr>
            <a:xfrm>
              <a:off x="8076312" y="322704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grpSp>
          <p:nvGrpSpPr>
            <p:cNvPr id="206" name="MoonLegend1">
              <a:extLst>
                <a:ext uri="{FF2B5EF4-FFF2-40B4-BE49-F238E27FC236}">
                  <a16:creationId xmlns:a16="http://schemas.microsoft.com/office/drawing/2014/main" id="{A16FD1F9-C160-4C4C-BAF6-716DDB869224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5282EEB0-B664-439C-B943-F7BB43CCAC0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68D40D9B-9DF0-4077-8151-E93B0977AD0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7" name="MoonLegend2">
              <a:extLst>
                <a:ext uri="{FF2B5EF4-FFF2-40B4-BE49-F238E27FC236}">
                  <a16:creationId xmlns:a16="http://schemas.microsoft.com/office/drawing/2014/main" id="{F9F241E8-6251-451F-9BE9-2C8D83F44D6B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78B0A0D-F30C-40C1-A9C4-EB63E6138F46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87395151-2586-43D8-B836-6324CB40789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8" name="MoonLegend3">
              <a:extLst>
                <a:ext uri="{FF2B5EF4-FFF2-40B4-BE49-F238E27FC236}">
                  <a16:creationId xmlns:a16="http://schemas.microsoft.com/office/drawing/2014/main" id="{B66D3648-DE5A-4E5C-8578-141D178A4ADB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D2DC89B-E4DB-4EBC-B12A-607EB3C23DE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50301F1B-4914-4337-B892-733925FD1C5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MoonLegend4">
              <a:extLst>
                <a:ext uri="{FF2B5EF4-FFF2-40B4-BE49-F238E27FC236}">
                  <a16:creationId xmlns:a16="http://schemas.microsoft.com/office/drawing/2014/main" id="{69C2ABAA-7291-4A19-A40B-3990AB445B9A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9D4D141-7E0B-42D0-994A-D8212F69EE2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397EC893-9249-44CD-982F-F7F0B99DFCA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0" name="MoonLegend5">
              <a:extLst>
                <a:ext uri="{FF2B5EF4-FFF2-40B4-BE49-F238E27FC236}">
                  <a16:creationId xmlns:a16="http://schemas.microsoft.com/office/drawing/2014/main" id="{CDCE6D47-F48F-4497-BD5A-E92F724CEE3D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8E291C3-4BCA-406E-8B9A-6A354B83EF50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4C9C4DC9-D1E5-45F3-943E-09B75E72EE8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41" name="Documenttype">
            <a:extLst>
              <a:ext uri="{FF2B5EF4-FFF2-40B4-BE49-F238E27FC236}">
                <a16:creationId xmlns:a16="http://schemas.microsoft.com/office/drawing/2014/main" id="{29A17418-B99F-4330-B927-CCF962E4661F}"/>
              </a:ext>
            </a:extLst>
          </p:cNvPr>
          <p:cNvSpPr txBox="1">
            <a:spLocks/>
          </p:cNvSpPr>
          <p:nvPr userDrawn="1">
            <p:custDataLst>
              <p:tags r:id="rId26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8326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2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5157-6F8A-478F-B460-90E403728E5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-187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4414/downloa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fda.gov/media/146305/download" TargetMode="External"/><Relationship Id="rId4" Type="http://schemas.openxmlformats.org/officeDocument/2006/relationships/hyperlink" Target="https://www.fda.gov/media/144638/downloa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covid-19-vaccine-in-massachuset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covid-19-vaccination-program#latest-vaccine-update-in-ma-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OVID-19-Vaccine-Plan-MA@mass.gov" TargetMode="External"/><Relationship Id="rId5" Type="http://schemas.openxmlformats.org/officeDocument/2006/relationships/hyperlink" Target="https://www.cdc.gov/coronavirus/2019-ncov/vaccines/index.html" TargetMode="External"/><Relationship Id="rId4" Type="http://schemas.openxmlformats.org/officeDocument/2006/relationships/hyperlink" Target="https://www.mass.gov/info-details/covid-19-vaccine-frequently-asked-question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covid-19-vaccine-frequently-asked-question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stop-covid-19-vaccine-graphic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ass.gov/info-details/covid-19-printable-fact-sheets" TargetMode="External"/><Relationship Id="rId5" Type="http://schemas.openxmlformats.org/officeDocument/2006/relationships/hyperlink" Target="https://www.cdc.gov/coronavirus/2019-ncov/vaccines/toolkits/community-organization.html" TargetMode="External"/><Relationship Id="rId4" Type="http://schemas.openxmlformats.org/officeDocument/2006/relationships/hyperlink" Target="https://www.mass.gov/info-details/trust-the-facts-get-the-vax-campaign-materia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ialequitytools.org/resources/fundamentals/core-concepts/structural-racis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cdc.gov/vaccines/acip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2118534" y="2057400"/>
            <a:ext cx="8153399" cy="15240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fontAlgn="auto">
              <a:lnSpc>
                <a:spcPts val="6700"/>
              </a:lnSpc>
              <a:spcAft>
                <a:spcPts val="0"/>
              </a:spcAft>
              <a:defRPr/>
            </a:pPr>
            <a:r>
              <a:rPr lang="fr-CA" sz="36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មគ្គុទ្ទេសក</a:t>
            </a:r>
            <a:r>
              <a:rPr lang="fr-CA" sz="36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36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ដើម្បី</a:t>
            </a:r>
            <a:r>
              <a:rPr lang="km-KH" sz="36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ធ្វើពិធី</a:t>
            </a:r>
            <a:r>
              <a:rPr lang="fr-CA" sz="36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វេទិកាសហគមន</a:t>
            </a:r>
            <a:r>
              <a:rPr lang="fr-CA" sz="36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</a:p>
          <a:p>
            <a:pPr lvl="0" algn="ctr" fontAlgn="auto">
              <a:lnSpc>
                <a:spcPts val="6700"/>
              </a:lnSpc>
              <a:spcAft>
                <a:spcPts val="0"/>
              </a:spcAft>
              <a:defRPr/>
            </a:pPr>
            <a:r>
              <a:rPr lang="fr-CA" sz="36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ស្ដីពីវ៉ាក់សាំង</a:t>
            </a:r>
            <a:r>
              <a:rPr lang="fr-CA" sz="38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  <a:r>
              <a:rPr lang="fr-C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83495" y="4310743"/>
            <a:ext cx="10235609" cy="77870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0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បាន</a:t>
            </a:r>
            <a:r>
              <a:rPr lang="km-KH" sz="30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បច្ចុប្បន្នភាព</a:t>
            </a:r>
            <a:r>
              <a:rPr lang="fr-CA" sz="30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ថ្ងៃទី</a:t>
            </a:r>
            <a:r>
              <a:rPr lang="en-US" sz="30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25</a:t>
            </a:r>
            <a:r>
              <a:rPr lang="fr-CA" sz="30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ខែ</a:t>
            </a:r>
            <a:r>
              <a:rPr lang="km-KH" sz="30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មករា​​</a:t>
            </a:r>
            <a:r>
              <a:rPr lang="fr-CA" sz="30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3000" dirty="0">
                <a:solidFill>
                  <a:schemeClr val="bg1"/>
                </a:solidFill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km-KH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CA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1"/>
          <p:cNvSpPr/>
          <p:nvPr/>
        </p:nvSpPr>
        <p:spPr>
          <a:xfrm>
            <a:off x="201900" y="1136942"/>
            <a:ext cx="112278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m-KH" sz="2100" b="0" i="0" u="none" strike="noStrike" cap="none" dirty="0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ថិរវេ</a:t>
            </a:r>
            <a:r>
              <a:rPr lang="fr-CA" sz="2100" b="0" i="0" u="none" strike="noStrike" cap="none" dirty="0" err="1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លាបានលឿនមែន</a:t>
            </a:r>
            <a:r>
              <a:rPr lang="fr-CA" sz="2100" b="0" i="0" u="none" strike="noStrike" cap="none" dirty="0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b="0" i="0" u="none" strike="noStrike" cap="none" dirty="0" err="1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ប៉ុន្ដែមិនដែលបាន</a:t>
            </a:r>
            <a:r>
              <a:rPr lang="fr-CA" sz="2100" dirty="0" err="1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ធ្វេសប្រហែស</a:t>
            </a:r>
            <a:r>
              <a:rPr lang="fr-CA" sz="2100" b="0" i="0" u="none" strike="noStrike" cap="none" dirty="0" err="1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លើសុវត្ថិភាពទេ</a:t>
            </a:r>
            <a:r>
              <a:rPr lang="fr-CA" sz="2100" b="0" i="0" u="none" strike="noStrike" cap="none" dirty="0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 </a:t>
            </a:r>
            <a:r>
              <a:rPr lang="fr-CA" sz="2100" b="0" i="0" u="none" strike="noStrike" cap="none" dirty="0" err="1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នេះគឺជារបៀប</a:t>
            </a:r>
            <a:r>
              <a:rPr lang="fr-CA" sz="2100" b="0" i="0" u="none" strike="noStrike" cap="none" dirty="0">
                <a:solidFill>
                  <a:srgbClr val="000000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81" descr="Open book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26" y="1732493"/>
            <a:ext cx="1684106" cy="165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1" descr="Dollar sign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800" y="1732493"/>
            <a:ext cx="1684107" cy="169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1" descr="Magnifying glass and clipboard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010" y="4131290"/>
            <a:ext cx="1684107" cy="17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1" descr="Person raising hand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76" y="4068077"/>
            <a:ext cx="1786059" cy="182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1"/>
          <p:cNvSpPr/>
          <p:nvPr/>
        </p:nvSpPr>
        <p:spPr>
          <a:xfrm>
            <a:off x="2039263" y="2120000"/>
            <a:ext cx="4009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យើងមានព័ត៌មានជាជំនួយរួចហើយ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អំពីកូរ៉ុណាវីរុស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ដូច្នេះយើងមិនមែន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បានចាប់ផ្ដើមពីបាតដៃទទេឡើយ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 </a:t>
            </a:r>
          </a:p>
        </p:txBody>
      </p:sp>
      <p:sp>
        <p:nvSpPr>
          <p:cNvPr id="451" name="Google Shape;451;p81"/>
          <p:cNvSpPr/>
          <p:nvPr/>
        </p:nvSpPr>
        <p:spPr>
          <a:xfrm>
            <a:off x="7616270" y="2027820"/>
            <a:ext cx="4009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ts val="3600"/>
              </a:lnSpc>
              <a:spcAft>
                <a:spcPts val="0"/>
              </a:spcAft>
              <a:buNone/>
            </a:pP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សហរដ្ឋ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និងរដ្ឋាភិបាលផ្សេងទៀត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បានចាយប្រាក់យ៉ាងច្រើន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ដើម្បី</a:t>
            </a:r>
            <a:endParaRPr lang="fr-CA" sz="2100" dirty="0">
              <a:latin typeface="Kh Content" panose="02000500000000020004" pitchFamily="2" charset="0"/>
              <a:ea typeface="Calibri"/>
              <a:cs typeface="Kh Content" panose="02000500000000020004" pitchFamily="2" charset="0"/>
              <a:sym typeface="Calibri"/>
            </a:endParaRPr>
          </a:p>
          <a:p>
            <a:pPr marL="0" lvl="0" indent="0" algn="l" rtl="0">
              <a:lnSpc>
                <a:spcPts val="3600"/>
              </a:lnSpc>
              <a:spcAft>
                <a:spcPts val="0"/>
              </a:spcAft>
              <a:buNone/>
            </a:pP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គាំទ្រក្រុមហ៊ុនវ៉ាក់សាំង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និងកិច្ចការរបស់គេ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</a:t>
            </a:r>
            <a:r>
              <a:rPr lang="fr-CA" sz="2400" dirty="0">
                <a:latin typeface="Kh Content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452" name="Google Shape;452;p81"/>
          <p:cNvSpPr/>
          <p:nvPr/>
        </p:nvSpPr>
        <p:spPr>
          <a:xfrm>
            <a:off x="2048700" y="4292829"/>
            <a:ext cx="37671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ts val="3600"/>
              </a:lnSpc>
              <a:spcAft>
                <a:spcPts val="0"/>
              </a:spcAft>
              <a:buNone/>
            </a:pP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មនុស្សយ៉ាងច្រើន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បានចូលរួមក្នុងវេជ្ជសាស្រ្ដសាក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ហើយយើង</a:t>
            </a: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មិនបាច់ចំណាយពេល</a:t>
            </a:r>
            <a:r>
              <a:rPr lang="fr-CA" sz="2100" b="1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ក្នុងការរក</a:t>
            </a:r>
            <a:endParaRPr lang="fr-CA" sz="2100" b="1" dirty="0">
              <a:latin typeface="Kh Content" panose="02000500000000020004" pitchFamily="2" charset="0"/>
              <a:ea typeface="Calibri"/>
              <a:cs typeface="Kh Content" panose="02000500000000020004" pitchFamily="2" charset="0"/>
              <a:sym typeface="Calibri"/>
            </a:endParaRPr>
          </a:p>
          <a:p>
            <a:pPr marL="0" lvl="0" indent="0" algn="l" rtl="0">
              <a:lnSpc>
                <a:spcPts val="3600"/>
              </a:lnSpc>
              <a:spcAft>
                <a:spcPts val="0"/>
              </a:spcAft>
              <a:buNone/>
            </a:pP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អ្នកស្ម័គ្រចិត្ដទេ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</a:t>
            </a:r>
            <a:r>
              <a:rPr lang="fr-CA" sz="2100" b="1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 </a:t>
            </a:r>
          </a:p>
        </p:txBody>
      </p:sp>
      <p:sp>
        <p:nvSpPr>
          <p:cNvPr id="453" name="Google Shape;453;p81"/>
          <p:cNvSpPr/>
          <p:nvPr/>
        </p:nvSpPr>
        <p:spPr>
          <a:xfrm>
            <a:off x="7616270" y="4238938"/>
            <a:ext cx="4236000" cy="214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ts val="3200"/>
              </a:lnSpc>
              <a:spcAft>
                <a:spcPts val="0"/>
              </a:spcAft>
              <a:buNone/>
            </a:pP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ការផលិតបានកើតឡើង</a:t>
            </a:r>
            <a:r>
              <a:rPr lang="fr-CA" sz="2100" b="1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នៅពេល</a:t>
            </a:r>
            <a:endParaRPr lang="fr-CA" sz="2100" b="1" dirty="0">
              <a:latin typeface="Kh Content" panose="02000500000000020004" pitchFamily="2" charset="0"/>
              <a:ea typeface="Calibri"/>
              <a:cs typeface="Kh Content" panose="02000500000000020004" pitchFamily="2" charset="0"/>
              <a:sym typeface="Calibri"/>
            </a:endParaRPr>
          </a:p>
          <a:p>
            <a:pPr marL="0" lvl="0" indent="0" algn="l" rtl="0">
              <a:lnSpc>
                <a:spcPts val="3200"/>
              </a:lnSpc>
              <a:spcAft>
                <a:spcPts val="0"/>
              </a:spcAft>
              <a:buNone/>
            </a:pP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ព្រមគ្នា</a:t>
            </a:r>
            <a:r>
              <a:rPr lang="fr-CA" sz="2100" b="1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b="1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ខណៈការសិក្សាពីសុវត្ថិភាព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ដូច្នេះហើយ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វ៉ាក់សាំងបានស្រេចបាច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់</a:t>
            </a:r>
          </a:p>
          <a:p>
            <a:pPr marL="0" lvl="0" indent="0" algn="l" rtl="0">
              <a:lnSpc>
                <a:spcPts val="3200"/>
              </a:lnSpc>
              <a:spcAft>
                <a:spcPts val="0"/>
              </a:spcAft>
              <a:buNone/>
            </a:pP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សំរាប់ចែកចាយ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កាលណាវាត្រូវបានទទួលស្គាល</a:t>
            </a:r>
            <a:r>
              <a:rPr lang="fr-CA" sz="2100" dirty="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់។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34E7A-336B-4015-BC19-F6F91306BB45}"/>
              </a:ext>
            </a:extLst>
          </p:cNvPr>
          <p:cNvSpPr txBox="1"/>
          <p:nvPr/>
        </p:nvSpPr>
        <p:spPr>
          <a:xfrm>
            <a:off x="311147" y="246221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តើវាមានសុវត្ថិភាពដូចម្ដេច បើសិនវាបានកើតឡើង រហ័សដូច្នេះ?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mage shows an example of the COVID-19 vaccine development timeline compared to a traditional vaccine development timeline. In particular, it shows how the COVID-19 vaccine manufacturing and development step happened at the same time as the testing and approvals.">
            <a:extLst>
              <a:ext uri="{FF2B5EF4-FFF2-40B4-BE49-F238E27FC236}">
                <a16:creationId xmlns:a16="http://schemas.microsoft.com/office/drawing/2014/main" id="{60A87389-14A5-430A-B91F-2404E62D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5415" y="643095"/>
            <a:ext cx="4551904" cy="46222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Kh Content" panose="02000500000000020004" pitchFamily="2" charset="0"/>
                <a:cs typeface="Kh Content" panose="02000500000000020004" pitchFamily="2" charset="0"/>
              </a:rPr>
              <a:t>ឧទាហរណ៍នៃថិរវេលាវ៉ាក់សាំង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en-US" sz="200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  <a:endParaRPr lang="en-US" sz="2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868" y="1386673"/>
            <a:ext cx="10279464" cy="27130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>
                <a:latin typeface="Kh Content" panose="02000500000000020004" pitchFamily="2" charset="0"/>
                <a:cs typeface="Kh Content" panose="02000500000000020004" pitchFamily="2" charset="0"/>
              </a:rPr>
              <a:t>ស្រាវជ្រាវ                  ការបង្កើតដំបូង                                 ការធ្វើតេស្ដ            ការទទួលស្គាល់                 ការផ្គត់ផ្គង់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1073" y="1386673"/>
            <a:ext cx="1868993" cy="27130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74901" y="2893925"/>
            <a:ext cx="2883877" cy="35169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>
                <a:latin typeface="Kh Content" panose="02000500000000020004" pitchFamily="2" charset="0"/>
                <a:cs typeface="Kh Content" panose="02000500000000020004" pitchFamily="2" charset="0"/>
              </a:rPr>
              <a:t>      ការផលិត និង ការបង្កើត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04835" y="4320791"/>
            <a:ext cx="2903974" cy="41198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>
                <a:latin typeface="Kh Content" panose="02000500000000020004" pitchFamily="2" charset="0"/>
                <a:cs typeface="Kh Content" panose="02000500000000020004" pitchFamily="2" charset="0"/>
              </a:rPr>
              <a:t>ថិរវេលាជាធម្មតា</a:t>
            </a:r>
            <a:endParaRPr lang="en-US" sz="2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207" y="5375868"/>
            <a:ext cx="10621107" cy="200967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>
                <a:latin typeface="Kh Content" panose="02000500000000020004" pitchFamily="2" charset="0"/>
                <a:cs typeface="Kh Content" panose="02000500000000020004" pitchFamily="2" charset="0"/>
              </a:rPr>
              <a:t>ស្រាវជ្រាវ                       ការបង្កើតដំបូង                          ការធ្វើតេស្ដ              ការទទួលស្គាល់                ការផលិត និង ការបង្កើត       ការផ្គត់ផ្គង់   </a:t>
            </a:r>
            <a:endParaRPr lang="en-US" sz="14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6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7" y="246221"/>
            <a:ext cx="11314323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តើខ្ញុំអាចកើតជំងឺ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4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</a:t>
            </a:r>
            <a:r>
              <a:rPr lang="fr-CA" sz="3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2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ឬទេ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306392"/>
            <a:ext cx="1122787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វ៉ាក់សាំងពុំមានវីរុសរស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ដែលបណ្ដាលឲ្យកើត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នេះមានសេចក្ដីថា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អ្នកមិនអាចកើត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ពីវ៉ាក់សាំងឡើយ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</p:txBody>
      </p:sp>
      <p:pic>
        <p:nvPicPr>
          <p:cNvPr id="7" name="Google Shape;296;p78" descr="Five people of different ages waiting in lines to be vaccinated by a person in a medical coat.">
            <a:extLst>
              <a:ext uri="{FF2B5EF4-FFF2-40B4-BE49-F238E27FC236}">
                <a16:creationId xmlns:a16="http://schemas.microsoft.com/office/drawing/2014/main" id="{2F055C2B-AB1B-46EA-87CC-9EC61E3654F7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86" y="2312127"/>
            <a:ext cx="8361755" cy="418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4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 មានឥទ្ធិពលរាយរងឬទេ?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161565"/>
            <a:ext cx="111673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ឥទ្ធិពលរាយរងធ្ងន់ធ្ងរ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គឺកម្រមាន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វាអាចមាន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ថាមនុស្សអាចនឹងមានឥទ្ធិពលរាយរង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ដែលជាសញ្ញាធម្មតា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ខ្លួន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របស់អ្នកកំពុងតែបង្កើត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342900" indent="-342900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ឥទ្ធិពលរាយរងទាំងនេះ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អាចនឹងប៉ះពាល់សមត្ថភាពរបស់អ្នក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ដើម្បីធ្វើសកម្មភាពរាល់ថ្ងៃ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ប៉ុន្ដែវាបាត់ទៅ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ក្នុងពីរបីថ្ងៃ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ឥទ្ធិពលរាយរងទូទៅបំផុត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គឺតូចតាច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និងរួមមាន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អស់ក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ម្លាំង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ឈឺក្បាល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ឈឺនៅកន្លែងចាក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ឈឺសាច់ដុំ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/ឬ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សន្លាក់ឆ្អឹង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ស្រៀវស្រាញ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រមូលពោះ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/ឬ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ក្អួតចង្អោរ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1200150" lvl="2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គ្រុន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pic>
        <p:nvPicPr>
          <p:cNvPr id="5" name="Google Shape;741;p82" descr="This image is of five people wearing masks.">
            <a:extLst>
              <a:ext uri="{FF2B5EF4-FFF2-40B4-BE49-F238E27FC236}">
                <a16:creationId xmlns:a16="http://schemas.microsoft.com/office/drawing/2014/main" id="{8283A815-E6C2-49D6-BF93-3B2BF2832DC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599" y="3390551"/>
            <a:ext cx="3263349" cy="2895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  <a:latin typeface="Kh Content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687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0" y="181467"/>
            <a:ext cx="1201337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 បានធ្វើតេស្ដលើអ្នកណា?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2" y="946098"/>
            <a:ext cx="11356939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សុវត្ថិភាពនៃវ៉ាក់សាំង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បានវាយតម្លៃក្នុងមនុស្ស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43,448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នាក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អាយុ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និងចាស់ជាង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ក្នុងការសិក្សាវេជ្ជសាស្រ្ដ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បានធ្វើនៅក្នុងសហរដ្ឋ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អឺរ៉ុប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ទ័រហ្គី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អាហ្រ្វិកខាងត្បូង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និងអាមេរិកខាងត្បូង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endParaRPr lang="km-KH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800"/>
              </a:lnSpc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ការសិក្សា​បន្ថែម​ត្រូវបានធ្វើឡើង​ជាមួយ​នឹង​ក្មេង​ជំទង់​ </a:t>
            </a:r>
            <a:r>
              <a:rPr lang="en-US" sz="2100" dirty="0">
                <a:latin typeface="Kh Content" panose="02000500000000020004" pitchFamily="2" charset="0"/>
                <a:cs typeface="Kh Content" panose="02000500000000020004" pitchFamily="2" charset="0"/>
              </a:rPr>
              <a:t>2,260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នាក់​ អាយុ​ 12-15ឆ្នាំ និង​កុមារ 3,000នាក់​ អាយុ 15-11ឆ្នាំ។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4C9983-58B6-4FA8-833D-38EB9F2B5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87581"/>
              </p:ext>
            </p:extLst>
          </p:nvPr>
        </p:nvGraphicFramePr>
        <p:xfrm>
          <a:off x="7980531" y="2923452"/>
          <a:ext cx="5516880" cy="298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8">
            <a:extLst>
              <a:ext uri="{FF2B5EF4-FFF2-40B4-BE49-F238E27FC236}">
                <a16:creationId xmlns:a16="http://schemas.microsoft.com/office/drawing/2014/main" id="{3B874F3C-EE66-4A2C-BC5F-76B057F2C3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45" y="2918253"/>
            <a:ext cx="7834818" cy="3511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2245" y="3933581"/>
            <a:ext cx="1205802" cy="23111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ប្រជាជន</a:t>
            </a:r>
            <a:r>
              <a:rPr lang="en-US" sz="1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2263" y="3397546"/>
            <a:ext cx="1426866" cy="15934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អ្នកចូលរួមសិក្សា</a:t>
            </a:r>
            <a:endParaRPr lang="en-US" sz="12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4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356489" y="1201320"/>
            <a:ext cx="11356939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សុវត្ថិភាពនៃវ៉ាក់សាំង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បានវាយតម្លៃក្នុងមនុស្ស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30,351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នាក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អាយុ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និងចាស់ជាង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នៅក្នុងសហរដ្ឋ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0EDB754-326E-417D-AE8D-8C2A71606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504946"/>
              </p:ext>
            </p:extLst>
          </p:nvPr>
        </p:nvGraphicFramePr>
        <p:xfrm>
          <a:off x="8699390" y="2393248"/>
          <a:ext cx="3492610" cy="342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D175AF-47FA-464F-B9BA-B943F2F9BFEB}"/>
              </a:ext>
            </a:extLst>
          </p:cNvPr>
          <p:cNvSpPr txBox="1"/>
          <p:nvPr/>
        </p:nvSpPr>
        <p:spPr>
          <a:xfrm>
            <a:off x="0" y="181467"/>
            <a:ext cx="1201337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Moderna 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បានធ្វើតេស្ដលើអ្នកណា?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FD55F4-BEEF-4EB6-B497-82F1F06115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71" y="2253312"/>
            <a:ext cx="8748792" cy="3893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2831" y="2773346"/>
            <a:ext cx="1527349" cy="170822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latin typeface="Kh Content" panose="02000500000000020004" pitchFamily="2" charset="0"/>
                <a:cs typeface="Kh Content" panose="02000500000000020004" pitchFamily="2" charset="0"/>
              </a:rPr>
              <a:t>អ្នកចូលរួមសិក្សា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2831" y="3406391"/>
            <a:ext cx="1446962" cy="22106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latin typeface="Kh Content" panose="02000500000000020004" pitchFamily="2" charset="0"/>
                <a:cs typeface="Kh Content" panose="02000500000000020004" pitchFamily="2" charset="0"/>
              </a:rPr>
              <a:t>ប្រជាជន</a:t>
            </a:r>
            <a:r>
              <a:rPr lang="en-US" sz="160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324524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356489" y="1201320"/>
            <a:ext cx="1135693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fr-CA" sz="2100">
                <a:latin typeface="Kh Content" panose="02000500000000020004" pitchFamily="2" charset="0"/>
                <a:cs typeface="Kh Content" panose="02000500000000020004" pitchFamily="2" charset="0"/>
              </a:rPr>
              <a:t>សុវត្ថិភាពនៃវ៉ាក់សាំង </a:t>
            </a:r>
            <a:r>
              <a:rPr lang="fr-CA" sz="2400" b="1">
                <a:latin typeface="Calibri" panose="020F0502020204030204" pitchFamily="34" charset="0"/>
                <a:cs typeface="Calibri" panose="020F0502020204030204" pitchFamily="34" charset="0"/>
              </a:rPr>
              <a:t>Janssen (Johnson &amp; Johnson) </a:t>
            </a:r>
            <a:r>
              <a:rPr lang="fr-CA" sz="2100">
                <a:latin typeface="Kh Content" panose="02000500000000020004" pitchFamily="2" charset="0"/>
                <a:cs typeface="Kh Content" panose="02000500000000020004" pitchFamily="2" charset="0"/>
              </a:rPr>
              <a:t>បានវាយតម្លៃក្នុងមនុស្ស </a:t>
            </a:r>
            <a:r>
              <a:rPr lang="fr-CA" sz="2400">
                <a:latin typeface="Calibri" panose="020F0502020204030204" pitchFamily="34" charset="0"/>
                <a:cs typeface="Calibri" panose="020F0502020204030204" pitchFamily="34" charset="0"/>
              </a:rPr>
              <a:t>43,783</a:t>
            </a:r>
            <a:r>
              <a:rPr lang="fr-CA" sz="2100">
                <a:latin typeface="Kh Content" panose="02000500000000020004" pitchFamily="2" charset="0"/>
                <a:cs typeface="Kh Content" panose="02000500000000020004" pitchFamily="2" charset="0"/>
              </a:rPr>
              <a:t> នាក់ អាយុ </a:t>
            </a:r>
            <a:r>
              <a:rPr lang="fr-CA" sz="240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fr-CA" sz="2100">
                <a:latin typeface="Kh Content" panose="02000500000000020004" pitchFamily="2" charset="0"/>
                <a:cs typeface="Kh Content" panose="02000500000000020004" pitchFamily="2" charset="0"/>
              </a:rPr>
              <a:t> ឆ្នាំ និងចាស់ជាង នៅក្នុងសហរហដ្ឋ, ប្រាស៊ីល, អាហ្រ្វិកខាងត្បូង, កូឡុមប៊ា, អាហ្សង់ទីន, ប៉ឺរូ, ឈីឡេ, និង               ម៉ិចស៊ីកូ។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175AF-47FA-464F-B9BA-B943F2F9BFEB}"/>
              </a:ext>
            </a:extLst>
          </p:cNvPr>
          <p:cNvSpPr txBox="1"/>
          <p:nvPr/>
        </p:nvSpPr>
        <p:spPr>
          <a:xfrm>
            <a:off x="0" y="181467"/>
            <a:ext cx="1201337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Johnson &amp; Johnson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 បានធ្វើតេស្ដលើអ្នកណា?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1A16C44-ED18-4850-8F70-3A0883222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534693"/>
              </p:ext>
            </p:extLst>
          </p:nvPr>
        </p:nvGraphicFramePr>
        <p:xfrm>
          <a:off x="8190411" y="2424447"/>
          <a:ext cx="4001589" cy="308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0FBF8B62-ACA1-409E-8B47-C43D0DE826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45" y="2574800"/>
            <a:ext cx="8516317" cy="3778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2781" y="3079816"/>
            <a:ext cx="1498209" cy="19091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latin typeface="Kh Content" panose="02000500000000020004" pitchFamily="2" charset="0"/>
                <a:cs typeface="Kh Content" panose="02000500000000020004" pitchFamily="2" charset="0"/>
              </a:rPr>
              <a:t>អ្នកចូលរួមសិក្សា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2781" y="3627455"/>
            <a:ext cx="1155562" cy="25120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latin typeface="Kh Content" panose="02000500000000020004" pitchFamily="2" charset="0"/>
                <a:cs typeface="Kh Content" panose="02000500000000020004" pitchFamily="2" charset="0"/>
              </a:rPr>
              <a:t>ប្រជាជន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73977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52121" y="207736"/>
            <a:ext cx="1201337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តើអ្នកណាម្នាក់ ដែលមានអាល់ឡ័រជី គួរតែទទួលវ៉ាក់សាំង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 ឬទេ?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360347"/>
            <a:ext cx="11356939" cy="5155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r>
              <a:rPr lang="fr-CA" sz="21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គួរទទួលវ៉ាក់សាំង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បើសិនអ្នកមានប្រវត្ដិ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នៃប្រតិកម្មអាល់ឡ័រជីធ្ងន់ធ្ងរ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ក៏ហៅថា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“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ប្រតិកម្មនឹងវត្ថុធាតុធ្ងន់ធ្ងរ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”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ចំពោះគ្រឿងផ្សំអ្វីមួយ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វ៉ាក់សាំងពុំមានស៊ុត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ចិឡាទិន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គ្រឿងរក្សាកុំឲ្យខូច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ឬកៅស៊ូ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បញ្ជីគ្រឿងផ្សំ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អាចរកឃើញនៅ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</a:p>
          <a:p>
            <a:pPr marL="914400" lvl="1" indent="-342900">
              <a:lnSpc>
                <a:spcPts val="3200"/>
              </a:lnSpc>
              <a:buFont typeface="Courier New" panose="02070309020205020404" pitchFamily="49" charset="0"/>
              <a:buChar char="o"/>
            </a:pP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Pfizer/</a:t>
            </a:r>
            <a:r>
              <a:rPr lang="en-US" sz="2400" dirty="0" err="1"/>
              <a:t>Comirnaty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https://www.fda.gov/media/144414/download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ទំព័រ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)</a:t>
            </a:r>
          </a:p>
          <a:p>
            <a:pPr marL="914400" lvl="1" indent="-342900">
              <a:lnSpc>
                <a:spcPts val="3200"/>
              </a:lnSpc>
              <a:buFont typeface="Courier New" panose="02070309020205020404" pitchFamily="49" charset="0"/>
              <a:buChar char="o"/>
            </a:pP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https://www.fda.gov/media/144638/download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ទំព័រ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)</a:t>
            </a:r>
          </a:p>
          <a:p>
            <a:pPr marL="914400" lvl="1" indent="-342900">
              <a:lnSpc>
                <a:spcPts val="3200"/>
              </a:lnSpc>
              <a:buFont typeface="Courier New" panose="02070309020205020404" pitchFamily="49" charset="0"/>
              <a:buChar char="o"/>
            </a:pP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Janssen (Johnson &amp; Johnson):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https://www.fda.gov/media/146305/download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(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ទំព័រ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បើសិនអ្នកមានប្រវត្ដិ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នៃប្រតិកម្មអាល់ឡ័រជីធ្ងន់ធ្ងរ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ចំពោះអ្វីផ្សេងទៀត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ដែលមិននៅក្នុងវ៉ាក់សាំងទេ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បឺរសណ្ដែកដី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សូមពិភាក្សាជាមួយអ្នកផ្ដល់ការថែទាំសុខភាពរបស់អ្នក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មុននឹងទទួលវ៉ាក់សាំង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2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6" y="210362"/>
            <a:ext cx="11314323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4400"/>
              </a:lnSpc>
            </a:pPr>
            <a:r>
              <a:rPr lang="fr-CA" sz="2400" dirty="0" err="1">
                <a:latin typeface="Kh Content" panose="02000500000000020004" pitchFamily="2" charset="0"/>
                <a:cs typeface="Kh Content" panose="02000500000000020004" pitchFamily="2" charset="0"/>
              </a:rPr>
              <a:t>ខ្ញុំចង់មានកូននៅថ្ងៃមួយ</a:t>
            </a:r>
            <a:r>
              <a:rPr lang="fr-CA" sz="24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4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តើវាមានសុវត្ថិភាពសំរាប់ខ្ញុំ</a:t>
            </a:r>
            <a:r>
              <a:rPr lang="fr-CA" sz="24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ដើម្បីទទួលវ៉ាក់សាំង</a:t>
            </a:r>
            <a:r>
              <a:rPr lang="fr-CA" sz="24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4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ឬទេ</a:t>
            </a:r>
            <a:r>
              <a:rPr lang="fr-CA" sz="24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</a:t>
            </a:r>
            <a:r>
              <a:rPr lang="en-US" sz="2100" dirty="0">
                <a:latin typeface="Kh Content" panose="02000500000000020004" pitchFamily="2" charset="0"/>
                <a:cs typeface="Kh Content" panose="02000500000000020004" pitchFamily="2" charset="0"/>
              </a:rPr>
              <a:t>!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500"/>
              </a:lnSpc>
            </a:pPr>
            <a:endParaRPr lang="en-US" sz="21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CDC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ណែនាំឱ្យបុគ្គលដែលចង់មានផ្ទៃពោះនៅពេលឥឡូវនេះ ឬដែលអាចនឹងមានផ្ទៃពោះនាពេលអនាគតទទួលការចាក់វ៉ាក់សាំងការពារកូវីដ-19។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មិនមានភ័ស្តុតាងបញ្ជាក់ទេថាអង្គបដិប្រាណដែលបង្កើតឡើងបន្ទាប់ពីការចាក់វ៉ាក់សាំងការពារកូវីដ-19 ឬថាធាតុផ្សំរបស់វ៉ាក់សាំងនឹងបង្កឱ្យមានបញ្ហាណាមួយនោះទេ។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m-KH" sz="2100" spc="-40" dirty="0">
                <a:latin typeface="Kh Content" panose="02000500000000020004" pitchFamily="2" charset="0"/>
                <a:cs typeface="Kh Content" panose="02000500000000020004" pitchFamily="2" charset="0"/>
              </a:rPr>
              <a:t>វាពុំមានភស្ដុតាងថាបញ្ហាភាពពុំអាចមានគភ៌ គឺជាឥទ្ធិពលរាយរងនៃវ៉ាក់សាំងអ្វីមួយចំពោះបុរស ឬស្ត្រី​ឡើ​យ​។​</a:t>
            </a:r>
            <a:endParaRPr lang="fr-CA" sz="2100" spc="-4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4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52120" y="230832"/>
            <a:ext cx="1201337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តើអ្នកណាម្នាក់ដែលមានគភ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៌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ឬបំបៅដោះ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3000" dirty="0">
                <a:latin typeface="Kh Content" panose="02000500000000020004" pitchFamily="2" charset="0"/>
                <a:cs typeface="Kh Content" panose="02000500000000020004" pitchFamily="2" charset="0"/>
              </a:rPr>
              <a:t>អាច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ទទួលវ៉ាក់សាំង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ឬទេ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258748"/>
            <a:ext cx="1188709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67E0740-C5AA-486B-B9D4-C3E2D550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86" y="1087936"/>
            <a:ext cx="11596808" cy="48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m-KH" altLang="en-US" sz="2400" dirty="0">
                <a:latin typeface="+mj-lt"/>
                <a:ea typeface="Arial" panose="020B0604020202020204" pitchFamily="34" charset="0"/>
              </a:rPr>
              <a:t>អាច</a:t>
            </a:r>
            <a:r>
              <a:rPr lang="en-US" altLang="en-US" sz="2400" dirty="0">
                <a:latin typeface="+mj-lt"/>
                <a:ea typeface="Arial" panose="020B0604020202020204" pitchFamily="34" charset="0"/>
              </a:rPr>
              <a:t>!</a:t>
            </a:r>
            <a:endParaRPr kumimoji="0" lang="en-US" altLang="en-US" sz="400" i="0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• </a:t>
            </a: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</a:rPr>
              <a:t>CDC </a:t>
            </a:r>
            <a:r>
              <a:rPr kumimoji="0" lang="km-KH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</a:rPr>
              <a:t>និងមហាវិទ្យាល័យគ្រូពេទ្យជំនាញខាងសម្រាលទារកនិងរោគស្ត្រីរបស់អាមេរិចណែនាំឱ្យចាក់វ៉ាក់សាំង </a:t>
            </a: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</a:rPr>
              <a:t>COVID-19 </a:t>
            </a:r>
            <a:r>
              <a:rPr kumimoji="0" lang="km-KH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</a:rPr>
              <a:t>ដល់អ្នកមានផ្ទៃពោះនិងអ្នកបំបៅដោះ។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</a:rPr>
              <a:t>• </a:t>
            </a:r>
            <a:r>
              <a:rPr kumimoji="0" lang="km-KH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</a:rPr>
              <a:t>អត្ថប្រយោជន៍នៃការទទួលវ៉ាក់សាំងការពារកូវីដ-19 លើសពីហានិភ័យដែលបានដឹង ឬអាចកើតមានដែលបណ្ដាលមកពីការចាក់វ៉ាក់សាំងអំឡុងពេលមានផ្ទៃពោះ។</a:t>
            </a:r>
            <a:endParaRPr kumimoji="0" lang="en-US" altLang="en-US" sz="2400" i="0" strike="noStrike" cap="none" normalizeH="0" baseline="0" dirty="0">
              <a:ln>
                <a:noFill/>
              </a:ln>
              <a:effectLst/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strike="noStrike" cap="none" normalizeH="0" baseline="0" dirty="0">
                <a:ln>
                  <a:noFill/>
                </a:ln>
                <a:effectLst/>
                <a:latin typeface="+mj-lt"/>
                <a:ea typeface="Arial" panose="020B0604020202020204" pitchFamily="34" charset="0"/>
              </a:rPr>
              <a:t>• </a:t>
            </a:r>
            <a:r>
              <a:rPr lang="km-KH" altLang="en-US" sz="2400" dirty="0">
                <a:latin typeface="+mj-lt"/>
                <a:ea typeface="Calibri" panose="020F0502020204030204" pitchFamily="34" charset="0"/>
              </a:rPr>
              <a:t>ការធ្លាក់ខ្លួនឈឺពីកូវីដ-19 ក្នុងអំឡុងពេលមានផ្ទៃពោះបង្កើន​ហានិភ័យ​នៃការឈឺធ្ងន់ធ្ងរ និងការឆ្លងទន្លេមុន​កំណត់ ។</a:t>
            </a:r>
            <a:endParaRPr lang="en-US" altLang="en-US" sz="2400" dirty="0"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• </a:t>
            </a:r>
            <a:r>
              <a:rPr kumimoji="0" lang="km-KH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ការទទួលវ៉ាក់សាំងគឺជាជម្រើសផ្ទាល់ខ្លួន សម្រាប់​បុគ្គលដេលមានផ្ទៃពោះ​និង​បំបៅដោះកូន ។  ប្រសិនបើអ្នកមានសំណួរនានា សូមពិគ្រោះជាមួយអ្នកផ្តល់សេវាការថែទាំសុខភាពរបស់អ្នក។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32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489F-C3F8-44C1-9BB9-00F5D6FE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3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សេចក្ដីណែនាំ</a:t>
            </a:r>
            <a:r>
              <a:rPr lang="fr-CA" sz="30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សំរាប់ការប្រើមគ្គុទ្ទេសក៍នេះ</a:t>
            </a:r>
            <a:r>
              <a:rPr lang="fr-CA" sz="30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ACD5-A597-48EA-981B-26A084A0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032958"/>
            <a:ext cx="11343861" cy="551594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មគ្គុទ្ទេសក៍នេះ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បានរៀបចំឡើងសំរាប់អ្នកផ្ដល់សេវា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ក្រុមសហគមន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៍,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និងអ្នកផ្សេងៗទៀត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ដើម្បីធ្វើពិធីប្រជុំ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ឬវេទិកា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   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តាមតំបន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អំពីវ៉ាក់សាំង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ដោយមានគោលដៅ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ដើម្បីបង្កើនទំនុកចិត្ដ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ចំពោះវ៉ាក់សាំង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>
              <a:lnSpc>
                <a:spcPts val="3400"/>
              </a:lnSpc>
            </a:pP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វាបញ្ចូលព័ត៌មានមកពី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ក្រសួងសុខភាពសាធារណៈ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 of Public </a:t>
            </a:r>
            <a:r>
              <a:rPr lang="fr-C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, DPH)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រដ្ឋម៉ាស្សាជូសេត្ដ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      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ជាការឆ្លើយតប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ចំពោះសំណួរដែលសួរជាទូទៅ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និងជំរុញការពិភាក្សា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និងមតិតប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>
              <a:lnSpc>
                <a:spcPts val="3400"/>
              </a:lnSpc>
            </a:pP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មានចំណុចនិយាយបន្ថែម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នៅក្នុងផ្នែកកំណត់ហេតុ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នៃរូបបញ្ចាំងនិមួយ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ៗ។</a:t>
            </a:r>
          </a:p>
          <a:p>
            <a:pPr>
              <a:lnSpc>
                <a:spcPts val="3400"/>
              </a:lnSpc>
            </a:pP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អ្នកអាចនឹងប្រើមាតិកានេះខ្លះ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ឬទាំងអស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ដោយយោងលើចំណង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និងសេចក្ដីត្រូវការ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នៃសហគមន៍របស់អ្នក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731520" lvl="1" indent="-36576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ព័ត៌មានបន្ថែម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ដើម្បីជំរាបវេទិការបស់អ្នក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អាចរកឃើញនៅ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                                              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https://www.mass.gov/covid-19-vaccine-in-massachusetts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មគ្គុទ្ទេសក៍នឹងបានកែ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យោងលើព័ត៌មានថ្មីអំពីវ៉ាក់សាំង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និងមតិតបមកពីអ្នកប្រើរបស់ខ្លួន</a:t>
            </a:r>
            <a:r>
              <a:rPr lang="fr-CA" sz="18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>
              <a:lnSpc>
                <a:spcPts val="3400"/>
              </a:lnSpc>
            </a:pPr>
            <a:r>
              <a:rPr lang="km-KH" sz="1800" dirty="0">
                <a:solidFill>
                  <a:srgbClr val="FF0000"/>
                </a:solidFill>
                <a:latin typeface="Kh Content" panose="020B0604020202020204" charset="0"/>
                <a:cs typeface="Kh Content" panose="020B0604020202020204" charset="0"/>
              </a:rPr>
              <a:t>សូមដករូបបញ្ចាំងនេះ​ពីបណ្តុំមុននឹង​វេទិការបស់​អ្នក​។</a:t>
            </a:r>
            <a:endParaRPr lang="fr-CA" sz="1800" dirty="0">
              <a:solidFill>
                <a:srgbClr val="FF0000"/>
              </a:solidFill>
              <a:latin typeface="Kh Content" panose="020B0604020202020204" charset="0"/>
              <a:cs typeface="Kh Conten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5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52121" y="207736"/>
            <a:ext cx="1201337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តើវ៉ាក់សាំង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មានប្រសិទ្ធភាពសំរាប់ក្មេងៗឬទេ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379550" y="3036886"/>
            <a:ext cx="646835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ត្រូវបានអនុញ្ញាតសំរាប់មនុស្សអាយុ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និងចាស់ជាង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ហើយទទួលបានការអនុញ្ញាតពេញលេញសម្រាប់មនុស្សដែលមានអាយុ16ឆ្នាំឡើងទៅ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Johnson &amp; Johnson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ត្រូវបានអនុញ្ញាត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សំរាប់មនុស្សអាយុ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18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ឆ្នាំ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និងចាស់ជាង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611;p25" descr="Group of young people with arms around each other.">
            <a:extLst>
              <a:ext uri="{FF2B5EF4-FFF2-40B4-BE49-F238E27FC236}">
                <a16:creationId xmlns:a16="http://schemas.microsoft.com/office/drawing/2014/main" id="{3D504A1A-94AC-4E5D-B5A1-7388D5DD361F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254" y="2694222"/>
            <a:ext cx="4888159" cy="32169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368660" y="1197190"/>
            <a:ext cx="11371579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បាទ/ចាស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Kh Content" panose="02000500000000020004" pitchFamily="2" charset="0"/>
                <a:cs typeface="Kh Content" panose="02000500000000020004" pitchFamily="2" charset="0"/>
              </a:rPr>
              <a:t>CDC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ណែនាំ​ឲ្យ​អ្នកដែលមានអាយុ​ 5ឆ្នាំ​ឡើង​ទៅ ទទួល​វ៉ាក់សាំង​ </a:t>
            </a:r>
            <a:r>
              <a:rPr lang="en-US" sz="2100" dirty="0">
                <a:latin typeface="Kh Content" panose="02000500000000020004" pitchFamily="2" charset="0"/>
                <a:cs typeface="Kh Content" panose="02000500000000020004" pitchFamily="2" charset="0"/>
              </a:rPr>
              <a:t>COVID-19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អ្នកវិទ្យាសាស្ត្រ​បាន​អនុវត្ត​ការ​ធ្វើតេស្ត​បែបគ្លីនិច​ទៅលើកុមារ​រាប់ពាន់នាក់ និង​បានសម្រេចថា​វ៉ាក់សាំង​នេះ​​មានសុវត្ថិភាព​និង​ប្រសិទ្ធភាព​។</a:t>
            </a:r>
          </a:p>
          <a:p>
            <a:pPr>
              <a:lnSpc>
                <a:spcPts val="35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1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92124" y="291335"/>
            <a:ext cx="11314323" cy="5059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3900"/>
              </a:lnSpc>
            </a:pP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 នឹងផ្លាស់ប្ដូរ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របស់ខ្ញុំឬទេ?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4880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នឹងមិនផ្លាស់ប្ដូរ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ឬប្រទូស្ដប្រទាំងជាមួយ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ភិនភាគនៃសាច់សាលោហិត </a:t>
            </a:r>
            <a:r>
              <a:rPr lang="en-US" sz="2400" dirty="0">
                <a:latin typeface="Calibri" panose="020F0502020204030204" pitchFamily="34" charset="0"/>
                <a:cs typeface="Kh Content" panose="02000500000000020004" pitchFamily="2" charset="0"/>
              </a:rPr>
              <a:t>(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Deoxyribonucleic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Acid, DNA)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ក្នុងរបៀបអ្វីមួយឡើយ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3500"/>
              </a:lnSpc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វ៉ាក់សាំងបង្រៀនប្រព័ន្ធស៊ាំរោគរបស់អ្នក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ពីរបៀបប្រយុទ្ធ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ប្រឆាំងនឹងវីរុសជាក់លាក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់។ 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ដើម្បីធ្វើការងាររបស់វា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មិនត្រូវការចូលទៅខាងក្នុងស្នូលនៃកោសិកា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ដែលជាកន្លែង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របស់យើងបានទុកទេ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នេះមានសេចក្ដីថា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វ៉ាក់សាំងមិនដែលប្រទូស្ដប្រទាំង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ជាមួយ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ក្នុងរបៀបអ្វីមួយ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និងក៏គ្មានផ្លូវផ្លាស់ប្តូរវាឡើយ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>
              <a:lnSpc>
                <a:spcPts val="3200"/>
              </a:lnSpc>
            </a:pP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310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92124" y="291335"/>
            <a:ext cx="11314323" cy="5059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3900"/>
              </a:lnSpc>
            </a:pPr>
            <a:r>
              <a:rPr lang="km-KH" sz="3200" dirty="0">
                <a:latin typeface="Kh Content" panose="020B0604020202020204" charset="0"/>
                <a:cs typeface="Kh Content" panose="020B0604020202020204" charset="0"/>
              </a:rPr>
              <a:t>តើវ៉ាក់សាំងដំណើរការ​ជំទាស់​ការបំប្លែងកូវីដ</a:t>
            </a:r>
            <a:r>
              <a:rPr lang="en-US" sz="3200" dirty="0">
                <a:latin typeface="Kh Content" panose="020B0604020202020204" charset="0"/>
                <a:cs typeface="Kh Content" panose="020B0604020202020204" charset="0"/>
              </a:rPr>
              <a:t>-19</a:t>
            </a:r>
            <a:r>
              <a:rPr lang="km-KH" sz="3200" dirty="0">
                <a:latin typeface="Kh Content" panose="020B0604020202020204" charset="0"/>
                <a:cs typeface="Kh Content" panose="020B0604020202020204" charset="0"/>
              </a:rPr>
              <a:t> ឬទេ?</a:t>
            </a:r>
            <a:endParaRPr lang="fr-CA" sz="3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sz="2100" dirty="0">
                <a:latin typeface="Kh Content" panose="020B0604020202020204" charset="0"/>
                <a:cs typeface="Kh Content" panose="020B0604020202020204" charset="0"/>
              </a:rPr>
              <a:t>វាធម្មតាទេដែលវីរុសផ្លាស់ប្តូរ​នៅ​ពេលវារីករាលដាល ហើយនិង​សម្រាប់ការបំប្លែងថ្មី​បង្ហាញខ្លួន ។</a:t>
            </a:r>
          </a:p>
          <a:p>
            <a:pPr marL="342900" indent="-34290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sz="2100" dirty="0">
                <a:latin typeface="Kh Content" panose="020B0604020202020204" charset="0"/>
                <a:cs typeface="Kh Content" panose="020B0604020202020204" charset="0"/>
              </a:rPr>
              <a:t>រហូតដល់​ពេល​នេះ ការសិក្សាបង្ហាញថា​វ៉ាក់សាំង​ផ្តល់​នូវការការពារពីការបំប្លែងដែលធ្លាប់មានពីមុន (ដូចជាដែលតា និង​អូមីក្រុង) ។</a:t>
            </a:r>
          </a:p>
          <a:p>
            <a:pPr marL="342900" indent="-34290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sz="2100" dirty="0">
                <a:latin typeface="Kh Content" panose="020B0604020202020204" charset="0"/>
                <a:cs typeface="Kh Content" panose="020B0604020202020204" charset="0"/>
              </a:rPr>
              <a:t>ព្រមទាំងនៅពេលដែលបុគ្គលបានទទួលវ៉ាក់សាំងរួចហើយក្តី អាចកើតមានកូវីដ</a:t>
            </a:r>
            <a:r>
              <a:rPr lang="en-US" sz="2100" dirty="0">
                <a:latin typeface="Kh Content" panose="020B0604020202020204" charset="0"/>
                <a:cs typeface="Kh Content" panose="020B0604020202020204" charset="0"/>
              </a:rPr>
              <a:t>-19 </a:t>
            </a:r>
            <a:r>
              <a:rPr lang="km-KH" sz="2100" dirty="0">
                <a:latin typeface="Kh Content" panose="020B0604020202020204" charset="0"/>
                <a:cs typeface="Kh Content" panose="020B0604020202020204" charset="0"/>
              </a:rPr>
              <a:t>បុគ្គលនោះទទួលការការពារ​ជំទាស់​ជម្ងឺធ្ងន់ធ្ងរ​និង​សេចក្តីស្លាប់ ។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pic>
        <p:nvPicPr>
          <p:cNvPr id="4" name="Picture 3" descr="A picture of a virus and the spikes on its surface.">
            <a:extLst>
              <a:ext uri="{FF2B5EF4-FFF2-40B4-BE49-F238E27FC236}">
                <a16:creationId xmlns:a16="http://schemas.microsoft.com/office/drawing/2014/main" id="{5B53736D-B02B-476C-83A1-92E3CB406E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44" y="3625186"/>
            <a:ext cx="2933700" cy="27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92124" y="291335"/>
            <a:ext cx="11314323" cy="5059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3900"/>
              </a:lnSpc>
            </a:pPr>
            <a:r>
              <a:rPr lang="km-KH" sz="3200" dirty="0">
                <a:latin typeface="Kh Content" panose="020B0604020202020204" charset="0"/>
                <a:cs typeface="Kh Content" panose="020B0604020202020204" charset="0"/>
              </a:rPr>
              <a:t>តើខ្ញុំនឹង​ត្រូវការ​ការចាក់វ៉ាក់សាំងដូសជំរុញដែរ​ឬទេ?</a:t>
            </a:r>
            <a:endParaRPr lang="fr-CA" sz="3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669470" y="1042933"/>
            <a:ext cx="111796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វ៉ាក់សាំង​កូវីដ-19 មានប្រសិទ្ធភាព​ខ្ពស់ប្រឆាំង​នឹង​ការ​ឈឺធ្ងន់ធ្ងរ ការចូលសម្រាកពេទ្យ​ និង​ការស្លាប់បាត់បង់ជីវិត​។ </a:t>
            </a:r>
            <a:r>
              <a:rPr lang="km-KH" spc="40" dirty="0">
                <a:latin typeface="Kh Content" panose="020B0604020202020204" charset="0"/>
                <a:cs typeface="Kh Content" panose="020B0604020202020204" charset="0"/>
              </a:rPr>
              <a:t>ប៉ុន្តែ​ </a:t>
            </a:r>
            <a:r>
              <a:rPr lang="en-US" spc="40" dirty="0">
                <a:latin typeface="Kh Content" panose="020B0604020202020204" charset="0"/>
                <a:cs typeface="Kh Content" panose="020B0604020202020204" charset="0"/>
              </a:rPr>
              <a:t>   </a:t>
            </a:r>
            <a:r>
              <a:rPr lang="km-KH" spc="40" dirty="0">
                <a:latin typeface="Kh Content" panose="020B0604020202020204" charset="0"/>
                <a:cs typeface="Kh Content" panose="020B0604020202020204" charset="0"/>
              </a:rPr>
              <a:t>អ្នកជំនាញ​សុខភាព​សាធារណៈ ចាប់ផ្តើម​មើលឃើញ​ពី​ការពារតិចតួច​ទប់ទល់នឹង​ជំងឺ​ស្រាល​និងមធ្យម​។ </a:t>
            </a: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ដូស​​​ជំរុញ​រក្សា​ប្រសិទ្ធភាព​វ៉ាក់សាំង​កាន់តែយូរ​។​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អ្នកដែលមានអាយុ​ 12ឆ្នាំឡើង​ទៅ អាច​ទទួល​វ៉ា​​ក់សាំង​ដួស​ជំរុញ​​​​បាន ប្រសិនបើ​៖​</a:t>
            </a:r>
          </a:p>
          <a:p>
            <a:pPr marL="5715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>
                <a:latin typeface="Kh Content" panose="020B0604020202020204" charset="0"/>
                <a:cs typeface="Kh Content" panose="020B0604020202020204" charset="0"/>
              </a:rPr>
              <a:t>Pfizer </a:t>
            </a:r>
            <a:r>
              <a:rPr lang="en-US" dirty="0">
                <a:latin typeface="Kh Content" panose="020B0604020202020204" charset="0"/>
                <a:cs typeface="Kh Content" panose="020B0604020202020204" charset="0"/>
              </a:rPr>
              <a:t>&amp; </a:t>
            </a:r>
            <a:r>
              <a:rPr lang="en-US" dirty="0" err="1">
                <a:latin typeface="Kh Content" panose="020B0604020202020204" charset="0"/>
                <a:cs typeface="Kh Content" panose="020B0604020202020204" charset="0"/>
              </a:rPr>
              <a:t>Moderna</a:t>
            </a:r>
            <a:r>
              <a:rPr lang="en-US" dirty="0">
                <a:latin typeface="Kh Content" panose="020B0604020202020204" charset="0"/>
                <a:cs typeface="Kh Content" panose="020B0604020202020204" charset="0"/>
              </a:rPr>
              <a:t>: </a:t>
            </a: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មានរយៈពេល​យ៉ាង​តិច​ 5ខែ​ ចាប់តាំងពីដូស​ទីពីរ​របស់អ្នកមក​</a:t>
            </a:r>
          </a:p>
          <a:p>
            <a:pPr marL="5715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Kh Content" panose="020B0604020202020204" charset="0"/>
                <a:cs typeface="Kh Content" panose="020B0604020202020204" charset="0"/>
              </a:rPr>
              <a:t>Johnson &amp; Johnson: </a:t>
            </a: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មានរយៈពេលយ៉ាង​តិច 2ខែ​ ចាប់តាំង​ពី​ដូស​ទីមួយ​របស់អ្នកមក​</a:t>
            </a:r>
          </a:p>
          <a:p>
            <a:pPr marL="293688" lvl="1" indent="-2936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ប្រសិនបើអ្នក​មានអាយុ​ 12-17ឆ្នាំ អ្នក​អាច​ទទួល​វ៉ា​​ក់សាំង​ដួស​ជំរុញបាន​តែ​​​​​ប្រភេទ​ </a:t>
            </a:r>
            <a:r>
              <a:rPr lang="en-US" dirty="0"/>
              <a:t>Pfizer</a:t>
            </a: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 ប៉ុណ្ណោះ។ ពុំនោះទេ អ្នក​អាច​ជ្រើសរើស​វ៉ាក់សាំង​ជំរុញ​ប្រភេទ​ណាមួយ​ដែលអ្នកចង់បាន​។​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dirty="0">
                <a:latin typeface="Kh Content" panose="020B0604020202020204" charset="0"/>
                <a:cs typeface="Kh Content" panose="020B0604020202020204" charset="0"/>
              </a:rPr>
              <a:t>អ្នក​អាច​ទទួលបា​ន​ការចាក់​ដូសជំរុញ​នៅគ្រប់ទីកន្លែង​ដែល​វ៉ាក់សាំង​ទាំងនោះ​មានផ្តល់ជូន​ រួមទាំង​អ្នកផ្តល់​សេវា​ថែទាំ​បឋម​របស់អ្នក ឱសថស្ថាន​ ឬ​គ្លីនីកចាក់វ៉ាក់សាំង​សហគមន៍​។</a:t>
            </a:r>
          </a:p>
        </p:txBody>
      </p:sp>
    </p:spTree>
    <p:extLst>
      <p:ext uri="{BB962C8B-B14F-4D97-AF65-F5344CB8AC3E}">
        <p14:creationId xmlns:p14="http://schemas.microsoft.com/office/powerpoint/2010/main" val="219998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តើខ្ញុំធ្វើការណាត់ជួបដូចម្ដេច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082" y="1239887"/>
            <a:ext cx="9320296" cy="505640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ប្រើ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VaxFinder.mass.gov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ដើម្បីស្វែងរកការណាត់ជួប</a:t>
            </a:r>
            <a:r>
              <a:rPr lang="km-KH" sz="2000" dirty="0">
                <a:latin typeface="Kh Content" panose="02000500000000020004" pitchFamily="2" charset="0"/>
                <a:cs typeface="Kh Content" panose="02000500000000020004" pitchFamily="2" charset="0"/>
              </a:rPr>
              <a:t> (រួមទាំង​ដូសជំរុញ)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តាមឱសថ</a:t>
            </a:r>
            <a:r>
              <a:rPr lang="km-KH" sz="20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ស្ថាន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អ្នកផ្ដល់ការថែទាំសុខភាព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និងកន្លែងផ្សេងទៀត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</a:t>
            </a:r>
            <a:r>
              <a:rPr lang="km-KH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ទីកន្លែងក្នុង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សហគមន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៍</a:t>
            </a:r>
            <a:r>
              <a:rPr lang="km-KH" sz="2000" dirty="0">
                <a:latin typeface="Kh Content" panose="02000500000000020004" pitchFamily="2" charset="0"/>
                <a:cs typeface="Kh Content" panose="02000500000000020004" pitchFamily="2" charset="0"/>
              </a:rPr>
              <a:t> ។ </a:t>
            </a:r>
            <a:r>
              <a:rPr lang="km-KH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មានចាក់ថ្នាំជាច្រើនទទួលការណាត់ជួបដើរចូល ។</a:t>
            </a:r>
            <a:endParaRPr lang="en-US" sz="2000" dirty="0">
              <a:latin typeface="Kh Content" panose="02000500000000020004" pitchFamily="2" charset="0"/>
              <a:ea typeface="Calibri" panose="020F0502020204030204" pitchFamily="34" charset="0"/>
              <a:cs typeface="Kh Content" panose="02000500000000020004" pitchFamily="2" charset="0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km-KH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អ្នកអាចតម្រៀបដោយ​វ៉ាក់សាំង​ណាមួយ ដែលត្រូវ​បាន​ផ្តល់​ដើម្បី​ឲ្យបុគ្គលក្រោម​អាយុ </a:t>
            </a:r>
            <a:r>
              <a:rPr lang="en-US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18 </a:t>
            </a:r>
            <a:r>
              <a:rPr lang="km-KH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ឆ្នាំ អាចរកឃើញ​ទីកន្លែង​ដេល​គ្រាន់តែផ្តល់ វ៉ាក់សាំង​</a:t>
            </a:r>
            <a:r>
              <a:rPr lang="en-US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 Pfizer/</a:t>
            </a:r>
            <a:r>
              <a:rPr lang="en-US" sz="2000" dirty="0" err="1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Comirnaty</a:t>
            </a:r>
            <a:r>
              <a:rPr lang="km-KH" sz="2000" dirty="0">
                <a:latin typeface="Kh Content" panose="02000500000000020004" pitchFamily="2" charset="0"/>
                <a:ea typeface="Calibri" panose="020F0502020204030204" pitchFamily="34" charset="0"/>
                <a:cs typeface="Kh Content" panose="02000500000000020004" pitchFamily="2" charset="0"/>
              </a:rPr>
              <a:t>។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មនុស្សដែល</a:t>
            </a:r>
            <a:r>
              <a:rPr lang="fr-CA" sz="2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មិនអាចប្រើអន្ដរបណ្ដាញ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អាចនឹងហៅ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ខ្សែធនធានគ្រោងពេលចាក់វ៉ាក់សាំង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ម៉ាស្សាជូសេត្ដ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(Massachusetts Vaccine </a:t>
            </a:r>
            <a:r>
              <a:rPr lang="fr-C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Scheduling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 Resource Line)</a:t>
            </a:r>
            <a:r>
              <a:rPr lang="fr-CA" sz="2000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  <a:r>
              <a:rPr lang="fr-CA" sz="20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cs typeface="Calibri" panose="020F0502020204030204" pitchFamily="34" charset="0"/>
              </a:rPr>
              <a:t>2-1-1 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(877-211-6277)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his image has four pictures, including a computer with the mass.gov website, pins from a map, and a checklist. ">
            <a:extLst>
              <a:ext uri="{FF2B5EF4-FFF2-40B4-BE49-F238E27FC236}">
                <a16:creationId xmlns:a16="http://schemas.microsoft.com/office/drawing/2014/main" id="{EC56C721-BC2A-40D2-9621-95DAF3D0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178" y="1209803"/>
            <a:ext cx="1747432" cy="49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564" y="-153050"/>
            <a:ext cx="11157284" cy="1325563"/>
          </a:xfrm>
        </p:spPr>
        <p:txBody>
          <a:bodyPr>
            <a:normAutofit/>
          </a:bodyPr>
          <a:lstStyle/>
          <a:p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ចុះបើសិនខ្ញុំត្រូវការជំនួយ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ក្នុងការទៅកន្លែងចាក់វ៉ាក់សាំង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7151" y="1466969"/>
            <a:ext cx="8042657" cy="48032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ការចាក់ថ្នាំវ៉ាក់សាំងគឹមានជូន​សម្រាប់ជនគ្រប់រូប​ដែលមិនអាចទៅ​ទីកន្លែងចាក់ថ្នាំ</a:t>
            </a:r>
          </a:p>
          <a:p>
            <a:pPr marL="0" indent="0">
              <a:lnSpc>
                <a:spcPts val="3400"/>
              </a:lnSpc>
              <a:spcBef>
                <a:spcPts val="600"/>
              </a:spcBef>
              <a:buNone/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​​​    វ៉ាក់សាំង សូមទូរស័ព្ទទៅបណ្តាញស៊ើបសួរព័ត៌មាន </a:t>
            </a:r>
            <a:r>
              <a:rPr lang="ca-ES" sz="2100" dirty="0">
                <a:latin typeface="Kh Content" panose="02000500000000020004" pitchFamily="2" charset="0"/>
                <a:cs typeface="Kh Content" panose="02000500000000020004" pitchFamily="2" charset="0"/>
              </a:rPr>
              <a:t>លេខ (833) 983-0485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ផ្ដល់យានជំនិះឥតគិតថ្លៃ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ទៅការណាត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ជួប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ចាក់វ៉ាក់សាំង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សំរាប់នរណាម្នាក់ដែលមាន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Net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 </a:t>
            </a:r>
          </a:p>
          <a:p>
            <a:pPr marL="804672" lvl="1" indent="-347472">
              <a:lnSpc>
                <a:spcPts val="3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អ្នកអាចទូរស័ព្ទទៅគំរោងសុខភាពរបស់អ្នក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dirty="0" err="1">
                <a:latin typeface="Calibri" panose="020F0502020204030204" pitchFamily="34" charset="0"/>
                <a:cs typeface="Calibri" panose="020F0502020204030204" pitchFamily="34" charset="0"/>
              </a:rPr>
              <a:t>MassHealth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លេខ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b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800-841-2900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ដើម្បីគ្រោងពេល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LYFT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កំពុងតែផ្តល់ការដឹកជញ្ជូនបញ្ចុះតម្លៃ ឬដោយ​មិន​អស់​លុយ - ទាំងទៅទាំងមកពីការណាត់ជួបចាក់ថ្នាំវ៉ាក់សាំង</a:t>
            </a: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អង្គការជាច្រើនដូចជា​និយោជក សាលារៀន និង​សហមន៍ និង​អង្គការខាងជំនឿសាសនាអាចស្នើសុំគ្លីនិកចល័ត និងមកដល់កន្លែង ដើម្បីចាក់ថ្នាំវ៉ាក់សាំងបុគ្គលនានា។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7" name="Content Placeholder 12" descr="Side of a bus that reads &quot;COVID-19 Mobile Vaccination Unit&quot;">
            <a:extLst>
              <a:ext uri="{FF2B5EF4-FFF2-40B4-BE49-F238E27FC236}">
                <a16:creationId xmlns:a16="http://schemas.microsoft.com/office/drawing/2014/main" id="{B060E170-CE7D-401C-8B2B-00338817CC8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74"/>
          <a:stretch/>
        </p:blipFill>
        <p:spPr>
          <a:xfrm>
            <a:off x="8438866" y="1273038"/>
            <a:ext cx="3136833" cy="45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0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337169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តើខ្ញុំនឹងត្រូវបង់ប្រាក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សំរាប់វ៉ាក់សាំងឬទេ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175762"/>
            <a:ext cx="1086978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 (រួមទាំងដូសជំរុញ)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</a:t>
            </a:r>
            <a:r>
              <a:rPr lang="fr-CA" sz="21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ឥតគិតថ្លៃ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សំរាប់អ្នកមូលដ្ឋានទាំងអស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នៅរដ្ឋម៉ាស្សាជូសេត្ដ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​​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800100" lvl="1" indent="-342900">
              <a:lnSpc>
                <a:spcPts val="3400"/>
              </a:lnSpc>
              <a:buFont typeface="Courier New" panose="02070309020205020404" pitchFamily="49" charset="0"/>
              <a:buChar char="o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800100" lvl="1" indent="-3429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អ្នកនឹងមិនដែលបានសួរ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រកលេខប័ណ្ណឥណទាន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ដើម្បីធ្វើការណាត់ជួបឡើយ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800100" lvl="1" indent="-342900">
              <a:lnSpc>
                <a:spcPts val="3400"/>
              </a:lnSpc>
              <a:buFont typeface="Courier New" panose="02070309020205020404" pitchFamily="49" charset="0"/>
              <a:buChar char="o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800100" lvl="1" indent="-3429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អ្នកអាចទទួលវ៉ាក់សាំងបាន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សូម្បីតែបើសិនអ្នក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                                               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ពុំមានការធានារ៉ាប់រង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លិខិតបើកបរ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</a:p>
          <a:p>
            <a:pPr lvl="1">
              <a:lnSpc>
                <a:spcPts val="3800"/>
              </a:lnSpc>
            </a:pP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ឬលេខសូស្យ៉ាល់សឹគ្យួរិទី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br>
              <a:rPr lang="fr-CA" sz="2400" dirty="0">
                <a:latin typeface="Kh Content" panose="020F0502020204030204" pitchFamily="34" charset="0"/>
                <a:cs typeface="Calibri" panose="020F0502020204030204" pitchFamily="34" charset="0"/>
              </a:rPr>
            </a:br>
            <a:endParaRPr lang="fr-CA" sz="2400" dirty="0">
              <a:latin typeface="Kh Content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200" b="1" dirty="0"/>
          </a:p>
        </p:txBody>
      </p:sp>
      <p:pic>
        <p:nvPicPr>
          <p:cNvPr id="7" name="Google Shape;563;p19" descr="Group of people wearing masks">
            <a:extLst>
              <a:ext uri="{FF2B5EF4-FFF2-40B4-BE49-F238E27FC236}">
                <a16:creationId xmlns:a16="http://schemas.microsoft.com/office/drawing/2014/main" id="{FBD1468A-49C7-4C55-8901-9A6A290702A6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497" y="2860766"/>
            <a:ext cx="5000640" cy="36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92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7154" y="257461"/>
            <a:ext cx="11959771" cy="4462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29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តើការទទួលវ៉ាក់សាំង</a:t>
            </a:r>
            <a:r>
              <a:rPr lang="fr-CA" sz="29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9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នឹងមានឥទ្ធិពលលើស្ថានភាពអន្ដោប្រវេសន</a:t>
            </a:r>
            <a:r>
              <a:rPr lang="fr-CA" sz="29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29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របស់មនុស្សឬទេ</a:t>
            </a:r>
            <a:r>
              <a:rPr lang="fr-CA" sz="29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241077"/>
            <a:ext cx="1135693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u="sng" dirty="0">
                <a:latin typeface="Kh Content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ការទទួលវ៉ាក់សាំង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នឹងមិនប្ដូរថាតើអ្នកអាច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ឬមិនអាចនៅក្នុងសហរដ្ឋ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ទទួលប័ណ្ណខៀវ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ឬទទួល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អត្ថប្រយោជន៍សាធារណៈ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ទីលំនៅ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ឬ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SNAP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lvl="0" indent="-34290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1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ទោះបើស្ថានភាពអន្ដោប្រវេសន៍របស់អ្នកជាយ៉ាងណាក្ដី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វាជាសារៈសំខាន់សំរាប់អ្នក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និងគ្រួសាររបស់អ្នក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ឲ្យបានសុខស្បាយពី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 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អ្នកអាចទទួលវ៉ាក់សាំងបាន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សូម្បីតែបើអ្នកពុំមាន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ការធានារ៉ាប់រង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លិខិតបើកបរ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ឬក៏សូស្យាល់សឹគ្យួរិទី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ក៏ដោយ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0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53036"/>
            <a:ext cx="11314323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តើខ្ញុំគួរតែធ្វើអ្វី បើសិនខ្ញុំមានរោគសញ្ញា បន្ទាប់ពីទទួលវ៉ាក់សាំង </a:t>
            </a:r>
            <a:r>
              <a:rPr lang="fr-CA" sz="340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0" y="1129793"/>
            <a:ext cx="7629109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បើសិនអ្នកមានឈឺខ្លាំង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ឬមិនស្រួល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និយាយទៅកាន់អ្នកផ្ដល់ការថែទាំសុខភាពរបស់អ្នក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បើសិនអ្នកពុំមានវេជ្ជបណ្ឌិតថែទាំសុខភាពទេ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ឬប្រាថ្នាចង់រាយការណ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ឥទ្ធិពលរាយរងអ្វីមួយទៅ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ទស្សនា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cdc.gov/</a:t>
            </a:r>
            <a:r>
              <a:rPr lang="fr-CA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vsafe</a:t>
            </a:r>
            <a:r>
              <a:rPr lang="fr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1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អ្នកអាចប្រើ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v-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លើទូរស័ព្ទទំនើប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ដើម្បីប្រាប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ភ្លាម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បើសិនអ្នកមានឥទ្ធិពលរាយរងអ្វីមួយ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បន្ទាប់ពីទទួលវ៉ាក់សាំង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និងទទួលការឆែកមើលសុខភាពរៀងៗខ្លួន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បន្ទាប់ពីអ្នកទទួលការ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ចាក់វ៉ាក់សាំង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This image is this logo of CDC's v-safe after vaccination health checker.">
            <a:extLst>
              <a:ext uri="{FF2B5EF4-FFF2-40B4-BE49-F238E27FC236}">
                <a16:creationId xmlns:a16="http://schemas.microsoft.com/office/drawing/2014/main" id="{4BA750C1-1905-4717-A3CA-D5198463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473" y="1980684"/>
            <a:ext cx="30384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94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6" y="100156"/>
            <a:ext cx="11314323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4600"/>
              </a:lnSpc>
            </a:pP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តើវាមានប្រសិទ្ធិភាពយូរប៉ុណ្ណា បន្ទាប់ពីទទួលវ៉ាក់សាំង </a:t>
            </a:r>
            <a:r>
              <a:rPr lang="fr-CA" sz="280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400">
                <a:latin typeface="Kh Content" panose="02000500000000020004" pitchFamily="2" charset="0"/>
                <a:cs typeface="Kh Content" panose="02000500000000020004" pitchFamily="2" charset="0"/>
              </a:rPr>
              <a:t>? តើវាបានយូរប៉ុណ្ណា?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319005"/>
            <a:ext cx="11356939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តាមធម្មតា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វាប្រើពេលពីរបីអាទិត្យ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ខ្លួន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បង្កើតភាពស៊ាំរោគ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បន្ទាប់ពីការចាក់វ៉ាក់សាំង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វាមានសេចក្ដីថា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មនុស្សអាចនឹងបានឆ្លងរោគ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ជាមួយនឹងវីរុសដែលបណ្ដាលឲ្យមាន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ភ្លាមៗមុន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ឬភ្លាម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បន្ទាប់ពីចាក់វ៉ាក់សាំង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ហើយនៅតែអាចឈឺថ្កាត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នេះគឺពីព្រោះតែវ៉ាក់សាំង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មិនទាន់មានពេល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      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គ្រប់គ្រាន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ដើម្បីផ្ដល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នៅឡើយ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យើងមិនដឹងថាវ៉ាក់សាំង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នឹងផ្ដល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ពារយូរប៉ុណ្ណាទេ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ការសិក្សា​ថ្មីៗ​បង្ហាញ​ថា​ ការការពារ​​ប្រឆាំង​នឹង​ជំងឺ​វីរុស​នេះ​​អាចនឹង​ថយចុះ​បន្តិចម្តង​ៗ។ នេះ​ជា​មូលហេតុដែល​មជ្ឈមណ្ឌល​ </a:t>
            </a:r>
            <a:r>
              <a:rPr lang="en-US" sz="2100" dirty="0">
                <a:latin typeface="Kh Content" panose="02000500000000020004" pitchFamily="2" charset="0"/>
                <a:cs typeface="Kh Content" panose="02000500000000020004" pitchFamily="2" charset="0"/>
              </a:rPr>
              <a:t>CDC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 ណែនាំ​ឲ្យ​ក្រុមមនុស្ស​មួយចំនួន​ទទួល​វ៉ាក់សាំង​ដូស​ជំរុញ​។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 </a:t>
            </a:r>
          </a:p>
          <a:p>
            <a:pPr>
              <a:lnSpc>
                <a:spcPts val="3400"/>
              </a:lnSpc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489F-C3F8-44C1-9BB9-00F5D6FE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30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របៀបស្នើសុំទូត</a:t>
            </a:r>
            <a:r>
              <a:rPr lang="fr-CA" sz="30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3000" b="1" dirty="0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 </a:t>
            </a:r>
            <a:r>
              <a:rPr lang="fr-CA" sz="3000" b="1" dirty="0">
                <a:latin typeface="Kh Content" panose="02000500000000020004" pitchFamily="2" charset="0"/>
                <a:cs typeface="Kh Content" panose="02000500000000020004" pitchFamily="2" charset="0"/>
              </a:rPr>
              <a:t>DPH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0ACD5-A597-48EA-981B-26A084A0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164906"/>
            <a:ext cx="11343861" cy="5347901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fr-CA" sz="1800" dirty="0" err="1">
                <a:latin typeface="+mj-lt"/>
              </a:rPr>
              <a:t>អ្នកអាចស្នើសុំទូតវ៉ាក់សាំង</a:t>
            </a:r>
            <a:r>
              <a:rPr lang="fr-CA" sz="1800" dirty="0">
                <a:latin typeface="+mj-lt"/>
              </a:rPr>
              <a:t> </a:t>
            </a:r>
            <a:r>
              <a:rPr lang="fr-CA" sz="2100" dirty="0">
                <a:latin typeface="+mj-lt"/>
              </a:rPr>
              <a:t>DPH COVID-19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ឲ្យមកចូលរួមវេទិកាសហគមន៍របស់អ្នក</a:t>
            </a:r>
            <a:r>
              <a:rPr lang="fr-CA" sz="1800" dirty="0">
                <a:latin typeface="+mj-lt"/>
              </a:rPr>
              <a:t>។ </a:t>
            </a:r>
            <a:r>
              <a:rPr lang="fr-CA" sz="1800" dirty="0" err="1">
                <a:latin typeface="+mj-lt"/>
              </a:rPr>
              <a:t>ទូតមិនចាំបាច់ជាអ្នកជំនាញខាង</a:t>
            </a:r>
            <a:endParaRPr lang="km-KH" sz="1800" dirty="0">
              <a:latin typeface="+mj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km-KH" sz="1800" dirty="0">
                <a:latin typeface="+mj-lt"/>
              </a:rPr>
              <a:t>​​​    </a:t>
            </a:r>
            <a:r>
              <a:rPr lang="fr-CA" sz="1800" dirty="0" err="1">
                <a:latin typeface="+mj-lt"/>
              </a:rPr>
              <a:t>វ៉ាក់សាំង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ឬអ្នកព្យាបាលទេ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ប៉ុន្ដែជាអ្នកវិជ្ជាជីវៈសុខភាពសាធារណៈ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ដោយមានបទពិសោធន</a:t>
            </a:r>
            <a:r>
              <a:rPr lang="fr-CA" sz="1800" dirty="0">
                <a:latin typeface="+mj-lt"/>
              </a:rPr>
              <a:t>៍ </a:t>
            </a:r>
            <a:r>
              <a:rPr lang="km-KH" sz="1800" dirty="0">
                <a:latin typeface="+mj-lt"/>
              </a:rPr>
              <a:t>តាមកន្លែង</a:t>
            </a:r>
            <a:r>
              <a:rPr lang="fr-CA" sz="1800" dirty="0" err="1">
                <a:latin typeface="+mj-lt"/>
              </a:rPr>
              <a:t>សហគមន</a:t>
            </a:r>
            <a:r>
              <a:rPr lang="fr-CA" sz="1800" dirty="0">
                <a:latin typeface="+mj-lt"/>
              </a:rPr>
              <a:t>៍។</a:t>
            </a:r>
          </a:p>
          <a:p>
            <a:pPr>
              <a:lnSpc>
                <a:spcPts val="3000"/>
              </a:lnSpc>
            </a:pPr>
            <a:r>
              <a:rPr lang="fr-CA" sz="1800" dirty="0" err="1">
                <a:latin typeface="+mj-lt"/>
              </a:rPr>
              <a:t>ទូត</a:t>
            </a:r>
            <a:r>
              <a:rPr lang="km-KH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អាចនិយាយ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ឆ្លើយសំណួរ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ឬស្ថាប់មតិតបរបស់អ្នក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ដើម្បីចែកចាយជាមួយ</a:t>
            </a:r>
            <a:r>
              <a:rPr lang="fr-CA" sz="1800" dirty="0">
                <a:latin typeface="+mj-lt"/>
              </a:rPr>
              <a:t> </a:t>
            </a:r>
            <a:r>
              <a:rPr lang="fr-CA" sz="2100" dirty="0">
                <a:latin typeface="+mj-lt"/>
              </a:rPr>
              <a:t>DPH</a:t>
            </a:r>
            <a:r>
              <a:rPr lang="fr-CA" sz="1800" dirty="0">
                <a:latin typeface="+mj-lt"/>
              </a:rPr>
              <a:t>។ </a:t>
            </a:r>
          </a:p>
          <a:p>
            <a:pPr>
              <a:lnSpc>
                <a:spcPts val="3000"/>
              </a:lnSpc>
            </a:pPr>
            <a:r>
              <a:rPr lang="fr-CA" sz="1800" dirty="0" err="1">
                <a:latin typeface="+mj-lt"/>
              </a:rPr>
              <a:t>បើសិនអ្នកចង់អញ្ជើញ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ទូត</a:t>
            </a:r>
            <a:r>
              <a:rPr lang="fr-CA" sz="1800" dirty="0">
                <a:latin typeface="+mj-lt"/>
              </a:rPr>
              <a:t> </a:t>
            </a:r>
            <a:r>
              <a:rPr lang="fr-CA" sz="2100" dirty="0">
                <a:latin typeface="+mj-lt"/>
              </a:rPr>
              <a:t>DPH </a:t>
            </a:r>
            <a:r>
              <a:rPr lang="fr-CA" sz="1800" dirty="0" err="1">
                <a:latin typeface="+mj-lt"/>
              </a:rPr>
              <a:t>មកវេទិការបស់អ្នក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សូម</a:t>
            </a:r>
            <a:r>
              <a:rPr lang="km-KH" sz="1800" dirty="0">
                <a:latin typeface="+mj-lt"/>
              </a:rPr>
              <a:t>បំពេញទម្រង់នេះ។ </a:t>
            </a:r>
          </a:p>
          <a:p>
            <a:pPr>
              <a:lnSpc>
                <a:spcPts val="3000"/>
              </a:lnSpc>
            </a:pPr>
            <a:r>
              <a:rPr lang="fr-CA" sz="1800" dirty="0" err="1">
                <a:latin typeface="+mj-lt"/>
              </a:rPr>
              <a:t>បើសិនអាចធ្វើបាន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សូមស្នើសុំទូត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យ៉ាងហោច</a:t>
            </a:r>
            <a:r>
              <a:rPr lang="fr-CA" sz="1800" dirty="0">
                <a:latin typeface="+mj-lt"/>
              </a:rPr>
              <a:t> </a:t>
            </a:r>
            <a:r>
              <a:rPr lang="fr-CA" sz="2100" dirty="0">
                <a:latin typeface="+mj-lt"/>
              </a:rPr>
              <a:t>2 </a:t>
            </a:r>
            <a:r>
              <a:rPr lang="fr-CA" sz="1800" dirty="0" err="1">
                <a:latin typeface="+mj-lt"/>
              </a:rPr>
              <a:t>អាទិត្យ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មុនពេលវេទិការបស់អ្នក</a:t>
            </a:r>
            <a:r>
              <a:rPr lang="fr-CA" sz="1800" dirty="0">
                <a:latin typeface="+mj-lt"/>
              </a:rPr>
              <a:t>។</a:t>
            </a:r>
          </a:p>
          <a:p>
            <a:pPr>
              <a:lnSpc>
                <a:spcPts val="3000"/>
              </a:lnSpc>
            </a:pPr>
            <a:r>
              <a:rPr lang="fr-CA" sz="2100" dirty="0">
                <a:latin typeface="+mj-lt"/>
              </a:rPr>
              <a:t>DPH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នឹងខំប្រឹងប្រែង</a:t>
            </a:r>
            <a:r>
              <a:rPr lang="fr-CA" sz="1800" dirty="0">
                <a:latin typeface="+mj-lt"/>
              </a:rPr>
              <a:t> </a:t>
            </a:r>
            <a:r>
              <a:rPr lang="fr-CA" sz="1800" dirty="0" err="1">
                <a:latin typeface="+mj-lt"/>
              </a:rPr>
              <a:t>ដើម្បីបំពេញសំណើ</a:t>
            </a:r>
            <a:r>
              <a:rPr lang="fr-CA" sz="1800" dirty="0">
                <a:latin typeface="+mj-lt"/>
              </a:rPr>
              <a:t>។  </a:t>
            </a:r>
          </a:p>
          <a:p>
            <a:pPr>
              <a:lnSpc>
                <a:spcPts val="3000"/>
              </a:lnSpc>
            </a:pPr>
            <a:r>
              <a:rPr lang="km-KH" sz="1800" dirty="0">
                <a:solidFill>
                  <a:srgbClr val="FF0000"/>
                </a:solidFill>
                <a:latin typeface="+mj-lt"/>
              </a:rPr>
              <a:t>សូមដករូបបញ្ចាំងនេះ​ពីបណ្តុំមុននឹង​វេទិការបស់​អ្នក​។</a:t>
            </a:r>
            <a:endParaRPr lang="fr-CA" sz="18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ts val="3000"/>
              </a:lnSpc>
            </a:pPr>
            <a:endParaRPr lang="en-US" sz="1400" dirty="0">
              <a:latin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59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478571" y="385921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តើខ្ញុំនៅតែត្រូវពាក់ម៉ា</a:t>
            </a:r>
            <a:r>
              <a:rPr lang="km-KH" sz="3000" dirty="0">
                <a:latin typeface="Kh Content" panose="02000500000000020004" pitchFamily="2" charset="0"/>
                <a:cs typeface="Kh Content" panose="02000500000000020004" pitchFamily="2" charset="0"/>
              </a:rPr>
              <a:t>ស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ទៀតឬ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បើសិនខ្ញុំបានចាក់វ៉ាក់សាំងពេញក៏ដោយ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1" y="1241077"/>
            <a:ext cx="1135693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មានតែក្នុងស្ថានភាពជាក់លាក់ប៉ុណ្ណោះ រួមទាំងជំនិះសាធារណៈ ទីកន្លែងថែទាំសុខភាព សាលារៀន និង​ទីកន្លែងឯទៀត​ដែល​មាន​ប្រជាជនដែលស្ថិត​ក្នុង​ហានិភ័យ​ខ្ពស់ ដូចជា​ទីកន្លែង​ដែល​មាន​មនុស្ស​កុះករ ។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 </a:t>
            </a:r>
          </a:p>
          <a:p>
            <a:pPr marL="914400" lvl="1" indent="-457200">
              <a:lnSpc>
                <a:spcPts val="3000"/>
              </a:lnSpc>
              <a:buFont typeface="Courier New" panose="02070309020205020404" pitchFamily="49" charset="0"/>
              <a:buChar char="o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914400" lvl="1" indent="-457200">
              <a:lnSpc>
                <a:spcPts val="3000"/>
              </a:lnSpc>
              <a:buFont typeface="Courier New" panose="02070309020205020404" pitchFamily="49" charset="0"/>
              <a:buChar char="o"/>
            </a:pP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9F8D2-553D-424F-944B-1190EF7A74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95" y="3113978"/>
            <a:ext cx="4895215" cy="20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0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6" y="339902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តើអ្នកណា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អាចជួយខ្ញុំធ្វើការសំរេចចិត្ដ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អំពីការទទួលវ៉ាក់សាំង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587753" y="1663518"/>
            <a:ext cx="5157953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បើសិនអ្នកមានសំណួរថែមទៀត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អំពីសុខភាពផ្ទាល់ខ្លួនរបស់អ្នក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ឬអំពីការសំរេចចិត្ដ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ដើម្បីទទួលវ៉ាក់សាំង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និយាយទៅកាន់អ្នកផ្ដល់ការថែទាំសុខភាពដែលបានទុកចិត្ដ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វេជ្ជបណ្ឌិត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ពេទ្យ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អ្នកចាត់ចែងការធានារ៉ាប់រងថែទាំ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</a:p>
          <a:p>
            <a:pPr>
              <a:lnSpc>
                <a:spcPts val="41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ឱសថករ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ឬអ្នកធ្វើការសុខភាពសហគមន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</a:p>
          <a:p>
            <a:pPr>
              <a:lnSpc>
                <a:spcPts val="41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របស់អ្នក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</p:txBody>
      </p:sp>
      <p:pic>
        <p:nvPicPr>
          <p:cNvPr id="19458" name="Picture 2" descr="This is a picture of two people wearing masks standing in front of a medical building.">
            <a:extLst>
              <a:ext uri="{FF2B5EF4-FFF2-40B4-BE49-F238E27FC236}">
                <a16:creationId xmlns:a16="http://schemas.microsoft.com/office/drawing/2014/main" id="{CF19B3FD-7D43-41BC-B7D8-4C8C9472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87606"/>
            <a:ext cx="5747982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5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165372" y="316250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សំណួរសំរាប់ការពិភាក្សា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1" y="1241077"/>
            <a:ext cx="11356939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r>
              <a:rPr lang="fr-CA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មានខ្វល់ខ្វាយអ្វី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ស្ដីពីវ៉ាក់សាំង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COVID?</a:t>
            </a:r>
          </a:p>
          <a:p>
            <a:pPr marL="742950" lvl="1" indent="-285750">
              <a:lnSpc>
                <a:spcPts val="3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មនុស្សក្នុងសហគមន៍របស់អ្នក</a:t>
            </a:r>
            <a:r>
              <a:rPr lang="fr-CA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មានខ្វល់ខ្វាយអ្វី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ស្ដីពីវ៉ាក់សាំង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តើព័ត៌មានអ្វី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នឹងជួយ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ឲ្យទុកចិត្ដវ៉ាក់សាំង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742950" lvl="1" indent="-285750">
              <a:lnSpc>
                <a:spcPts val="3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តើព័ត៌មានអ្វី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នឹងជួយ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មនុស្សក្នុងសហគមន៍របស់អ្នក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ឲ្យទុកចិត្ដវ៉ាក់សាំង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  </a:t>
            </a:r>
            <a:endParaRPr lang="en-US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តើអ្វីនឹងធ្វើឲ្យ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ទំនងនឹងទទួលវ៉ាក់សាំង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742950" lvl="1" indent="-285750">
              <a:lnSpc>
                <a:spcPts val="3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តើអ្វីនឹងធ្វើឲ្យ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មនុស្សក្នុងសហគមន៍របស់អ្នក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ទំនងនឹងទទួលវ៉ាក់សាំង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តើឧបសគ្គអ្វីខ្លះ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ដែលវាធ្វើឲ្យពិបាកជាង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r>
              <a:rPr lang="fr-CA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ដើម្បីទទួលវ៉ាក់សាំង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 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(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ឧទាហរណ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ទីកន្លែង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ពេលឈប់ពីធ្វើការ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,          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ការត្រូវការពីរដូស្ស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)?</a:t>
            </a:r>
          </a:p>
          <a:p>
            <a:pPr marL="742950" lvl="1" indent="-285750">
              <a:lnSpc>
                <a:spcPts val="3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តើការអ្វីខ្លះ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ដែលអាចនឹងធ្វើឲ្យវាពិបាកជាង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មនុស្សក្នុងសហគមន៍របស់អ្នក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ដើម្បីទទួលវ៉ាក់សាំង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285750" lvl="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អ្វីខ្លះ​ដែល​បង្កលក្ខណៈកាន់តែ​​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ងាយស្រួលឡើងសំរាប់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</a:t>
            </a:r>
            <a:r>
              <a:rPr lang="km-KH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ក្នុងការទទួល​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ចាក់វ៉ាក់សាំ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742950" lvl="1" indent="-285750">
              <a:lnSpc>
                <a:spcPts val="3000"/>
              </a:lnSpc>
              <a:buFont typeface="Courier New" panose="02070309020205020404" pitchFamily="49" charset="0"/>
              <a:buChar char="o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អ្វីខ្លះ​ដែល​បង្កលក្ខណៈកាន់តែ​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ងាយស្រួលឡើងសំរាប់</a:t>
            </a:r>
            <a:r>
              <a:rPr lang="fr-CA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មនុស្សក្នុងសហគមន៍របស់អ្នក</a:t>
            </a:r>
            <a:r>
              <a:rPr lang="fr-CA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ក្នុងការ​ទទួល​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បានចាក់វ៉ាក់សាំង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974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90676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កន្លែងដើម្បីស្វែងយល់ថែមទៀត</a:t>
            </a:r>
            <a:endParaRPr lang="fr-CA" sz="3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999525"/>
            <a:ext cx="11356939" cy="608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នរណាដែលបានទទួលវ៉ាក់សាំងរួចហើយ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កម្មវិធីការចាក់វ៉ាក់សាំង</a:t>
            </a:r>
            <a:r>
              <a:rPr lang="km-KH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COVID-19 | Mass.gov</a:t>
            </a:r>
            <a:endParaRPr lang="en-US" sz="10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0">
              <a:lnSpc>
                <a:spcPts val="32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សំណួរដែលសួរញឹកញាប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សំរាប់សាធារណជនទូទៅ</a:t>
            </a:r>
            <a:endParaRPr lang="fr-CA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0">
              <a:lnSpc>
                <a:spcPts val="3200"/>
              </a:lnSpc>
            </a:pPr>
            <a:r>
              <a:rPr lang="fr-CA" sz="21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សំណួរដែលសួរញឹកញាប</a:t>
            </a:r>
            <a:r>
              <a:rPr lang="fr-CA" sz="2100" u="sng" dirty="0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់ </a:t>
            </a:r>
            <a:r>
              <a:rPr lang="fr-CA" sz="21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អំពីវ៉ាក់សាំង</a:t>
            </a:r>
            <a:r>
              <a:rPr lang="fr-CA" sz="2100" u="sng" dirty="0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 </a:t>
            </a:r>
            <a:r>
              <a:rPr lang="fr-CA" sz="24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COVID-19 | Mass.gov</a:t>
            </a:r>
          </a:p>
          <a:p>
            <a:pPr lvl="0"/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0">
              <a:lnSpc>
                <a:spcPts val="3200"/>
              </a:lnSpc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វ៉ាក់សាំងសមធម៌</a:t>
            </a:r>
          </a:p>
          <a:p>
            <a:pPr lvl="0">
              <a:lnSpc>
                <a:spcPts val="3200"/>
              </a:lnSpc>
            </a:pPr>
            <a:r>
              <a:rPr lang="km-KH" sz="2100" u="sng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ការផ្តួចផ្តើមសមធម៌</a:t>
            </a:r>
            <a:r>
              <a:rPr lang="fr-CA" sz="21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វ៉ាក់សាំង</a:t>
            </a:r>
            <a:r>
              <a:rPr lang="fr-CA" sz="2100" u="sng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​ </a:t>
            </a:r>
            <a:r>
              <a:rPr lang="fr-CA" sz="24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COVID-19</a:t>
            </a:r>
            <a:endParaRPr lang="km-KH" sz="2100" u="sng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0">
              <a:lnSpc>
                <a:spcPts val="3200"/>
              </a:lnSpc>
            </a:pPr>
            <a:endParaRPr lang="km-KH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0">
              <a:lnSpc>
                <a:spcPts val="32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ព័ត៌មានវ៉ាក់សាំង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</a:p>
          <a:p>
            <a:pPr lvl="0">
              <a:lnSpc>
                <a:spcPts val="3200"/>
              </a:lnSpc>
            </a:pPr>
            <a:r>
              <a:rPr lang="fr-CA" sz="21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វ៉ាក់សាំង</a:t>
            </a:r>
            <a:r>
              <a:rPr lang="fr-CA" sz="2100" u="sng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​ </a:t>
            </a:r>
            <a:r>
              <a:rPr lang="fr-CA" sz="24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COVID-19 | CDC</a:t>
            </a:r>
          </a:p>
          <a:p>
            <a:pPr lvl="0"/>
            <a:endParaRPr lang="en-US" sz="2100" u="sng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200"/>
              </a:lnSpc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សំរាប់សំណួរផ្សេងៗទៀត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ទាក់ទងនឹងវ៉ាក់សាំង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ក្នុងរដ្ឋម៉ាស្សជូសេត្ដ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សូមផ្ញើអ៊ីមែល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៖</a:t>
            </a:r>
          </a:p>
          <a:p>
            <a:pPr>
              <a:lnSpc>
                <a:spcPts val="3200"/>
              </a:lnSpc>
            </a:pPr>
            <a:r>
              <a:rPr lang="fr-CA" sz="24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COVID-19-Vaccine-Plan-MA@mass.gov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8282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489F-C3F8-44C1-9BB9-00F5D6FE80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3734" y="2330403"/>
            <a:ext cx="10515600" cy="147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000" b="1">
                <a:latin typeface="Kh Content" panose="02000500000000020004" pitchFamily="2" charset="0"/>
                <a:cs typeface="Kh Content" panose="02000500000000020004" pitchFamily="2" charset="0"/>
              </a:rPr>
              <a:t>ធនធានបន្ថែម សំរាប់អ្នករៀបចំវេទិកា</a:t>
            </a:r>
          </a:p>
        </p:txBody>
      </p:sp>
    </p:spTree>
    <p:extLst>
      <p:ext uri="{BB962C8B-B14F-4D97-AF65-F5344CB8AC3E}">
        <p14:creationId xmlns:p14="http://schemas.microsoft.com/office/powerpoint/2010/main" val="280230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DC069-7A18-449E-9B5B-42D496ED299A}"/>
              </a:ext>
            </a:extLst>
          </p:cNvPr>
          <p:cNvSpPr txBox="1"/>
          <p:nvPr/>
        </p:nvSpPr>
        <p:spPr>
          <a:xfrm>
            <a:off x="311146" y="281427"/>
            <a:ext cx="11677654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26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ឧទាហរណ៍នៃសំណួរផ្សេងទៀត</a:t>
            </a:r>
            <a:r>
              <a:rPr lang="fr-CA" sz="26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6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នៅក្នុងសំណួរដែលសួរញឹកញាប</a:t>
            </a:r>
            <a:r>
              <a:rPr lang="fr-CA" sz="26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6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សំរាប់សាធារណជនទូទៅ</a:t>
            </a:r>
            <a:endParaRPr lang="fr-CA" sz="26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5A823-101A-4EFF-BD93-CBB21EC8DD44}"/>
              </a:ext>
            </a:extLst>
          </p:cNvPr>
          <p:cNvSpPr/>
          <p:nvPr/>
        </p:nvSpPr>
        <p:spPr>
          <a:xfrm>
            <a:off x="478572" y="1241077"/>
            <a:ext cx="11227876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r-CA" sz="22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សំណួរដែលសួរញឹកញាប</a:t>
            </a:r>
            <a:r>
              <a:rPr lang="fr-CA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់ </a:t>
            </a:r>
            <a:r>
              <a:rPr lang="fr-CA" sz="22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អំពីវ៉ាក់សាំង</a:t>
            </a:r>
            <a:r>
              <a:rPr lang="fr-CA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 </a:t>
            </a:r>
            <a:r>
              <a:rPr lang="fr-CA" sz="2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COVID-19 | Mass.gov</a:t>
            </a:r>
          </a:p>
          <a:p>
            <a:pPr marL="342900" indent="-342900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តើនរណាម្នាក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ដែលវិជ្ជមាន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គួរតែទទួលវ៉ាក់សាំងឬទេ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342900" indent="-342900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តើនរណាម្នាក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ធ្លាប់មាន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គួរតែបានចាក់វ៉ាក់សាំងឬទេ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342900" indent="-342900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តើខ្ញុំអាចរំពឹងអ្វីខ្លះ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នៅការណាត់ជួបរបស់ខ្ញុំ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ដើម្បីឲ្យបានចាក់វ៉ាក់សាំង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  <a:p>
            <a:pPr marL="342900" indent="-342900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តើមនុស្សដែលរស់នៅក្នុងរដ្ឋ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ឬប្រទេសមួយទៀត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មិនអចិន្រ្ដៃយ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៍ (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និស្សិត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,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អ្នកចូលនិវត្ដន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៍,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មនុស្សមានសញ្ជាតិពីរ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ទទួលវ៉ាក់សាំង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5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ក្នុងរដ្ឋម៉ាស្សាជូសេត្ដឬទេ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  <a:endParaRPr lang="km-KH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m-KH" sz="2200" dirty="0">
                <a:latin typeface="Kh Content" panose="02000500000000020004" pitchFamily="2" charset="0"/>
                <a:cs typeface="Kh Content" panose="02000500000000020004" pitchFamily="2" charset="0"/>
              </a:rPr>
              <a:t>តើការប្រើប្រាស់ការអនុញ្ញាតជាបន្ទាន់គឺជាអ្វី?</a:t>
            </a:r>
            <a:endParaRPr lang="fr-CA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05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85038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ឧបករណ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និងធនធាន</a:t>
            </a:r>
            <a:endParaRPr lang="fr-CA" sz="3000" dirty="0">
              <a:latin typeface="Kh Content" panose="02000500000000020004" pitchFamily="2" charset="0"/>
              <a:cs typeface="Kh Content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478571" y="1241077"/>
            <a:ext cx="11356939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ខិត្ដប័ណ្ណ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និងរូបភាពសង្គមព័ត៌មាន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ជាពហុភាសា</a:t>
            </a:r>
            <a:endParaRPr lang="fr-CA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lvl="0"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បញ្ឈប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់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COVID-19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–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រូបភាពវ៉ាក់សាំង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| Mass.gov</a:t>
            </a:r>
          </a:p>
          <a:p>
            <a:endParaRPr lang="en-US" sz="1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ទុកចិត្ដការណ៍ពិត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ទទួលសំភារៈឃោសនា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Vax</a:t>
            </a:r>
            <a:r>
              <a:rPr lang="fr-CA" sz="2200" b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រួមទាំងវីដេអូ</a:t>
            </a:r>
            <a:endParaRPr lang="fr-CA" sz="2200" b="1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ទុកចិត្ដការណ៍ពិត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ទទួលសំភារៈឃោសនា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4"/>
              </a:rPr>
              <a:t> </a:t>
            </a:r>
            <a:r>
              <a:rPr lang="fr-CA" sz="25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Vax</a:t>
            </a:r>
            <a:r>
              <a:rPr lang="fr-CA" sz="25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| Mass.gov</a:t>
            </a:r>
          </a:p>
          <a:p>
            <a:endParaRPr lang="en-US" sz="1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ការប្រាស្រ័យទាក់ទងវ៉ាក់សាំង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កញ្ចប់ឧបករណ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</a:t>
            </a:r>
            <a:r>
              <a:rPr lang="fr-CA" sz="2200" b="1" dirty="0" err="1">
                <a:latin typeface="Kh Content" panose="02000500000000020004" pitchFamily="2" charset="0"/>
                <a:cs typeface="Kh Content" panose="02000500000000020004" pitchFamily="2" charset="0"/>
              </a:rPr>
              <a:t>អង្គការតាមសហគមន</a:t>
            </a:r>
            <a:r>
              <a:rPr lang="fr-CA" sz="2200" b="1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</a:p>
          <a:p>
            <a:pPr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ការប្រាស្រ័យទាក់ទងវ៉ាក់សាំង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COVID-19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កញ្ចប់ឧបករណ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៍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សំរាប់អង្គការតាមសហគមន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៍៖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ការបាន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           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ចាប់ផ្ដើម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  <a:hlinkClick r:id="rId5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| CDC</a:t>
            </a:r>
          </a:p>
          <a:p>
            <a:endParaRPr lang="en-US" sz="1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ក្រដាសការណ៍ពិត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ស្ដីពីប្រធានបទ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ដូចជាការពាក់ម៉ាស្ក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គម្លាតសង្គម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និងការបញ្ឈប់ការរាលដាលនូវ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         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មេរោគ</a:t>
            </a:r>
            <a:endParaRPr lang="fr-CA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400"/>
              </a:lnSpc>
            </a:pPr>
            <a:r>
              <a:rPr lang="fr-CA" sz="22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6"/>
              </a:rPr>
              <a:t>ក្រដាសការណ៍ពិត</a:t>
            </a:r>
            <a:r>
              <a:rPr lang="fr-CA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6"/>
              </a:rPr>
              <a:t> </a:t>
            </a:r>
            <a:r>
              <a:rPr lang="fr-CA" sz="25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COVID-19</a:t>
            </a:r>
            <a:r>
              <a:rPr lang="fr-CA" sz="24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fr-CA" sz="2200" u="sng" dirty="0" err="1">
                <a:latin typeface="Kh Content" panose="02000500000000020004" pitchFamily="2" charset="0"/>
                <a:cs typeface="Kh Content" panose="02000500000000020004" pitchFamily="2" charset="0"/>
                <a:hlinkClick r:id="rId6"/>
              </a:rPr>
              <a:t>អាចផ្ដិតបាន</a:t>
            </a:r>
            <a:r>
              <a:rPr lang="fr-CA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6"/>
              </a:rPr>
              <a:t> </a:t>
            </a:r>
            <a:r>
              <a:rPr lang="fr-CA" sz="25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| Mass.gov</a:t>
            </a:r>
          </a:p>
        </p:txBody>
      </p:sp>
    </p:spTree>
    <p:extLst>
      <p:ext uri="{BB962C8B-B14F-4D97-AF65-F5344CB8AC3E}">
        <p14:creationId xmlns:p14="http://schemas.microsoft.com/office/powerpoint/2010/main" val="21801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4D63-99E7-428F-B121-DD911185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8" y="1584321"/>
            <a:ext cx="10844463" cy="4351338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ts val="3500"/>
              </a:lnSpc>
              <a:buNone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ក្រសួងសុខភាពសាធារណៈ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រដ្ឋម៉ាស្សាជូសេត្ដ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ទទួលស្គាល់ថាជាប្រវិត្ដសាស្រ្ដ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និងនៅបច្ចុប្បន្ន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នូវ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រចនាសម្ព័ន្ធ</a:t>
            </a:r>
            <a:r>
              <a:rPr lang="en-US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 </a:t>
            </a:r>
            <a:r>
              <a:rPr lang="km-KH" sz="2200" u="sng" dirty="0">
                <a:latin typeface="Kh Content" panose="02000500000000020004" pitchFamily="2" charset="0"/>
                <a:cs typeface="Kh Content" panose="02000500000000020004" pitchFamily="2" charset="0"/>
                <a:hlinkClick r:id="rId3"/>
              </a:rPr>
              <a:t>ការប្រកាន់ជាតិសាសន៍</a:t>
            </a:r>
            <a:r>
              <a:rPr lang="en-US" sz="2000" dirty="0"/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រចនាសម្ព័ន្ធការប្រកាន់ជាតិសាសន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ការរើសអើងនឹងជនពិការ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និងទំរង់ផ្សេងទៀតនៃការជិះជាន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បានធ្វើឲ្យពិបាក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សំរាប់សហគមន៍ខ្លះ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(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មនុស្សស្បែកខ្មៅ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និងមនុស្សដែលពិការ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)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ដើម្បីទុកចិត្ដ</a:t>
            </a:r>
            <a:endParaRPr lang="fr-CA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0" indent="0" fontAlgn="base">
              <a:lnSpc>
                <a:spcPts val="3500"/>
              </a:lnSpc>
              <a:spcBef>
                <a:spcPts val="0"/>
              </a:spcBef>
              <a:buNone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លើសុខភាពសាធារណៈ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សហគមន៍ពេទ្យ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និងវិទ្យាសាស្រ្ដ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 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យើងចង់បើកចិត្ដ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និងស្មោះត្រង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អំពីសុវត្ថិភាព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និងការបង្កើតវ៉ាក់សាំង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5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—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អ្វីៗដែលយើងដឹង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និងអ្វីៗដែលយើងមិនដឹង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</a:p>
          <a:p>
            <a:pPr marL="0" indent="0" fontAlgn="base">
              <a:lnSpc>
                <a:spcPts val="3500"/>
              </a:lnSpc>
              <a:spcBef>
                <a:spcPts val="0"/>
              </a:spcBef>
              <a:buNone/>
            </a:pPr>
            <a:endParaRPr lang="en-US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0" indent="0" fontAlgn="base">
              <a:lnSpc>
                <a:spcPts val="3500"/>
              </a:lnSpc>
              <a:buNone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មគ្គុទ្ទេសក៍នេះ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ផ្ដល់គ្រឹះដើម្បីមានការសន្ទនាទាំងនេះ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ប៉ុន្ដែមិនដោះស្រាយ</a:t>
            </a:r>
            <a:r>
              <a:rPr lang="km-KH" sz="2200" dirty="0">
                <a:latin typeface="Kh Content" panose="02000500000000020004" pitchFamily="2" charset="0"/>
                <a:cs typeface="Kh Content" panose="02000500000000020004" pitchFamily="2" charset="0"/>
              </a:rPr>
              <a:t>ភាពប្លែក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ទាំងអស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និងសេចក្ដីត្រូវការ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និងកង្វល់ពិត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នៃប្រជាជន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និងសហគមន៍ខុសគ្នាឡើយ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យើងសូមជំរុញទឹកចិត្ដអ្នក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ឲ្យធ្វើទៅតាមភាសា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endParaRPr lang="fr-CA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0" indent="0" fontAlgn="base">
              <a:lnSpc>
                <a:spcPts val="3500"/>
              </a:lnSpc>
              <a:spcBef>
                <a:spcPts val="0"/>
              </a:spcBef>
              <a:buNone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ទំរង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ក្នុងរបៀបដែលជាក់ស្ដែងបំផុត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និងខ្ទរខ្ទារ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សំរាប់ប្រជាជន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ដែលអ្នកធ្វើការជាមួយ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  <a:r>
              <a:rPr lang="fr-CA" sz="2400" dirty="0"/>
              <a:t> 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C4C383-9AF6-4FE7-8D19-DD844A3B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15047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ts val="4400"/>
              </a:lnSpc>
              <a:spcAft>
                <a:spcPts val="1200"/>
              </a:spcAft>
            </a:pPr>
            <a:r>
              <a:rPr lang="fr-CA" sz="3000" b="1">
                <a:latin typeface="Kh Content" panose="02000500000000020004" pitchFamily="2" charset="0"/>
                <a:cs typeface="Kh Content" panose="02000500000000020004" pitchFamily="2" charset="0"/>
              </a:rPr>
              <a:t>ការទទួលស្គាល់ នូវរចនាសម្ព័ន្ធការប្រកាន់ជាតិសាសន៍ ការរើសអើង  </a:t>
            </a:r>
            <a:br>
              <a:rPr lang="fr-CA" sz="3000" b="1">
                <a:latin typeface="Kh Content" panose="02000500000000020004" pitchFamily="2" charset="0"/>
                <a:cs typeface="Kh Content" panose="02000500000000020004" pitchFamily="2" charset="0"/>
              </a:rPr>
            </a:br>
            <a:r>
              <a:rPr lang="fr-CA" sz="3000" b="1">
                <a:latin typeface="Kh Content" panose="02000500000000020004" pitchFamily="2" charset="0"/>
                <a:cs typeface="Kh Content" panose="02000500000000020004" pitchFamily="2" charset="0"/>
              </a:rPr>
              <a:t>និងទំរង់ផ្សេងទៀតនៃការជិះជាន់</a:t>
            </a:r>
          </a:p>
        </p:txBody>
      </p:sp>
    </p:spTree>
    <p:extLst>
      <p:ext uri="{BB962C8B-B14F-4D97-AF65-F5344CB8AC3E}">
        <p14:creationId xmlns:p14="http://schemas.microsoft.com/office/powerpoint/2010/main" val="398504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</a:t>
            </a:r>
            <a:r>
              <a:rPr lang="km-KH" sz="3000" dirty="0">
                <a:latin typeface="Kh Content" panose="02000500000000020004" pitchFamily="2" charset="0"/>
                <a:cs typeface="Kh Content" panose="02000500000000020004" pitchFamily="2" charset="0"/>
              </a:rPr>
              <a:t>វ៉ា​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ក់សាំងជាអ្វី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និងតើវាធ្វើការដូចម្ដេច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504498" y="1377720"/>
            <a:ext cx="109884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វ៉ាក់សាំងការពារជំងឺ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ដែលអាចជាគ្រោះថ្នាក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ឬសូម្បីតែស្លាប់ផង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វាធ្វើការជាមួយ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ប្រព័ន្ធការពារខ្លួនជាធម្មជាតិរបស់ខ្លួនអ្នក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ដើម្បីបង្កើត</a:t>
            </a:r>
            <a:r>
              <a:rPr lang="km-KH" sz="2200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ពារដោយសុវត្ថិភាព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ពីជំងឺ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វ៉ាក់សាំងជួយប្រព័ន្ធស៊ាំរោគរបស់អ្នក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ដើម្បីផលិតអង្គបដិបក្ខប្រាណ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ដូចជាវានឹងធ្វើ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បើសិនអ្នកបានប៉ះត្រូវជំងឺ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បន្ទាប់ពីបានចាក់វ៉ាក់សាំងរួច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អ្នកមាន</a:t>
            </a:r>
            <a:r>
              <a:rPr lang="km-KH" sz="2200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ពារពីជំងឺនោះ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ដោយមិនមានកើតជំងឺជាមុនឡើយ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នេះគឺជាអ្វីដែលធ្វើឲ្យវ៉ាក់សាំង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ជាថ្នាំដ៏មានអំណាចខ្លាំង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មិនដូចថ្នាំភាគច្រើនទេ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ដែលព្យាបាល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        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ឬធ្វើឲ្យជំងឺជា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តែវ៉ាក់សាំង</a:t>
            </a:r>
            <a:r>
              <a:rPr lang="fr-CA" sz="2200" i="1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ការពារ</a:t>
            </a:r>
            <a:r>
              <a:rPr lang="fr-CA" sz="2200" i="1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2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វា</a:t>
            </a:r>
            <a:r>
              <a:rPr lang="fr-CA" sz="22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តើការទទួលវ៉ាក់សាំង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2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មានអត្ថប្រយោជន៍អ្វីខ្លះ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504497" y="1213945"/>
            <a:ext cx="780699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ការចាក់វ៉ាក់សាំង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នឹងជួយរក្សាអ្នក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ពីការឈឺថ្កាត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lnSpc>
                <a:spcPts val="3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ទាំងអស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ដែលមាននៅក្នុងសហរដ្ឋ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បានបង្ហាញថាមានប្រសិទ្ធិភាពណាស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់។ </a:t>
            </a:r>
          </a:p>
          <a:p>
            <a:pPr marL="342900" indent="-342900">
              <a:lnSpc>
                <a:spcPts val="3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ការរួមផ្សំនូវការចាក់វ៉ាក់សាំង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និងការធ្វើតាមអនុសាសន៍របស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មជ្ឈមណ្ឌលសំរាប់ទប់ស្កាត់ជំងឺ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(Centers for </a:t>
            </a:r>
            <a:r>
              <a:rPr lang="fr-CA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 Control, CDC)</a:t>
            </a: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ដើម្បីការពារខ្លួនអ្នក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និងអ្នក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 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ផ្សេង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ៗ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នឹងផ្ដល់ជូន</a:t>
            </a:r>
            <a:r>
              <a:rPr lang="km-KH" dirty="0">
                <a:latin typeface="Kh Content" panose="02000500000000020004" pitchFamily="2" charset="0"/>
                <a:cs typeface="Kh Content" panose="02000500000000020004" pitchFamily="2" charset="0"/>
              </a:rPr>
              <a:t>ការការ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ពារល្អបំផុតពី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pPr marL="342900" indent="-342900">
              <a:lnSpc>
                <a:spcPts val="3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កាលណាមានមនុស្សច្រើនបានចាក់វ៉ាំក់សាំង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យើងក៏អាចត្រឡប់ទៅជីវិតជាធម្មតារបស់យើង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dirty="0" err="1">
                <a:latin typeface="Kh Content" panose="02000500000000020004" pitchFamily="2" charset="0"/>
                <a:cs typeface="Kh Content" panose="02000500000000020004" pitchFamily="2" charset="0"/>
              </a:rPr>
              <a:t>ឆាប់រហ័សជាងដែរ</a:t>
            </a:r>
            <a:r>
              <a:rPr lang="fr-CA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</p:txBody>
      </p:sp>
      <p:pic>
        <p:nvPicPr>
          <p:cNvPr id="6" name="Picture 5" descr="This image is of three people wearing masks.">
            <a:extLst>
              <a:ext uri="{FF2B5EF4-FFF2-40B4-BE49-F238E27FC236}">
                <a16:creationId xmlns:a16="http://schemas.microsoft.com/office/drawing/2014/main" id="{1EBD1F6A-72C6-49BE-A55E-8D752746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052" y="1945843"/>
            <a:ext cx="3343910" cy="3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5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z="1000" smtClean="0">
                <a:solidFill>
                  <a:srgbClr val="464646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sz="1000">
              <a:solidFill>
                <a:srgbClr val="464646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តើមានវ៉ាក់សាំងអ្វីខ្លះ?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9143-FE01-453C-934A-DAA4862AED31}"/>
              </a:ext>
            </a:extLst>
          </p:cNvPr>
          <p:cNvSpPr/>
          <p:nvPr/>
        </p:nvSpPr>
        <p:spPr>
          <a:xfrm>
            <a:off x="354842" y="1178195"/>
            <a:ext cx="88327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មានវ៉ាក់សាំងបីមុខ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ដែល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ត្រូវ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បាន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អនុញ្ញាត ឬ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ទទួល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​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ការអនុញ្ញាតឲ្យប្រើបន្ទាន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មកពីនាយកដ្ឋានភោជនភណ្ឌ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និងឱសថូបករណ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៍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មានឈ្មោះថា</a:t>
            </a:r>
            <a:r>
              <a:rPr lang="fr-CA" sz="24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Pfizer/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, Moderna,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Janssen (Johnson &amp; Johnson</a:t>
            </a:r>
            <a:r>
              <a:rPr lang="fr-CA" sz="2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ឬ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J&amp;J)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ទាំងបីមុខដែលគឺមានសុវត្ថិភាព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និងប្រសិទ្ធិភាពខ្ពង់ខ្ពស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ប្រឆាំងនឹងការឈឺថ្កាត់ធ្ងន់ធ្ងរ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ការដេកពេទ្យ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និងការស្លាប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់។</a:t>
            </a: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Pfizer/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fr-CA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និង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Moderna</a:t>
            </a:r>
            <a:r>
              <a:rPr lang="fr-CA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ត្រូវការ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ដូស្ស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ដោយបានឲ្យយ៉ាងហោច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3-4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អាទិត្យ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ឃ្លាតពីគ្នា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មនុស្សគួរតែទទួលទាំងពីរដូស្ស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ទើបបានចាក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់</a:t>
            </a:r>
            <a:endParaRPr lang="km-KH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km-KH" sz="2100" dirty="0">
                <a:latin typeface="Kh Content" panose="02000500000000020004" pitchFamily="2" charset="0"/>
                <a:cs typeface="Kh Content" panose="02000500000000020004" pitchFamily="2" charset="0"/>
              </a:rPr>
              <a:t>    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វ៉ាក់សាំងពេញ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ដើម្បីឲ្យមានប្រសិទ្ធិភាព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  <a:endParaRPr lang="en-US" sz="2100" dirty="0">
              <a:latin typeface="Kh Content" panose="02000500000000020004" pitchFamily="2" charset="0"/>
              <a:cs typeface="Kh Content" panose="02000500000000020004" pitchFamily="2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Johnson &amp; Johnson (J&amp;J)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គឺតែ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2100" dirty="0" err="1">
                <a:latin typeface="Kh Content" panose="02000500000000020004" pitchFamily="2" charset="0"/>
                <a:cs typeface="Kh Content" panose="02000500000000020004" pitchFamily="2" charset="0"/>
              </a:rPr>
              <a:t>ដូស្សប៉ុណ្ណោះ</a:t>
            </a:r>
            <a:r>
              <a:rPr lang="fr-CA" sz="2100" dirty="0">
                <a:latin typeface="Kh Content" panose="02000500000000020004" pitchFamily="2" charset="0"/>
                <a:cs typeface="Kh Content" panose="02000500000000020004" pitchFamily="2" charset="0"/>
              </a:rPr>
              <a:t>។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his is an image of a medicine bottle that is labeled &quot;COVID-19 vaccine&quot;">
            <a:extLst>
              <a:ext uri="{FF2B5EF4-FFF2-40B4-BE49-F238E27FC236}">
                <a16:creationId xmlns:a16="http://schemas.microsoft.com/office/drawing/2014/main" id="{BE55B62F-4DC4-490E-BD71-34766C9A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39" y="1901277"/>
            <a:ext cx="2407335" cy="34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0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8</a:t>
            </a:fld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5" name="Google Shape;415;p80" descr="lmage of three peopl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03" y="3178085"/>
            <a:ext cx="1590350" cy="158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0" descr="lmage of six people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523" y="4863450"/>
            <a:ext cx="1503115" cy="1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0" descr="Image of a syringe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25" y="1598888"/>
            <a:ext cx="1668700" cy="157919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0"/>
          <p:cNvSpPr txBox="1"/>
          <p:nvPr/>
        </p:nvSpPr>
        <p:spPr>
          <a:xfrm>
            <a:off x="3490475" y="2126888"/>
            <a:ext cx="6054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មនុស្សមួយក្រុមតូច ទទួលវ៉ាក់សាំងសាក</a:t>
            </a:r>
          </a:p>
        </p:txBody>
      </p:sp>
      <p:sp>
        <p:nvSpPr>
          <p:cNvPr id="419" name="Google Shape;419;p80"/>
          <p:cNvSpPr txBox="1"/>
          <p:nvPr/>
        </p:nvSpPr>
        <p:spPr>
          <a:xfrm>
            <a:off x="3490475" y="3560175"/>
            <a:ext cx="8349000" cy="105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វ៉ាក់សាំងត្រូវបានឲ្យទៅក្រុមមនុស្សខ្លះ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(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ដូចជា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តាមអាយុ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,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សាសន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៍,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      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សុខភាពកាយ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)។</a:t>
            </a:r>
          </a:p>
        </p:txBody>
      </p:sp>
      <p:sp>
        <p:nvSpPr>
          <p:cNvPr id="420" name="Google Shape;420;p80"/>
          <p:cNvSpPr txBox="1"/>
          <p:nvPr/>
        </p:nvSpPr>
        <p:spPr>
          <a:xfrm>
            <a:off x="3490475" y="5179775"/>
            <a:ext cx="7210200" cy="1056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វ៉ាក់សាំងត្រូវបានឲ្យទៅមនុស្សរាប់ម៉ឺននាក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់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និងបានធ្វើតេស្ដ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សំរាប់ប្រសិទ្ធិភាព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2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និងសុវត្ថិភាព</a:t>
            </a:r>
            <a:r>
              <a:rPr lang="fr-CA" sz="22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</a:t>
            </a:r>
          </a:p>
        </p:txBody>
      </p:sp>
      <p:sp>
        <p:nvSpPr>
          <p:cNvPr id="421" name="Google Shape;421;p80"/>
          <p:cNvSpPr txBox="1"/>
          <p:nvPr/>
        </p:nvSpPr>
        <p:spPr>
          <a:xfrm>
            <a:off x="347050" y="1075700"/>
            <a:ext cx="9732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CA" sz="220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វ៉ាក់សាំងឆ្លងកាត់ការធ្វើតេស្ដ ច្រើនជាងឱសថផ្សេងៗទៀត៖</a:t>
            </a:r>
            <a:r>
              <a:rPr lang="fr-CA" sz="210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</a:p>
        </p:txBody>
      </p:sp>
      <p:pic>
        <p:nvPicPr>
          <p:cNvPr id="422" name="Google Shape;422;p80" descr="Number 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50" y="1708538"/>
            <a:ext cx="5484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0" descr="Number 2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50" y="3287662"/>
            <a:ext cx="548400" cy="51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0" descr="Number 3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50" y="4863450"/>
            <a:ext cx="548400" cy="5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6549BD-3453-4644-BC83-EC240D19A907}"/>
              </a:ext>
            </a:extLst>
          </p:cNvPr>
          <p:cNvSpPr txBox="1"/>
          <p:nvPr/>
        </p:nvSpPr>
        <p:spPr>
          <a:xfrm>
            <a:off x="178625" y="291388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តើយើងដឹងបើសិនវ៉ាក់សាំង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 </a:t>
            </a:r>
            <a:r>
              <a:rPr lang="fr-CA" sz="3000" dirty="0" err="1">
                <a:latin typeface="Kh Content" panose="02000500000000020004" pitchFamily="2" charset="0"/>
                <a:cs typeface="Kh Content" panose="02000500000000020004" pitchFamily="2" charset="0"/>
              </a:rPr>
              <a:t>មានសុវត្ថិភាពដូចម្ដេច</a:t>
            </a:r>
            <a:r>
              <a:rPr lang="fr-CA" sz="3000" dirty="0">
                <a:latin typeface="Kh Content" panose="02000500000000020004" pitchFamily="2" charset="0"/>
                <a:cs typeface="Kh Content" panose="02000500000000020004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9ce8b2f6a_0_51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9</a:t>
            </a:fld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2" name="Google Shape;432;g79ce8b2f6a_0_51" descr="Check mark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813" y="3146125"/>
            <a:ext cx="1669436" cy="1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79ce8b2f6a_0_51"/>
          <p:cNvSpPr txBox="1"/>
          <p:nvPr/>
        </p:nvSpPr>
        <p:spPr>
          <a:xfrm>
            <a:off x="3460900" y="1571125"/>
            <a:ext cx="8032049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u="sng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គណៈកម្មា</a:t>
            </a:r>
            <a:r>
              <a:rPr lang="fr-CA" sz="2100" u="sng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r>
              <a:rPr lang="fr-CA" sz="2100" u="sng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ធិការ</a:t>
            </a:r>
            <a:r>
              <a:rPr lang="fr-CA" sz="2100" u="sng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r>
              <a:rPr lang="fr-CA" sz="2100" u="sng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ទីប្រឹក្សាស្ដីពីការអនុវត្ដន៍ចាក់ថ្នាំ</a:t>
            </a:r>
            <a:r>
              <a:rPr lang="fr-CA" sz="2100" u="sng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r>
              <a:rPr lang="fr-CA" sz="2100" u="sng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ការពាររោគ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របស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់ </a:t>
            </a:r>
            <a:r>
              <a:rPr lang="fr-CA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CDC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ពិនិត្យមើលទិន្នន័យ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ដើម្បីមើលបើសិនវ៉ាក់សាំង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មានសុវត្ថិភាព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និងប្រសិទ្ធិភាព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គេបានឲ្យឱវាទទៅ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នាយកដ្ឋានភោជនភណ្ឌ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និងឱសថូបករណ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៍​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សហរដ្ឋអាមេរិក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(FDA)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។</a:t>
            </a:r>
          </a:p>
        </p:txBody>
      </p:sp>
      <p:sp>
        <p:nvSpPr>
          <p:cNvPr id="434" name="Google Shape;434;g79ce8b2f6a_0_51"/>
          <p:cNvSpPr txBox="1"/>
          <p:nvPr/>
        </p:nvSpPr>
        <p:spPr>
          <a:xfrm>
            <a:off x="3460900" y="3537813"/>
            <a:ext cx="8150400" cy="108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FDA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ពិនិត្យមើលទិន្នន័យ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និងឱវាទមកពីគណៈកម្មាធិការទីប្រឹក្សា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ដើម្បីសំរេចថាទទួលស្គាល់វ៉ាក់សាំង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</a:t>
            </a:r>
            <a:r>
              <a:rPr lang="fr-CA" sz="2100" dirty="0" err="1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ឬអត</a:t>
            </a:r>
            <a:r>
              <a:rPr lang="fr-CA" sz="2100" dirty="0">
                <a:solidFill>
                  <a:schemeClr val="dk1"/>
                </a:solidFill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់។</a:t>
            </a:r>
          </a:p>
        </p:txBody>
      </p:sp>
      <p:pic>
        <p:nvPicPr>
          <p:cNvPr id="435" name="Google Shape;435;g79ce8b2f6a_0_51" descr="Image of a piece of paper and magnifying glas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187" y="1349123"/>
            <a:ext cx="1668700" cy="164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79ce8b2f6a_0_51" descr="Number 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25" y="1350250"/>
            <a:ext cx="615075" cy="5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79ce8b2f6a_0_51" descr="Number 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25" y="3342331"/>
            <a:ext cx="615075" cy="54659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79ce8b2f6a_0_51" descr="The vaccine is only approved after all of these steps are done and various teams of reviewers are sure that it works and is safe.&#10;"/>
          <p:cNvSpPr/>
          <p:nvPr/>
        </p:nvSpPr>
        <p:spPr>
          <a:xfrm>
            <a:off x="1625100" y="5093700"/>
            <a:ext cx="9308400" cy="1096500"/>
          </a:xfrm>
          <a:prstGeom prst="rect">
            <a:avLst/>
          </a:prstGeom>
          <a:solidFill>
            <a:srgbClr val="D7EA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វ៉ាក់សាំងត្រូវបានទទួលស្គាល់ ដរាបតែបន្ទាប់ពីបានធ្វើ</a:t>
            </a:r>
            <a:r>
              <a:rPr lang="fr-CA" sz="2100" b="1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គ្រប់ជំហានទាំងអស់នេះ</a:t>
            </a:r>
            <a:r>
              <a:rPr lang="fr-CA" sz="2100">
                <a:latin typeface="Kh Content" panose="02000500000000020004" pitchFamily="2" charset="0"/>
                <a:ea typeface="Calibri"/>
                <a:cs typeface="Kh Content" panose="02000500000000020004" pitchFamily="2" charset="0"/>
                <a:sym typeface="Calibri"/>
              </a:rPr>
              <a:t>  និង           ក្រុមផ្សេងៗនៃអ្នកពិនិត្យឡើងវិញ ប្រាកដថាវាមានប្រសិទ្ធិភាព និងសុវត្ថិភាព។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A9E1A-725B-4EBC-9974-F1B9658FEA6C}"/>
              </a:ext>
            </a:extLst>
          </p:cNvPr>
          <p:cNvSpPr txBox="1"/>
          <p:nvPr/>
        </p:nvSpPr>
        <p:spPr>
          <a:xfrm>
            <a:off x="178625" y="234238"/>
            <a:ext cx="11314323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CA" sz="3000">
                <a:latin typeface="Kh Content" panose="02000500000000020004" pitchFamily="2" charset="0"/>
                <a:cs typeface="Kh Content" panose="02000500000000020004" pitchFamily="2" charset="0"/>
              </a:rPr>
              <a:t>តើយើងដឹងបើសិនវ៉ាក់សាំង មានសុវត្ថិភាពដូចម្ដេច?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.o98SoiFy91A3BEm45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b7IqASrXgBhCh1Cqos3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OXtdSuox6Lt0s4FLA0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yNLusCFOya.iVh4ubi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q_lebdFlPrTXB9fMT4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jaZV2t50WPSHTUtWp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P_.gIZGQPXw.fS0dZN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iyB.KA1w5Zf6omJ8w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mPCKC9nVYO1Uqs5KvP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3BZqfYDGOVAxJrfDm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UTfoCa07OVAmOGtXHm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uO0.8Pky3Fso9DP9x8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/>
        <a:ea typeface=""/>
        <a:cs typeface=""/>
      </a:majorFont>
      <a:minorFont>
        <a:latin typeface="Kh Conte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Scheme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D83"/>
      </a:accent1>
      <a:accent2>
        <a:srgbClr val="7B9CED"/>
      </a:accent2>
      <a:accent3>
        <a:srgbClr val="1B56E9"/>
      </a:accent3>
      <a:accent4>
        <a:srgbClr val="DDA037"/>
      </a:accent4>
      <a:accent5>
        <a:srgbClr val="A1A3A5"/>
      </a:accent5>
      <a:accent6>
        <a:srgbClr val="CFCFCF"/>
      </a:accent6>
      <a:hlink>
        <a:srgbClr val="0000FF"/>
      </a:hlink>
      <a:folHlink>
        <a:srgbClr val="800080"/>
      </a:folHlink>
    </a:clrScheme>
    <a:fontScheme name="Custom 1">
      <a:majorFont>
        <a:latin typeface="Kh Content"/>
        <a:ea typeface=""/>
        <a:cs typeface=""/>
      </a:majorFont>
      <a:minorFont>
        <a:latin typeface="Kh Conten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D83"/>
        </a:accent1>
        <a:accent2>
          <a:srgbClr val="7B9CED"/>
        </a:accent2>
        <a:accent3>
          <a:srgbClr val="1B56E9"/>
        </a:accent3>
        <a:accent4>
          <a:srgbClr val="DDA037"/>
        </a:accent4>
        <a:accent5>
          <a:srgbClr val="A1A3A5"/>
        </a:accent5>
        <a:accent6>
          <a:srgbClr val="CFCFC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0734_OFF.potx" id="{B99654CB-F1B9-41E3-A169-339811ED5F54}" vid="{F40D82E9-5348-40C5-82A2-1CB421C2615D}"/>
    </a:ext>
  </a:extLst>
</a:theme>
</file>

<file path=ppt/theme/theme4.xml><?xml version="1.0" encoding="utf-8"?>
<a:theme xmlns:a="http://schemas.openxmlformats.org/drawingml/2006/main" name="Theme-Covid-V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 panose="020F0302020204030204"/>
        <a:ea typeface=""/>
        <a:cs typeface=""/>
      </a:majorFont>
      <a:minorFont>
        <a:latin typeface="Kh Content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Covid-Vax" id="{A4F9C436-5CE2-42E5-9FB9-7895596584E5}" vid="{208FF17F-C249-4E4A-9551-A4B6FB3AA3A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Kh Content"/>
        <a:ea typeface=""/>
        <a:cs typeface=""/>
      </a:majorFont>
      <a:minorFont>
        <a:latin typeface="Kh Conte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Kh Content"/>
        <a:ea typeface=""/>
        <a:cs typeface=""/>
      </a:majorFont>
      <a:minorFont>
        <a:latin typeface="Kh Conte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10021</Words>
  <Application>Microsoft Office PowerPoint</Application>
  <PresentationFormat>Widescreen</PresentationFormat>
  <Paragraphs>484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Courier New</vt:lpstr>
      <vt:lpstr>Calibri</vt:lpstr>
      <vt:lpstr>Segoe UI</vt:lpstr>
      <vt:lpstr>Arial</vt:lpstr>
      <vt:lpstr>Wingdings</vt:lpstr>
      <vt:lpstr>Symbol</vt:lpstr>
      <vt:lpstr>Kh Content</vt:lpstr>
      <vt:lpstr>Office Theme</vt:lpstr>
      <vt:lpstr>1_Office Theme</vt:lpstr>
      <vt:lpstr>White</vt:lpstr>
      <vt:lpstr>Theme-Covid-Vax</vt:lpstr>
      <vt:lpstr>think-cell Slide</vt:lpstr>
      <vt:lpstr>PowerPoint Presentation</vt:lpstr>
      <vt:lpstr>សេចក្ដីណែនាំ សំរាប់ការប្រើមគ្គុទ្ទេសក៍នេះ </vt:lpstr>
      <vt:lpstr>របៀបស្នើសុំទូត វ៉ាក់សាំង DPH</vt:lpstr>
      <vt:lpstr>ការទទួលស្គាល់ នូវរចនាសម្ព័ន្ធការប្រកាន់ជាតិសាសន៍ ការរើសអើង   និងទំរង់ផ្សេងទៀតនៃការជិះជាន់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តើខ្ញុំធ្វើការណាត់ជួបដូចម្ដេច?</vt:lpstr>
      <vt:lpstr>ចុះបើសិនខ្ញុំត្រូវការជំនួយ ក្នុងការទៅកន្លែងចាក់វ៉ាក់សាំង?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ធនធានបន្ថែម សំរាប់អ្នករៀបចំវេទិកា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Stetler, Katie (DPH)</dc:creator>
  <cp:lastModifiedBy>Leo Galperin</cp:lastModifiedBy>
  <cp:revision>887</cp:revision>
  <cp:lastPrinted>2021-05-14T12:38:33Z</cp:lastPrinted>
  <dcterms:created xsi:type="dcterms:W3CDTF">2021-01-16T16:40:21Z</dcterms:created>
  <dcterms:modified xsi:type="dcterms:W3CDTF">2022-01-28T20:28:07Z</dcterms:modified>
</cp:coreProperties>
</file>