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93" r:id="rId2"/>
    <p:sldId id="257" r:id="rId3"/>
    <p:sldId id="258" r:id="rId4"/>
    <p:sldId id="259" r:id="rId5"/>
    <p:sldId id="260" r:id="rId6"/>
    <p:sldId id="261" r:id="rId7"/>
    <p:sldId id="262" r:id="rId8"/>
    <p:sldId id="287" r:id="rId9"/>
    <p:sldId id="288" r:id="rId10"/>
    <p:sldId id="289" r:id="rId11"/>
    <p:sldId id="265" r:id="rId12"/>
    <p:sldId id="268" r:id="rId13"/>
    <p:sldId id="274" r:id="rId14"/>
    <p:sldId id="299" r:id="rId15"/>
    <p:sldId id="286" r:id="rId16"/>
    <p:sldId id="298" r:id="rId17"/>
    <p:sldId id="291" r:id="rId18"/>
    <p:sldId id="296" r:id="rId19"/>
    <p:sldId id="297" r:id="rId20"/>
    <p:sldId id="295" r:id="rId21"/>
    <p:sldId id="300" r:id="rId22"/>
    <p:sldId id="282" r:id="rId23"/>
    <p:sldId id="283" r:id="rId24"/>
    <p:sldId id="284" r:id="rId25"/>
    <p:sldId id="304" r:id="rId26"/>
  </p:sldIdLst>
  <p:sldSz cx="15544800" cy="10058400"/>
  <p:notesSz cx="155448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571D1F"/>
    <a:srgbClr val="F79646"/>
    <a:srgbClr val="9BBB59"/>
    <a:srgbClr val="4BACC6"/>
    <a:srgbClr val="BDCB6D"/>
    <a:srgbClr val="709DD8"/>
    <a:srgbClr val="BDC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2C5A1B-EDCD-A627-6F6A-2FBED709EC2D}" v="290" dt="2025-06-04T19:23:33.381"/>
    <p1510:client id="{8C19C885-DD4D-C0AD-01B6-B7A5466A1273}" v="74" dt="2025-06-03T19:37:59.345"/>
    <p1510:client id="{B0D30599-5F59-072F-D549-144CAB2A12A5}" v="6" dt="2025-06-02T20:23:50.97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jnei.local\DFS\Projects\10000-14999\12589.42%20Proj%20Shade%20Chicopee\Planning\Project%20Data\Public%20Meetings\Weston_Climate-Projection-Dat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en-US" sz="2000" b="1"/>
              <a:t>Projected Change in Shutesbury's Average Temperature</a:t>
            </a:r>
          </a:p>
        </c:rich>
      </c:tx>
      <c:layout>
        <c:manualLayout>
          <c:xMode val="edge"/>
          <c:yMode val="edge"/>
          <c:x val="0.23571081413210035"/>
          <c:y val="0.864756908980332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30172315203147"/>
          <c:y val="0.11393642461358995"/>
          <c:w val="0.87010989586401455"/>
          <c:h val="0.67225922745735678"/>
        </c:manualLayout>
      </c:layout>
      <c:lineChart>
        <c:grouping val="standard"/>
        <c:varyColors val="0"/>
        <c:ser>
          <c:idx val="0"/>
          <c:order val="0"/>
          <c:tx>
            <c:strRef>
              <c:f>Temperature!$C$4</c:f>
              <c:strCache>
                <c:ptCount val="1"/>
                <c:pt idx="0">
                  <c:v>Shutesbury</c:v>
                </c:pt>
              </c:strCache>
            </c:strRef>
          </c:tx>
          <c:spPr>
            <a:ln w="50800" cap="rnd">
              <a:solidFill>
                <a:srgbClr val="EE9C2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Temperature!$B$5:$B$8</c:f>
              <c:strCache>
                <c:ptCount val="4"/>
                <c:pt idx="0">
                  <c:v>Today</c:v>
                </c:pt>
                <c:pt idx="1">
                  <c:v>2030</c:v>
                </c:pt>
                <c:pt idx="2">
                  <c:v>2050</c:v>
                </c:pt>
                <c:pt idx="3">
                  <c:v>2070</c:v>
                </c:pt>
              </c:strCache>
            </c:strRef>
          </c:cat>
          <c:val>
            <c:numRef>
              <c:f>Temperature!$C$5:$C$8</c:f>
              <c:numCache>
                <c:formatCode>0.0</c:formatCode>
                <c:ptCount val="4"/>
                <c:pt idx="0">
                  <c:v>46.9</c:v>
                </c:pt>
                <c:pt idx="1">
                  <c:v>50.5</c:v>
                </c:pt>
                <c:pt idx="2">
                  <c:v>53.199999999999996</c:v>
                </c:pt>
                <c:pt idx="3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81-4731-9930-A2986AE3F787}"/>
            </c:ext>
          </c:extLst>
        </c:ser>
        <c:ser>
          <c:idx val="1"/>
          <c:order val="1"/>
          <c:tx>
            <c:strRef>
              <c:f>Temperature!$D$4</c:f>
              <c:strCache>
                <c:ptCount val="1"/>
                <c:pt idx="0">
                  <c:v>lower range</c:v>
                </c:pt>
              </c:strCache>
            </c:strRef>
          </c:tx>
          <c:spPr>
            <a:ln w="6350" cap="rnd">
              <a:solidFill>
                <a:srgbClr val="EE9C21">
                  <a:alpha val="3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Temperature!$D$5:$D$8</c:f>
              <c:numCache>
                <c:formatCode>0.0</c:formatCode>
                <c:ptCount val="4"/>
                <c:pt idx="0">
                  <c:v>46.9</c:v>
                </c:pt>
                <c:pt idx="1">
                  <c:v>49.6</c:v>
                </c:pt>
                <c:pt idx="2">
                  <c:v>50.5</c:v>
                </c:pt>
                <c:pt idx="3">
                  <c:v>53.199999999999996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81-4731-9930-A2986AE3F787}"/>
            </c:ext>
          </c:extLst>
        </c:ser>
        <c:ser>
          <c:idx val="2"/>
          <c:order val="2"/>
          <c:tx>
            <c:strRef>
              <c:f>Temperature!$E$4</c:f>
              <c:strCache>
                <c:ptCount val="1"/>
                <c:pt idx="0">
                  <c:v>upper range</c:v>
                </c:pt>
              </c:strCache>
            </c:strRef>
          </c:tx>
          <c:spPr>
            <a:ln w="6350" cap="rnd">
              <a:solidFill>
                <a:srgbClr val="EE9C21">
                  <a:alpha val="3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Temperature!$E$5:$E$8</c:f>
              <c:numCache>
                <c:formatCode>0.0</c:formatCode>
                <c:ptCount val="4"/>
                <c:pt idx="0">
                  <c:v>46.9</c:v>
                </c:pt>
                <c:pt idx="1">
                  <c:v>52.3</c:v>
                </c:pt>
                <c:pt idx="2">
                  <c:v>55</c:v>
                </c:pt>
                <c:pt idx="3">
                  <c:v>57.7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81-4731-9930-A2986AE3F7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271984"/>
        <c:axId val="27270064"/>
      </c:lineChart>
      <c:catAx>
        <c:axId val="27271984"/>
        <c:scaling>
          <c:orientation val="minMax"/>
        </c:scaling>
        <c:delete val="0"/>
        <c:axPos val="b"/>
        <c:numFmt formatCode="General" sourceLinked="1"/>
        <c:majorTickMark val="none"/>
        <c:minorTickMark val="in"/>
        <c:tickLblPos val="nextTo"/>
        <c:spPr>
          <a:noFill/>
          <a:ln w="12700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27270064"/>
        <c:crosses val="autoZero"/>
        <c:auto val="1"/>
        <c:lblAlgn val="ctr"/>
        <c:lblOffset val="100"/>
        <c:noMultiLvlLbl val="0"/>
      </c:catAx>
      <c:valAx>
        <c:axId val="27270064"/>
        <c:scaling>
          <c:orientation val="minMax"/>
          <c:max val="66"/>
          <c:min val="46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r>
                  <a:rPr lang="en-US" sz="20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Average Temperature (degrees F)</a:t>
                </a:r>
              </a:p>
            </c:rich>
          </c:tx>
          <c:layout>
            <c:manualLayout>
              <c:xMode val="edge"/>
              <c:yMode val="edge"/>
              <c:x val="1.6015017990300879E-2"/>
              <c:y val="0.112926960727334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" panose="020B00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bg2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27271984"/>
        <c:crossesAt val="1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chemeClr val="tx1">
              <a:lumMod val="95000"/>
              <a:lumOff val="5000"/>
            </a:schemeClr>
          </a:solidFill>
          <a:latin typeface="Aptos" panose="020B00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0.21323</cdr:x>
      <cdr:y>0.39339</cdr:y>
    </cdr:from>
    <cdr:to>
      <cdr:x>0.8646</cdr:x>
      <cdr:y>0.75463</cdr:y>
    </cdr:to>
    <cdr:sp macro="" textlink="">
      <cdr:nvSpPr>
        <cdr:cNvPr id="33" name="Freeform: Shape 32">
          <a:extLst xmlns:a="http://schemas.openxmlformats.org/drawingml/2006/main">
            <a:ext uri="{FF2B5EF4-FFF2-40B4-BE49-F238E27FC236}">
              <a16:creationId xmlns:a16="http://schemas.microsoft.com/office/drawing/2014/main" id="{64D4DA69-F641-4CC3-CDA8-EEF8F12CDBF3}"/>
            </a:ext>
          </a:extLst>
        </cdr:cNvPr>
        <cdr:cNvSpPr/>
      </cdr:nvSpPr>
      <cdr:spPr>
        <a:xfrm xmlns:a="http://schemas.openxmlformats.org/drawingml/2006/main">
          <a:off x="1593920" y="1726629"/>
          <a:ext cx="4869181" cy="1585516"/>
        </a:xfrm>
        <a:custGeom xmlns:a="http://schemas.openxmlformats.org/drawingml/2006/main">
          <a:avLst/>
          <a:gdLst>
            <a:gd name="connsiteX0" fmla="*/ 4993531 w 5009744"/>
            <a:gd name="connsiteY0" fmla="*/ 0 h 1937425"/>
            <a:gd name="connsiteX1" fmla="*/ 5009744 w 5009744"/>
            <a:gd name="connsiteY1" fmla="*/ 899808 h 1937425"/>
            <a:gd name="connsiteX2" fmla="*/ 3339829 w 5009744"/>
            <a:gd name="connsiteY2" fmla="*/ 1288914 h 1937425"/>
            <a:gd name="connsiteX3" fmla="*/ 1665861 w 5009744"/>
            <a:gd name="connsiteY3" fmla="*/ 1548319 h 1937425"/>
            <a:gd name="connsiteX4" fmla="*/ 0 w 5009744"/>
            <a:gd name="connsiteY4" fmla="*/ 1937425 h 1937425"/>
            <a:gd name="connsiteX5" fmla="*/ 1673968 w 5009744"/>
            <a:gd name="connsiteY5" fmla="*/ 1163265 h 1937425"/>
            <a:gd name="connsiteX6" fmla="*/ 3323617 w 5009744"/>
            <a:gd name="connsiteY6" fmla="*/ 782265 h 1937425"/>
            <a:gd name="connsiteX7" fmla="*/ 4993531 w 5009744"/>
            <a:gd name="connsiteY7" fmla="*/ 0 h 1937425"/>
            <a:gd name="connsiteX0" fmla="*/ 5407016 w 5423229"/>
            <a:gd name="connsiteY0" fmla="*/ 0 h 1548319"/>
            <a:gd name="connsiteX1" fmla="*/ 5423229 w 5423229"/>
            <a:gd name="connsiteY1" fmla="*/ 899808 h 1548319"/>
            <a:gd name="connsiteX2" fmla="*/ 3753314 w 5423229"/>
            <a:gd name="connsiteY2" fmla="*/ 1288914 h 1548319"/>
            <a:gd name="connsiteX3" fmla="*/ 2079346 w 5423229"/>
            <a:gd name="connsiteY3" fmla="*/ 1548319 h 1548319"/>
            <a:gd name="connsiteX4" fmla="*/ 0 w 5423229"/>
            <a:gd name="connsiteY4" fmla="*/ 1279800 h 1548319"/>
            <a:gd name="connsiteX5" fmla="*/ 2087453 w 5423229"/>
            <a:gd name="connsiteY5" fmla="*/ 1163265 h 1548319"/>
            <a:gd name="connsiteX6" fmla="*/ 3737102 w 5423229"/>
            <a:gd name="connsiteY6" fmla="*/ 782265 h 1548319"/>
            <a:gd name="connsiteX7" fmla="*/ 5407016 w 5423229"/>
            <a:gd name="connsiteY7" fmla="*/ 0 h 1548319"/>
            <a:gd name="connsiteX0" fmla="*/ 5407016 w 5423229"/>
            <a:gd name="connsiteY0" fmla="*/ 0 h 1548319"/>
            <a:gd name="connsiteX1" fmla="*/ 5423229 w 5423229"/>
            <a:gd name="connsiteY1" fmla="*/ 899808 h 1548319"/>
            <a:gd name="connsiteX2" fmla="*/ 3753314 w 5423229"/>
            <a:gd name="connsiteY2" fmla="*/ 1288914 h 1548319"/>
            <a:gd name="connsiteX3" fmla="*/ 2079346 w 5423229"/>
            <a:gd name="connsiteY3" fmla="*/ 1548319 h 1548319"/>
            <a:gd name="connsiteX4" fmla="*/ 0 w 5423229"/>
            <a:gd name="connsiteY4" fmla="*/ 1279800 h 1548319"/>
            <a:gd name="connsiteX5" fmla="*/ 1682861 w 5423229"/>
            <a:gd name="connsiteY5" fmla="*/ 509882 h 1548319"/>
            <a:gd name="connsiteX6" fmla="*/ 3737102 w 5423229"/>
            <a:gd name="connsiteY6" fmla="*/ 782265 h 1548319"/>
            <a:gd name="connsiteX7" fmla="*/ 5407016 w 5423229"/>
            <a:gd name="connsiteY7" fmla="*/ 0 h 1548319"/>
            <a:gd name="connsiteX0" fmla="*/ 5407016 w 5423229"/>
            <a:gd name="connsiteY0" fmla="*/ 0 h 1548319"/>
            <a:gd name="connsiteX1" fmla="*/ 5423229 w 5423229"/>
            <a:gd name="connsiteY1" fmla="*/ 899808 h 1548319"/>
            <a:gd name="connsiteX2" fmla="*/ 3753314 w 5423229"/>
            <a:gd name="connsiteY2" fmla="*/ 1288914 h 1548319"/>
            <a:gd name="connsiteX3" fmla="*/ 2079346 w 5423229"/>
            <a:gd name="connsiteY3" fmla="*/ 1548319 h 1548319"/>
            <a:gd name="connsiteX4" fmla="*/ 0 w 5423229"/>
            <a:gd name="connsiteY4" fmla="*/ 1279800 h 1548319"/>
            <a:gd name="connsiteX5" fmla="*/ 1656185 w 5423229"/>
            <a:gd name="connsiteY5" fmla="*/ 522611 h 1548319"/>
            <a:gd name="connsiteX6" fmla="*/ 3737102 w 5423229"/>
            <a:gd name="connsiteY6" fmla="*/ 782265 h 1548319"/>
            <a:gd name="connsiteX7" fmla="*/ 5407016 w 5423229"/>
            <a:gd name="connsiteY7" fmla="*/ 0 h 1548319"/>
            <a:gd name="connsiteX0" fmla="*/ 5407016 w 5423229"/>
            <a:gd name="connsiteY0" fmla="*/ 0 h 1288914"/>
            <a:gd name="connsiteX1" fmla="*/ 5423229 w 5423229"/>
            <a:gd name="connsiteY1" fmla="*/ 899808 h 1288914"/>
            <a:gd name="connsiteX2" fmla="*/ 3753314 w 5423229"/>
            <a:gd name="connsiteY2" fmla="*/ 1288914 h 1288914"/>
            <a:gd name="connsiteX3" fmla="*/ 1674754 w 5423229"/>
            <a:gd name="connsiteY3" fmla="*/ 1026462 h 1288914"/>
            <a:gd name="connsiteX4" fmla="*/ 0 w 5423229"/>
            <a:gd name="connsiteY4" fmla="*/ 1279800 h 1288914"/>
            <a:gd name="connsiteX5" fmla="*/ 1656185 w 5423229"/>
            <a:gd name="connsiteY5" fmla="*/ 522611 h 1288914"/>
            <a:gd name="connsiteX6" fmla="*/ 3737102 w 5423229"/>
            <a:gd name="connsiteY6" fmla="*/ 782265 h 1288914"/>
            <a:gd name="connsiteX7" fmla="*/ 5407016 w 5423229"/>
            <a:gd name="connsiteY7" fmla="*/ 0 h 1288914"/>
            <a:gd name="connsiteX0" fmla="*/ 5407016 w 5423229"/>
            <a:gd name="connsiteY0" fmla="*/ 0 h 1279800"/>
            <a:gd name="connsiteX1" fmla="*/ 5423229 w 5423229"/>
            <a:gd name="connsiteY1" fmla="*/ 899808 h 1279800"/>
            <a:gd name="connsiteX2" fmla="*/ 3668839 w 5423229"/>
            <a:gd name="connsiteY2" fmla="*/ 724629 h 1279800"/>
            <a:gd name="connsiteX3" fmla="*/ 1674754 w 5423229"/>
            <a:gd name="connsiteY3" fmla="*/ 1026462 h 1279800"/>
            <a:gd name="connsiteX4" fmla="*/ 0 w 5423229"/>
            <a:gd name="connsiteY4" fmla="*/ 1279800 h 1279800"/>
            <a:gd name="connsiteX5" fmla="*/ 1656185 w 5423229"/>
            <a:gd name="connsiteY5" fmla="*/ 522611 h 1279800"/>
            <a:gd name="connsiteX6" fmla="*/ 3737102 w 5423229"/>
            <a:gd name="connsiteY6" fmla="*/ 782265 h 1279800"/>
            <a:gd name="connsiteX7" fmla="*/ 5407016 w 5423229"/>
            <a:gd name="connsiteY7" fmla="*/ 0 h 1279800"/>
            <a:gd name="connsiteX0" fmla="*/ 5407016 w 5423229"/>
            <a:gd name="connsiteY0" fmla="*/ 0 h 1279800"/>
            <a:gd name="connsiteX1" fmla="*/ 5423229 w 5423229"/>
            <a:gd name="connsiteY1" fmla="*/ 899808 h 1279800"/>
            <a:gd name="connsiteX2" fmla="*/ 3668839 w 5423229"/>
            <a:gd name="connsiteY2" fmla="*/ 724629 h 1279800"/>
            <a:gd name="connsiteX3" fmla="*/ 1674754 w 5423229"/>
            <a:gd name="connsiteY3" fmla="*/ 1026462 h 1279800"/>
            <a:gd name="connsiteX4" fmla="*/ 0 w 5423229"/>
            <a:gd name="connsiteY4" fmla="*/ 1279800 h 1279800"/>
            <a:gd name="connsiteX5" fmla="*/ 1656185 w 5423229"/>
            <a:gd name="connsiteY5" fmla="*/ 522611 h 1279800"/>
            <a:gd name="connsiteX6" fmla="*/ 3314726 w 5423229"/>
            <a:gd name="connsiteY6" fmla="*/ 133125 h 1279800"/>
            <a:gd name="connsiteX7" fmla="*/ 5407016 w 5423229"/>
            <a:gd name="connsiteY7" fmla="*/ 0 h 1279800"/>
            <a:gd name="connsiteX0" fmla="*/ 5407016 w 5423229"/>
            <a:gd name="connsiteY0" fmla="*/ 0 h 1279800"/>
            <a:gd name="connsiteX1" fmla="*/ 5423229 w 5423229"/>
            <a:gd name="connsiteY1" fmla="*/ 899808 h 1279800"/>
            <a:gd name="connsiteX2" fmla="*/ 3335384 w 5423229"/>
            <a:gd name="connsiteY2" fmla="*/ 775543 h 1279800"/>
            <a:gd name="connsiteX3" fmla="*/ 1674754 w 5423229"/>
            <a:gd name="connsiteY3" fmla="*/ 1026462 h 1279800"/>
            <a:gd name="connsiteX4" fmla="*/ 0 w 5423229"/>
            <a:gd name="connsiteY4" fmla="*/ 1279800 h 1279800"/>
            <a:gd name="connsiteX5" fmla="*/ 1656185 w 5423229"/>
            <a:gd name="connsiteY5" fmla="*/ 522611 h 1279800"/>
            <a:gd name="connsiteX6" fmla="*/ 3314726 w 5423229"/>
            <a:gd name="connsiteY6" fmla="*/ 133125 h 1279800"/>
            <a:gd name="connsiteX7" fmla="*/ 5407016 w 5423229"/>
            <a:gd name="connsiteY7" fmla="*/ 0 h 1279800"/>
            <a:gd name="connsiteX0" fmla="*/ 5149144 w 5423229"/>
            <a:gd name="connsiteY0" fmla="*/ 0 h 1402839"/>
            <a:gd name="connsiteX1" fmla="*/ 5423229 w 5423229"/>
            <a:gd name="connsiteY1" fmla="*/ 1022847 h 1402839"/>
            <a:gd name="connsiteX2" fmla="*/ 3335384 w 5423229"/>
            <a:gd name="connsiteY2" fmla="*/ 898582 h 1402839"/>
            <a:gd name="connsiteX3" fmla="*/ 1674754 w 5423229"/>
            <a:gd name="connsiteY3" fmla="*/ 1149501 h 1402839"/>
            <a:gd name="connsiteX4" fmla="*/ 0 w 5423229"/>
            <a:gd name="connsiteY4" fmla="*/ 1402839 h 1402839"/>
            <a:gd name="connsiteX5" fmla="*/ 1656185 w 5423229"/>
            <a:gd name="connsiteY5" fmla="*/ 645650 h 1402839"/>
            <a:gd name="connsiteX6" fmla="*/ 3314726 w 5423229"/>
            <a:gd name="connsiteY6" fmla="*/ 256164 h 1402839"/>
            <a:gd name="connsiteX7" fmla="*/ 5149144 w 5423229"/>
            <a:gd name="connsiteY7" fmla="*/ 0 h 1402839"/>
            <a:gd name="connsiteX0" fmla="*/ 4984639 w 5423229"/>
            <a:gd name="connsiteY0" fmla="*/ 0 h 1547093"/>
            <a:gd name="connsiteX1" fmla="*/ 5423229 w 5423229"/>
            <a:gd name="connsiteY1" fmla="*/ 1167101 h 1547093"/>
            <a:gd name="connsiteX2" fmla="*/ 3335384 w 5423229"/>
            <a:gd name="connsiteY2" fmla="*/ 1042836 h 1547093"/>
            <a:gd name="connsiteX3" fmla="*/ 1674754 w 5423229"/>
            <a:gd name="connsiteY3" fmla="*/ 1293755 h 1547093"/>
            <a:gd name="connsiteX4" fmla="*/ 0 w 5423229"/>
            <a:gd name="connsiteY4" fmla="*/ 1547093 h 1547093"/>
            <a:gd name="connsiteX5" fmla="*/ 1656185 w 5423229"/>
            <a:gd name="connsiteY5" fmla="*/ 789904 h 1547093"/>
            <a:gd name="connsiteX6" fmla="*/ 3314726 w 5423229"/>
            <a:gd name="connsiteY6" fmla="*/ 400418 h 1547093"/>
            <a:gd name="connsiteX7" fmla="*/ 4984639 w 5423229"/>
            <a:gd name="connsiteY7" fmla="*/ 0 h 1547093"/>
            <a:gd name="connsiteX0" fmla="*/ 4984639 w 4987514"/>
            <a:gd name="connsiteY0" fmla="*/ 0 h 1547093"/>
            <a:gd name="connsiteX1" fmla="*/ 4987514 w 4987514"/>
            <a:gd name="connsiteY1" fmla="*/ 776767 h 1547093"/>
            <a:gd name="connsiteX2" fmla="*/ 3335384 w 4987514"/>
            <a:gd name="connsiteY2" fmla="*/ 1042836 h 1547093"/>
            <a:gd name="connsiteX3" fmla="*/ 1674754 w 4987514"/>
            <a:gd name="connsiteY3" fmla="*/ 1293755 h 1547093"/>
            <a:gd name="connsiteX4" fmla="*/ 0 w 4987514"/>
            <a:gd name="connsiteY4" fmla="*/ 1547093 h 1547093"/>
            <a:gd name="connsiteX5" fmla="*/ 1656185 w 4987514"/>
            <a:gd name="connsiteY5" fmla="*/ 789904 h 1547093"/>
            <a:gd name="connsiteX6" fmla="*/ 3314726 w 4987514"/>
            <a:gd name="connsiteY6" fmla="*/ 400418 h 1547093"/>
            <a:gd name="connsiteX7" fmla="*/ 4984639 w 4987514"/>
            <a:gd name="connsiteY7" fmla="*/ 0 h 1547093"/>
            <a:gd name="connsiteX0" fmla="*/ 4984639 w 4987514"/>
            <a:gd name="connsiteY0" fmla="*/ 0 h 1547093"/>
            <a:gd name="connsiteX1" fmla="*/ 4987514 w 4987514"/>
            <a:gd name="connsiteY1" fmla="*/ 776767 h 1547093"/>
            <a:gd name="connsiteX2" fmla="*/ 3335384 w 4987514"/>
            <a:gd name="connsiteY2" fmla="*/ 1042836 h 1547093"/>
            <a:gd name="connsiteX3" fmla="*/ 1674754 w 4987514"/>
            <a:gd name="connsiteY3" fmla="*/ 1293755 h 1547093"/>
            <a:gd name="connsiteX4" fmla="*/ 0 w 4987514"/>
            <a:gd name="connsiteY4" fmla="*/ 1547093 h 1547093"/>
            <a:gd name="connsiteX5" fmla="*/ 1662816 w 4987514"/>
            <a:gd name="connsiteY5" fmla="*/ 780357 h 1547093"/>
            <a:gd name="connsiteX6" fmla="*/ 3314726 w 4987514"/>
            <a:gd name="connsiteY6" fmla="*/ 400418 h 1547093"/>
            <a:gd name="connsiteX7" fmla="*/ 4984639 w 4987514"/>
            <a:gd name="connsiteY7" fmla="*/ 0 h 1547093"/>
            <a:gd name="connsiteX0" fmla="*/ 4984639 w 4987514"/>
            <a:gd name="connsiteY0" fmla="*/ 0 h 1547093"/>
            <a:gd name="connsiteX1" fmla="*/ 4987514 w 4987514"/>
            <a:gd name="connsiteY1" fmla="*/ 776767 h 1547093"/>
            <a:gd name="connsiteX2" fmla="*/ 3335384 w 4987514"/>
            <a:gd name="connsiteY2" fmla="*/ 1042836 h 1547093"/>
            <a:gd name="connsiteX3" fmla="*/ 1674754 w 4987514"/>
            <a:gd name="connsiteY3" fmla="*/ 1293755 h 1547093"/>
            <a:gd name="connsiteX4" fmla="*/ 0 w 4987514"/>
            <a:gd name="connsiteY4" fmla="*/ 1547093 h 1547093"/>
            <a:gd name="connsiteX5" fmla="*/ 1662816 w 4987514"/>
            <a:gd name="connsiteY5" fmla="*/ 780357 h 1547093"/>
            <a:gd name="connsiteX6" fmla="*/ 3308095 w 4987514"/>
            <a:gd name="connsiteY6" fmla="*/ 387690 h 1547093"/>
            <a:gd name="connsiteX7" fmla="*/ 4984639 w 4987514"/>
            <a:gd name="connsiteY7" fmla="*/ 0 h 1547093"/>
            <a:gd name="connsiteX0" fmla="*/ 4984639 w 4995356"/>
            <a:gd name="connsiteY0" fmla="*/ 0 h 1547093"/>
            <a:gd name="connsiteX1" fmla="*/ 4995356 w 4995356"/>
            <a:gd name="connsiteY1" fmla="*/ 632675 h 1547093"/>
            <a:gd name="connsiteX2" fmla="*/ 3335384 w 4995356"/>
            <a:gd name="connsiteY2" fmla="*/ 1042836 h 1547093"/>
            <a:gd name="connsiteX3" fmla="*/ 1674754 w 4995356"/>
            <a:gd name="connsiteY3" fmla="*/ 1293755 h 1547093"/>
            <a:gd name="connsiteX4" fmla="*/ 0 w 4995356"/>
            <a:gd name="connsiteY4" fmla="*/ 1547093 h 1547093"/>
            <a:gd name="connsiteX5" fmla="*/ 1662816 w 4995356"/>
            <a:gd name="connsiteY5" fmla="*/ 780357 h 1547093"/>
            <a:gd name="connsiteX6" fmla="*/ 3308095 w 4995356"/>
            <a:gd name="connsiteY6" fmla="*/ 387690 h 1547093"/>
            <a:gd name="connsiteX7" fmla="*/ 4984639 w 4995356"/>
            <a:gd name="connsiteY7" fmla="*/ 0 h 1547093"/>
            <a:gd name="connsiteX0" fmla="*/ 4984639 w 4995356"/>
            <a:gd name="connsiteY0" fmla="*/ 0 h 1547093"/>
            <a:gd name="connsiteX1" fmla="*/ 4995356 w 4995356"/>
            <a:gd name="connsiteY1" fmla="*/ 632675 h 1547093"/>
            <a:gd name="connsiteX2" fmla="*/ 3335384 w 4995356"/>
            <a:gd name="connsiteY2" fmla="*/ 1042836 h 1547093"/>
            <a:gd name="connsiteX3" fmla="*/ 1682596 w 4995356"/>
            <a:gd name="connsiteY3" fmla="*/ 1157246 h 1547093"/>
            <a:gd name="connsiteX4" fmla="*/ 0 w 4995356"/>
            <a:gd name="connsiteY4" fmla="*/ 1547093 h 1547093"/>
            <a:gd name="connsiteX5" fmla="*/ 1662816 w 4995356"/>
            <a:gd name="connsiteY5" fmla="*/ 780357 h 1547093"/>
            <a:gd name="connsiteX6" fmla="*/ 3308095 w 4995356"/>
            <a:gd name="connsiteY6" fmla="*/ 387690 h 1547093"/>
            <a:gd name="connsiteX7" fmla="*/ 4984639 w 4995356"/>
            <a:gd name="connsiteY7" fmla="*/ 0 h 1547093"/>
            <a:gd name="connsiteX0" fmla="*/ 4984639 w 4995356"/>
            <a:gd name="connsiteY0" fmla="*/ 0 h 1569844"/>
            <a:gd name="connsiteX1" fmla="*/ 4995356 w 4995356"/>
            <a:gd name="connsiteY1" fmla="*/ 632675 h 1569844"/>
            <a:gd name="connsiteX2" fmla="*/ 3335384 w 4995356"/>
            <a:gd name="connsiteY2" fmla="*/ 1042836 h 1569844"/>
            <a:gd name="connsiteX3" fmla="*/ 1682596 w 4995356"/>
            <a:gd name="connsiteY3" fmla="*/ 1157246 h 1569844"/>
            <a:gd name="connsiteX4" fmla="*/ 0 w 4995356"/>
            <a:gd name="connsiteY4" fmla="*/ 1569844 h 1569844"/>
            <a:gd name="connsiteX5" fmla="*/ 1662816 w 4995356"/>
            <a:gd name="connsiteY5" fmla="*/ 780357 h 1569844"/>
            <a:gd name="connsiteX6" fmla="*/ 3308095 w 4995356"/>
            <a:gd name="connsiteY6" fmla="*/ 387690 h 1569844"/>
            <a:gd name="connsiteX7" fmla="*/ 4984639 w 4995356"/>
            <a:gd name="connsiteY7" fmla="*/ 0 h 1569844"/>
            <a:gd name="connsiteX0" fmla="*/ 5031692 w 5031709"/>
            <a:gd name="connsiteY0" fmla="*/ 0 h 1600179"/>
            <a:gd name="connsiteX1" fmla="*/ 4995356 w 5031709"/>
            <a:gd name="connsiteY1" fmla="*/ 663010 h 1600179"/>
            <a:gd name="connsiteX2" fmla="*/ 3335384 w 5031709"/>
            <a:gd name="connsiteY2" fmla="*/ 1073171 h 1600179"/>
            <a:gd name="connsiteX3" fmla="*/ 1682596 w 5031709"/>
            <a:gd name="connsiteY3" fmla="*/ 1187581 h 1600179"/>
            <a:gd name="connsiteX4" fmla="*/ 0 w 5031709"/>
            <a:gd name="connsiteY4" fmla="*/ 1600179 h 1600179"/>
            <a:gd name="connsiteX5" fmla="*/ 1662816 w 5031709"/>
            <a:gd name="connsiteY5" fmla="*/ 810692 h 1600179"/>
            <a:gd name="connsiteX6" fmla="*/ 3308095 w 5031709"/>
            <a:gd name="connsiteY6" fmla="*/ 418025 h 1600179"/>
            <a:gd name="connsiteX7" fmla="*/ 5031692 w 5031709"/>
            <a:gd name="connsiteY7" fmla="*/ 0 h 1600179"/>
            <a:gd name="connsiteX0" fmla="*/ 5031692 w 5031783"/>
            <a:gd name="connsiteY0" fmla="*/ 0 h 1600179"/>
            <a:gd name="connsiteX1" fmla="*/ 5026724 w 5031783"/>
            <a:gd name="connsiteY1" fmla="*/ 655426 h 1600179"/>
            <a:gd name="connsiteX2" fmla="*/ 3335384 w 5031783"/>
            <a:gd name="connsiteY2" fmla="*/ 1073171 h 1600179"/>
            <a:gd name="connsiteX3" fmla="*/ 1682596 w 5031783"/>
            <a:gd name="connsiteY3" fmla="*/ 1187581 h 1600179"/>
            <a:gd name="connsiteX4" fmla="*/ 0 w 5031783"/>
            <a:gd name="connsiteY4" fmla="*/ 1600179 h 1600179"/>
            <a:gd name="connsiteX5" fmla="*/ 1662816 w 5031783"/>
            <a:gd name="connsiteY5" fmla="*/ 810692 h 1600179"/>
            <a:gd name="connsiteX6" fmla="*/ 3308095 w 5031783"/>
            <a:gd name="connsiteY6" fmla="*/ 418025 h 1600179"/>
            <a:gd name="connsiteX7" fmla="*/ 5031692 w 5031783"/>
            <a:gd name="connsiteY7" fmla="*/ 0 h 1600179"/>
            <a:gd name="connsiteX0" fmla="*/ 5031692 w 5031783"/>
            <a:gd name="connsiteY0" fmla="*/ 0 h 1600179"/>
            <a:gd name="connsiteX1" fmla="*/ 5026724 w 5031783"/>
            <a:gd name="connsiteY1" fmla="*/ 655426 h 1600179"/>
            <a:gd name="connsiteX2" fmla="*/ 3327542 w 5031783"/>
            <a:gd name="connsiteY2" fmla="*/ 951831 h 1600179"/>
            <a:gd name="connsiteX3" fmla="*/ 1682596 w 5031783"/>
            <a:gd name="connsiteY3" fmla="*/ 1187581 h 1600179"/>
            <a:gd name="connsiteX4" fmla="*/ 0 w 5031783"/>
            <a:gd name="connsiteY4" fmla="*/ 1600179 h 1600179"/>
            <a:gd name="connsiteX5" fmla="*/ 1662816 w 5031783"/>
            <a:gd name="connsiteY5" fmla="*/ 810692 h 1600179"/>
            <a:gd name="connsiteX6" fmla="*/ 3308095 w 5031783"/>
            <a:gd name="connsiteY6" fmla="*/ 418025 h 1600179"/>
            <a:gd name="connsiteX7" fmla="*/ 5031692 w 5031783"/>
            <a:gd name="connsiteY7" fmla="*/ 0 h 1600179"/>
            <a:gd name="connsiteX0" fmla="*/ 5031692 w 5031783"/>
            <a:gd name="connsiteY0" fmla="*/ 0 h 1600179"/>
            <a:gd name="connsiteX1" fmla="*/ 5026724 w 5031783"/>
            <a:gd name="connsiteY1" fmla="*/ 655426 h 1600179"/>
            <a:gd name="connsiteX2" fmla="*/ 3358910 w 5031783"/>
            <a:gd name="connsiteY2" fmla="*/ 1065588 h 1600179"/>
            <a:gd name="connsiteX3" fmla="*/ 1682596 w 5031783"/>
            <a:gd name="connsiteY3" fmla="*/ 1187581 h 1600179"/>
            <a:gd name="connsiteX4" fmla="*/ 0 w 5031783"/>
            <a:gd name="connsiteY4" fmla="*/ 1600179 h 1600179"/>
            <a:gd name="connsiteX5" fmla="*/ 1662816 w 5031783"/>
            <a:gd name="connsiteY5" fmla="*/ 810692 h 1600179"/>
            <a:gd name="connsiteX6" fmla="*/ 3308095 w 5031783"/>
            <a:gd name="connsiteY6" fmla="*/ 418025 h 1600179"/>
            <a:gd name="connsiteX7" fmla="*/ 5031692 w 5031783"/>
            <a:gd name="connsiteY7" fmla="*/ 0 h 1600179"/>
            <a:gd name="connsiteX0" fmla="*/ 5031692 w 5034566"/>
            <a:gd name="connsiteY0" fmla="*/ 0 h 1600179"/>
            <a:gd name="connsiteX1" fmla="*/ 5034566 w 5034566"/>
            <a:gd name="connsiteY1" fmla="*/ 685761 h 1600179"/>
            <a:gd name="connsiteX2" fmla="*/ 3358910 w 5034566"/>
            <a:gd name="connsiteY2" fmla="*/ 1065588 h 1600179"/>
            <a:gd name="connsiteX3" fmla="*/ 1682596 w 5034566"/>
            <a:gd name="connsiteY3" fmla="*/ 1187581 h 1600179"/>
            <a:gd name="connsiteX4" fmla="*/ 0 w 5034566"/>
            <a:gd name="connsiteY4" fmla="*/ 1600179 h 1600179"/>
            <a:gd name="connsiteX5" fmla="*/ 1662816 w 5034566"/>
            <a:gd name="connsiteY5" fmla="*/ 810692 h 1600179"/>
            <a:gd name="connsiteX6" fmla="*/ 3308095 w 5034566"/>
            <a:gd name="connsiteY6" fmla="*/ 418025 h 1600179"/>
            <a:gd name="connsiteX7" fmla="*/ 5031692 w 5034566"/>
            <a:gd name="connsiteY7" fmla="*/ 0 h 1600179"/>
            <a:gd name="connsiteX0" fmla="*/ 5031692 w 5034566"/>
            <a:gd name="connsiteY0" fmla="*/ 0 h 1600179"/>
            <a:gd name="connsiteX1" fmla="*/ 5034566 w 5034566"/>
            <a:gd name="connsiteY1" fmla="*/ 685761 h 1600179"/>
            <a:gd name="connsiteX2" fmla="*/ 3319700 w 5034566"/>
            <a:gd name="connsiteY2" fmla="*/ 1065588 h 1600179"/>
            <a:gd name="connsiteX3" fmla="*/ 1682596 w 5034566"/>
            <a:gd name="connsiteY3" fmla="*/ 1187581 h 1600179"/>
            <a:gd name="connsiteX4" fmla="*/ 0 w 5034566"/>
            <a:gd name="connsiteY4" fmla="*/ 1600179 h 1600179"/>
            <a:gd name="connsiteX5" fmla="*/ 1662816 w 5034566"/>
            <a:gd name="connsiteY5" fmla="*/ 810692 h 1600179"/>
            <a:gd name="connsiteX6" fmla="*/ 3308095 w 5034566"/>
            <a:gd name="connsiteY6" fmla="*/ 418025 h 1600179"/>
            <a:gd name="connsiteX7" fmla="*/ 5031692 w 5034566"/>
            <a:gd name="connsiteY7" fmla="*/ 0 h 1600179"/>
            <a:gd name="connsiteX0" fmla="*/ 5031692 w 5034566"/>
            <a:gd name="connsiteY0" fmla="*/ 0 h 1600179"/>
            <a:gd name="connsiteX1" fmla="*/ 5034566 w 5034566"/>
            <a:gd name="connsiteY1" fmla="*/ 685761 h 1600179"/>
            <a:gd name="connsiteX2" fmla="*/ 3319700 w 5034566"/>
            <a:gd name="connsiteY2" fmla="*/ 1065588 h 1600179"/>
            <a:gd name="connsiteX3" fmla="*/ 1650319 w 5034566"/>
            <a:gd name="connsiteY3" fmla="*/ 1214218 h 1600179"/>
            <a:gd name="connsiteX4" fmla="*/ 0 w 5034566"/>
            <a:gd name="connsiteY4" fmla="*/ 1600179 h 1600179"/>
            <a:gd name="connsiteX5" fmla="*/ 1662816 w 5034566"/>
            <a:gd name="connsiteY5" fmla="*/ 810692 h 1600179"/>
            <a:gd name="connsiteX6" fmla="*/ 3308095 w 5034566"/>
            <a:gd name="connsiteY6" fmla="*/ 418025 h 1600179"/>
            <a:gd name="connsiteX7" fmla="*/ 5031692 w 5034566"/>
            <a:gd name="connsiteY7" fmla="*/ 0 h 1600179"/>
            <a:gd name="connsiteX0" fmla="*/ 5031692 w 5034566"/>
            <a:gd name="connsiteY0" fmla="*/ 0 h 1600179"/>
            <a:gd name="connsiteX1" fmla="*/ 5034566 w 5034566"/>
            <a:gd name="connsiteY1" fmla="*/ 685761 h 1600179"/>
            <a:gd name="connsiteX2" fmla="*/ 3310478 w 5034566"/>
            <a:gd name="connsiteY2" fmla="*/ 1083345 h 1600179"/>
            <a:gd name="connsiteX3" fmla="*/ 1650319 w 5034566"/>
            <a:gd name="connsiteY3" fmla="*/ 1214218 h 1600179"/>
            <a:gd name="connsiteX4" fmla="*/ 0 w 5034566"/>
            <a:gd name="connsiteY4" fmla="*/ 1600179 h 1600179"/>
            <a:gd name="connsiteX5" fmla="*/ 1662816 w 5034566"/>
            <a:gd name="connsiteY5" fmla="*/ 810692 h 1600179"/>
            <a:gd name="connsiteX6" fmla="*/ 3308095 w 5034566"/>
            <a:gd name="connsiteY6" fmla="*/ 418025 h 1600179"/>
            <a:gd name="connsiteX7" fmla="*/ 5031692 w 5034566"/>
            <a:gd name="connsiteY7" fmla="*/ 0 h 1600179"/>
            <a:gd name="connsiteX0" fmla="*/ 5027080 w 5034566"/>
            <a:gd name="connsiteY0" fmla="*/ 0 h 1577982"/>
            <a:gd name="connsiteX1" fmla="*/ 5034566 w 5034566"/>
            <a:gd name="connsiteY1" fmla="*/ 663564 h 1577982"/>
            <a:gd name="connsiteX2" fmla="*/ 3310478 w 5034566"/>
            <a:gd name="connsiteY2" fmla="*/ 1061148 h 1577982"/>
            <a:gd name="connsiteX3" fmla="*/ 1650319 w 5034566"/>
            <a:gd name="connsiteY3" fmla="*/ 1192021 h 1577982"/>
            <a:gd name="connsiteX4" fmla="*/ 0 w 5034566"/>
            <a:gd name="connsiteY4" fmla="*/ 1577982 h 1577982"/>
            <a:gd name="connsiteX5" fmla="*/ 1662816 w 5034566"/>
            <a:gd name="connsiteY5" fmla="*/ 788495 h 1577982"/>
            <a:gd name="connsiteX6" fmla="*/ 3308095 w 5034566"/>
            <a:gd name="connsiteY6" fmla="*/ 395828 h 1577982"/>
            <a:gd name="connsiteX7" fmla="*/ 5027080 w 5034566"/>
            <a:gd name="connsiteY7" fmla="*/ 0 h 1577982"/>
            <a:gd name="connsiteX0" fmla="*/ 4999633 w 5034566"/>
            <a:gd name="connsiteY0" fmla="*/ 0 h 1577982"/>
            <a:gd name="connsiteX1" fmla="*/ 5034566 w 5034566"/>
            <a:gd name="connsiteY1" fmla="*/ 663564 h 1577982"/>
            <a:gd name="connsiteX2" fmla="*/ 3310478 w 5034566"/>
            <a:gd name="connsiteY2" fmla="*/ 1061148 h 1577982"/>
            <a:gd name="connsiteX3" fmla="*/ 1650319 w 5034566"/>
            <a:gd name="connsiteY3" fmla="*/ 1192021 h 1577982"/>
            <a:gd name="connsiteX4" fmla="*/ 0 w 5034566"/>
            <a:gd name="connsiteY4" fmla="*/ 1577982 h 1577982"/>
            <a:gd name="connsiteX5" fmla="*/ 1662816 w 5034566"/>
            <a:gd name="connsiteY5" fmla="*/ 788495 h 1577982"/>
            <a:gd name="connsiteX6" fmla="*/ 3308095 w 5034566"/>
            <a:gd name="connsiteY6" fmla="*/ 395828 h 1577982"/>
            <a:gd name="connsiteX7" fmla="*/ 4999633 w 5034566"/>
            <a:gd name="connsiteY7" fmla="*/ 0 h 1577982"/>
            <a:gd name="connsiteX0" fmla="*/ 4999633 w 5022803"/>
            <a:gd name="connsiteY0" fmla="*/ 0 h 1577982"/>
            <a:gd name="connsiteX1" fmla="*/ 5022803 w 5022803"/>
            <a:gd name="connsiteY1" fmla="*/ 655980 h 1577982"/>
            <a:gd name="connsiteX2" fmla="*/ 3310478 w 5022803"/>
            <a:gd name="connsiteY2" fmla="*/ 1061148 h 1577982"/>
            <a:gd name="connsiteX3" fmla="*/ 1650319 w 5022803"/>
            <a:gd name="connsiteY3" fmla="*/ 1192021 h 1577982"/>
            <a:gd name="connsiteX4" fmla="*/ 0 w 5022803"/>
            <a:gd name="connsiteY4" fmla="*/ 1577982 h 1577982"/>
            <a:gd name="connsiteX5" fmla="*/ 1662816 w 5022803"/>
            <a:gd name="connsiteY5" fmla="*/ 788495 h 1577982"/>
            <a:gd name="connsiteX6" fmla="*/ 3308095 w 5022803"/>
            <a:gd name="connsiteY6" fmla="*/ 395828 h 1577982"/>
            <a:gd name="connsiteX7" fmla="*/ 4999633 w 5022803"/>
            <a:gd name="connsiteY7" fmla="*/ 0 h 1577982"/>
            <a:gd name="connsiteX0" fmla="*/ 4999633 w 5022803"/>
            <a:gd name="connsiteY0" fmla="*/ 0 h 1577982"/>
            <a:gd name="connsiteX1" fmla="*/ 5022803 w 5022803"/>
            <a:gd name="connsiteY1" fmla="*/ 655980 h 1577982"/>
            <a:gd name="connsiteX2" fmla="*/ 3310478 w 5022803"/>
            <a:gd name="connsiteY2" fmla="*/ 1061148 h 1577982"/>
            <a:gd name="connsiteX3" fmla="*/ 1650319 w 5022803"/>
            <a:gd name="connsiteY3" fmla="*/ 1192021 h 1577982"/>
            <a:gd name="connsiteX4" fmla="*/ 0 w 5022803"/>
            <a:gd name="connsiteY4" fmla="*/ 1577982 h 1577982"/>
            <a:gd name="connsiteX5" fmla="*/ 1658895 w 5022803"/>
            <a:gd name="connsiteY5" fmla="*/ 796079 h 1577982"/>
            <a:gd name="connsiteX6" fmla="*/ 3308095 w 5022803"/>
            <a:gd name="connsiteY6" fmla="*/ 395828 h 1577982"/>
            <a:gd name="connsiteX7" fmla="*/ 4999633 w 5022803"/>
            <a:gd name="connsiteY7" fmla="*/ 0 h 1577982"/>
            <a:gd name="connsiteX0" fmla="*/ 4999633 w 5022803"/>
            <a:gd name="connsiteY0" fmla="*/ 0 h 1577982"/>
            <a:gd name="connsiteX1" fmla="*/ 5022803 w 5022803"/>
            <a:gd name="connsiteY1" fmla="*/ 655980 h 1577982"/>
            <a:gd name="connsiteX2" fmla="*/ 3310478 w 5022803"/>
            <a:gd name="connsiteY2" fmla="*/ 1061148 h 1577982"/>
            <a:gd name="connsiteX3" fmla="*/ 1650319 w 5022803"/>
            <a:gd name="connsiteY3" fmla="*/ 1192021 h 1577982"/>
            <a:gd name="connsiteX4" fmla="*/ 0 w 5022803"/>
            <a:gd name="connsiteY4" fmla="*/ 1577982 h 1577982"/>
            <a:gd name="connsiteX5" fmla="*/ 1651053 w 5022803"/>
            <a:gd name="connsiteY5" fmla="*/ 796079 h 1577982"/>
            <a:gd name="connsiteX6" fmla="*/ 3308095 w 5022803"/>
            <a:gd name="connsiteY6" fmla="*/ 395828 h 1577982"/>
            <a:gd name="connsiteX7" fmla="*/ 4999633 w 5022803"/>
            <a:gd name="connsiteY7" fmla="*/ 0 h 1577982"/>
            <a:gd name="connsiteX0" fmla="*/ 4999633 w 5011040"/>
            <a:gd name="connsiteY0" fmla="*/ 0 h 1577982"/>
            <a:gd name="connsiteX1" fmla="*/ 5011040 w 5011040"/>
            <a:gd name="connsiteY1" fmla="*/ 655980 h 1577982"/>
            <a:gd name="connsiteX2" fmla="*/ 3310478 w 5011040"/>
            <a:gd name="connsiteY2" fmla="*/ 1061148 h 1577982"/>
            <a:gd name="connsiteX3" fmla="*/ 1650319 w 5011040"/>
            <a:gd name="connsiteY3" fmla="*/ 1192021 h 1577982"/>
            <a:gd name="connsiteX4" fmla="*/ 0 w 5011040"/>
            <a:gd name="connsiteY4" fmla="*/ 1577982 h 1577982"/>
            <a:gd name="connsiteX5" fmla="*/ 1651053 w 5011040"/>
            <a:gd name="connsiteY5" fmla="*/ 796079 h 1577982"/>
            <a:gd name="connsiteX6" fmla="*/ 3308095 w 5011040"/>
            <a:gd name="connsiteY6" fmla="*/ 395828 h 1577982"/>
            <a:gd name="connsiteX7" fmla="*/ 4999633 w 5011040"/>
            <a:gd name="connsiteY7" fmla="*/ 0 h 1577982"/>
            <a:gd name="connsiteX0" fmla="*/ 4999633 w 5011040"/>
            <a:gd name="connsiteY0" fmla="*/ 0 h 1577982"/>
            <a:gd name="connsiteX1" fmla="*/ 5011040 w 5011040"/>
            <a:gd name="connsiteY1" fmla="*/ 655980 h 1577982"/>
            <a:gd name="connsiteX2" fmla="*/ 3310478 w 5011040"/>
            <a:gd name="connsiteY2" fmla="*/ 1061148 h 1577982"/>
            <a:gd name="connsiteX3" fmla="*/ 1650319 w 5011040"/>
            <a:gd name="connsiteY3" fmla="*/ 1192021 h 1577982"/>
            <a:gd name="connsiteX4" fmla="*/ 0 w 5011040"/>
            <a:gd name="connsiteY4" fmla="*/ 1577982 h 1577982"/>
            <a:gd name="connsiteX5" fmla="*/ 1639290 w 5011040"/>
            <a:gd name="connsiteY5" fmla="*/ 807455 h 1577982"/>
            <a:gd name="connsiteX6" fmla="*/ 3308095 w 5011040"/>
            <a:gd name="connsiteY6" fmla="*/ 395828 h 1577982"/>
            <a:gd name="connsiteX7" fmla="*/ 4999633 w 5011040"/>
            <a:gd name="connsiteY7" fmla="*/ 0 h 1577982"/>
            <a:gd name="connsiteX0" fmla="*/ 4999633 w 5011040"/>
            <a:gd name="connsiteY0" fmla="*/ 0 h 1577982"/>
            <a:gd name="connsiteX1" fmla="*/ 5011040 w 5011040"/>
            <a:gd name="connsiteY1" fmla="*/ 655980 h 1577982"/>
            <a:gd name="connsiteX2" fmla="*/ 3310478 w 5011040"/>
            <a:gd name="connsiteY2" fmla="*/ 1061148 h 1577982"/>
            <a:gd name="connsiteX3" fmla="*/ 1650319 w 5011040"/>
            <a:gd name="connsiteY3" fmla="*/ 1192021 h 1577982"/>
            <a:gd name="connsiteX4" fmla="*/ 0 w 5011040"/>
            <a:gd name="connsiteY4" fmla="*/ 1577982 h 1577982"/>
            <a:gd name="connsiteX5" fmla="*/ 1658895 w 5011040"/>
            <a:gd name="connsiteY5" fmla="*/ 796079 h 1577982"/>
            <a:gd name="connsiteX6" fmla="*/ 3308095 w 5011040"/>
            <a:gd name="connsiteY6" fmla="*/ 395828 h 1577982"/>
            <a:gd name="connsiteX7" fmla="*/ 4999633 w 5011040"/>
            <a:gd name="connsiteY7" fmla="*/ 0 h 1577982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</a:cxnLst>
          <a:rect l="l" t="t" r="r" b="b"/>
          <a:pathLst>
            <a:path w="5011040" h="1577982">
              <a:moveTo>
                <a:pt x="4999633" y="0"/>
              </a:moveTo>
              <a:cubicBezTo>
                <a:pt x="5000591" y="258922"/>
                <a:pt x="5010082" y="397058"/>
                <a:pt x="5011040" y="655980"/>
              </a:cubicBezTo>
              <a:lnTo>
                <a:pt x="3310478" y="1061148"/>
              </a:lnTo>
              <a:lnTo>
                <a:pt x="1650319" y="1192021"/>
              </a:lnTo>
              <a:lnTo>
                <a:pt x="0" y="1577982"/>
              </a:lnTo>
              <a:lnTo>
                <a:pt x="1658895" y="796079"/>
              </a:lnTo>
              <a:lnTo>
                <a:pt x="3308095" y="395828"/>
              </a:lnTo>
              <a:lnTo>
                <a:pt x="4999633" y="0"/>
              </a:lnTo>
              <a:close/>
            </a:path>
          </a:pathLst>
        </a:custGeom>
        <a:solidFill xmlns:a="http://schemas.openxmlformats.org/drawingml/2006/main">
          <a:srgbClr val="EE9C21">
            <a:alpha val="40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0.36315</cdr:x>
      <cdr:y>0.85847</cdr:y>
    </cdr:from>
    <cdr:to>
      <cdr:x>1</cdr:x>
      <cdr:y>0.99536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547E154-46DE-CDC0-05FF-04B1E3AB2EFD}"/>
            </a:ext>
          </a:extLst>
        </cdr:cNvPr>
        <cdr:cNvSpPr txBox="1"/>
      </cdr:nvSpPr>
      <cdr:spPr>
        <a:xfrm xmlns:a="http://schemas.openxmlformats.org/drawingml/2006/main">
          <a:off x="2590799" y="3524250"/>
          <a:ext cx="4543426" cy="5619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b"/>
        <a:lstStyle xmlns:a="http://schemas.openxmlformats.org/drawingml/2006/main"/>
        <a:p xmlns:a="http://schemas.openxmlformats.org/drawingml/2006/main">
          <a:pPr algn="r"/>
          <a:r>
            <a:rPr lang="en-US" b="1" dirty="0">
              <a:solidFill>
                <a:schemeClr val="bg2">
                  <a:lumMod val="25000"/>
                </a:schemeClr>
              </a:solidFill>
            </a:rPr>
            <a:t>Data Source: </a:t>
          </a:r>
        </a:p>
        <a:p xmlns:a="http://schemas.openxmlformats.org/drawingml/2006/main">
          <a:pPr algn="r"/>
          <a:r>
            <a:rPr lang="en-US" b="1" baseline="0" dirty="0">
              <a:solidFill>
                <a:schemeClr val="bg2">
                  <a:lumMod val="25000"/>
                </a:schemeClr>
              </a:solidFill>
            </a:rPr>
            <a:t>MA EEA </a:t>
          </a:r>
          <a:r>
            <a:rPr lang="en-US" b="1" baseline="0" dirty="0" err="1">
              <a:solidFill>
                <a:schemeClr val="bg2">
                  <a:lumMod val="25000"/>
                </a:schemeClr>
              </a:solidFill>
            </a:rPr>
            <a:t>ResilientMass</a:t>
          </a:r>
          <a:r>
            <a:rPr lang="en-US" b="1" baseline="0" dirty="0">
              <a:solidFill>
                <a:schemeClr val="bg2">
                  <a:lumMod val="25000"/>
                </a:schemeClr>
              </a:solidFill>
            </a:rPr>
            <a:t> Climate Change Projections Dashboard</a:t>
          </a:r>
        </a:p>
      </cdr:txBody>
    </cdr:sp>
  </cdr:relSizeAnchor>
  <cdr:relSizeAnchor xmlns:cdr="http://schemas.openxmlformats.org/drawingml/2006/chartDrawing">
    <cdr:from>
      <cdr:x>0.20806</cdr:x>
      <cdr:y>0.63415</cdr:y>
    </cdr:from>
    <cdr:to>
      <cdr:x>0.33725</cdr:x>
      <cdr:y>0.74254</cdr:y>
    </cdr:to>
    <cdr:sp macro="" textlink="">
      <cdr:nvSpPr>
        <cdr:cNvPr id="24" name="TextBox 23">
          <a:extLst xmlns:a="http://schemas.openxmlformats.org/drawingml/2006/main">
            <a:ext uri="{FF2B5EF4-FFF2-40B4-BE49-F238E27FC236}">
              <a16:creationId xmlns:a16="http://schemas.microsoft.com/office/drawing/2014/main" id="{019396C0-0931-5995-5008-FBEF775BF9F0}"/>
            </a:ext>
          </a:extLst>
        </cdr:cNvPr>
        <cdr:cNvSpPr txBox="1"/>
      </cdr:nvSpPr>
      <cdr:spPr>
        <a:xfrm xmlns:a="http://schemas.openxmlformats.org/drawingml/2006/main">
          <a:off x="1554479" y="2783360"/>
          <a:ext cx="965253" cy="4757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en-US" sz="1000" b="1">
              <a:latin typeface="Aptos" panose="020B0004020202020204" pitchFamily="34" charset="0"/>
            </a:rPr>
            <a:t>50.4</a:t>
          </a:r>
          <a:r>
            <a:rPr lang="en-US" sz="1000" b="0">
              <a:latin typeface="Calibri" panose="020F0502020204030204" pitchFamily="34" charset="0"/>
              <a:cs typeface="Calibri" panose="020F0502020204030204" pitchFamily="34" charset="0"/>
            </a:rPr>
            <a:t>° F</a:t>
          </a:r>
          <a:endParaRPr lang="en-US" sz="1000" b="0" baseline="0">
            <a:latin typeface="Aptos" panose="020B0004020202020204" pitchFamily="34" charset="0"/>
          </a:endParaRPr>
        </a:p>
        <a:p xmlns:a="http://schemas.openxmlformats.org/drawingml/2006/main">
          <a:pPr algn="l"/>
          <a:r>
            <a:rPr lang="en-US" sz="1000" baseline="0">
              <a:latin typeface="Aptos" panose="020B0004020202020204" pitchFamily="34" charset="0"/>
            </a:rPr>
            <a:t>now</a:t>
          </a:r>
          <a:endParaRPr lang="en-US" sz="1000">
            <a:latin typeface="Aptos" panose="020B0004020202020204" pitchFamily="34" charset="0"/>
          </a:endParaRPr>
        </a:p>
      </cdr:txBody>
    </cdr:sp>
  </cdr:relSizeAnchor>
  <cdr:relSizeAnchor xmlns:cdr="http://schemas.openxmlformats.org/drawingml/2006/chartDrawing">
    <cdr:from>
      <cdr:x>0.42056</cdr:x>
      <cdr:y>0.51571</cdr:y>
    </cdr:from>
    <cdr:to>
      <cdr:x>0.54167</cdr:x>
      <cdr:y>0.60993</cdr:y>
    </cdr:to>
    <cdr:sp macro="" textlink="">
      <cdr:nvSpPr>
        <cdr:cNvPr id="35" name="TextBox 1">
          <a:extLst xmlns:a="http://schemas.openxmlformats.org/drawingml/2006/main">
            <a:ext uri="{FF2B5EF4-FFF2-40B4-BE49-F238E27FC236}">
              <a16:creationId xmlns:a16="http://schemas.microsoft.com/office/drawing/2014/main" id="{BD1AB949-C7FA-4E09-9629-343B7A9D9ABC}"/>
            </a:ext>
          </a:extLst>
        </cdr:cNvPr>
        <cdr:cNvSpPr txBox="1"/>
      </cdr:nvSpPr>
      <cdr:spPr>
        <a:xfrm xmlns:a="http://schemas.openxmlformats.org/drawingml/2006/main">
          <a:off x="3143032" y="2254329"/>
          <a:ext cx="905110" cy="4118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0" dirty="0">
              <a:latin typeface="Aptos" panose="020B0004020202020204" pitchFamily="34" charset="0"/>
            </a:rPr>
            <a:t>increase</a:t>
          </a:r>
          <a:r>
            <a:rPr lang="en-US" sz="1400" b="0" baseline="0" dirty="0">
              <a:latin typeface="Aptos" panose="020B0004020202020204" pitchFamily="34" charset="0"/>
            </a:rPr>
            <a:t> by </a:t>
          </a:r>
        </a:p>
        <a:p xmlns:a="http://schemas.openxmlformats.org/drawingml/2006/main">
          <a:pPr algn="ctr"/>
          <a:r>
            <a:rPr lang="en-US" sz="1400" b="1" baseline="0" dirty="0">
              <a:latin typeface="Aptos" panose="020B0004020202020204" pitchFamily="34" charset="0"/>
            </a:rPr>
            <a:t>2.7 - 5.4</a:t>
          </a:r>
          <a:r>
            <a:rPr lang="en-US" sz="1400" b="1" dirty="0">
              <a:effectLst/>
              <a:latin typeface="+mn-lt"/>
              <a:ea typeface="+mn-ea"/>
              <a:cs typeface="+mn-cs"/>
            </a:rPr>
            <a:t>° </a:t>
          </a:r>
          <a:r>
            <a:rPr lang="en-US" b="1" dirty="0">
              <a:effectLst/>
              <a:latin typeface="+mn-lt"/>
              <a:ea typeface="+mn-ea"/>
              <a:cs typeface="+mn-cs"/>
            </a:rPr>
            <a:t>F</a:t>
          </a:r>
          <a:endParaRPr lang="en-US" sz="1100" b="0" dirty="0">
            <a:latin typeface="Aptos" panose="020B0004020202020204" pitchFamily="34" charset="0"/>
          </a:endParaRPr>
        </a:p>
      </cdr:txBody>
    </cdr:sp>
  </cdr:relSizeAnchor>
  <cdr:relSizeAnchor xmlns:cdr="http://schemas.openxmlformats.org/drawingml/2006/chartDrawing">
    <cdr:from>
      <cdr:x>0.6437</cdr:x>
      <cdr:y>0.44998</cdr:y>
    </cdr:from>
    <cdr:to>
      <cdr:x>0.7648</cdr:x>
      <cdr:y>0.5442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807EF43C-7947-6529-5CB9-EBB96C8FFBE0}"/>
            </a:ext>
          </a:extLst>
        </cdr:cNvPr>
        <cdr:cNvSpPr txBox="1"/>
      </cdr:nvSpPr>
      <cdr:spPr>
        <a:xfrm xmlns:a="http://schemas.openxmlformats.org/drawingml/2006/main">
          <a:off x="4810666" y="1967009"/>
          <a:ext cx="905035" cy="4118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0" dirty="0">
              <a:latin typeface="Aptos" panose="020B0004020202020204" pitchFamily="34" charset="0"/>
            </a:rPr>
            <a:t>increase</a:t>
          </a:r>
          <a:r>
            <a:rPr lang="en-US" sz="1400" b="0" baseline="0" dirty="0">
              <a:latin typeface="Aptos" panose="020B0004020202020204" pitchFamily="34" charset="0"/>
            </a:rPr>
            <a:t> by </a:t>
          </a:r>
        </a:p>
        <a:p xmlns:a="http://schemas.openxmlformats.org/drawingml/2006/main">
          <a:pPr algn="ctr"/>
          <a:r>
            <a:rPr lang="en-US" sz="1400" b="1" baseline="0" dirty="0">
              <a:latin typeface="Aptos" panose="020B0004020202020204" pitchFamily="34" charset="0"/>
            </a:rPr>
            <a:t>3.6 - 8.1</a:t>
          </a:r>
          <a:r>
            <a:rPr lang="en-US" sz="1400" b="1" dirty="0">
              <a:effectLst/>
            </a:rPr>
            <a:t>° </a:t>
          </a:r>
          <a:r>
            <a:rPr lang="en-US" b="1" dirty="0">
              <a:effectLst/>
              <a:latin typeface="+mn-lt"/>
              <a:ea typeface="+mn-ea"/>
              <a:cs typeface="+mn-cs"/>
            </a:rPr>
            <a:t>F</a:t>
          </a:r>
          <a:endParaRPr lang="en-US" sz="1100" b="0" dirty="0">
            <a:latin typeface="Aptos" panose="020B0004020202020204" pitchFamily="34" charset="0"/>
          </a:endParaRPr>
        </a:p>
      </cdr:txBody>
    </cdr:sp>
  </cdr:relSizeAnchor>
  <cdr:relSizeAnchor xmlns:cdr="http://schemas.openxmlformats.org/drawingml/2006/chartDrawing">
    <cdr:from>
      <cdr:x>0.86051</cdr:x>
      <cdr:y>0.35187</cdr:y>
    </cdr:from>
    <cdr:to>
      <cdr:x>0.98162</cdr:x>
      <cdr:y>0.44609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807EF43C-7947-6529-5CB9-EBB96C8FFBE0}"/>
            </a:ext>
          </a:extLst>
        </cdr:cNvPr>
        <cdr:cNvSpPr txBox="1"/>
      </cdr:nvSpPr>
      <cdr:spPr>
        <a:xfrm xmlns:a="http://schemas.openxmlformats.org/drawingml/2006/main">
          <a:off x="6430982" y="1538138"/>
          <a:ext cx="905110" cy="4118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0" dirty="0">
              <a:latin typeface="Aptos" panose="020B0004020202020204" pitchFamily="34" charset="0"/>
            </a:rPr>
            <a:t>increase</a:t>
          </a:r>
          <a:r>
            <a:rPr lang="en-US" sz="1400" b="0" baseline="0" dirty="0">
              <a:latin typeface="Aptos" panose="020B0004020202020204" pitchFamily="34" charset="0"/>
            </a:rPr>
            <a:t> by </a:t>
          </a:r>
        </a:p>
        <a:p xmlns:a="http://schemas.openxmlformats.org/drawingml/2006/main">
          <a:pPr algn="ctr"/>
          <a:r>
            <a:rPr lang="en-US" sz="1400" b="1" baseline="0" dirty="0">
              <a:latin typeface="Aptos" panose="020B0004020202020204" pitchFamily="34" charset="0"/>
            </a:rPr>
            <a:t>6.3 - 10.8</a:t>
          </a:r>
          <a:r>
            <a:rPr lang="en-US" sz="1400" b="1" dirty="0">
              <a:effectLst/>
            </a:rPr>
            <a:t>° </a:t>
          </a:r>
          <a:r>
            <a:rPr lang="en-US" b="1" dirty="0">
              <a:effectLst/>
              <a:latin typeface="+mn-lt"/>
              <a:ea typeface="+mn-ea"/>
              <a:cs typeface="+mn-cs"/>
            </a:rPr>
            <a:t>F</a:t>
          </a:r>
          <a:endParaRPr lang="en-US" sz="1100" b="0" dirty="0">
            <a:latin typeface="Aptos" panose="020B0004020202020204" pitchFamily="34" charset="0"/>
          </a:endParaRPr>
        </a:p>
      </cdr:txBody>
    </cdr:sp>
  </cdr:relSizeAnchor>
  <cdr:relSizeAnchor xmlns:cdr="http://schemas.openxmlformats.org/drawingml/2006/chartDrawing">
    <cdr:from>
      <cdr:x>0.42096</cdr:x>
      <cdr:y>0.56345</cdr:y>
    </cdr:from>
    <cdr:to>
      <cdr:x>0.43531</cdr:x>
      <cdr:y>0.58911</cdr:y>
    </cdr:to>
    <cdr:sp macro="" textlink="">
      <cdr:nvSpPr>
        <cdr:cNvPr id="13" name="Oval 12">
          <a:extLst xmlns:a="http://schemas.openxmlformats.org/drawingml/2006/main">
            <a:ext uri="{FF2B5EF4-FFF2-40B4-BE49-F238E27FC236}">
              <a16:creationId xmlns:a16="http://schemas.microsoft.com/office/drawing/2014/main" id="{A693B116-996F-5A88-2168-B6AA2487392B}"/>
            </a:ext>
          </a:extLst>
        </cdr:cNvPr>
        <cdr:cNvSpPr/>
      </cdr:nvSpPr>
      <cdr:spPr>
        <a:xfrm xmlns:a="http://schemas.openxmlformats.org/drawingml/2006/main">
          <a:off x="3145405" y="2502507"/>
          <a:ext cx="107223" cy="113966"/>
        </a:xfrm>
        <a:prstGeom xmlns:a="http://schemas.openxmlformats.org/drawingml/2006/main" prst="ellipse">
          <a:avLst/>
        </a:prstGeom>
        <a:solidFill xmlns:a="http://schemas.openxmlformats.org/drawingml/2006/main">
          <a:srgbClr val="EE9C2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0.63862</cdr:x>
      <cdr:y>0.47447</cdr:y>
    </cdr:from>
    <cdr:to>
      <cdr:x>0.65296</cdr:x>
      <cdr:y>0.50013</cdr:y>
    </cdr:to>
    <cdr:sp macro="" textlink="">
      <cdr:nvSpPr>
        <cdr:cNvPr id="30" name="Oval 29">
          <a:extLst xmlns:a="http://schemas.openxmlformats.org/drawingml/2006/main">
            <a:ext uri="{FF2B5EF4-FFF2-40B4-BE49-F238E27FC236}">
              <a16:creationId xmlns:a16="http://schemas.microsoft.com/office/drawing/2014/main" id="{EFBC7086-0BC5-21C1-E2CC-89718AA914B9}"/>
            </a:ext>
          </a:extLst>
        </cdr:cNvPr>
        <cdr:cNvSpPr/>
      </cdr:nvSpPr>
      <cdr:spPr>
        <a:xfrm xmlns:a="http://schemas.openxmlformats.org/drawingml/2006/main">
          <a:off x="4771739" y="2107309"/>
          <a:ext cx="107148" cy="113966"/>
        </a:xfrm>
        <a:prstGeom xmlns:a="http://schemas.openxmlformats.org/drawingml/2006/main" prst="ellipse">
          <a:avLst/>
        </a:prstGeom>
        <a:solidFill xmlns:a="http://schemas.openxmlformats.org/drawingml/2006/main">
          <a:srgbClr val="EE9C2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0.85555</cdr:x>
      <cdr:y>0.38075</cdr:y>
    </cdr:from>
    <cdr:to>
      <cdr:x>0.8699</cdr:x>
      <cdr:y>0.40641</cdr:y>
    </cdr:to>
    <cdr:sp macro="" textlink="">
      <cdr:nvSpPr>
        <cdr:cNvPr id="31" name="Oval 30">
          <a:extLst xmlns:a="http://schemas.openxmlformats.org/drawingml/2006/main">
            <a:ext uri="{FF2B5EF4-FFF2-40B4-BE49-F238E27FC236}">
              <a16:creationId xmlns:a16="http://schemas.microsoft.com/office/drawing/2014/main" id="{EFBC7086-0BC5-21C1-E2CC-89718AA914B9}"/>
            </a:ext>
          </a:extLst>
        </cdr:cNvPr>
        <cdr:cNvSpPr/>
      </cdr:nvSpPr>
      <cdr:spPr>
        <a:xfrm xmlns:a="http://schemas.openxmlformats.org/drawingml/2006/main">
          <a:off x="6392642" y="1691036"/>
          <a:ext cx="107222" cy="113965"/>
        </a:xfrm>
        <a:prstGeom xmlns:a="http://schemas.openxmlformats.org/drawingml/2006/main" prst="ellipse">
          <a:avLst/>
        </a:prstGeom>
        <a:solidFill xmlns:a="http://schemas.openxmlformats.org/drawingml/2006/main">
          <a:srgbClr val="EE9C2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0.86312</cdr:x>
      <cdr:y>0.39339</cdr:y>
    </cdr:from>
    <cdr:to>
      <cdr:x>0.86493</cdr:x>
      <cdr:y>0.55078</cdr:y>
    </cdr:to>
    <cdr:cxnSp macro="">
      <cdr:nvCxnSpPr>
        <cdr:cNvPr id="23" name="Straight Arrow Connector 22">
          <a:extLst xmlns:a="http://schemas.openxmlformats.org/drawingml/2006/main">
            <a:ext uri="{FF2B5EF4-FFF2-40B4-BE49-F238E27FC236}">
              <a16:creationId xmlns:a16="http://schemas.microsoft.com/office/drawing/2014/main" id="{C6676056-D92A-7F4B-BD03-981C8EC25A1C}"/>
            </a:ext>
          </a:extLst>
        </cdr:cNvPr>
        <cdr:cNvCxnSpPr>
          <a:stCxn xmlns:a="http://schemas.openxmlformats.org/drawingml/2006/main" id="33" idx="0"/>
        </cdr:cNvCxnSpPr>
      </cdr:nvCxnSpPr>
      <cdr:spPr>
        <a:xfrm xmlns:a="http://schemas.openxmlformats.org/drawingml/2006/main">
          <a:off x="6452017" y="1726629"/>
          <a:ext cx="13553" cy="69081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65000"/>
              <a:lumOff val="35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0.64579</cdr:x>
      <cdr:y>0.47447</cdr:y>
    </cdr:from>
    <cdr:to>
      <cdr:x>0.64598</cdr:x>
      <cdr:y>0.63768</cdr:y>
    </cdr:to>
    <cdr:cxnSp macro="">
      <cdr:nvCxnSpPr>
        <cdr:cNvPr id="19" name="Straight Arrow Connector 18">
          <a:extLst xmlns:a="http://schemas.openxmlformats.org/drawingml/2006/main">
            <a:ext uri="{FF2B5EF4-FFF2-40B4-BE49-F238E27FC236}">
              <a16:creationId xmlns:a16="http://schemas.microsoft.com/office/drawing/2014/main" id="{E31673F8-A2EB-D22D-0258-6BF85CC34152}"/>
            </a:ext>
          </a:extLst>
        </cdr:cNvPr>
        <cdr:cNvCxnSpPr>
          <a:stCxn xmlns:a="http://schemas.openxmlformats.org/drawingml/2006/main" id="30" idx="0"/>
        </cdr:cNvCxnSpPr>
      </cdr:nvCxnSpPr>
      <cdr:spPr>
        <a:xfrm xmlns:a="http://schemas.openxmlformats.org/drawingml/2006/main">
          <a:off x="4825313" y="2107309"/>
          <a:ext cx="1413" cy="72488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65000"/>
              <a:lumOff val="35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0.42814</cdr:x>
      <cdr:y>0.56345</cdr:y>
    </cdr:from>
    <cdr:to>
      <cdr:x>0.42864</cdr:x>
      <cdr:y>0.66971</cdr:y>
    </cdr:to>
    <cdr:cxnSp macro="">
      <cdr:nvCxnSpPr>
        <cdr:cNvPr id="15" name="Straight Arrow Connector 14">
          <a:extLst xmlns:a="http://schemas.openxmlformats.org/drawingml/2006/main">
            <a:ext uri="{FF2B5EF4-FFF2-40B4-BE49-F238E27FC236}">
              <a16:creationId xmlns:a16="http://schemas.microsoft.com/office/drawing/2014/main" id="{19AD5463-71BC-AA4B-5898-A727268E2048}"/>
            </a:ext>
          </a:extLst>
        </cdr:cNvPr>
        <cdr:cNvCxnSpPr>
          <a:stCxn xmlns:a="http://schemas.openxmlformats.org/drawingml/2006/main" id="13" idx="0"/>
        </cdr:cNvCxnSpPr>
      </cdr:nvCxnSpPr>
      <cdr:spPr>
        <a:xfrm xmlns:a="http://schemas.openxmlformats.org/drawingml/2006/main">
          <a:off x="3200415" y="2473066"/>
          <a:ext cx="3795" cy="46635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65000"/>
              <a:lumOff val="35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735763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805863" y="0"/>
            <a:ext cx="6735762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99FC3-8B99-4F8A-8992-90515F74A136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149850" y="1257300"/>
            <a:ext cx="52451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54163" y="4840288"/>
            <a:ext cx="12436475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6735763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805863" y="9553575"/>
            <a:ext cx="6735762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8E7F8-9E56-4B16-B1E3-DA3206CBD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4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8E7F8-9E56-4B16-B1E3-DA3206CBDD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12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Zoom – raise hand, or chat your comment/questions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8E7F8-9E56-4B16-B1E3-DA3206CBDD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05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8E7F8-9E56-4B16-B1E3-DA3206CBDD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16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BFBCB-EB96-4341-8EAD-2FD9258EDF6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6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05100" y="1176019"/>
            <a:ext cx="6827520" cy="57403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0">
                <a:solidFill>
                  <a:srgbClr val="211F1F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7350" y="9274057"/>
            <a:ext cx="5480050" cy="471924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>
                <a:latin typeface="Franklin Gothic Medium" panose="020B0603020102020204" pitchFamily="34" charset="0"/>
              </a:rPr>
              <a:t>PROJECT SHADE: CHICOPEE MEMORIAL STATE PARK</a:t>
            </a:r>
            <a:endParaRPr lang="en-US" spc="-590">
              <a:latin typeface="Franklin Gothic Medium" panose="020B0603020102020204" pitchFamily="34" charset="0"/>
            </a:endParaRPr>
          </a:p>
          <a:p>
            <a:pPr marL="12700">
              <a:spcBef>
                <a:spcPts val="430"/>
              </a:spcBef>
            </a:pPr>
            <a:r>
              <a:rPr lang="en-US" sz="1400"/>
              <a:t>DESIGN</a:t>
            </a:r>
            <a:r>
              <a:rPr lang="en-US" sz="1400" spc="-25"/>
              <a:t> PRESENTATION</a:t>
            </a:r>
            <a:r>
              <a:rPr lang="en-US" sz="1400" spc="-30"/>
              <a:t> </a:t>
            </a:r>
            <a:r>
              <a:rPr lang="en-US" sz="1400"/>
              <a:t>-</a:t>
            </a:r>
            <a:r>
              <a:rPr lang="en-US" sz="1400" spc="-25"/>
              <a:t> </a:t>
            </a:r>
            <a:r>
              <a:rPr lang="en-US" sz="1400" spc="-10"/>
              <a:t>JUNE</a:t>
            </a:r>
            <a:r>
              <a:rPr lang="en-US" sz="1400" spc="-30"/>
              <a:t> </a:t>
            </a:r>
            <a:r>
              <a:rPr lang="en-US" sz="1400" spc="-20"/>
              <a:t>2025</a:t>
            </a:r>
            <a:endParaRPr lang="en-US" sz="1400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FF2A8A99-1CEC-0A38-5639-75F95731ADF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211F1F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240"/>
                </a:lnSpc>
              </a:pPr>
              <a:t>‹#›</a:t>
            </a:fld>
            <a:endParaRPr lang="en-US" spc="-25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4">
            <a:extLst>
              <a:ext uri="{FF2B5EF4-FFF2-40B4-BE49-F238E27FC236}">
                <a16:creationId xmlns:a16="http://schemas.microsoft.com/office/drawing/2014/main" id="{FBE7D799-1D29-5FDB-216F-32CBEC30FED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87350" y="9274057"/>
            <a:ext cx="5480050" cy="471924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>
                <a:latin typeface="Franklin Gothic Medium" panose="020B0603020102020204" pitchFamily="34" charset="0"/>
              </a:rPr>
              <a:t>PROJECT SHADE: LAKE WYOLA STATE PARK</a:t>
            </a:r>
            <a:endParaRPr lang="en-US" spc="-590">
              <a:latin typeface="Franklin Gothic Medium" panose="020B0603020102020204" pitchFamily="34" charset="0"/>
            </a:endParaRPr>
          </a:p>
          <a:p>
            <a:pPr marL="12700">
              <a:spcBef>
                <a:spcPts val="430"/>
              </a:spcBef>
            </a:pPr>
            <a:r>
              <a:rPr lang="en-US" sz="1400"/>
              <a:t>DESIGN</a:t>
            </a:r>
            <a:r>
              <a:rPr lang="en-US" sz="1400" spc="-25"/>
              <a:t> PRESENTATION</a:t>
            </a:r>
            <a:r>
              <a:rPr lang="en-US" sz="1400" spc="-30"/>
              <a:t> </a:t>
            </a:r>
            <a:r>
              <a:rPr lang="en-US" sz="1400"/>
              <a:t>-</a:t>
            </a:r>
            <a:r>
              <a:rPr lang="en-US" sz="1400" spc="-25"/>
              <a:t> </a:t>
            </a:r>
            <a:r>
              <a:rPr lang="en-US" sz="1400" spc="-10"/>
              <a:t>JUNE</a:t>
            </a:r>
            <a:r>
              <a:rPr lang="en-US" sz="1400" spc="-30"/>
              <a:t> </a:t>
            </a:r>
            <a:r>
              <a:rPr lang="en-US" sz="1400" spc="-20"/>
              <a:t>2025</a:t>
            </a:r>
            <a:endParaRPr lang="en-US" sz="1400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1DD0C9D9-95AD-3905-86D0-8DD0BBFF49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211F1F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240"/>
                </a:lnSpc>
              </a:pPr>
              <a:t>‹#›</a:t>
            </a:fld>
            <a:endParaRPr lang="en-US" spc="-25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50D043A9-58C1-5C1A-9404-FB41C814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100" y="1176019"/>
            <a:ext cx="6827520" cy="57403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0">
                <a:solidFill>
                  <a:srgbClr val="211F1F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6C645-9EEA-9F49-A3B3-605B01334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9591"/>
            <a:ext cx="13408025" cy="1944687"/>
          </a:xfrm>
          <a:prstGeom prst="rect">
            <a:avLst/>
          </a:prstGeom>
        </p:spPr>
        <p:txBody>
          <a:bodyPr/>
          <a:lstStyle>
            <a:lvl1pPr>
              <a:defRPr lang="en-US" sz="3600" b="1" i="0" spc="360" dirty="0">
                <a:solidFill>
                  <a:srgbClr val="211F1F"/>
                </a:solidFill>
                <a:latin typeface="Franklin Gothic Demi" panose="020B0703020102020204" pitchFamily="34" charset="0"/>
                <a:ea typeface="+mj-ea"/>
                <a:cs typeface="Franklin Gothic Demi" panose="020B07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395190-0A21-3E31-614B-7C507E73A9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1645"/>
              </a:lnSpc>
            </a:pPr>
            <a:r>
              <a:rPr lang="en-US" spc="130">
                <a:latin typeface="Franklin Gothic Medium" panose="020B0603020102020204" pitchFamily="34" charset="0"/>
              </a:rPr>
              <a:t>PROJECT SHADE: LAKE WYOLA STATE PARK</a:t>
            </a:r>
            <a:endParaRPr lang="en-US" spc="-590">
              <a:latin typeface="Franklin Gothic Medium" panose="020B0603020102020204" pitchFamily="34" charset="0"/>
            </a:endParaRPr>
          </a:p>
          <a:p>
            <a:pPr marL="12700">
              <a:spcBef>
                <a:spcPts val="430"/>
              </a:spcBef>
            </a:pPr>
            <a:r>
              <a:rPr lang="en-US" sz="1400"/>
              <a:t>DESIGN</a:t>
            </a:r>
            <a:r>
              <a:rPr lang="en-US" sz="1400" spc="-25"/>
              <a:t> PRESENTATION</a:t>
            </a:r>
            <a:r>
              <a:rPr lang="en-US" sz="1400" spc="-30"/>
              <a:t> </a:t>
            </a:r>
            <a:r>
              <a:rPr lang="en-US" sz="1400"/>
              <a:t>-</a:t>
            </a:r>
            <a:r>
              <a:rPr lang="en-US" sz="1400" spc="-25"/>
              <a:t> </a:t>
            </a:r>
            <a:r>
              <a:rPr lang="en-US" sz="1400" spc="-10"/>
              <a:t>JUNE</a:t>
            </a:r>
            <a:r>
              <a:rPr lang="en-US" sz="1400" spc="-30"/>
              <a:t> </a:t>
            </a:r>
            <a:r>
              <a:rPr lang="en-US" sz="1400" spc="-20"/>
              <a:t>2025</a:t>
            </a:r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56623-F858-1B0A-F7FD-3E5D497407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240"/>
                </a:lnSpc>
              </a:pPr>
              <a:t>‹#›</a:t>
            </a:fld>
            <a:endParaRPr lang="en-US" spc="-25"/>
          </a:p>
        </p:txBody>
      </p:sp>
      <p:grpSp>
        <p:nvGrpSpPr>
          <p:cNvPr id="5" name="object 146">
            <a:extLst>
              <a:ext uri="{FF2B5EF4-FFF2-40B4-BE49-F238E27FC236}">
                <a16:creationId xmlns:a16="http://schemas.microsoft.com/office/drawing/2014/main" id="{47F98CD7-169F-B9CD-7564-55F4F76A9B9A}"/>
              </a:ext>
            </a:extLst>
          </p:cNvPr>
          <p:cNvGrpSpPr/>
          <p:nvPr userDrawn="1"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6" name="object 147">
              <a:extLst>
                <a:ext uri="{FF2B5EF4-FFF2-40B4-BE49-F238E27FC236}">
                  <a16:creationId xmlns:a16="http://schemas.microsoft.com/office/drawing/2014/main" id="{708AF732-D47E-8527-7AFA-5243C63A7FA3}"/>
                </a:ext>
              </a:extLst>
            </p:cNvPr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48">
              <a:extLst>
                <a:ext uri="{FF2B5EF4-FFF2-40B4-BE49-F238E27FC236}">
                  <a16:creationId xmlns:a16="http://schemas.microsoft.com/office/drawing/2014/main" id="{2187627C-A155-372B-79B3-DAF178AE053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8" name="object 151">
            <a:extLst>
              <a:ext uri="{FF2B5EF4-FFF2-40B4-BE49-F238E27FC236}">
                <a16:creationId xmlns:a16="http://schemas.microsoft.com/office/drawing/2014/main" id="{1FBACF62-6461-EDD0-604D-7007FE390712}"/>
              </a:ext>
            </a:extLst>
          </p:cNvPr>
          <p:cNvSpPr txBox="1">
            <a:spLocks/>
          </p:cNvSpPr>
          <p:nvPr userDrawn="1"/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1" i="0">
                <a:solidFill>
                  <a:srgbClr val="211F1F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b="0" spc="-25" smtClean="0"/>
              <a:pPr marL="38100">
                <a:lnSpc>
                  <a:spcPts val="1240"/>
                </a:lnSpc>
              </a:pPr>
              <a:t>‹#›</a:t>
            </a:fld>
            <a:endParaRPr lang="en-US" b="0" spc="-25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393CBA86-2DCE-A4EB-C213-69EC8F181E53}"/>
              </a:ext>
            </a:extLst>
          </p:cNvPr>
          <p:cNvSpPr/>
          <p:nvPr userDrawn="1"/>
        </p:nvSpPr>
        <p:spPr>
          <a:xfrm>
            <a:off x="304800" y="986490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8032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4">
            <a:extLst>
              <a:ext uri="{FF2B5EF4-FFF2-40B4-BE49-F238E27FC236}">
                <a16:creationId xmlns:a16="http://schemas.microsoft.com/office/drawing/2014/main" id="{EAC2698A-3614-C76B-397C-19FFF9F6AB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350" y="9274057"/>
            <a:ext cx="5480050" cy="471924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>
                <a:latin typeface="Franklin Gothic Medium" panose="020B0603020102020204" pitchFamily="34" charset="0"/>
              </a:rPr>
              <a:t>PROJECT SHADE: CHICOPEE MEMORIAL STATE PARK</a:t>
            </a:r>
            <a:endParaRPr lang="en-US" spc="-590">
              <a:latin typeface="Franklin Gothic Medium" panose="020B0603020102020204" pitchFamily="34" charset="0"/>
            </a:endParaRPr>
          </a:p>
          <a:p>
            <a:pPr marL="12700">
              <a:spcBef>
                <a:spcPts val="430"/>
              </a:spcBef>
            </a:pPr>
            <a:r>
              <a:rPr lang="en-US" sz="1400"/>
              <a:t>DESIGN</a:t>
            </a:r>
            <a:r>
              <a:rPr lang="en-US" sz="1400" spc="-25"/>
              <a:t> PRESENTATION</a:t>
            </a:r>
            <a:r>
              <a:rPr lang="en-US" sz="1400" spc="-30"/>
              <a:t> </a:t>
            </a:r>
            <a:r>
              <a:rPr lang="en-US" sz="1400"/>
              <a:t>-</a:t>
            </a:r>
            <a:r>
              <a:rPr lang="en-US" sz="1400" spc="-25"/>
              <a:t> </a:t>
            </a:r>
            <a:r>
              <a:rPr lang="en-US" sz="1400" spc="-10"/>
              <a:t>JUNE</a:t>
            </a:r>
            <a:r>
              <a:rPr lang="en-US" sz="1400" spc="-30"/>
              <a:t> </a:t>
            </a:r>
            <a:r>
              <a:rPr lang="en-US" sz="1400" spc="-20"/>
              <a:t>2025</a:t>
            </a:r>
            <a:endParaRPr lang="en-US" sz="1400"/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0D2EF0D8-BC09-AB83-B152-3120757FA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211F1F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240"/>
                </a:lnSpc>
              </a:pPr>
              <a:t>‹#›</a:t>
            </a:fld>
            <a:endParaRPr lang="en-US" spc="-2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6" r:id="rId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.gov/forms/dcr-public-comments" TargetMode="External"/><Relationship Id="rId2" Type="http://schemas.openxmlformats.org/officeDocument/2006/relationships/hyperlink" Target="http://www.mass.gov/dcr/past-public-meeting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mailto:mass.parks@mass.gov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ss.gov/info-details/dcr-project-shade" TargetMode="External"/><Relationship Id="rId5" Type="http://schemas.openxmlformats.org/officeDocument/2006/relationships/image" Target="../media/image1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ass.gov/info-details/dcr-project-shad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F39F0-0248-B52B-19A3-8E6DAB845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4"/>
          <p:cNvSpPr txBox="1">
            <a:spLocks/>
          </p:cNvSpPr>
          <p:nvPr/>
        </p:nvSpPr>
        <p:spPr>
          <a:xfrm>
            <a:off x="1068704" y="6781800"/>
            <a:ext cx="13637896" cy="30892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600" b="1" i="0">
                <a:solidFill>
                  <a:srgbClr val="211F1F"/>
                </a:solidFill>
                <a:latin typeface="Franklin Gothic Demi" panose="020B0703020102020204" pitchFamily="34" charset="0"/>
                <a:ea typeface="+mj-ea"/>
                <a:cs typeface="Franklin Gothic Demi" panose="020B0703020102020204" pitchFamily="34" charset="0"/>
              </a:defRPr>
            </a:lvl1pPr>
          </a:lstStyle>
          <a:p>
            <a:pPr marL="12700"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spc="-30">
                <a:solidFill>
                  <a:srgbClr val="571D1F"/>
                </a:solidFill>
                <a:latin typeface="Montserrat" panose="00000500000000000000" pitchFamily="2" charset="0"/>
                <a:cs typeface="+mj-cs"/>
              </a:rPr>
              <a:t>Project Shade | Lake </a:t>
            </a:r>
            <a:r>
              <a:rPr lang="en-US" sz="4400" kern="1200" spc="-30" err="1">
                <a:solidFill>
                  <a:srgbClr val="571D1F"/>
                </a:solidFill>
                <a:latin typeface="Montserrat" panose="00000500000000000000" pitchFamily="2" charset="0"/>
                <a:cs typeface="+mj-cs"/>
              </a:rPr>
              <a:t>Wyola</a:t>
            </a:r>
            <a:r>
              <a:rPr lang="en-US" sz="4400" kern="1200" spc="-30">
                <a:solidFill>
                  <a:srgbClr val="571D1F"/>
                </a:solidFill>
                <a:latin typeface="Montserrat" panose="00000500000000000000" pitchFamily="2" charset="0"/>
                <a:cs typeface="+mj-cs"/>
              </a:rPr>
              <a:t> State Park</a:t>
            </a:r>
            <a:endParaRPr lang="en-US" sz="4400" kern="1200">
              <a:solidFill>
                <a:srgbClr val="571D1F"/>
              </a:solidFill>
              <a:latin typeface="Montserrat" panose="00000500000000000000" pitchFamily="2" charset="0"/>
              <a:cs typeface="+mj-cs"/>
            </a:endParaRPr>
          </a:p>
        </p:txBody>
      </p:sp>
      <p:pic>
        <p:nvPicPr>
          <p:cNvPr id="8" name="Picture 7" descr="A road with a fence and a body of water&#10;&#10;AI-generated content may be incorrect.">
            <a:extLst>
              <a:ext uri="{FF2B5EF4-FFF2-40B4-BE49-F238E27FC236}">
                <a16:creationId xmlns:a16="http://schemas.microsoft.com/office/drawing/2014/main" id="{E87B28BF-73DB-E8B4-7F82-D3BD26154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69" t="24938" r="2155" b="26075"/>
          <a:stretch/>
        </p:blipFill>
        <p:spPr>
          <a:xfrm>
            <a:off x="0" y="-39802"/>
            <a:ext cx="15544800" cy="651680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68708" y="7613793"/>
            <a:ext cx="7665623" cy="31847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 rtl="0">
              <a:lnSpc>
                <a:spcPct val="90000"/>
              </a:lnSpc>
              <a:spcBef>
                <a:spcPts val="100"/>
              </a:spcBef>
            </a:pPr>
            <a:r>
              <a:rPr lang="en-US" sz="2700" b="1" kern="1200" spc="175">
                <a:solidFill>
                  <a:srgbClr val="571D1F"/>
                </a:solidFill>
                <a:latin typeface="+mn-lt"/>
                <a:ea typeface="+mn-ea"/>
                <a:cs typeface="+mn-cs"/>
              </a:rPr>
              <a:t>PUBLIC</a:t>
            </a:r>
            <a:r>
              <a:rPr lang="en-US" sz="2700" b="1" kern="1200" spc="-10">
                <a:solidFill>
                  <a:srgbClr val="571D1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700" b="1" kern="1200" spc="210">
                <a:solidFill>
                  <a:srgbClr val="571D1F"/>
                </a:solidFill>
                <a:latin typeface="+mn-lt"/>
                <a:ea typeface="+mn-ea"/>
                <a:cs typeface="+mn-cs"/>
              </a:rPr>
              <a:t>MEETING</a:t>
            </a:r>
            <a:r>
              <a:rPr lang="en-US" sz="2700" b="1" kern="1200" spc="-5">
                <a:solidFill>
                  <a:srgbClr val="571D1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700" b="1" kern="1200" spc="-50">
                <a:solidFill>
                  <a:srgbClr val="571D1F"/>
                </a:solidFill>
                <a:latin typeface="+mn-lt"/>
                <a:ea typeface="+mn-ea"/>
                <a:cs typeface="+mn-cs"/>
              </a:rPr>
              <a:t>1</a:t>
            </a:r>
            <a:endParaRPr lang="en-US" sz="2700" kern="1200">
              <a:solidFill>
                <a:srgbClr val="571D1F"/>
              </a:solidFill>
              <a:latin typeface="+mn-lt"/>
              <a:ea typeface="+mn-ea"/>
              <a:cs typeface="+mn-cs"/>
            </a:endParaRPr>
          </a:p>
          <a:p>
            <a:pPr algn="l" rtl="0">
              <a:lnSpc>
                <a:spcPct val="90000"/>
              </a:lnSpc>
            </a:pPr>
            <a:r>
              <a:rPr lang="en-US" sz="2700" kern="1200" spc="150">
                <a:solidFill>
                  <a:srgbClr val="571D1F"/>
                </a:solidFill>
                <a:latin typeface="+mn-lt"/>
                <a:ea typeface="+mn-ea"/>
                <a:cs typeface="+mn-cs"/>
              </a:rPr>
              <a:t>June 4</a:t>
            </a:r>
            <a:r>
              <a:rPr lang="en-US" sz="2700" kern="1200" spc="105">
                <a:solidFill>
                  <a:srgbClr val="571D1F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700" kern="1200" spc="365">
                <a:solidFill>
                  <a:srgbClr val="571D1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700" kern="1200" spc="95">
                <a:solidFill>
                  <a:srgbClr val="571D1F"/>
                </a:solidFill>
                <a:latin typeface="+mn-lt"/>
                <a:ea typeface="+mn-ea"/>
                <a:cs typeface="+mn-cs"/>
              </a:rPr>
              <a:t>2024</a:t>
            </a:r>
            <a:endParaRPr lang="en-US" sz="2700" kern="1200">
              <a:solidFill>
                <a:srgbClr val="571D1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919372-C282-9A17-5050-053491A38378}"/>
              </a:ext>
            </a:extLst>
          </p:cNvPr>
          <p:cNvSpPr/>
          <p:nvPr/>
        </p:nvSpPr>
        <p:spPr>
          <a:xfrm>
            <a:off x="0" y="6132391"/>
            <a:ext cx="15544800" cy="344609"/>
          </a:xfrm>
          <a:prstGeom prst="rect">
            <a:avLst/>
          </a:prstGeom>
          <a:solidFill>
            <a:srgbClr val="571D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20B3D1-C4F4-45C8-0F1F-E844E54C9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0" y="7934115"/>
            <a:ext cx="1655880" cy="17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72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object 19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20" name="object 20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10</a:t>
            </a:fld>
            <a:endParaRPr spc="-25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BC0B03C-67E5-803A-F228-E1BBD90E48AF}"/>
              </a:ext>
            </a:extLst>
          </p:cNvPr>
          <p:cNvGrpSpPr/>
          <p:nvPr/>
        </p:nvGrpSpPr>
        <p:grpSpPr>
          <a:xfrm>
            <a:off x="7587764" y="1934838"/>
            <a:ext cx="3704331" cy="6746272"/>
            <a:chOff x="5768319" y="1282129"/>
            <a:chExt cx="2627809" cy="4785727"/>
          </a:xfrm>
        </p:grpSpPr>
        <p:sp>
          <p:nvSpPr>
            <p:cNvPr id="36" name="Content Placeholder 1">
              <a:extLst>
                <a:ext uri="{FF2B5EF4-FFF2-40B4-BE49-F238E27FC236}">
                  <a16:creationId xmlns:a16="http://schemas.microsoft.com/office/drawing/2014/main" id="{3974115F-3A3E-28B4-4BFA-7F3E9C0FE689}"/>
                </a:ext>
              </a:extLst>
            </p:cNvPr>
            <p:cNvSpPr txBox="1">
              <a:spLocks/>
            </p:cNvSpPr>
            <p:nvPr/>
          </p:nvSpPr>
          <p:spPr>
            <a:xfrm>
              <a:off x="5768319" y="3827576"/>
              <a:ext cx="2627809" cy="22402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>
                  <a:latin typeface="Montserrat"/>
                  <a:cs typeface="Arial"/>
                </a:rPr>
                <a:t>Activating spaces and providing </a:t>
              </a:r>
              <a:br>
                <a:rPr lang="en-US" sz="2800">
                  <a:latin typeface="Montserrat" panose="00000500000000000000" pitchFamily="2" charset="0"/>
                </a:rPr>
              </a:br>
              <a:r>
                <a:rPr lang="en-US" sz="2800">
                  <a:latin typeface="Montserrat"/>
                  <a:cs typeface="Arial"/>
                </a:rPr>
                <a:t>recreational </a:t>
              </a:r>
              <a:br>
                <a:rPr lang="en-US" sz="2800">
                  <a:latin typeface="Montserrat" panose="00000500000000000000" pitchFamily="2" charset="0"/>
                </a:rPr>
              </a:br>
              <a:r>
                <a:rPr lang="en-US" sz="2800">
                  <a:latin typeface="Montserrat"/>
                  <a:cs typeface="Arial"/>
                </a:rPr>
                <a:t>and social</a:t>
              </a:r>
              <a:br>
                <a:rPr lang="en-US" sz="2800">
                  <a:latin typeface="Montserrat" panose="00000500000000000000" pitchFamily="2" charset="0"/>
                </a:rPr>
              </a:br>
              <a:r>
                <a:rPr lang="en-US" sz="2800">
                  <a:latin typeface="Montserrat"/>
                  <a:cs typeface="Arial"/>
                </a:rPr>
                <a:t> amenities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99AB440-4B5B-900B-E42B-F4D64CD05E2D}"/>
                </a:ext>
              </a:extLst>
            </p:cNvPr>
            <p:cNvSpPr txBox="1"/>
            <p:nvPr/>
          </p:nvSpPr>
          <p:spPr>
            <a:xfrm>
              <a:off x="6074859" y="3283974"/>
              <a:ext cx="2025445" cy="371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Montserrat" panose="00000500000000000000" pitchFamily="2" charset="0"/>
                </a:rPr>
                <a:t>RECREATION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AC981F6-7058-701A-89D2-8C30DA0A564C}"/>
                </a:ext>
              </a:extLst>
            </p:cNvPr>
            <p:cNvSpPr/>
            <p:nvPr/>
          </p:nvSpPr>
          <p:spPr>
            <a:xfrm>
              <a:off x="6212511" y="1282129"/>
              <a:ext cx="1887793" cy="188779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Montserrat" panose="000005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9C4367C-B827-61E8-1B2C-F0E38C56F960}"/>
              </a:ext>
            </a:extLst>
          </p:cNvPr>
          <p:cNvGrpSpPr/>
          <p:nvPr/>
        </p:nvGrpSpPr>
        <p:grpSpPr>
          <a:xfrm>
            <a:off x="507158" y="1997760"/>
            <a:ext cx="3413765" cy="6677165"/>
            <a:chOff x="1371601" y="1997760"/>
            <a:chExt cx="3413765" cy="6677165"/>
          </a:xfrm>
        </p:grpSpPr>
        <p:sp>
          <p:nvSpPr>
            <p:cNvPr id="28" name="Content Placeholder 1">
              <a:extLst>
                <a:ext uri="{FF2B5EF4-FFF2-40B4-BE49-F238E27FC236}">
                  <a16:creationId xmlns:a16="http://schemas.microsoft.com/office/drawing/2014/main" id="{8FF28469-B1B6-8126-354B-1349B63FBD39}"/>
                </a:ext>
              </a:extLst>
            </p:cNvPr>
            <p:cNvSpPr txBox="1">
              <a:spLocks/>
            </p:cNvSpPr>
            <p:nvPr/>
          </p:nvSpPr>
          <p:spPr>
            <a:xfrm>
              <a:off x="1371601" y="5516880"/>
              <a:ext cx="3413765" cy="3158045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>
                <a:defRPr>
                  <a:latin typeface="+mn-lt"/>
                  <a:ea typeface="+mn-ea"/>
                  <a:cs typeface="+mn-cs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latin typeface="Montserrat" panose="00000500000000000000" pitchFamily="2" charset="0"/>
                </a:rPr>
                <a:t>Provide shelter from heat and sun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C4FD0C-F323-23D7-AB0D-89A106508912}"/>
                </a:ext>
              </a:extLst>
            </p:cNvPr>
            <p:cNvSpPr txBox="1"/>
            <p:nvPr/>
          </p:nvSpPr>
          <p:spPr>
            <a:xfrm>
              <a:off x="1650884" y="4833144"/>
              <a:ext cx="2855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Montserrat" panose="00000500000000000000" pitchFamily="2" charset="0"/>
                </a:rPr>
                <a:t>SHELTER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24E3D7E-45C6-44D3-6385-48E55F91820C}"/>
                </a:ext>
              </a:extLst>
            </p:cNvPr>
            <p:cNvGrpSpPr/>
            <p:nvPr/>
          </p:nvGrpSpPr>
          <p:grpSpPr>
            <a:xfrm>
              <a:off x="1747905" y="1997760"/>
              <a:ext cx="2661156" cy="2661156"/>
              <a:chOff x="2485103" y="3132762"/>
              <a:chExt cx="1887793" cy="1887793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402053D-184F-DC3B-3E97-D85FDB2419E4}"/>
                  </a:ext>
                </a:extLst>
              </p:cNvPr>
              <p:cNvSpPr/>
              <p:nvPr/>
            </p:nvSpPr>
            <p:spPr>
              <a:xfrm>
                <a:off x="2485103" y="3132762"/>
                <a:ext cx="1887793" cy="188779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0"/>
                </a:endParaRPr>
              </a:p>
            </p:txBody>
          </p:sp>
          <p:pic>
            <p:nvPicPr>
              <p:cNvPr id="44" name="Graphic 43" descr="Beach umbrella with solid fill">
                <a:extLst>
                  <a:ext uri="{FF2B5EF4-FFF2-40B4-BE49-F238E27FC236}">
                    <a16:creationId xmlns:a16="http://schemas.microsoft.com/office/drawing/2014/main" id="{1EF492AC-C67E-D944-AF09-77CDE4DCC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flipH="1">
                <a:off x="2918586" y="3460406"/>
                <a:ext cx="1099737" cy="1185113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376CD2-AEC0-C70F-72EA-E9E5B5E8D1D4}"/>
              </a:ext>
            </a:extLst>
          </p:cNvPr>
          <p:cNvGrpSpPr/>
          <p:nvPr/>
        </p:nvGrpSpPr>
        <p:grpSpPr>
          <a:xfrm>
            <a:off x="4084400" y="1997760"/>
            <a:ext cx="3413765" cy="6696511"/>
            <a:chOff x="4691791" y="1997760"/>
            <a:chExt cx="3413765" cy="6696511"/>
          </a:xfrm>
        </p:grpSpPr>
        <p:sp>
          <p:nvSpPr>
            <p:cNvPr id="32" name="Content Placeholder 1">
              <a:extLst>
                <a:ext uri="{FF2B5EF4-FFF2-40B4-BE49-F238E27FC236}">
                  <a16:creationId xmlns:a16="http://schemas.microsoft.com/office/drawing/2014/main" id="{6103F0B1-AE92-8D56-5DB1-545CDCC6FF2A}"/>
                </a:ext>
              </a:extLst>
            </p:cNvPr>
            <p:cNvSpPr txBox="1">
              <a:spLocks/>
            </p:cNvSpPr>
            <p:nvPr/>
          </p:nvSpPr>
          <p:spPr>
            <a:xfrm>
              <a:off x="4691791" y="5536226"/>
              <a:ext cx="3413765" cy="31580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5195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800">
                  <a:latin typeface="Montserrat" panose="00000500000000000000" pitchFamily="2" charset="0"/>
                </a:rPr>
                <a:t>Increase useability </a:t>
              </a:r>
              <a:br>
                <a:rPr lang="en-US" sz="2800">
                  <a:latin typeface="Montserrat" panose="00000500000000000000" pitchFamily="2" charset="0"/>
                </a:rPr>
              </a:br>
              <a:r>
                <a:rPr lang="en-US" sz="2800">
                  <a:latin typeface="Montserrat" panose="00000500000000000000" pitchFamily="2" charset="0"/>
                </a:rPr>
                <a:t>for vulnerable populations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B27AA4-6847-3209-086A-C7B30770C6CC}"/>
                </a:ext>
              </a:extLst>
            </p:cNvPr>
            <p:cNvSpPr txBox="1"/>
            <p:nvPr/>
          </p:nvSpPr>
          <p:spPr>
            <a:xfrm>
              <a:off x="4971074" y="4825374"/>
              <a:ext cx="2855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Montserrat" panose="00000500000000000000" pitchFamily="2" charset="0"/>
                </a:rPr>
                <a:t>ACCESS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AB300CC-2AC2-D0B9-0F19-C88A6E12454D}"/>
                </a:ext>
              </a:extLst>
            </p:cNvPr>
            <p:cNvSpPr/>
            <p:nvPr/>
          </p:nvSpPr>
          <p:spPr>
            <a:xfrm>
              <a:off x="5068095" y="1997760"/>
              <a:ext cx="2661156" cy="266115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Montserrat" panose="00000500000000000000" pitchFamily="2" charset="0"/>
              </a:endParaRPr>
            </a:p>
          </p:txBody>
        </p:sp>
        <p:pic>
          <p:nvPicPr>
            <p:cNvPr id="45" name="Graphic 44" descr="Person in wheelchair with solid fill">
              <a:extLst>
                <a:ext uri="{FF2B5EF4-FFF2-40B4-BE49-F238E27FC236}">
                  <a16:creationId xmlns:a16="http://schemas.microsoft.com/office/drawing/2014/main" id="{5393996E-2A76-CAC4-1728-AC35C134D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99377" y="2484708"/>
              <a:ext cx="1798593" cy="179859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A5FC27-1BCE-CACB-8B0D-FC3AA055E8CA}"/>
              </a:ext>
            </a:extLst>
          </p:cNvPr>
          <p:cNvGrpSpPr/>
          <p:nvPr/>
        </p:nvGrpSpPr>
        <p:grpSpPr>
          <a:xfrm>
            <a:off x="11780261" y="1944416"/>
            <a:ext cx="3413765" cy="6751453"/>
            <a:chOff x="11093093" y="1944416"/>
            <a:chExt cx="3413765" cy="675145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D6237A9-1FDF-F379-4011-5B9B05087143}"/>
                </a:ext>
              </a:extLst>
            </p:cNvPr>
            <p:cNvGrpSpPr/>
            <p:nvPr/>
          </p:nvGrpSpPr>
          <p:grpSpPr>
            <a:xfrm>
              <a:off x="11093093" y="1944416"/>
              <a:ext cx="3413765" cy="6751453"/>
              <a:chOff x="9287659" y="1278903"/>
              <a:chExt cx="2421685" cy="4789402"/>
            </a:xfrm>
          </p:grpSpPr>
          <p:sp>
            <p:nvSpPr>
              <p:cNvPr id="40" name="Content Placeholder 1">
                <a:extLst>
                  <a:ext uri="{FF2B5EF4-FFF2-40B4-BE49-F238E27FC236}">
                    <a16:creationId xmlns:a16="http://schemas.microsoft.com/office/drawing/2014/main" id="{EB4B1FF8-E178-F994-8CA1-2352EB73FC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87659" y="3828025"/>
                <a:ext cx="2421685" cy="22402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5195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5195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5195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5195"/>
                  </a:buClr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5195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2800">
                    <a:latin typeface="Montserrat" panose="00000500000000000000" pitchFamily="2" charset="0"/>
                  </a:rPr>
                  <a:t>Increase native </a:t>
                </a:r>
                <a:br>
                  <a:rPr lang="en-US" sz="2800">
                    <a:latin typeface="Montserrat" panose="00000500000000000000" pitchFamily="2" charset="0"/>
                  </a:rPr>
                </a:br>
                <a:r>
                  <a:rPr lang="en-US" sz="2800">
                    <a:latin typeface="Montserrat" panose="00000500000000000000" pitchFamily="2" charset="0"/>
                  </a:rPr>
                  <a:t>tree canopy and awareness of heat safety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90A64D8-DD46-1781-512B-3596C8F3423D}"/>
                  </a:ext>
                </a:extLst>
              </p:cNvPr>
              <p:cNvGrpSpPr/>
              <p:nvPr/>
            </p:nvGrpSpPr>
            <p:grpSpPr>
              <a:xfrm>
                <a:off x="9353917" y="1278903"/>
                <a:ext cx="2289170" cy="2386069"/>
                <a:chOff x="8557504" y="1278903"/>
                <a:chExt cx="2289170" cy="2386069"/>
              </a:xfrm>
            </p:grpSpPr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345A582-BEC2-B3BC-B755-1BA2CE9E7811}"/>
                    </a:ext>
                  </a:extLst>
                </p:cNvPr>
                <p:cNvSpPr txBox="1"/>
                <p:nvPr/>
              </p:nvSpPr>
              <p:spPr>
                <a:xfrm>
                  <a:off x="8557504" y="3293806"/>
                  <a:ext cx="2289170" cy="3711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>
                      <a:latin typeface="Montserrat" panose="00000500000000000000" pitchFamily="2" charset="0"/>
                    </a:rPr>
                    <a:t>ENVIRONMENT</a:t>
                  </a: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EF4DAF99-C358-EEF1-E043-9C1A640FE849}"/>
                    </a:ext>
                  </a:extLst>
                </p:cNvPr>
                <p:cNvSpPr/>
                <p:nvPr/>
              </p:nvSpPr>
              <p:spPr>
                <a:xfrm>
                  <a:off x="8626331" y="1278903"/>
                  <a:ext cx="1887793" cy="1887793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Montserrat" panose="00000500000000000000" pitchFamily="2" charset="0"/>
                  </a:endParaRP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F079702-C3C6-6DE6-5C06-3828B3860C7C}"/>
                </a:ext>
              </a:extLst>
            </p:cNvPr>
            <p:cNvGrpSpPr/>
            <p:nvPr/>
          </p:nvGrpSpPr>
          <p:grpSpPr>
            <a:xfrm>
              <a:off x="11636540" y="2402601"/>
              <a:ext cx="1955112" cy="1601078"/>
              <a:chOff x="11830738" y="2459628"/>
              <a:chExt cx="1955112" cy="1601078"/>
            </a:xfrm>
          </p:grpSpPr>
          <p:pic>
            <p:nvPicPr>
              <p:cNvPr id="46" name="Graphic 45" descr="Deciduous tree with solid fill">
                <a:extLst>
                  <a:ext uri="{FF2B5EF4-FFF2-40B4-BE49-F238E27FC236}">
                    <a16:creationId xmlns:a16="http://schemas.microsoft.com/office/drawing/2014/main" id="{9D42D999-FC5D-2A59-0FCC-6D5F853D0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642380" y="2917236"/>
                <a:ext cx="1143470" cy="1143470"/>
              </a:xfrm>
              <a:prstGeom prst="rect">
                <a:avLst/>
              </a:prstGeom>
            </p:spPr>
          </p:pic>
          <p:pic>
            <p:nvPicPr>
              <p:cNvPr id="47" name="Graphic 46" descr="Deciduous tree with solid fill">
                <a:extLst>
                  <a:ext uri="{FF2B5EF4-FFF2-40B4-BE49-F238E27FC236}">
                    <a16:creationId xmlns:a16="http://schemas.microsoft.com/office/drawing/2014/main" id="{C79AAD21-9F4E-EEA1-BF59-55ECD140B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flipH="1">
                <a:off x="11830738" y="2459628"/>
                <a:ext cx="1143470" cy="1601078"/>
              </a:xfrm>
              <a:prstGeom prst="rect">
                <a:avLst/>
              </a:prstGeom>
            </p:spPr>
          </p:pic>
        </p:grpSp>
      </p:grpSp>
      <p:pic>
        <p:nvPicPr>
          <p:cNvPr id="48" name="Graphic 47">
            <a:extLst>
              <a:ext uri="{FF2B5EF4-FFF2-40B4-BE49-F238E27FC236}">
                <a16:creationId xmlns:a16="http://schemas.microsoft.com/office/drawing/2014/main" id="{0FDB7BE0-13E4-CF2D-7675-B0E4E44FDD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72889" y="2638183"/>
            <a:ext cx="1422523" cy="1422523"/>
          </a:xfrm>
          <a:prstGeom prst="rect">
            <a:avLst/>
          </a:prstGeom>
        </p:spPr>
      </p:pic>
      <p:sp>
        <p:nvSpPr>
          <p:cNvPr id="5" name="Holder 4">
            <a:extLst>
              <a:ext uri="{FF2B5EF4-FFF2-40B4-BE49-F238E27FC236}">
                <a16:creationId xmlns:a16="http://schemas.microsoft.com/office/drawing/2014/main" id="{0F5EDD61-07D2-49A5-7D2D-86895044ACC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9443D282-A4BF-FED1-EA86-7E71AEEA9786}"/>
              </a:ext>
            </a:extLst>
          </p:cNvPr>
          <p:cNvSpPr txBox="1">
            <a:spLocks/>
          </p:cNvSpPr>
          <p:nvPr/>
        </p:nvSpPr>
        <p:spPr>
          <a:xfrm>
            <a:off x="289561" y="295610"/>
            <a:ext cx="6827520" cy="574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38100">
              <a:spcBef>
                <a:spcPts val="100"/>
              </a:spcBef>
              <a:defRPr sz="3600" b="1" i="0">
                <a:solidFill>
                  <a:srgbClr val="211F1F"/>
                </a:solidFill>
                <a:latin typeface="Montserrat" panose="00000500000000000000" pitchFamily="2" charset="0"/>
                <a:ea typeface="+mj-ea"/>
                <a:cs typeface="Franklin Gothic Demi" panose="020B0703020102020204" pitchFamily="34" charset="0"/>
              </a:defRPr>
            </a:lvl1pPr>
          </a:lstStyle>
          <a:p>
            <a:r>
              <a:rPr lang="en-US"/>
              <a:t>PROJECT GOALS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3B44BB4F-426A-9C2B-B5CD-1A13703FB05C}"/>
              </a:ext>
            </a:extLst>
          </p:cNvPr>
          <p:cNvSpPr/>
          <p:nvPr/>
        </p:nvSpPr>
        <p:spPr>
          <a:xfrm>
            <a:off x="304800" y="986489"/>
            <a:ext cx="8324767" cy="115951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ield with a red building and trees&#10;&#10;AI-generated content may be incorrect.">
            <a:extLst>
              <a:ext uri="{FF2B5EF4-FFF2-40B4-BE49-F238E27FC236}">
                <a16:creationId xmlns:a16="http://schemas.microsoft.com/office/drawing/2014/main" id="{0823813F-76E7-4698-C88B-8EBCCE063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0" t="16505" r="971" b="3557"/>
          <a:stretch/>
        </p:blipFill>
        <p:spPr>
          <a:xfrm>
            <a:off x="289561" y="1103332"/>
            <a:ext cx="7489379" cy="79685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A1BF4F-E3EF-BF38-3244-3B09E83492F0}"/>
              </a:ext>
            </a:extLst>
          </p:cNvPr>
          <p:cNvSpPr/>
          <p:nvPr/>
        </p:nvSpPr>
        <p:spPr>
          <a:xfrm>
            <a:off x="289561" y="7855990"/>
            <a:ext cx="7482839" cy="1215920"/>
          </a:xfrm>
          <a:prstGeom prst="rect">
            <a:avLst/>
          </a:prstGeom>
          <a:solidFill>
            <a:srgbClr val="571D1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0" y="5093423"/>
            <a:ext cx="15544800" cy="4727758"/>
            <a:chOff x="0" y="5093423"/>
            <a:chExt cx="15544800" cy="4727758"/>
          </a:xfrm>
        </p:grpSpPr>
        <p:sp>
          <p:nvSpPr>
            <p:cNvPr id="5" name="object 5"/>
            <p:cNvSpPr/>
            <p:nvPr/>
          </p:nvSpPr>
          <p:spPr>
            <a:xfrm>
              <a:off x="13926693" y="5093423"/>
              <a:ext cx="0" cy="838835"/>
            </a:xfrm>
            <a:custGeom>
              <a:avLst/>
              <a:gdLst/>
              <a:ahLst/>
              <a:cxnLst/>
              <a:rect l="l" t="t" r="r" b="b"/>
              <a:pathLst>
                <a:path h="838835">
                  <a:moveTo>
                    <a:pt x="0" y="838581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11</a:t>
            </a:fld>
            <a:endParaRPr spc="-25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A0EE0F3D-4488-67E8-BFE8-219EC8AE9EE0}"/>
              </a:ext>
            </a:extLst>
          </p:cNvPr>
          <p:cNvSpPr txBox="1">
            <a:spLocks/>
          </p:cNvSpPr>
          <p:nvPr/>
        </p:nvSpPr>
        <p:spPr>
          <a:xfrm>
            <a:off x="289561" y="295610"/>
            <a:ext cx="6827520" cy="574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211F1F"/>
                </a:solidFill>
                <a:latin typeface="Franklin Gothic Demi" panose="020B0703020102020204" pitchFamily="34" charset="0"/>
                <a:ea typeface="+mj-ea"/>
                <a:cs typeface="Franklin Gothic Demi" panose="020B0703020102020204" pitchFamily="34" charset="0"/>
              </a:defRPr>
            </a:lvl1pPr>
          </a:lstStyle>
          <a:p>
            <a:pPr marL="38100">
              <a:spcBef>
                <a:spcPts val="100"/>
              </a:spcBef>
            </a:pPr>
            <a:r>
              <a:rPr lang="en-US">
                <a:latin typeface="Montserrat" panose="00000500000000000000" pitchFamily="2" charset="0"/>
              </a:rPr>
              <a:t>EXISTING CONDITIONS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0505D2ED-E717-3E43-8A5E-5661FDA65EB3}"/>
              </a:ext>
            </a:extLst>
          </p:cNvPr>
          <p:cNvSpPr/>
          <p:nvPr/>
        </p:nvSpPr>
        <p:spPr>
          <a:xfrm>
            <a:off x="304800" y="986490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AB890BE1-B184-344C-3ADD-C33E83C7459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pic>
        <p:nvPicPr>
          <p:cNvPr id="16" name="Picture 15" descr="A group of people standing next to a fence&#10;&#10;AI-generated content may be incorrect.">
            <a:extLst>
              <a:ext uri="{FF2B5EF4-FFF2-40B4-BE49-F238E27FC236}">
                <a16:creationId xmlns:a16="http://schemas.microsoft.com/office/drawing/2014/main" id="{6B8DD86A-6CF9-B2A0-777C-1BF4599E55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49"/>
          <a:stretch/>
        </p:blipFill>
        <p:spPr>
          <a:xfrm>
            <a:off x="7908163" y="1103331"/>
            <a:ext cx="7347076" cy="79685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F40391-7C19-DF44-A68E-4E5B0635E229}"/>
              </a:ext>
            </a:extLst>
          </p:cNvPr>
          <p:cNvSpPr txBox="1"/>
          <p:nvPr/>
        </p:nvSpPr>
        <p:spPr>
          <a:xfrm>
            <a:off x="539749" y="8024060"/>
            <a:ext cx="7547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bg1"/>
                </a:solidFill>
                <a:latin typeface="+mj-lt"/>
              </a:rPr>
              <a:t>Lack of shaded seating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bg1"/>
                </a:solidFill>
                <a:latin typeface="+mj-lt"/>
              </a:rPr>
              <a:t>Few seating opportunities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C86CAD-CE48-E920-6960-4295B187FCD7}"/>
              </a:ext>
            </a:extLst>
          </p:cNvPr>
          <p:cNvSpPr/>
          <p:nvPr/>
        </p:nvSpPr>
        <p:spPr>
          <a:xfrm>
            <a:off x="7908164" y="7864501"/>
            <a:ext cx="7347076" cy="1215920"/>
          </a:xfrm>
          <a:prstGeom prst="rect">
            <a:avLst/>
          </a:prstGeom>
          <a:solidFill>
            <a:srgbClr val="571D1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93B07-F02D-4A33-7DF5-31D976735529}"/>
              </a:ext>
            </a:extLst>
          </p:cNvPr>
          <p:cNvSpPr txBox="1"/>
          <p:nvPr/>
        </p:nvSpPr>
        <p:spPr>
          <a:xfrm>
            <a:off x="8022588" y="8248731"/>
            <a:ext cx="76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bg1"/>
                </a:solidFill>
                <a:latin typeface="+mj-lt"/>
              </a:rPr>
              <a:t>No refuge or amenities north of Lakeview Rd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5" t="155" r="34486" b="4583"/>
          <a:stretch/>
        </p:blipFill>
        <p:spPr>
          <a:xfrm>
            <a:off x="0" y="0"/>
            <a:ext cx="4983480" cy="919120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479540" y="2617469"/>
            <a:ext cx="6077585" cy="176971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0"/>
              </a:spcBef>
              <a:buChar char="•"/>
              <a:tabLst>
                <a:tab pos="469265" algn="l"/>
              </a:tabLst>
            </a:pPr>
            <a:r>
              <a:rPr lang="en-US" sz="3000" b="1" spc="-110">
                <a:solidFill>
                  <a:srgbClr val="211F1F"/>
                </a:solidFill>
                <a:latin typeface="Trebuchet MS"/>
                <a:cs typeface="Trebuchet MS"/>
              </a:rPr>
              <a:t>Medium Pavilion (1)</a:t>
            </a:r>
          </a:p>
          <a:p>
            <a:pPr marL="469265" indent="-456565">
              <a:lnSpc>
                <a:spcPct val="100000"/>
              </a:lnSpc>
              <a:spcBef>
                <a:spcPts val="1000"/>
              </a:spcBef>
              <a:buChar char="•"/>
              <a:tabLst>
                <a:tab pos="469265" algn="l"/>
              </a:tabLst>
            </a:pPr>
            <a:r>
              <a:rPr lang="en-US" sz="3000" b="1" spc="-110">
                <a:solidFill>
                  <a:srgbClr val="211F1F"/>
                </a:solidFill>
                <a:latin typeface="Trebuchet MS"/>
                <a:cs typeface="Trebuchet MS"/>
              </a:rPr>
              <a:t>Small Pavilions (3)</a:t>
            </a:r>
          </a:p>
          <a:p>
            <a:pPr marL="469265" indent="-456565">
              <a:lnSpc>
                <a:spcPct val="100000"/>
              </a:lnSpc>
              <a:spcBef>
                <a:spcPts val="1000"/>
              </a:spcBef>
              <a:buChar char="•"/>
              <a:tabLst>
                <a:tab pos="469265" algn="l"/>
              </a:tabLst>
            </a:pPr>
            <a:endParaRPr sz="3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84107" y="1198880"/>
            <a:ext cx="76295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spc="440">
                <a:solidFill>
                  <a:srgbClr val="211F1F"/>
                </a:solidFill>
                <a:latin typeface="Trebuchet MS"/>
                <a:cs typeface="Trebuchet MS"/>
              </a:rPr>
              <a:t>Shade Structure Concepts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92240" y="2357119"/>
            <a:ext cx="7629525" cy="0"/>
          </a:xfrm>
          <a:custGeom>
            <a:avLst/>
            <a:gdLst/>
            <a:ahLst/>
            <a:cxnLst/>
            <a:rect l="l" t="t" r="r" b="b"/>
            <a:pathLst>
              <a:path w="7629525">
                <a:moveTo>
                  <a:pt x="0" y="0"/>
                </a:moveTo>
                <a:lnTo>
                  <a:pt x="7629525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50502" y="118808"/>
            <a:ext cx="1844675" cy="383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0" spc="-490">
                <a:solidFill>
                  <a:srgbClr val="FFFFFF"/>
                </a:solidFill>
              </a:rPr>
              <a:t>3</a:t>
            </a:r>
            <a:endParaRPr sz="25000"/>
          </a:p>
        </p:txBody>
      </p:sp>
      <p:grpSp>
        <p:nvGrpSpPr>
          <p:cNvPr id="7" name="object 7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8" name="object 8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12</a:t>
            </a:fld>
            <a:endParaRPr spc="-25"/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49AAB0D7-623B-A9B0-6907-725732EAE1B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465470" y="1388730"/>
            <a:ext cx="1172210" cy="32060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spc="-55" dirty="0">
                <a:solidFill>
                  <a:srgbClr val="211F1F"/>
                </a:solidFill>
                <a:latin typeface="Trebuchet MS"/>
                <a:cs typeface="Trebuchet MS"/>
              </a:rPr>
              <a:t>Pavilion</a:t>
            </a:r>
            <a:endParaRPr sz="2000" dirty="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15" name="object 15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13</a:t>
            </a:fld>
            <a:endParaRPr spc="-25"/>
          </a:p>
        </p:txBody>
      </p:sp>
      <p:sp>
        <p:nvSpPr>
          <p:cNvPr id="23" name="Holder 4">
            <a:extLst>
              <a:ext uri="{FF2B5EF4-FFF2-40B4-BE49-F238E27FC236}">
                <a16:creationId xmlns:a16="http://schemas.microsoft.com/office/drawing/2014/main" id="{490E855F-C24C-1BB8-8B3A-F42B9EBB23C9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964317ED-12BA-DEE0-C95C-BC6389D30CB3}"/>
              </a:ext>
            </a:extLst>
          </p:cNvPr>
          <p:cNvSpPr txBox="1">
            <a:spLocks/>
          </p:cNvSpPr>
          <p:nvPr/>
        </p:nvSpPr>
        <p:spPr>
          <a:xfrm>
            <a:off x="289560" y="295610"/>
            <a:ext cx="8625839" cy="5668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>
              <a:defRPr sz="3600" b="1" i="0">
                <a:solidFill>
                  <a:srgbClr val="211F1F"/>
                </a:solidFill>
                <a:latin typeface="Franklin Gothic Demi" panose="020B0703020102020204" pitchFamily="34" charset="0"/>
                <a:ea typeface="+mj-ea"/>
                <a:cs typeface="Franklin Gothic Demi" panose="020B0703020102020204" pitchFamily="34" charset="0"/>
              </a:defRPr>
            </a:lvl1pPr>
          </a:lstStyle>
          <a:p>
            <a:pPr marL="38100">
              <a:spcBef>
                <a:spcPts val="100"/>
              </a:spcBef>
            </a:pPr>
            <a:r>
              <a:rPr lang="en-US" dirty="0">
                <a:latin typeface="Montserrat"/>
              </a:rPr>
              <a:t>SHADE STRUCTURE CONCEPTS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29" name="object 3">
            <a:extLst>
              <a:ext uri="{FF2B5EF4-FFF2-40B4-BE49-F238E27FC236}">
                <a16:creationId xmlns:a16="http://schemas.microsoft.com/office/drawing/2014/main" id="{E27B1DE3-1CBD-585A-4E5B-A05262AAF7C4}"/>
              </a:ext>
            </a:extLst>
          </p:cNvPr>
          <p:cNvSpPr/>
          <p:nvPr/>
        </p:nvSpPr>
        <p:spPr>
          <a:xfrm>
            <a:off x="304800" y="986490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BFEC0A-8731-9922-2E77-16CA93868B80}"/>
              </a:ext>
            </a:extLst>
          </p:cNvPr>
          <p:cNvSpPr txBox="1"/>
          <p:nvPr/>
        </p:nvSpPr>
        <p:spPr>
          <a:xfrm>
            <a:off x="10722076" y="2389239"/>
            <a:ext cx="193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ighlight>
                  <a:srgbClr val="FFFF00"/>
                </a:highlight>
              </a:rPr>
              <a:t>RENDERING?</a:t>
            </a:r>
          </a:p>
        </p:txBody>
      </p:sp>
      <p:pic>
        <p:nvPicPr>
          <p:cNvPr id="3" name="Picture 2" descr="A drawing of a landscape&#10;&#10;AI-generated content may be incorrect.">
            <a:extLst>
              <a:ext uri="{FF2B5EF4-FFF2-40B4-BE49-F238E27FC236}">
                <a16:creationId xmlns:a16="http://schemas.microsoft.com/office/drawing/2014/main" id="{6CC2C5F1-590E-0C44-2FF1-2C22703DA9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774" t="50716" r="22219" b="24852"/>
          <a:stretch/>
        </p:blipFill>
        <p:spPr>
          <a:xfrm>
            <a:off x="9658993" y="1367480"/>
            <a:ext cx="3530873" cy="3169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205B6-5B6C-702D-8521-6AE0AB6D03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850"/>
          <a:stretch/>
        </p:blipFill>
        <p:spPr>
          <a:xfrm>
            <a:off x="8841739" y="5640345"/>
            <a:ext cx="3418882" cy="2219325"/>
          </a:xfrm>
          <a:prstGeom prst="rect">
            <a:avLst/>
          </a:prstGeom>
        </p:spPr>
      </p:pic>
      <p:pic>
        <p:nvPicPr>
          <p:cNvPr id="22" name="Picture 21" descr="A diagram of a structure&#10;&#10;AI-generated content may be incorrect.">
            <a:extLst>
              <a:ext uri="{FF2B5EF4-FFF2-40B4-BE49-F238E27FC236}">
                <a16:creationId xmlns:a16="http://schemas.microsoft.com/office/drawing/2014/main" id="{E26947E9-5C96-2C2B-795A-AC9B0B90D0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31" t="56098" r="73511" b="21898"/>
          <a:stretch>
            <a:fillRect/>
          </a:stretch>
        </p:blipFill>
        <p:spPr>
          <a:xfrm>
            <a:off x="8838886" y="1350954"/>
            <a:ext cx="5338430" cy="329961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3896413" y="1383782"/>
            <a:ext cx="1326642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spc="-75">
                <a:solidFill>
                  <a:srgbClr val="211F1F"/>
                </a:solidFill>
                <a:latin typeface="Trebuchet MS"/>
                <a:cs typeface="Trebuchet MS"/>
              </a:rPr>
              <a:t>Small Pavilions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25" name="Picture 24" descr="A diagram of a structure&#10;&#10;AI-generated content may be incorrect.">
            <a:extLst>
              <a:ext uri="{FF2B5EF4-FFF2-40B4-BE49-F238E27FC236}">
                <a16:creationId xmlns:a16="http://schemas.microsoft.com/office/drawing/2014/main" id="{4FFD58A0-EB7E-0E3E-9B18-831F8A6CBF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357" t="54535" r="44184" b="23451"/>
          <a:stretch>
            <a:fillRect/>
          </a:stretch>
        </p:blipFill>
        <p:spPr>
          <a:xfrm>
            <a:off x="8582025" y="5575482"/>
            <a:ext cx="3567439" cy="2670915"/>
          </a:xfrm>
          <a:prstGeom prst="rect">
            <a:avLst/>
          </a:prstGeom>
        </p:spPr>
      </p:pic>
      <p:pic>
        <p:nvPicPr>
          <p:cNvPr id="26" name="Picture 25" descr="A diagram of a structure&#10;&#10;AI-generated content may be incorrect.">
            <a:extLst>
              <a:ext uri="{FF2B5EF4-FFF2-40B4-BE49-F238E27FC236}">
                <a16:creationId xmlns:a16="http://schemas.microsoft.com/office/drawing/2014/main" id="{3EF08A4E-4F70-3250-F9C0-FF1036207F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356" t="54494" r="11859" b="23493"/>
          <a:stretch>
            <a:fillRect/>
          </a:stretch>
        </p:blipFill>
        <p:spPr>
          <a:xfrm>
            <a:off x="11928803" y="5583886"/>
            <a:ext cx="3077338" cy="2670879"/>
          </a:xfrm>
          <a:prstGeom prst="rect">
            <a:avLst/>
          </a:prstGeom>
        </p:spPr>
      </p:pic>
      <p:pic>
        <p:nvPicPr>
          <p:cNvPr id="30" name="Picture 29" descr="A drawing of a structure&#10;&#10;AI-generated content may be incorrect.">
            <a:extLst>
              <a:ext uri="{FF2B5EF4-FFF2-40B4-BE49-F238E27FC236}">
                <a16:creationId xmlns:a16="http://schemas.microsoft.com/office/drawing/2014/main" id="{AA7605A5-1A68-4B70-97CF-B0815E5D4D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70" t="44614" r="44493" b="15039"/>
          <a:stretch>
            <a:fillRect/>
          </a:stretch>
        </p:blipFill>
        <p:spPr>
          <a:xfrm>
            <a:off x="1893522" y="1384238"/>
            <a:ext cx="6492320" cy="3492946"/>
          </a:xfrm>
          <a:prstGeom prst="rect">
            <a:avLst/>
          </a:prstGeom>
        </p:spPr>
      </p:pic>
      <p:pic>
        <p:nvPicPr>
          <p:cNvPr id="32" name="Picture 31" descr="A drawing of a structure&#10;&#10;AI-generated content may be incorrect.">
            <a:extLst>
              <a:ext uri="{FF2B5EF4-FFF2-40B4-BE49-F238E27FC236}">
                <a16:creationId xmlns:a16="http://schemas.microsoft.com/office/drawing/2014/main" id="{6B2AF146-F7EB-5893-478E-C5C5B714B2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8315" t="50948" r="5834" b="11188"/>
          <a:stretch>
            <a:fillRect/>
          </a:stretch>
        </p:blipFill>
        <p:spPr>
          <a:xfrm>
            <a:off x="4562112" y="5501476"/>
            <a:ext cx="4048278" cy="2942628"/>
          </a:xfrm>
          <a:prstGeom prst="rect">
            <a:avLst/>
          </a:prstGeom>
        </p:spPr>
      </p:pic>
      <p:pic>
        <p:nvPicPr>
          <p:cNvPr id="34" name="Picture 33" descr="A drawing of a structure&#10;&#10;AI-generated content may be incorrect.">
            <a:extLst>
              <a:ext uri="{FF2B5EF4-FFF2-40B4-BE49-F238E27FC236}">
                <a16:creationId xmlns:a16="http://schemas.microsoft.com/office/drawing/2014/main" id="{3E9989B8-6C82-101E-5F9B-ECE36AB642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202" t="8061" r="54888" b="54008"/>
          <a:stretch>
            <a:fillRect/>
          </a:stretch>
        </p:blipFill>
        <p:spPr>
          <a:xfrm>
            <a:off x="739192" y="5501476"/>
            <a:ext cx="4054917" cy="29478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74BD41-0F09-5131-A61D-07A39D5BE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498" y="323621"/>
            <a:ext cx="13419496" cy="896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53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map of a neighborhood&#10;&#10;AI-generated content may be incorrect.">
            <a:extLst>
              <a:ext uri="{FF2B5EF4-FFF2-40B4-BE49-F238E27FC236}">
                <a16:creationId xmlns:a16="http://schemas.microsoft.com/office/drawing/2014/main" id="{FA028745-473C-4013-1141-55A52D7481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75" t="8940" r="29511" b="9200"/>
          <a:stretch>
            <a:fillRect/>
          </a:stretch>
        </p:blipFill>
        <p:spPr>
          <a:xfrm>
            <a:off x="4265706" y="1032662"/>
            <a:ext cx="7013399" cy="7992427"/>
          </a:xfrm>
          <a:prstGeom prst="rect">
            <a:avLst/>
          </a:prstGeom>
        </p:spPr>
      </p:pic>
      <p:sp>
        <p:nvSpPr>
          <p:cNvPr id="18" name="Holder 4">
            <a:extLst>
              <a:ext uri="{FF2B5EF4-FFF2-40B4-BE49-F238E27FC236}">
                <a16:creationId xmlns:a16="http://schemas.microsoft.com/office/drawing/2014/main" id="{4F516636-DF12-1CD4-6DFC-7C32D333E453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60B9F3-2BDB-104C-1623-45D587637BED}"/>
              </a:ext>
            </a:extLst>
          </p:cNvPr>
          <p:cNvSpPr txBox="1"/>
          <p:nvPr/>
        </p:nvSpPr>
        <p:spPr>
          <a:xfrm>
            <a:off x="5170724" y="8525981"/>
            <a:ext cx="34679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accent1">
                    <a:lumMod val="40000"/>
                    <a:lumOff val="60000"/>
                  </a:schemeClr>
                </a:solidFill>
                <a:latin typeface="Montserrat"/>
              </a:rPr>
              <a:t>Lake </a:t>
            </a:r>
            <a:r>
              <a:rPr lang="en-US" b="1" err="1">
                <a:solidFill>
                  <a:schemeClr val="accent1">
                    <a:lumMod val="40000"/>
                    <a:lumOff val="60000"/>
                  </a:schemeClr>
                </a:solidFill>
                <a:latin typeface="Montserrat"/>
              </a:rPr>
              <a:t>Wyola</a:t>
            </a:r>
            <a:endParaRPr lang="en-US" b="1">
              <a:solidFill>
                <a:schemeClr val="accent1">
                  <a:lumMod val="40000"/>
                  <a:lumOff val="60000"/>
                </a:schemeClr>
              </a:solidFill>
              <a:latin typeface="Montserrat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3888839-7834-74BC-05FB-999797784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7" y="336804"/>
            <a:ext cx="13408025" cy="566838"/>
          </a:xfrm>
        </p:spPr>
        <p:txBody>
          <a:bodyPr lIns="91440" tIns="45720" rIns="91440" bIns="45720" anchor="t"/>
          <a:lstStyle/>
          <a:p>
            <a:r>
              <a:rPr lang="en-US">
                <a:latin typeface="Montserrat"/>
              </a:rPr>
              <a:t>SITE PLAN</a:t>
            </a:r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0D5024-1420-71DE-3B3F-E996C7D8B66A}"/>
              </a:ext>
            </a:extLst>
          </p:cNvPr>
          <p:cNvSpPr txBox="1"/>
          <p:nvPr/>
        </p:nvSpPr>
        <p:spPr>
          <a:xfrm>
            <a:off x="1214382" y="7018917"/>
            <a:ext cx="23667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latin typeface="Montserrat"/>
              </a:rPr>
              <a:t>Small Pavilion (3)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F0EF60D-D5D9-84CA-2A91-7408FE76280D}"/>
              </a:ext>
            </a:extLst>
          </p:cNvPr>
          <p:cNvCxnSpPr>
            <a:cxnSpLocks/>
          </p:cNvCxnSpPr>
          <p:nvPr/>
        </p:nvCxnSpPr>
        <p:spPr>
          <a:xfrm>
            <a:off x="3661354" y="7186528"/>
            <a:ext cx="4317523" cy="341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F3B8C7-3A45-9A29-0E27-E7E385F8DB08}"/>
              </a:ext>
            </a:extLst>
          </p:cNvPr>
          <p:cNvSpPr txBox="1"/>
          <p:nvPr/>
        </p:nvSpPr>
        <p:spPr>
          <a:xfrm>
            <a:off x="1214382" y="2851752"/>
            <a:ext cx="23667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latin typeface="Montserrat"/>
              </a:rPr>
              <a:t>Medium Pavilion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3EF75F-3F7C-AB75-582E-D9057257FFBD}"/>
              </a:ext>
            </a:extLst>
          </p:cNvPr>
          <p:cNvCxnSpPr>
            <a:cxnSpLocks/>
          </p:cNvCxnSpPr>
          <p:nvPr/>
        </p:nvCxnSpPr>
        <p:spPr>
          <a:xfrm>
            <a:off x="3661354" y="3019363"/>
            <a:ext cx="4007807" cy="316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DF32500-C065-0DB7-81DC-6F0A4A6BC94B}"/>
              </a:ext>
            </a:extLst>
          </p:cNvPr>
          <p:cNvSpPr txBox="1"/>
          <p:nvPr/>
        </p:nvSpPr>
        <p:spPr>
          <a:xfrm rot="284306">
            <a:off x="8435656" y="6723447"/>
            <a:ext cx="34679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Montserrat"/>
              </a:rPr>
              <a:t>Lakeview Road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A2C54B-9313-844F-F229-F8EA565D90A7}"/>
              </a:ext>
            </a:extLst>
          </p:cNvPr>
          <p:cNvSpPr txBox="1"/>
          <p:nvPr/>
        </p:nvSpPr>
        <p:spPr>
          <a:xfrm>
            <a:off x="7505563" y="5931554"/>
            <a:ext cx="226623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Montserrat"/>
              </a:rPr>
              <a:t>Existing Parking Area &amp; Barn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8C160A-22D1-DE61-39D2-9AA9F8985E1D}"/>
              </a:ext>
            </a:extLst>
          </p:cNvPr>
          <p:cNvSpPr txBox="1"/>
          <p:nvPr/>
        </p:nvSpPr>
        <p:spPr>
          <a:xfrm>
            <a:off x="8426327" y="8115958"/>
            <a:ext cx="13643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Montserrat"/>
              </a:rPr>
              <a:t>Restroom Building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078FF3-0940-BFDE-AFC0-1F71743C0C6C}"/>
              </a:ext>
            </a:extLst>
          </p:cNvPr>
          <p:cNvSpPr txBox="1"/>
          <p:nvPr/>
        </p:nvSpPr>
        <p:spPr>
          <a:xfrm>
            <a:off x="7858603" y="1491825"/>
            <a:ext cx="193203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Montserrat"/>
              </a:rPr>
              <a:t>Group Gathering Area</a:t>
            </a:r>
          </a:p>
        </p:txBody>
      </p:sp>
    </p:spTree>
    <p:extLst>
      <p:ext uri="{BB962C8B-B14F-4D97-AF65-F5344CB8AC3E}">
        <p14:creationId xmlns:p14="http://schemas.microsoft.com/office/powerpoint/2010/main" val="386103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F4587-02DF-2A8C-87B2-2868980B3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125096-B9F9-D171-E55D-E7CE851F0E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6" r="167" b="6561"/>
          <a:stretch>
            <a:fillRect/>
          </a:stretch>
        </p:blipFill>
        <p:spPr>
          <a:xfrm>
            <a:off x="2155488" y="1060904"/>
            <a:ext cx="11224660" cy="7939825"/>
          </a:xfrm>
          <a:prstGeom prst="rect">
            <a:avLst/>
          </a:prstGeom>
        </p:spPr>
      </p:pic>
      <p:sp>
        <p:nvSpPr>
          <p:cNvPr id="18" name="Holder 4">
            <a:extLst>
              <a:ext uri="{FF2B5EF4-FFF2-40B4-BE49-F238E27FC236}">
                <a16:creationId xmlns:a16="http://schemas.microsoft.com/office/drawing/2014/main" id="{7C9B2376-811A-1A47-10AC-595602F35F11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C8938CA-A4BE-98C2-27E1-296E50C91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7" y="336804"/>
            <a:ext cx="13408025" cy="566838"/>
          </a:xfrm>
        </p:spPr>
        <p:txBody>
          <a:bodyPr lIns="91440" tIns="45720" rIns="91440" bIns="45720" anchor="t"/>
          <a:lstStyle/>
          <a:p>
            <a:r>
              <a:rPr lang="en-US">
                <a:latin typeface="Montserrat"/>
              </a:rPr>
              <a:t>PLAN – SMALL PAVILIONS</a:t>
            </a:r>
          </a:p>
        </p:txBody>
      </p:sp>
    </p:spTree>
    <p:extLst>
      <p:ext uri="{BB962C8B-B14F-4D97-AF65-F5344CB8AC3E}">
        <p14:creationId xmlns:p14="http://schemas.microsoft.com/office/powerpoint/2010/main" val="3031135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EA614-813B-D775-6817-7521F822E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A77DD1-8B2A-1179-ACA0-25C6F698A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Franklin Gothic Demi"/>
              </a:rPr>
              <a:t>RENDERING</a:t>
            </a:r>
            <a:r>
              <a:rPr lang="en-US" dirty="0">
                <a:latin typeface="Franklin Gothic Demi"/>
              </a:rPr>
              <a:t> – Small Pavilions</a:t>
            </a:r>
            <a:endParaRPr lang="en-US" dirty="0"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D9164D37-32A3-7D0D-4422-3F4E804BDC34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pic>
        <p:nvPicPr>
          <p:cNvPr id="2" name="Picture 1" descr="A drawing of a park&#10;&#10;AI-generated content may be incorrect.">
            <a:extLst>
              <a:ext uri="{FF2B5EF4-FFF2-40B4-BE49-F238E27FC236}">
                <a16:creationId xmlns:a16="http://schemas.microsoft.com/office/drawing/2014/main" id="{5BEFF6D6-CA6E-BE08-DF9F-0F5B5B8F27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22" b="9922"/>
          <a:stretch>
            <a:fillRect/>
          </a:stretch>
        </p:blipFill>
        <p:spPr>
          <a:xfrm>
            <a:off x="1390129" y="1081945"/>
            <a:ext cx="12757269" cy="790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87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D18C7AA-C899-C585-E890-368BEA0F9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4">
            <a:extLst>
              <a:ext uri="{FF2B5EF4-FFF2-40B4-BE49-F238E27FC236}">
                <a16:creationId xmlns:a16="http://schemas.microsoft.com/office/drawing/2014/main" id="{75E08375-C571-88B0-216D-D0BE5CE1937B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6C9DBFB-7ACD-F1B3-0B62-6C3C4E86F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9591"/>
            <a:ext cx="13408025" cy="1944687"/>
          </a:xfrm>
        </p:spPr>
        <p:txBody>
          <a:bodyPr lIns="91440" tIns="45720" rIns="91440" bIns="45720" anchor="t"/>
          <a:lstStyle/>
          <a:p>
            <a:r>
              <a:rPr lang="en-US">
                <a:latin typeface="Franklin Gothic Demi"/>
              </a:rPr>
              <a:t>Landscape Improvements</a:t>
            </a:r>
            <a:endParaRPr lang="en-US"/>
          </a:p>
        </p:txBody>
      </p:sp>
      <p:pic>
        <p:nvPicPr>
          <p:cNvPr id="3" name="Picture 2" descr="A map of a neighborhood&#10;&#10;AI-generated content may be incorrect.">
            <a:extLst>
              <a:ext uri="{FF2B5EF4-FFF2-40B4-BE49-F238E27FC236}">
                <a16:creationId xmlns:a16="http://schemas.microsoft.com/office/drawing/2014/main" id="{24964C28-35EA-8961-88FF-CD6D00D669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3" t="13043" r="17541" b="310"/>
          <a:stretch>
            <a:fillRect/>
          </a:stretch>
        </p:blipFill>
        <p:spPr>
          <a:xfrm>
            <a:off x="2287065" y="1508530"/>
            <a:ext cx="11811683" cy="7487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148879-4523-82F8-9B86-F739884741E2}"/>
              </a:ext>
            </a:extLst>
          </p:cNvPr>
          <p:cNvSpPr txBox="1"/>
          <p:nvPr/>
        </p:nvSpPr>
        <p:spPr>
          <a:xfrm>
            <a:off x="13137487" y="1915122"/>
            <a:ext cx="2405687" cy="9681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2000">
                <a:solidFill>
                  <a:schemeClr val="tx1"/>
                </a:solidFill>
                <a:latin typeface="Franklin Gothic Medium"/>
              </a:rPr>
              <a:t>Swale to address</a:t>
            </a:r>
            <a:br>
              <a:rPr lang="en-US" sz="2000">
                <a:latin typeface="Franklin Gothic Medium"/>
              </a:rPr>
            </a:br>
            <a:r>
              <a:rPr lang="en-US" sz="2000">
                <a:solidFill>
                  <a:schemeClr val="tx1"/>
                </a:solidFill>
                <a:latin typeface="Franklin Gothic Medium"/>
              </a:rPr>
              <a:t>ponding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F570DD-5CB5-42B3-F381-36165C99138C}"/>
              </a:ext>
            </a:extLst>
          </p:cNvPr>
          <p:cNvSpPr txBox="1"/>
          <p:nvPr/>
        </p:nvSpPr>
        <p:spPr>
          <a:xfrm>
            <a:off x="153520" y="6555397"/>
            <a:ext cx="2673932" cy="4719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2000">
                <a:solidFill>
                  <a:schemeClr val="tx1"/>
                </a:solidFill>
                <a:latin typeface="Franklin Gothic Medium"/>
              </a:rPr>
              <a:t>Boardwalk over swale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F3B1DF-DBF1-84FF-3ACF-24903AC2F055}"/>
              </a:ext>
            </a:extLst>
          </p:cNvPr>
          <p:cNvCxnSpPr>
            <a:cxnSpLocks/>
          </p:cNvCxnSpPr>
          <p:nvPr/>
        </p:nvCxnSpPr>
        <p:spPr>
          <a:xfrm flipV="1">
            <a:off x="2870032" y="4404288"/>
            <a:ext cx="4867424" cy="23664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71A7B82-C3EE-61C8-7466-D8FA36701E16}"/>
              </a:ext>
            </a:extLst>
          </p:cNvPr>
          <p:cNvCxnSpPr>
            <a:cxnSpLocks/>
          </p:cNvCxnSpPr>
          <p:nvPr/>
        </p:nvCxnSpPr>
        <p:spPr>
          <a:xfrm flipH="1">
            <a:off x="9118918" y="2345085"/>
            <a:ext cx="3810302" cy="3559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778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689A7-C146-1B48-470C-2722B2BE1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older 4">
            <a:extLst>
              <a:ext uri="{FF2B5EF4-FFF2-40B4-BE49-F238E27FC236}">
                <a16:creationId xmlns:a16="http://schemas.microsoft.com/office/drawing/2014/main" id="{3123EB19-80A4-D2A1-7146-755FCF63F8AA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F5E1CE1-1EDC-B2B5-D1AD-911E97338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7" y="336804"/>
            <a:ext cx="13408025" cy="566838"/>
          </a:xfrm>
        </p:spPr>
        <p:txBody>
          <a:bodyPr lIns="91440" tIns="45720" rIns="91440" bIns="45720" anchor="t"/>
          <a:lstStyle/>
          <a:p>
            <a:r>
              <a:rPr lang="en-US">
                <a:latin typeface="Montserrat"/>
              </a:rPr>
              <a:t>PLAN</a:t>
            </a:r>
            <a:r>
              <a:rPr lang="en-US" dirty="0">
                <a:latin typeface="Montserrat"/>
              </a:rPr>
              <a:t> – MEDIUM PAVILION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025FB-2373-E772-E53C-A52558FFD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883" y="1096956"/>
            <a:ext cx="10481033" cy="79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19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3289" y="2561339"/>
            <a:ext cx="1137285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285">
                <a:latin typeface="Montserrat" panose="00000500000000000000" pitchFamily="2" charset="0"/>
              </a:rPr>
              <a:t>COMMONWEALTH</a:t>
            </a:r>
            <a:r>
              <a:rPr spc="170">
                <a:latin typeface="Montserrat" panose="00000500000000000000" pitchFamily="2" charset="0"/>
              </a:rPr>
              <a:t> </a:t>
            </a:r>
            <a:r>
              <a:rPr spc="95">
                <a:latin typeface="Montserrat" panose="00000500000000000000" pitchFamily="2" charset="0"/>
              </a:rPr>
              <a:t>OF</a:t>
            </a:r>
            <a:r>
              <a:rPr spc="170">
                <a:latin typeface="Montserrat" panose="00000500000000000000" pitchFamily="2" charset="0"/>
              </a:rPr>
              <a:t> </a:t>
            </a:r>
            <a:r>
              <a:rPr spc="315">
                <a:latin typeface="Montserrat" panose="00000500000000000000" pitchFamily="2" charset="0"/>
              </a:rPr>
              <a:t>MASSACHUSSETTS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b="0" spc="-25" dirty="0"/>
              <a:t>2</a:t>
            </a:fld>
            <a:endParaRPr b="0" spc="-25"/>
          </a:p>
        </p:txBody>
      </p:sp>
      <p:sp>
        <p:nvSpPr>
          <p:cNvPr id="3" name="object 3"/>
          <p:cNvSpPr/>
          <p:nvPr/>
        </p:nvSpPr>
        <p:spPr>
          <a:xfrm>
            <a:off x="2731770" y="3232149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10256" y="3659504"/>
            <a:ext cx="7524750" cy="5052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1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Governor</a:t>
            </a:r>
            <a:endParaRPr sz="2400">
              <a:latin typeface="Montserrat" panose="00000500000000000000" pitchFamily="2" charset="0"/>
              <a:cs typeface="Myriad Pro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3000" b="1" spc="-55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Maura</a:t>
            </a:r>
            <a:r>
              <a:rPr sz="3000" b="1" spc="-39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 </a:t>
            </a:r>
            <a:r>
              <a:rPr sz="3000" b="1" spc="-45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T.</a:t>
            </a:r>
            <a:r>
              <a:rPr sz="3000" b="1" spc="-27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 </a:t>
            </a:r>
            <a:r>
              <a:rPr sz="3000" b="1" spc="-1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Healey</a:t>
            </a:r>
            <a:endParaRPr sz="3000">
              <a:latin typeface="Montserrat" panose="00000500000000000000" pitchFamily="2" charset="0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3479"/>
              </a:spcBef>
            </a:pPr>
            <a:r>
              <a:rPr sz="2400" spc="-1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Lieutenant</a:t>
            </a:r>
            <a:r>
              <a:rPr sz="2400" spc="-35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 spc="-1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Governor</a:t>
            </a:r>
            <a:endParaRPr sz="2400">
              <a:latin typeface="Montserrat" panose="00000500000000000000" pitchFamily="2" charset="0"/>
              <a:cs typeface="Myriad Pro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3000" b="1" spc="-13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Kimberley</a:t>
            </a:r>
            <a:r>
              <a:rPr sz="3000" b="1" spc="-21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 </a:t>
            </a:r>
            <a:r>
              <a:rPr sz="3000" b="1" spc="-1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Driscoll</a:t>
            </a:r>
            <a:endParaRPr sz="3000">
              <a:latin typeface="Montserrat" panose="00000500000000000000" pitchFamily="2" charset="0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3479"/>
              </a:spcBef>
            </a:pPr>
            <a:r>
              <a:rPr sz="240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Energy</a:t>
            </a:r>
            <a:r>
              <a:rPr sz="2400" spc="-35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and</a:t>
            </a:r>
            <a:r>
              <a:rPr sz="2400" spc="-3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 spc="-1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Environmental</a:t>
            </a:r>
            <a:r>
              <a:rPr sz="2400" spc="-35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 spc="-1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Secretary</a:t>
            </a:r>
            <a:endParaRPr sz="2400">
              <a:latin typeface="Montserrat" panose="00000500000000000000" pitchFamily="2" charset="0"/>
              <a:cs typeface="Myriad Pro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3000" b="1" spc="-15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Rebecca</a:t>
            </a:r>
            <a:r>
              <a:rPr sz="3000" b="1" spc="-254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 </a:t>
            </a:r>
            <a:r>
              <a:rPr sz="3000" b="1" spc="-295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L.</a:t>
            </a:r>
            <a:r>
              <a:rPr sz="3000" b="1" spc="-375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 </a:t>
            </a:r>
            <a:r>
              <a:rPr sz="3000" b="1" spc="-2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Tepper</a:t>
            </a:r>
            <a:endParaRPr sz="3000">
              <a:latin typeface="Montserrat" panose="00000500000000000000" pitchFamily="2" charset="0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3120"/>
              </a:spcBef>
            </a:pPr>
            <a:r>
              <a:rPr sz="240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Department</a:t>
            </a:r>
            <a:r>
              <a:rPr sz="2400" spc="-7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of</a:t>
            </a:r>
            <a:r>
              <a:rPr sz="2400" spc="-65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Conservation</a:t>
            </a:r>
            <a:r>
              <a:rPr sz="2400" spc="-65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and</a:t>
            </a:r>
            <a:r>
              <a:rPr sz="2400" spc="-7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Recreation</a:t>
            </a:r>
            <a:r>
              <a:rPr sz="2400" spc="-65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2400" spc="-10">
                <a:solidFill>
                  <a:srgbClr val="211F1F"/>
                </a:solidFill>
                <a:latin typeface="Montserrat" panose="00000500000000000000" pitchFamily="2" charset="0"/>
                <a:cs typeface="Myriad Pro"/>
              </a:rPr>
              <a:t>Commissioner</a:t>
            </a:r>
            <a:endParaRPr sz="2400">
              <a:latin typeface="Montserrat" panose="00000500000000000000" pitchFamily="2" charset="0"/>
              <a:cs typeface="Myriad Pro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3000" b="1" spc="-125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Brian</a:t>
            </a:r>
            <a:r>
              <a:rPr sz="3000" b="1" spc="-25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 </a:t>
            </a:r>
            <a:r>
              <a:rPr sz="3000" b="1" spc="-10">
                <a:solidFill>
                  <a:srgbClr val="211F1F"/>
                </a:solidFill>
                <a:latin typeface="Montserrat" panose="00000500000000000000" pitchFamily="2" charset="0"/>
                <a:cs typeface="Trebuchet MS"/>
              </a:rPr>
              <a:t>Arrigo</a:t>
            </a:r>
            <a:endParaRPr sz="3000">
              <a:latin typeface="Montserrat" panose="00000500000000000000" pitchFamily="2" charset="0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3935" y="685800"/>
            <a:ext cx="1336916" cy="178647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7" name="object 7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2" name="Holder 4">
            <a:extLst>
              <a:ext uri="{FF2B5EF4-FFF2-40B4-BE49-F238E27FC236}">
                <a16:creationId xmlns:a16="http://schemas.microsoft.com/office/drawing/2014/main" id="{56997568-B76A-9559-F083-6F3119FA883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gazebo in a forest&#10;&#10;AI-generated content may be incorrect.">
            <a:extLst>
              <a:ext uri="{FF2B5EF4-FFF2-40B4-BE49-F238E27FC236}">
                <a16:creationId xmlns:a16="http://schemas.microsoft.com/office/drawing/2014/main" id="{DD5C52EA-9AE9-5F06-B7F4-0E74145B5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944" b="13944"/>
          <a:stretch>
            <a:fillRect/>
          </a:stretch>
        </p:blipFill>
        <p:spPr>
          <a:xfrm>
            <a:off x="1252830" y="1461821"/>
            <a:ext cx="13039998" cy="7268893"/>
          </a:xfrm>
          <a:prstGeom prst="rect">
            <a:avLst/>
          </a:prstGeom>
        </p:spPr>
      </p:pic>
      <p:sp>
        <p:nvSpPr>
          <p:cNvPr id="5" name="Holder 4">
            <a:extLst>
              <a:ext uri="{FF2B5EF4-FFF2-40B4-BE49-F238E27FC236}">
                <a16:creationId xmlns:a16="http://schemas.microsoft.com/office/drawing/2014/main" id="{2615E7A6-224E-DD55-5F3E-4A4B0E87EBCE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93107C5-9413-EDE7-A98F-888C78BEE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9591"/>
            <a:ext cx="13408025" cy="1944687"/>
          </a:xfrm>
        </p:spPr>
        <p:txBody>
          <a:bodyPr lIns="91440" tIns="45720" rIns="91440" bIns="45720" anchor="t"/>
          <a:lstStyle/>
          <a:p>
            <a:r>
              <a:rPr lang="en-US">
                <a:latin typeface="Franklin Gothic Demi"/>
              </a:rPr>
              <a:t>RENDERING</a:t>
            </a:r>
            <a:r>
              <a:rPr lang="en-US" dirty="0">
                <a:latin typeface="Franklin Gothic Demi"/>
              </a:rPr>
              <a:t> – Medium Pavilion</a:t>
            </a:r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F0A46C6-5F87-0E07-4CB7-F0410BB01D7B}"/>
              </a:ext>
            </a:extLst>
          </p:cNvPr>
          <p:cNvSpPr/>
          <p:nvPr/>
        </p:nvSpPr>
        <p:spPr>
          <a:xfrm rot="9300000">
            <a:off x="5549452" y="8215659"/>
            <a:ext cx="966420" cy="322074"/>
          </a:xfrm>
          <a:prstGeom prst="rightArrow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188250-5D9B-0647-9904-613B5F628414}"/>
              </a:ext>
            </a:extLst>
          </p:cNvPr>
          <p:cNvSpPr txBox="1"/>
          <p:nvPr/>
        </p:nvSpPr>
        <p:spPr>
          <a:xfrm>
            <a:off x="5522011" y="7624965"/>
            <a:ext cx="2408381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Myriad Pro"/>
              </a:rPr>
              <a:t>Lakeview Road</a:t>
            </a:r>
          </a:p>
        </p:txBody>
      </p:sp>
    </p:spTree>
    <p:extLst>
      <p:ext uri="{BB962C8B-B14F-4D97-AF65-F5344CB8AC3E}">
        <p14:creationId xmlns:p14="http://schemas.microsoft.com/office/powerpoint/2010/main" val="108951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E82F7-01CE-BF6C-AAAB-701EAA8D4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object 35">
            <a:extLst>
              <a:ext uri="{FF2B5EF4-FFF2-40B4-BE49-F238E27FC236}">
                <a16:creationId xmlns:a16="http://schemas.microsoft.com/office/drawing/2014/main" id="{D82552A6-0161-A542-0C41-D7C17ED7C33D}"/>
              </a:ext>
            </a:extLst>
          </p:cNvPr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81C1EA77-AD04-326B-FBB6-5116698C1525}"/>
                </a:ext>
              </a:extLst>
            </p:cNvPr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>
              <a:extLst>
                <a:ext uri="{FF2B5EF4-FFF2-40B4-BE49-F238E27FC236}">
                  <a16:creationId xmlns:a16="http://schemas.microsoft.com/office/drawing/2014/main" id="{6FE20773-7C0A-5369-9C3F-C6A939C9716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39" name="object 39">
            <a:extLst>
              <a:ext uri="{FF2B5EF4-FFF2-40B4-BE49-F238E27FC236}">
                <a16:creationId xmlns:a16="http://schemas.microsoft.com/office/drawing/2014/main" id="{66A08CC0-773E-2ED7-1CCF-55C3C0C601A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21</a:t>
            </a:fld>
            <a:endParaRPr spc="-25"/>
          </a:p>
        </p:txBody>
      </p:sp>
      <p:sp>
        <p:nvSpPr>
          <p:cNvPr id="40" name="Holder 4">
            <a:extLst>
              <a:ext uri="{FF2B5EF4-FFF2-40B4-BE49-F238E27FC236}">
                <a16:creationId xmlns:a16="http://schemas.microsoft.com/office/drawing/2014/main" id="{EBB526FD-F51E-718E-86DD-0442DDFD88E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id="{2EC56646-4309-4556-EC19-1B4F1B197163}"/>
              </a:ext>
            </a:extLst>
          </p:cNvPr>
          <p:cNvSpPr txBox="1">
            <a:spLocks/>
          </p:cNvSpPr>
          <p:nvPr/>
        </p:nvSpPr>
        <p:spPr>
          <a:xfrm>
            <a:off x="289561" y="295610"/>
            <a:ext cx="6827520" cy="57403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defPPr>
              <a:defRPr kern="0"/>
            </a:defPPr>
            <a:lvl1pPr marL="38100">
              <a:spcBef>
                <a:spcPts val="100"/>
              </a:spcBef>
              <a:defRPr sz="3600" b="1" i="0">
                <a:solidFill>
                  <a:srgbClr val="211F1F"/>
                </a:solidFill>
                <a:latin typeface="Montserrat" panose="00000500000000000000" pitchFamily="2" charset="0"/>
                <a:ea typeface="+mj-ea"/>
                <a:cs typeface="Franklin Gothic Demi" panose="020B0703020102020204" pitchFamily="34" charset="0"/>
              </a:defRPr>
            </a:lvl1pPr>
          </a:lstStyle>
          <a:p>
            <a:r>
              <a:rPr lang="en-US">
                <a:latin typeface="Montserrat"/>
              </a:rPr>
              <a:t>NEXT STEPS</a:t>
            </a:r>
            <a:endParaRPr lang="en-US"/>
          </a:p>
        </p:txBody>
      </p:sp>
      <p:sp>
        <p:nvSpPr>
          <p:cNvPr id="44" name="object 3">
            <a:extLst>
              <a:ext uri="{FF2B5EF4-FFF2-40B4-BE49-F238E27FC236}">
                <a16:creationId xmlns:a16="http://schemas.microsoft.com/office/drawing/2014/main" id="{2CF604BD-878F-B6C0-0FDF-2DBFE6DA6183}"/>
              </a:ext>
            </a:extLst>
          </p:cNvPr>
          <p:cNvSpPr/>
          <p:nvPr/>
        </p:nvSpPr>
        <p:spPr>
          <a:xfrm>
            <a:off x="304800" y="986489"/>
            <a:ext cx="8324767" cy="115951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2824850-DE84-675B-BD6D-3969457290FC}"/>
              </a:ext>
            </a:extLst>
          </p:cNvPr>
          <p:cNvGrpSpPr/>
          <p:nvPr/>
        </p:nvGrpSpPr>
        <p:grpSpPr>
          <a:xfrm>
            <a:off x="304800" y="1548590"/>
            <a:ext cx="15265665" cy="5463537"/>
            <a:chOff x="304800" y="2088988"/>
            <a:chExt cx="15265665" cy="5463537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46540ED-F0C4-398A-34A7-3F5976FB3D5F}"/>
                </a:ext>
              </a:extLst>
            </p:cNvPr>
            <p:cNvSpPr/>
            <p:nvPr/>
          </p:nvSpPr>
          <p:spPr>
            <a:xfrm>
              <a:off x="304801" y="3170903"/>
              <a:ext cx="2857944" cy="4367117"/>
            </a:xfrm>
            <a:prstGeom prst="roundRect">
              <a:avLst/>
            </a:prstGeom>
            <a:solidFill>
              <a:srgbClr val="1F497D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4EA638F-9F72-C2E0-6137-E6018B5A98AE}"/>
                </a:ext>
              </a:extLst>
            </p:cNvPr>
            <p:cNvSpPr/>
            <p:nvPr/>
          </p:nvSpPr>
          <p:spPr>
            <a:xfrm>
              <a:off x="6308300" y="2088988"/>
              <a:ext cx="1390850" cy="13908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spc="-50">
                  <a:solidFill>
                    <a:schemeClr val="bg1"/>
                  </a:solidFill>
                  <a:latin typeface="Montserrat" panose="00000500000000000000" pitchFamily="2" charset="0"/>
                </a:rPr>
                <a:t>3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FD9C068-8BE5-EF82-36F2-C13261688BFE}"/>
                </a:ext>
              </a:extLst>
            </p:cNvPr>
            <p:cNvSpPr/>
            <p:nvPr/>
          </p:nvSpPr>
          <p:spPr>
            <a:xfrm>
              <a:off x="304800" y="2088988"/>
              <a:ext cx="1335177" cy="13351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spc="-50">
                  <a:solidFill>
                    <a:schemeClr val="bg1"/>
                  </a:solidFill>
                  <a:latin typeface="Montserrat" panose="00000500000000000000" pitchFamily="2" charset="0"/>
                  <a:cs typeface="Myriad Pro"/>
                </a:rPr>
                <a:t>1</a:t>
              </a:r>
              <a:endParaRPr lang="en-US" sz="2800" b="1">
                <a:solidFill>
                  <a:schemeClr val="bg1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AE90E68-9CF4-EA89-FCB9-F3FB5B70E81C}"/>
                </a:ext>
              </a:extLst>
            </p:cNvPr>
            <p:cNvSpPr/>
            <p:nvPr/>
          </p:nvSpPr>
          <p:spPr>
            <a:xfrm>
              <a:off x="3306550" y="2088988"/>
              <a:ext cx="1335177" cy="133517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spc="-50">
                  <a:solidFill>
                    <a:schemeClr val="bg1"/>
                  </a:solidFill>
                  <a:latin typeface="Montserrat" panose="00000500000000000000" pitchFamily="2" charset="0"/>
                  <a:cs typeface="Myriad Pro"/>
                </a:rPr>
                <a:t>2</a:t>
              </a:r>
              <a:endParaRPr lang="en-US" sz="2800" b="1">
                <a:solidFill>
                  <a:schemeClr val="bg1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A5F1092-F4F7-DE96-92B0-D17F14810DCE}"/>
                </a:ext>
              </a:extLst>
            </p:cNvPr>
            <p:cNvSpPr/>
            <p:nvPr/>
          </p:nvSpPr>
          <p:spPr>
            <a:xfrm>
              <a:off x="9365723" y="2088988"/>
              <a:ext cx="1335177" cy="133517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spc="-50">
                  <a:solidFill>
                    <a:schemeClr val="bg1"/>
                  </a:solidFill>
                  <a:latin typeface="Montserrat" panose="00000500000000000000" pitchFamily="2" charset="0"/>
                </a:rPr>
                <a:t>4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9BCEAC5-F2DF-976D-D506-A063FACFD707}"/>
                </a:ext>
              </a:extLst>
            </p:cNvPr>
            <p:cNvSpPr/>
            <p:nvPr/>
          </p:nvSpPr>
          <p:spPr>
            <a:xfrm>
              <a:off x="12367474" y="2088988"/>
              <a:ext cx="1335177" cy="1335177"/>
            </a:xfrm>
            <a:prstGeom prst="ellipse">
              <a:avLst/>
            </a:prstGeom>
            <a:solidFill>
              <a:srgbClr val="571D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spc="-50">
                  <a:solidFill>
                    <a:schemeClr val="bg1"/>
                  </a:solidFill>
                  <a:latin typeface="Montserrat" panose="00000500000000000000" pitchFamily="2" charset="0"/>
                </a:rPr>
                <a:t>5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541CC92-378F-FB9E-28D1-77E770CA160E}"/>
                </a:ext>
              </a:extLst>
            </p:cNvPr>
            <p:cNvSpPr txBox="1"/>
            <p:nvPr/>
          </p:nvSpPr>
          <p:spPr>
            <a:xfrm>
              <a:off x="448014" y="4919997"/>
              <a:ext cx="2731488" cy="16979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40665" indent="-227965">
                <a:lnSpc>
                  <a:spcPct val="100000"/>
                </a:lnSpc>
                <a:spcBef>
                  <a:spcPts val="550"/>
                </a:spcBef>
                <a:buChar char="•"/>
                <a:tabLst>
                  <a:tab pos="240665" algn="l"/>
                </a:tabLst>
              </a:pPr>
              <a:r>
                <a:rPr lang="en-US" sz="2400" b="1">
                  <a:solidFill>
                    <a:srgbClr val="1F497D"/>
                  </a:solidFill>
                  <a:latin typeface="+mj-lt"/>
                  <a:cs typeface="Myriad Pro"/>
                </a:rPr>
                <a:t>Site</a:t>
              </a:r>
              <a:r>
                <a:rPr lang="en-US" sz="2400" b="1" spc="-35">
                  <a:solidFill>
                    <a:srgbClr val="1F497D"/>
                  </a:solidFill>
                  <a:latin typeface="+mj-lt"/>
                  <a:cs typeface="Myriad Pro"/>
                </a:rPr>
                <a:t> </a:t>
              </a:r>
              <a:r>
                <a:rPr lang="en-US" sz="2400" b="1" spc="-10">
                  <a:solidFill>
                    <a:srgbClr val="1F497D"/>
                  </a:solidFill>
                  <a:latin typeface="+mj-lt"/>
                  <a:cs typeface="Myriad Pro"/>
                </a:rPr>
                <a:t>Analysis</a:t>
              </a:r>
              <a:endParaRPr lang="en-US" sz="2400" b="1">
                <a:solidFill>
                  <a:srgbClr val="1F497D"/>
                </a:solidFill>
                <a:latin typeface="+mj-lt"/>
                <a:cs typeface="Myriad Pro"/>
              </a:endParaRPr>
            </a:p>
            <a:p>
              <a:pPr marL="240665" indent="-227965">
                <a:lnSpc>
                  <a:spcPct val="100000"/>
                </a:lnSpc>
                <a:spcBef>
                  <a:spcPts val="450"/>
                </a:spcBef>
                <a:buChar char="•"/>
                <a:tabLst>
                  <a:tab pos="240665" algn="l"/>
                </a:tabLst>
              </a:pPr>
              <a:r>
                <a:rPr lang="en-US" sz="2400" b="1">
                  <a:solidFill>
                    <a:srgbClr val="1F497D"/>
                  </a:solidFill>
                  <a:latin typeface="+mj-lt"/>
                  <a:cs typeface="Myriad Pro"/>
                </a:rPr>
                <a:t>Public</a:t>
              </a:r>
              <a:r>
                <a:rPr lang="en-US" sz="2400" b="1" spc="-45">
                  <a:solidFill>
                    <a:srgbClr val="1F497D"/>
                  </a:solidFill>
                  <a:latin typeface="+mj-lt"/>
                  <a:cs typeface="Myriad Pro"/>
                </a:rPr>
                <a:t> </a:t>
              </a:r>
              <a:r>
                <a:rPr lang="en-US" sz="2400" b="1">
                  <a:solidFill>
                    <a:srgbClr val="1F497D"/>
                  </a:solidFill>
                  <a:latin typeface="+mj-lt"/>
                  <a:cs typeface="Myriad Pro"/>
                </a:rPr>
                <a:t>Meeting #1</a:t>
              </a:r>
            </a:p>
            <a:p>
              <a:pPr marL="241300" marR="5080" indent="-228600">
                <a:lnSpc>
                  <a:spcPct val="100000"/>
                </a:lnSpc>
                <a:spcBef>
                  <a:spcPts val="450"/>
                </a:spcBef>
                <a:buChar char="•"/>
                <a:tabLst>
                  <a:tab pos="241300" algn="l"/>
                </a:tabLst>
              </a:pPr>
              <a:r>
                <a:rPr lang="en-US" sz="2400" b="1">
                  <a:solidFill>
                    <a:srgbClr val="1F497D"/>
                  </a:solidFill>
                  <a:latin typeface="+mj-lt"/>
                  <a:cs typeface="Myriad Pro"/>
                </a:rPr>
                <a:t>Conceptual</a:t>
              </a:r>
              <a:r>
                <a:rPr lang="en-US" sz="2400" b="1" spc="-75">
                  <a:solidFill>
                    <a:srgbClr val="1F497D"/>
                  </a:solidFill>
                  <a:latin typeface="+mj-lt"/>
                  <a:cs typeface="Myriad Pro"/>
                </a:rPr>
                <a:t> </a:t>
              </a:r>
              <a:r>
                <a:rPr lang="en-US" sz="2400" b="1" spc="-10">
                  <a:solidFill>
                    <a:srgbClr val="1F497D"/>
                  </a:solidFill>
                  <a:latin typeface="+mj-lt"/>
                  <a:cs typeface="Myriad Pro"/>
                </a:rPr>
                <a:t>Design Options</a:t>
              </a:r>
              <a:endParaRPr lang="en-US" sz="2400" b="1">
                <a:solidFill>
                  <a:srgbClr val="1F497D"/>
                </a:solidFill>
                <a:latin typeface="+mj-lt"/>
                <a:cs typeface="Myriad Pro"/>
              </a:endParaRPr>
            </a:p>
          </p:txBody>
        </p:sp>
        <p:sp>
          <p:nvSpPr>
            <p:cNvPr id="50" name="object 8">
              <a:extLst>
                <a:ext uri="{FF2B5EF4-FFF2-40B4-BE49-F238E27FC236}">
                  <a16:creationId xmlns:a16="http://schemas.microsoft.com/office/drawing/2014/main" id="{1F71272F-DBB1-BB27-19E4-D71CDA60FF96}"/>
                </a:ext>
              </a:extLst>
            </p:cNvPr>
            <p:cNvSpPr txBox="1"/>
            <p:nvPr/>
          </p:nvSpPr>
          <p:spPr>
            <a:xfrm>
              <a:off x="463253" y="3874834"/>
              <a:ext cx="2998839" cy="7643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24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Concept Design </a:t>
              </a:r>
            </a:p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24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&amp; Engagement</a:t>
              </a:r>
              <a:endParaRPr sz="240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A0BD0388-7F49-FADC-3E52-C68BDE0CC857}"/>
                </a:ext>
              </a:extLst>
            </p:cNvPr>
            <p:cNvSpPr/>
            <p:nvPr/>
          </p:nvSpPr>
          <p:spPr>
            <a:xfrm>
              <a:off x="3301988" y="3144465"/>
              <a:ext cx="2844717" cy="4377394"/>
            </a:xfrm>
            <a:prstGeom prst="roundRect">
              <a:avLst/>
            </a:prstGeom>
            <a:solidFill>
              <a:srgbClr val="4BACC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43A04E5-2659-257B-8493-5AA8998022C4}"/>
                </a:ext>
              </a:extLst>
            </p:cNvPr>
            <p:cNvSpPr txBox="1"/>
            <p:nvPr/>
          </p:nvSpPr>
          <p:spPr>
            <a:xfrm>
              <a:off x="3396751" y="4872560"/>
              <a:ext cx="2731488" cy="201593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240665" indent="-227965">
                <a:lnSpc>
                  <a:spcPct val="100000"/>
                </a:lnSpc>
                <a:spcBef>
                  <a:spcPts val="550"/>
                </a:spcBef>
                <a:buChar char="•"/>
                <a:tabLst>
                  <a:tab pos="240665" algn="l"/>
                </a:tabLst>
              </a:pPr>
              <a:r>
                <a:rPr lang="en-US" sz="2400" b="1" dirty="0">
                  <a:solidFill>
                    <a:srgbClr val="4BACC6"/>
                  </a:solidFill>
                  <a:latin typeface="+mj-lt"/>
                  <a:cs typeface="Myriad Pro"/>
                </a:rPr>
                <a:t>Finalize Design Detailing, Specifications &amp; Cost Estimate</a:t>
              </a:r>
              <a:endParaRPr lang="en-US" dirty="0"/>
            </a:p>
            <a:p>
              <a:pPr marL="12700">
                <a:lnSpc>
                  <a:spcPct val="100000"/>
                </a:lnSpc>
                <a:spcBef>
                  <a:spcPts val="550"/>
                </a:spcBef>
                <a:tabLst>
                  <a:tab pos="240665" algn="l"/>
                </a:tabLst>
              </a:pPr>
              <a:endParaRPr lang="en-US" sz="2400" b="1">
                <a:solidFill>
                  <a:srgbClr val="4BACC6"/>
                </a:solidFill>
                <a:latin typeface="+mj-lt"/>
                <a:cs typeface="Myriad Pro"/>
              </a:endParaRPr>
            </a:p>
          </p:txBody>
        </p:sp>
        <p:sp>
          <p:nvSpPr>
            <p:cNvPr id="57" name="object 8">
              <a:extLst>
                <a:ext uri="{FF2B5EF4-FFF2-40B4-BE49-F238E27FC236}">
                  <a16:creationId xmlns:a16="http://schemas.microsoft.com/office/drawing/2014/main" id="{A5F6632B-65F0-7FC3-2910-12871338037F}"/>
                </a:ext>
              </a:extLst>
            </p:cNvPr>
            <p:cNvSpPr txBox="1"/>
            <p:nvPr/>
          </p:nvSpPr>
          <p:spPr>
            <a:xfrm>
              <a:off x="3435804" y="3885824"/>
              <a:ext cx="2998839" cy="7514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2400" b="1">
                  <a:solidFill>
                    <a:srgbClr val="4BACC6"/>
                  </a:solidFill>
                  <a:latin typeface="Montserrat" panose="00000500000000000000" pitchFamily="2" charset="0"/>
                  <a:cs typeface="Myriad Pro"/>
                </a:rPr>
                <a:t>Design Documentation</a:t>
              </a:r>
              <a:endParaRPr sz="2400">
                <a:solidFill>
                  <a:srgbClr val="4BACC6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2FDD456-401F-7A45-4217-1BF45C23AEAA}"/>
                </a:ext>
              </a:extLst>
            </p:cNvPr>
            <p:cNvSpPr/>
            <p:nvPr/>
          </p:nvSpPr>
          <p:spPr>
            <a:xfrm>
              <a:off x="6315933" y="3160872"/>
              <a:ext cx="2857944" cy="4366157"/>
            </a:xfrm>
            <a:prstGeom prst="roundRect">
              <a:avLst/>
            </a:prstGeom>
            <a:solidFill>
              <a:srgbClr val="F7964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BA0D2168-89EA-D8F5-54F2-B22356B9C439}"/>
                </a:ext>
              </a:extLst>
            </p:cNvPr>
            <p:cNvSpPr/>
            <p:nvPr/>
          </p:nvSpPr>
          <p:spPr>
            <a:xfrm>
              <a:off x="9364860" y="3170904"/>
              <a:ext cx="2841441" cy="4367113"/>
            </a:xfrm>
            <a:prstGeom prst="roundRect">
              <a:avLst/>
            </a:prstGeom>
            <a:solidFill>
              <a:srgbClr val="9BBB59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7038F879-379D-C2FB-ED78-1CA57DF7BCB0}"/>
                </a:ext>
              </a:extLst>
            </p:cNvPr>
            <p:cNvSpPr/>
            <p:nvPr/>
          </p:nvSpPr>
          <p:spPr>
            <a:xfrm>
              <a:off x="12367475" y="3175137"/>
              <a:ext cx="2841441" cy="4377388"/>
            </a:xfrm>
            <a:prstGeom prst="roundRect">
              <a:avLst/>
            </a:prstGeom>
            <a:solidFill>
              <a:srgbClr val="571D1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85419ED-9B63-82CF-DDB6-F4C0B9B018D9}"/>
                </a:ext>
              </a:extLst>
            </p:cNvPr>
            <p:cNvSpPr txBox="1"/>
            <p:nvPr/>
          </p:nvSpPr>
          <p:spPr>
            <a:xfrm>
              <a:off x="6430929" y="4892193"/>
              <a:ext cx="273148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40665" indent="-227965">
                <a:lnSpc>
                  <a:spcPct val="100000"/>
                </a:lnSpc>
                <a:spcBef>
                  <a:spcPts val="550"/>
                </a:spcBef>
                <a:buChar char="•"/>
                <a:tabLst>
                  <a:tab pos="240665" algn="l"/>
                </a:tabLst>
              </a:pPr>
              <a:r>
                <a:rPr lang="en-US" sz="2400" b="1">
                  <a:solidFill>
                    <a:srgbClr val="F79646"/>
                  </a:solidFill>
                  <a:latin typeface="+mj-lt"/>
                  <a:cs typeface="Myriad Pro"/>
                </a:rPr>
                <a:t>Submit to Authorities having jurisdiction for approval</a:t>
              </a:r>
            </a:p>
          </p:txBody>
        </p:sp>
        <p:sp>
          <p:nvSpPr>
            <p:cNvPr id="69" name="object 8">
              <a:extLst>
                <a:ext uri="{FF2B5EF4-FFF2-40B4-BE49-F238E27FC236}">
                  <a16:creationId xmlns:a16="http://schemas.microsoft.com/office/drawing/2014/main" id="{8D82AA54-A39B-BE7C-5BC1-C8B8E5B3CAB5}"/>
                </a:ext>
              </a:extLst>
            </p:cNvPr>
            <p:cNvSpPr txBox="1"/>
            <p:nvPr/>
          </p:nvSpPr>
          <p:spPr>
            <a:xfrm>
              <a:off x="6508405" y="3905457"/>
              <a:ext cx="2998839" cy="7514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2400" b="1">
                  <a:solidFill>
                    <a:srgbClr val="F79646"/>
                  </a:solidFill>
                  <a:latin typeface="Montserrat" panose="00000500000000000000" pitchFamily="2" charset="0"/>
                  <a:cs typeface="Myriad Pro"/>
                </a:rPr>
                <a:t>Regulatory Compliance</a:t>
              </a:r>
              <a:endParaRPr sz="2400">
                <a:solidFill>
                  <a:srgbClr val="F79646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B4B716D-7895-206B-FAC6-40267047986C}"/>
                </a:ext>
              </a:extLst>
            </p:cNvPr>
            <p:cNvSpPr txBox="1"/>
            <p:nvPr/>
          </p:nvSpPr>
          <p:spPr>
            <a:xfrm>
              <a:off x="9433544" y="4894570"/>
              <a:ext cx="2731488" cy="16979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41300" marR="283210" indent="-228600">
                <a:lnSpc>
                  <a:spcPct val="100000"/>
                </a:lnSpc>
                <a:spcBef>
                  <a:spcPts val="100"/>
                </a:spcBef>
                <a:buChar char="•"/>
                <a:tabLst>
                  <a:tab pos="241300" algn="l"/>
                </a:tabLst>
              </a:pPr>
              <a:r>
                <a:rPr lang="en-US" sz="2400" b="1">
                  <a:solidFill>
                    <a:schemeClr val="accent3"/>
                  </a:solidFill>
                  <a:latin typeface="+mj-lt"/>
                </a:rPr>
                <a:t>Responses to questions</a:t>
              </a:r>
            </a:p>
            <a:p>
              <a:pPr marL="240665" indent="-227965">
                <a:lnSpc>
                  <a:spcPct val="100000"/>
                </a:lnSpc>
                <a:spcBef>
                  <a:spcPts val="450"/>
                </a:spcBef>
                <a:buChar char="•"/>
                <a:tabLst>
                  <a:tab pos="240665" algn="l"/>
                </a:tabLst>
              </a:pPr>
              <a:r>
                <a:rPr lang="en-US" sz="2400" b="1">
                  <a:solidFill>
                    <a:schemeClr val="accent3"/>
                  </a:solidFill>
                  <a:latin typeface="+mj-lt"/>
                </a:rPr>
                <a:t>Conformed Set</a:t>
              </a:r>
            </a:p>
            <a:p>
              <a:pPr marL="240665" indent="-227965">
                <a:lnSpc>
                  <a:spcPct val="100000"/>
                </a:lnSpc>
                <a:spcBef>
                  <a:spcPts val="450"/>
                </a:spcBef>
                <a:buChar char="•"/>
                <a:tabLst>
                  <a:tab pos="240665" algn="l"/>
                </a:tabLst>
              </a:pPr>
              <a:r>
                <a:rPr lang="en-US" sz="2400" b="1">
                  <a:solidFill>
                    <a:schemeClr val="accent3"/>
                  </a:solidFill>
                  <a:latin typeface="+mj-lt"/>
                </a:rPr>
                <a:t>Bidder selection</a:t>
              </a:r>
            </a:p>
          </p:txBody>
        </p:sp>
        <p:sp>
          <p:nvSpPr>
            <p:cNvPr id="71" name="object 8">
              <a:extLst>
                <a:ext uri="{FF2B5EF4-FFF2-40B4-BE49-F238E27FC236}">
                  <a16:creationId xmlns:a16="http://schemas.microsoft.com/office/drawing/2014/main" id="{4C7B3D71-ECB2-9C78-DF28-4E5D9BD0F8CE}"/>
                </a:ext>
              </a:extLst>
            </p:cNvPr>
            <p:cNvSpPr txBox="1"/>
            <p:nvPr/>
          </p:nvSpPr>
          <p:spPr>
            <a:xfrm>
              <a:off x="9587831" y="3907834"/>
              <a:ext cx="2998839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2400" b="1">
                  <a:solidFill>
                    <a:schemeClr val="accent3"/>
                  </a:solidFill>
                  <a:latin typeface="Montserrat" panose="00000500000000000000" pitchFamily="2" charset="0"/>
                  <a:cs typeface="Myriad Pro"/>
                </a:rPr>
                <a:t>Bidding</a:t>
              </a:r>
              <a:endParaRPr sz="2400">
                <a:solidFill>
                  <a:schemeClr val="accent3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E3314C6-C42B-DEA2-BD86-08E1A05926A4}"/>
                </a:ext>
              </a:extLst>
            </p:cNvPr>
            <p:cNvSpPr txBox="1"/>
            <p:nvPr/>
          </p:nvSpPr>
          <p:spPr>
            <a:xfrm>
              <a:off x="12571626" y="4894570"/>
              <a:ext cx="2731488" cy="20031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40665" indent="-227965">
                <a:lnSpc>
                  <a:spcPct val="100000"/>
                </a:lnSpc>
                <a:spcBef>
                  <a:spcPts val="550"/>
                </a:spcBef>
                <a:buChar char="•"/>
                <a:tabLst>
                  <a:tab pos="240665" algn="l"/>
                </a:tabLst>
              </a:pPr>
              <a:r>
                <a:rPr lang="en-US" sz="2400" b="1">
                  <a:solidFill>
                    <a:srgbClr val="571D1F"/>
                  </a:solidFill>
                  <a:latin typeface="+mj-lt"/>
                </a:rPr>
                <a:t>Site Preparation</a:t>
              </a:r>
            </a:p>
            <a:p>
              <a:pPr marL="240665" indent="-227965">
                <a:lnSpc>
                  <a:spcPct val="100000"/>
                </a:lnSpc>
                <a:spcBef>
                  <a:spcPts val="450"/>
                </a:spcBef>
                <a:buChar char="•"/>
                <a:tabLst>
                  <a:tab pos="240665" algn="l"/>
                </a:tabLst>
              </a:pPr>
              <a:r>
                <a:rPr lang="en-US" sz="2400" b="1">
                  <a:solidFill>
                    <a:srgbClr val="571D1F"/>
                  </a:solidFill>
                  <a:latin typeface="+mj-lt"/>
                </a:rPr>
                <a:t>Shade Structure and Site Improvements Construction</a:t>
              </a:r>
            </a:p>
          </p:txBody>
        </p:sp>
        <p:sp>
          <p:nvSpPr>
            <p:cNvPr id="73" name="object 8">
              <a:extLst>
                <a:ext uri="{FF2B5EF4-FFF2-40B4-BE49-F238E27FC236}">
                  <a16:creationId xmlns:a16="http://schemas.microsoft.com/office/drawing/2014/main" id="{C6B134BB-69B8-0F03-0983-F723E9CCA2B9}"/>
                </a:ext>
              </a:extLst>
            </p:cNvPr>
            <p:cNvSpPr txBox="1"/>
            <p:nvPr/>
          </p:nvSpPr>
          <p:spPr>
            <a:xfrm>
              <a:off x="12571626" y="3907834"/>
              <a:ext cx="2998839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2400" b="1">
                  <a:solidFill>
                    <a:srgbClr val="571D1F"/>
                  </a:solidFill>
                  <a:latin typeface="Montserrat" panose="00000500000000000000" pitchFamily="2" charset="0"/>
                  <a:cs typeface="Myriad Pro"/>
                </a:rPr>
                <a:t>Construction</a:t>
              </a:r>
              <a:endParaRPr sz="24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98D593E-911F-C515-836F-C9F460E0A787}"/>
              </a:ext>
            </a:extLst>
          </p:cNvPr>
          <p:cNvGrpSpPr/>
          <p:nvPr/>
        </p:nvGrpSpPr>
        <p:grpSpPr>
          <a:xfrm>
            <a:off x="448014" y="7632686"/>
            <a:ext cx="15299055" cy="996200"/>
            <a:chOff x="448014" y="8060107"/>
            <a:chExt cx="15299055" cy="99620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2652BD0-317A-B396-1BB9-B924CB89A465}"/>
                </a:ext>
              </a:extLst>
            </p:cNvPr>
            <p:cNvSpPr/>
            <p:nvPr/>
          </p:nvSpPr>
          <p:spPr>
            <a:xfrm>
              <a:off x="613490" y="8060107"/>
              <a:ext cx="2405677" cy="449703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46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84A4FA1-38A7-91D2-259D-4CB9E0D76652}"/>
                </a:ext>
              </a:extLst>
            </p:cNvPr>
            <p:cNvSpPr/>
            <p:nvPr/>
          </p:nvSpPr>
          <p:spPr>
            <a:xfrm>
              <a:off x="3019167" y="8060107"/>
              <a:ext cx="2405677" cy="449703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6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0C2625B-DD18-81AD-6D32-3E12D4C58055}"/>
                </a:ext>
              </a:extLst>
            </p:cNvPr>
            <p:cNvSpPr/>
            <p:nvPr/>
          </p:nvSpPr>
          <p:spPr>
            <a:xfrm>
              <a:off x="5440463" y="8060107"/>
              <a:ext cx="2405677" cy="449703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6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CCEF7E4-03B5-69EB-0FEC-4550819977F6}"/>
                </a:ext>
              </a:extLst>
            </p:cNvPr>
            <p:cNvSpPr/>
            <p:nvPr/>
          </p:nvSpPr>
          <p:spPr>
            <a:xfrm>
              <a:off x="7846140" y="8060107"/>
              <a:ext cx="2405677" cy="449703"/>
            </a:xfrm>
            <a:prstGeom prst="rect">
              <a:avLst/>
            </a:prstGeom>
            <a:solidFill>
              <a:schemeClr val="bg1">
                <a:lumMod val="95000"/>
                <a:alpha val="46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92D905A-2C9B-67EC-B442-F7FC4EAB73BC}"/>
                </a:ext>
              </a:extLst>
            </p:cNvPr>
            <p:cNvSpPr/>
            <p:nvPr/>
          </p:nvSpPr>
          <p:spPr>
            <a:xfrm>
              <a:off x="10267436" y="8060107"/>
              <a:ext cx="2405677" cy="449703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46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5EEA6BA-A099-36ED-8D63-0A10E97079F8}"/>
                </a:ext>
              </a:extLst>
            </p:cNvPr>
            <p:cNvSpPr/>
            <p:nvPr/>
          </p:nvSpPr>
          <p:spPr>
            <a:xfrm>
              <a:off x="12673113" y="8060107"/>
              <a:ext cx="2405677" cy="449703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6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bject 8">
              <a:extLst>
                <a:ext uri="{FF2B5EF4-FFF2-40B4-BE49-F238E27FC236}">
                  <a16:creationId xmlns:a16="http://schemas.microsoft.com/office/drawing/2014/main" id="{0143CE94-16DD-1BCB-AAF8-4BA84AA5DD0A}"/>
                </a:ext>
              </a:extLst>
            </p:cNvPr>
            <p:cNvSpPr txBox="1"/>
            <p:nvPr/>
          </p:nvSpPr>
          <p:spPr>
            <a:xfrm>
              <a:off x="704481" y="8620084"/>
              <a:ext cx="2998839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24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2025</a:t>
              </a:r>
              <a:endParaRPr sz="240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13F449B-6C79-C06D-1613-7269012DF452}"/>
                </a:ext>
              </a:extLst>
            </p:cNvPr>
            <p:cNvCxnSpPr>
              <a:cxnSpLocks/>
            </p:cNvCxnSpPr>
            <p:nvPr/>
          </p:nvCxnSpPr>
          <p:spPr>
            <a:xfrm>
              <a:off x="448014" y="8524568"/>
              <a:ext cx="14746012" cy="0"/>
            </a:xfrm>
            <a:prstGeom prst="line">
              <a:avLst/>
            </a:prstGeom>
            <a:ln>
              <a:solidFill>
                <a:srgbClr val="1F497D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bject 8">
              <a:extLst>
                <a:ext uri="{FF2B5EF4-FFF2-40B4-BE49-F238E27FC236}">
                  <a16:creationId xmlns:a16="http://schemas.microsoft.com/office/drawing/2014/main" id="{D3DEA6F9-E26A-EBFB-E1B3-63E5C1879DDF}"/>
                </a:ext>
              </a:extLst>
            </p:cNvPr>
            <p:cNvSpPr txBox="1"/>
            <p:nvPr/>
          </p:nvSpPr>
          <p:spPr>
            <a:xfrm>
              <a:off x="10421829" y="8674151"/>
              <a:ext cx="2998839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24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2026</a:t>
              </a:r>
              <a:endParaRPr sz="240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66" name="object 8">
              <a:extLst>
                <a:ext uri="{FF2B5EF4-FFF2-40B4-BE49-F238E27FC236}">
                  <a16:creationId xmlns:a16="http://schemas.microsoft.com/office/drawing/2014/main" id="{5E32BF94-59C2-A87E-93A9-ADF60571BEB2}"/>
                </a:ext>
              </a:extLst>
            </p:cNvPr>
            <p:cNvSpPr txBox="1"/>
            <p:nvPr/>
          </p:nvSpPr>
          <p:spPr>
            <a:xfrm>
              <a:off x="704482" y="8196034"/>
              <a:ext cx="2998839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16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Spring</a:t>
              </a:r>
              <a:endParaRPr sz="160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85" name="object 8">
              <a:extLst>
                <a:ext uri="{FF2B5EF4-FFF2-40B4-BE49-F238E27FC236}">
                  <a16:creationId xmlns:a16="http://schemas.microsoft.com/office/drawing/2014/main" id="{6B46B4F3-42F0-1422-799C-3DF4A2FFDDC7}"/>
                </a:ext>
              </a:extLst>
            </p:cNvPr>
            <p:cNvSpPr txBox="1"/>
            <p:nvPr/>
          </p:nvSpPr>
          <p:spPr>
            <a:xfrm>
              <a:off x="3147867" y="8216683"/>
              <a:ext cx="2998839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16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Summer</a:t>
              </a:r>
              <a:endParaRPr sz="160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86" name="object 8">
              <a:extLst>
                <a:ext uri="{FF2B5EF4-FFF2-40B4-BE49-F238E27FC236}">
                  <a16:creationId xmlns:a16="http://schemas.microsoft.com/office/drawing/2014/main" id="{07A1DE26-87D0-A287-8D80-F0DDE4F4C787}"/>
                </a:ext>
              </a:extLst>
            </p:cNvPr>
            <p:cNvSpPr txBox="1"/>
            <p:nvPr/>
          </p:nvSpPr>
          <p:spPr>
            <a:xfrm>
              <a:off x="5503423" y="8194449"/>
              <a:ext cx="2998839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16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Fall</a:t>
              </a:r>
              <a:endParaRPr sz="160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87" name="object 8">
              <a:extLst>
                <a:ext uri="{FF2B5EF4-FFF2-40B4-BE49-F238E27FC236}">
                  <a16:creationId xmlns:a16="http://schemas.microsoft.com/office/drawing/2014/main" id="{AE6258D7-18D4-2A62-D5A1-11DAFCDF0E9C}"/>
                </a:ext>
              </a:extLst>
            </p:cNvPr>
            <p:cNvSpPr txBox="1"/>
            <p:nvPr/>
          </p:nvSpPr>
          <p:spPr>
            <a:xfrm>
              <a:off x="7935739" y="8185193"/>
              <a:ext cx="2998839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16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Winter</a:t>
              </a:r>
              <a:endParaRPr sz="160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89" name="object 8">
              <a:extLst>
                <a:ext uri="{FF2B5EF4-FFF2-40B4-BE49-F238E27FC236}">
                  <a16:creationId xmlns:a16="http://schemas.microsoft.com/office/drawing/2014/main" id="{04F3F75D-9FE8-DD8B-83D3-6E7A8D95C59B}"/>
                </a:ext>
              </a:extLst>
            </p:cNvPr>
            <p:cNvSpPr txBox="1"/>
            <p:nvPr/>
          </p:nvSpPr>
          <p:spPr>
            <a:xfrm>
              <a:off x="10342553" y="8203064"/>
              <a:ext cx="2998839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16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Spring</a:t>
              </a:r>
              <a:endParaRPr sz="160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  <p:sp>
          <p:nvSpPr>
            <p:cNvPr id="92" name="object 8">
              <a:extLst>
                <a:ext uri="{FF2B5EF4-FFF2-40B4-BE49-F238E27FC236}">
                  <a16:creationId xmlns:a16="http://schemas.microsoft.com/office/drawing/2014/main" id="{948FA9BB-068F-3B5C-89A0-8759A1BE96F0}"/>
                </a:ext>
              </a:extLst>
            </p:cNvPr>
            <p:cNvSpPr txBox="1"/>
            <p:nvPr/>
          </p:nvSpPr>
          <p:spPr>
            <a:xfrm>
              <a:off x="12748230" y="8219164"/>
              <a:ext cx="2998839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lang="en-US" sz="1600" b="1" spc="-70">
                  <a:solidFill>
                    <a:srgbClr val="1F497D"/>
                  </a:solidFill>
                  <a:latin typeface="Montserrat" panose="00000500000000000000" pitchFamily="2" charset="0"/>
                  <a:cs typeface="Myriad Pro"/>
                </a:rPr>
                <a:t>Summer</a:t>
              </a:r>
              <a:endParaRPr sz="1600">
                <a:solidFill>
                  <a:srgbClr val="1F497D"/>
                </a:solidFill>
                <a:latin typeface="Montserrat" panose="00000500000000000000" pitchFamily="2" charset="0"/>
                <a:cs typeface="Myriad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991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Picnic tables in a grassy area&#10;&#10;AI-generated content may be incorrect."/>
          <p:cNvPicPr/>
          <p:nvPr/>
        </p:nvPicPr>
        <p:blipFill>
          <a:blip r:embed="rId3"/>
          <a:srcRect l="61134" t="-5" r="105" b="117"/>
          <a:stretch>
            <a:fillRect/>
          </a:stretch>
        </p:blipFill>
        <p:spPr>
          <a:xfrm>
            <a:off x="-519" y="-308974"/>
            <a:ext cx="4952055" cy="950724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7" name="object 7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22</a:t>
            </a:fld>
            <a:endParaRPr spc="-25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C42E6DE0-B40D-0E04-0CCC-64D623427E56}"/>
              </a:ext>
            </a:extLst>
          </p:cNvPr>
          <p:cNvSpPr txBox="1"/>
          <p:nvPr/>
        </p:nvSpPr>
        <p:spPr>
          <a:xfrm>
            <a:off x="5930900" y="1198880"/>
            <a:ext cx="7654925" cy="57404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41590" algn="l"/>
              </a:tabLst>
            </a:pPr>
            <a:r>
              <a:rPr lang="en-US" sz="3600" b="1" u="heavy" spc="325" dirty="0">
                <a:solidFill>
                  <a:srgbClr val="211F1F"/>
                </a:solidFill>
                <a:uFill>
                  <a:solidFill>
                    <a:srgbClr val="211F1F"/>
                  </a:solidFill>
                </a:uFill>
                <a:latin typeface="Montserrat"/>
                <a:cs typeface="Trebuchet MS"/>
              </a:rPr>
              <a:t>DISCUSSION</a:t>
            </a:r>
            <a:r>
              <a:rPr sz="3600" b="1" u="heavy" spc="325" dirty="0">
                <a:solidFill>
                  <a:srgbClr val="211F1F"/>
                </a:solidFill>
                <a:uFill>
                  <a:solidFill>
                    <a:srgbClr val="211F1F"/>
                  </a:solidFill>
                </a:uFill>
                <a:latin typeface="Montserrat"/>
                <a:cs typeface="Trebuchet MS"/>
              </a:rPr>
              <a:t> </a:t>
            </a:r>
            <a:r>
              <a:rPr sz="3600" b="1" u="heavy" dirty="0">
                <a:solidFill>
                  <a:srgbClr val="211F1F"/>
                </a:solidFill>
                <a:uFill>
                  <a:solidFill>
                    <a:srgbClr val="211F1F"/>
                  </a:solidFill>
                </a:uFill>
                <a:latin typeface="Montserrat"/>
                <a:cs typeface="Trebuchet MS"/>
              </a:rPr>
              <a:t>/</a:t>
            </a:r>
            <a:r>
              <a:rPr sz="3600" b="1" u="heavy" spc="285" dirty="0">
                <a:solidFill>
                  <a:srgbClr val="211F1F"/>
                </a:solidFill>
                <a:uFill>
                  <a:solidFill>
                    <a:srgbClr val="211F1F"/>
                  </a:solidFill>
                </a:uFill>
                <a:latin typeface="Montserrat"/>
                <a:cs typeface="Trebuchet MS"/>
              </a:rPr>
              <a:t> </a:t>
            </a:r>
            <a:r>
              <a:rPr sz="3600" b="1" u="heavy" spc="215" dirty="0">
                <a:solidFill>
                  <a:srgbClr val="211F1F"/>
                </a:solidFill>
                <a:uFill>
                  <a:solidFill>
                    <a:srgbClr val="211F1F"/>
                  </a:solidFill>
                </a:uFill>
                <a:latin typeface="Montserrat"/>
                <a:cs typeface="Trebuchet MS"/>
              </a:rPr>
              <a:t>Q&amp;</a:t>
            </a:r>
            <a:r>
              <a:rPr sz="3600" b="1" u="heavy" spc="-725" dirty="0">
                <a:solidFill>
                  <a:srgbClr val="211F1F"/>
                </a:solidFill>
                <a:uFill>
                  <a:solidFill>
                    <a:srgbClr val="211F1F"/>
                  </a:solidFill>
                </a:uFill>
                <a:latin typeface="Montserrat"/>
                <a:cs typeface="Trebuchet MS"/>
              </a:rPr>
              <a:t> </a:t>
            </a:r>
            <a:r>
              <a:rPr sz="3600" b="1" u="heavy" spc="85" dirty="0">
                <a:solidFill>
                  <a:srgbClr val="211F1F"/>
                </a:solidFill>
                <a:uFill>
                  <a:solidFill>
                    <a:srgbClr val="211F1F"/>
                  </a:solidFill>
                </a:uFill>
                <a:latin typeface="Montserrat"/>
                <a:cs typeface="Trebuchet MS"/>
              </a:rPr>
              <a:t>A</a:t>
            </a:r>
            <a:r>
              <a:rPr sz="3600" b="1" u="heavy" dirty="0">
                <a:solidFill>
                  <a:srgbClr val="211F1F"/>
                </a:solidFill>
                <a:uFill>
                  <a:solidFill>
                    <a:srgbClr val="211F1F"/>
                  </a:solidFill>
                </a:uFill>
                <a:latin typeface="Montserrat"/>
                <a:cs typeface="Trebuchet MS"/>
              </a:rPr>
              <a:t>	</a:t>
            </a:r>
            <a:endParaRPr sz="3600" dirty="0">
              <a:latin typeface="Montserrat"/>
              <a:cs typeface="Trebuchet MS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2210346D-3A4D-8517-1BDA-B1F960AEDF9D}"/>
              </a:ext>
            </a:extLst>
          </p:cNvPr>
          <p:cNvSpPr txBox="1"/>
          <p:nvPr/>
        </p:nvSpPr>
        <p:spPr>
          <a:xfrm>
            <a:off x="5936461" y="2170786"/>
            <a:ext cx="8601710" cy="4783361"/>
          </a:xfrm>
          <a:prstGeom prst="rect">
            <a:avLst/>
          </a:prstGeom>
        </p:spPr>
        <p:txBody>
          <a:bodyPr vert="horz" wrap="square" lIns="0" tIns="127000" rIns="0" bIns="0" rtlCol="0" anchor="t">
            <a:spAutoFit/>
          </a:bodyPr>
          <a:lstStyle/>
          <a:p>
            <a:pPr marL="469265" indent="-456565">
              <a:spcBef>
                <a:spcPts val="1000"/>
              </a:spcBef>
              <a:spcAft>
                <a:spcPts val="500"/>
              </a:spcAft>
              <a:buChar char="•"/>
              <a:tabLst>
                <a:tab pos="469265" algn="l"/>
              </a:tabLst>
            </a:pPr>
            <a:r>
              <a:rPr lang="en-US" sz="3000" b="1" spc="-125">
                <a:solidFill>
                  <a:srgbClr val="211F1F"/>
                </a:solidFill>
                <a:latin typeface="Trebuchet MS"/>
                <a:cs typeface="Trebuchet MS"/>
              </a:rPr>
              <a:t>What do you like about the concept plans?</a:t>
            </a:r>
            <a:endParaRPr lang="en-US" sz="3000" spc="-125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469265" indent="-456565">
              <a:spcBef>
                <a:spcPts val="1000"/>
              </a:spcBef>
              <a:spcAft>
                <a:spcPts val="500"/>
              </a:spcAft>
              <a:buChar char="•"/>
              <a:tabLst>
                <a:tab pos="469265" algn="l"/>
              </a:tabLst>
            </a:pPr>
            <a:r>
              <a:rPr lang="en-US" sz="3000" b="1" spc="-125">
                <a:solidFill>
                  <a:srgbClr val="211F1F"/>
                </a:solidFill>
                <a:latin typeface="Trebuchet MS"/>
                <a:cs typeface="Trebuchet MS"/>
              </a:rPr>
              <a:t>What would you like to see changed?</a:t>
            </a:r>
            <a:endParaRPr lang="en-US" sz="3000" spc="-125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469265" indent="-456565">
              <a:spcBef>
                <a:spcPts val="1000"/>
              </a:spcBef>
              <a:spcAft>
                <a:spcPts val="500"/>
              </a:spcAft>
              <a:buChar char="•"/>
              <a:tabLst>
                <a:tab pos="469265" algn="l"/>
              </a:tabLst>
            </a:pPr>
            <a:r>
              <a:rPr lang="en-US" sz="3000" b="1" spc="-125" dirty="0">
                <a:solidFill>
                  <a:srgbClr val="211F1F"/>
                </a:solidFill>
                <a:latin typeface="Trebuchet MS"/>
                <a:cs typeface="Trebuchet MS"/>
              </a:rPr>
              <a:t>Are we enhancing Lake </a:t>
            </a:r>
            <a:r>
              <a:rPr lang="en-US" sz="3000" b="1" spc="-125" err="1">
                <a:solidFill>
                  <a:srgbClr val="211F1F"/>
                </a:solidFill>
                <a:latin typeface="Trebuchet MS"/>
                <a:cs typeface="Trebuchet MS"/>
              </a:rPr>
              <a:t>Wyola</a:t>
            </a:r>
            <a:r>
              <a:rPr lang="en-US" sz="3000" b="1" spc="-125">
                <a:solidFill>
                  <a:srgbClr val="211F1F"/>
                </a:solidFill>
                <a:latin typeface="Trebuchet MS"/>
                <a:cs typeface="Trebuchet MS"/>
              </a:rPr>
              <a:t> State Park?</a:t>
            </a:r>
            <a:endParaRPr lang="en-US" sz="3000" spc="-125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469265" indent="-456565">
              <a:spcBef>
                <a:spcPts val="1000"/>
              </a:spcBef>
              <a:spcAft>
                <a:spcPts val="500"/>
              </a:spcAft>
              <a:buChar char="•"/>
              <a:tabLst>
                <a:tab pos="469265" algn="l"/>
              </a:tabLst>
            </a:pPr>
            <a:r>
              <a:rPr lang="en-US" sz="3000" b="1" spc="-125">
                <a:solidFill>
                  <a:srgbClr val="211F1F"/>
                </a:solidFill>
                <a:latin typeface="Trebuchet MS"/>
                <a:cs typeface="Trebuchet MS"/>
              </a:rPr>
              <a:t>Do you like the CCC Style?</a:t>
            </a:r>
          </a:p>
          <a:p>
            <a:pPr marL="469265" indent="-456565">
              <a:spcBef>
                <a:spcPts val="1000"/>
              </a:spcBef>
              <a:spcAft>
                <a:spcPts val="500"/>
              </a:spcAft>
              <a:buChar char="•"/>
              <a:tabLst>
                <a:tab pos="469265" algn="l"/>
              </a:tabLst>
            </a:pPr>
            <a:r>
              <a:rPr lang="en-US" sz="3000" b="1" spc="-125" dirty="0">
                <a:solidFill>
                  <a:srgbClr val="211F1F"/>
                </a:solidFill>
                <a:latin typeface="Trebuchet MS"/>
              </a:rPr>
              <a:t>How do you feel about the locations of the </a:t>
            </a:r>
            <a:r>
              <a:rPr lang="en-US" sz="3000" b="1" spc="-125">
                <a:solidFill>
                  <a:srgbClr val="211F1F"/>
                </a:solidFill>
                <a:latin typeface="Trebuchet MS"/>
              </a:rPr>
              <a:t>structures?</a:t>
            </a:r>
            <a:endParaRPr lang="en-US" sz="3000" spc="-125">
              <a:latin typeface="Trebuchet MS"/>
            </a:endParaRPr>
          </a:p>
          <a:p>
            <a:pPr marL="469265" indent="-456565">
              <a:spcBef>
                <a:spcPts val="1000"/>
              </a:spcBef>
              <a:spcAft>
                <a:spcPts val="500"/>
              </a:spcAft>
              <a:buChar char="•"/>
              <a:tabLst>
                <a:tab pos="469265" algn="l"/>
              </a:tabLst>
            </a:pPr>
            <a:r>
              <a:rPr lang="en-US" sz="3000" b="1" spc="-125">
                <a:solidFill>
                  <a:srgbClr val="211F1F"/>
                </a:solidFill>
                <a:latin typeface="Trebuchet MS"/>
              </a:rPr>
              <a:t>Are there any other features you would like to see on the structures?</a:t>
            </a:r>
            <a:endParaRPr lang="en-US"/>
          </a:p>
        </p:txBody>
      </p:sp>
      <p:sp>
        <p:nvSpPr>
          <p:cNvPr id="15" name="Holder 4">
            <a:extLst>
              <a:ext uri="{FF2B5EF4-FFF2-40B4-BE49-F238E27FC236}">
                <a16:creationId xmlns:a16="http://schemas.microsoft.com/office/drawing/2014/main" id="{8136A7F9-EF7C-87B3-1D19-ADCF30996FB2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>
              <a:latin typeface="Franklin Gothic Book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4D607586-5489-926A-DF63-7C33D113280B}"/>
              </a:ext>
            </a:extLst>
          </p:cNvPr>
          <p:cNvSpPr txBox="1">
            <a:spLocks noGrp="1"/>
          </p:cNvSpPr>
          <p:nvPr/>
        </p:nvSpPr>
        <p:spPr>
          <a:xfrm>
            <a:off x="2750502" y="405129"/>
            <a:ext cx="1844675" cy="383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211F1F"/>
                </a:solidFill>
                <a:latin typeface="Franklin Gothic Demi" panose="020B0703020102020204" pitchFamily="34" charset="0"/>
                <a:ea typeface="+mj-ea"/>
                <a:cs typeface="Franklin Gothic Demi" panose="020B07030201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0" spc="-490">
                <a:solidFill>
                  <a:srgbClr val="FFFFFF"/>
                </a:solidFill>
              </a:rPr>
              <a:t>4</a:t>
            </a:r>
            <a:endParaRPr sz="25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05"/>
              <a:t>ADDITIONAL</a:t>
            </a:r>
            <a:r>
              <a:rPr spc="390"/>
              <a:t> </a:t>
            </a:r>
            <a:r>
              <a:rPr spc="360"/>
              <a:t>INFORMATION</a:t>
            </a:r>
          </a:p>
        </p:txBody>
      </p:sp>
      <p:sp>
        <p:nvSpPr>
          <p:cNvPr id="3" name="object 3"/>
          <p:cNvSpPr/>
          <p:nvPr/>
        </p:nvSpPr>
        <p:spPr>
          <a:xfrm>
            <a:off x="2720339" y="1854199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05100" y="2228850"/>
            <a:ext cx="11273155" cy="324447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39395" indent="-226695">
              <a:lnSpc>
                <a:spcPct val="100000"/>
              </a:lnSpc>
              <a:spcBef>
                <a:spcPts val="100"/>
              </a:spcBef>
              <a:buChar char="•"/>
              <a:tabLst>
                <a:tab pos="240029" algn="l"/>
              </a:tabLst>
            </a:pPr>
            <a:r>
              <a:rPr sz="3000" b="1" spc="-95">
                <a:solidFill>
                  <a:srgbClr val="211F1F"/>
                </a:solidFill>
                <a:latin typeface="Trebuchet MS"/>
                <a:cs typeface="Trebuchet MS"/>
              </a:rPr>
              <a:t>Recording</a:t>
            </a:r>
            <a:r>
              <a:rPr sz="3000" b="1" spc="-245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60">
                <a:solidFill>
                  <a:srgbClr val="211F1F"/>
                </a:solidFill>
                <a:latin typeface="Trebuchet MS"/>
                <a:cs typeface="Trebuchet MS"/>
              </a:rPr>
              <a:t>and</a:t>
            </a:r>
            <a:r>
              <a:rPr sz="3000" b="1" spc="-245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25">
                <a:solidFill>
                  <a:srgbClr val="211F1F"/>
                </a:solidFill>
                <a:latin typeface="Trebuchet MS"/>
                <a:cs typeface="Trebuchet MS"/>
              </a:rPr>
              <a:t>tonight’s</a:t>
            </a:r>
            <a:r>
              <a:rPr sz="3000" b="1" spc="-24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00">
                <a:solidFill>
                  <a:srgbClr val="211F1F"/>
                </a:solidFill>
                <a:latin typeface="Trebuchet MS"/>
                <a:cs typeface="Trebuchet MS"/>
              </a:rPr>
              <a:t>slide</a:t>
            </a:r>
            <a:r>
              <a:rPr sz="3000" b="1" spc="-245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40">
                <a:solidFill>
                  <a:srgbClr val="211F1F"/>
                </a:solidFill>
                <a:latin typeface="Trebuchet MS"/>
                <a:cs typeface="Trebuchet MS"/>
              </a:rPr>
              <a:t>deck</a:t>
            </a:r>
            <a:r>
              <a:rPr sz="3000" b="1" spc="-245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35">
                <a:solidFill>
                  <a:srgbClr val="211F1F"/>
                </a:solidFill>
                <a:latin typeface="Trebuchet MS"/>
                <a:cs typeface="Trebuchet MS"/>
              </a:rPr>
              <a:t>will</a:t>
            </a:r>
            <a:r>
              <a:rPr sz="3000" b="1" spc="-24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95">
                <a:solidFill>
                  <a:srgbClr val="211F1F"/>
                </a:solidFill>
                <a:latin typeface="Trebuchet MS"/>
                <a:cs typeface="Trebuchet MS"/>
              </a:rPr>
              <a:t>be</a:t>
            </a:r>
            <a:r>
              <a:rPr sz="3000" b="1" spc="-245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10">
                <a:solidFill>
                  <a:srgbClr val="211F1F"/>
                </a:solidFill>
                <a:latin typeface="Trebuchet MS"/>
                <a:cs typeface="Trebuchet MS"/>
              </a:rPr>
              <a:t>available</a:t>
            </a:r>
            <a:r>
              <a:rPr sz="3000" b="1" spc="-24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25">
                <a:solidFill>
                  <a:srgbClr val="211F1F"/>
                </a:solidFill>
                <a:latin typeface="Trebuchet MS"/>
                <a:cs typeface="Trebuchet MS"/>
              </a:rPr>
              <a:t>at:</a:t>
            </a:r>
            <a:endParaRPr sz="3000">
              <a:latin typeface="Trebuchet MS"/>
              <a:cs typeface="Trebuchet MS"/>
            </a:endParaRPr>
          </a:p>
          <a:p>
            <a:pPr marL="697865" lvl="1" indent="-227965">
              <a:lnSpc>
                <a:spcPct val="100000"/>
              </a:lnSpc>
              <a:buClr>
                <a:srgbClr val="211F1F"/>
              </a:buClr>
              <a:buChar char="•"/>
              <a:tabLst>
                <a:tab pos="697865" algn="l"/>
              </a:tabLst>
            </a:pPr>
            <a:r>
              <a:rPr sz="3000" u="heavy" spc="-20">
                <a:solidFill>
                  <a:srgbClr val="1F5D9E"/>
                </a:solidFill>
                <a:uFill>
                  <a:solidFill>
                    <a:srgbClr val="1F5D9E"/>
                  </a:solidFill>
                </a:uFill>
                <a:latin typeface="Myriad Pro"/>
                <a:cs typeface="Myriad Pro"/>
                <a:hlinkClick r:id="rId2"/>
              </a:rPr>
              <a:t>www.mass.gov/dcr/past-</a:t>
            </a:r>
            <a:r>
              <a:rPr sz="3000" u="heavy" spc="-10">
                <a:solidFill>
                  <a:srgbClr val="1F5D9E"/>
                </a:solidFill>
                <a:uFill>
                  <a:solidFill>
                    <a:srgbClr val="1F5D9E"/>
                  </a:solidFill>
                </a:uFill>
                <a:latin typeface="Myriad Pro"/>
                <a:cs typeface="Myriad Pro"/>
                <a:hlinkClick r:id="rId2"/>
              </a:rPr>
              <a:t>public-meetings</a:t>
            </a:r>
            <a:endParaRPr sz="3000">
              <a:latin typeface="Myriad Pro"/>
              <a:cs typeface="Myriad Pro"/>
            </a:endParaRPr>
          </a:p>
          <a:p>
            <a:pPr marL="239395" indent="-226695">
              <a:lnSpc>
                <a:spcPct val="100000"/>
              </a:lnSpc>
              <a:spcBef>
                <a:spcPts val="3600"/>
              </a:spcBef>
              <a:buChar char="•"/>
              <a:tabLst>
                <a:tab pos="240029" algn="l"/>
              </a:tabLst>
            </a:pPr>
            <a:r>
              <a:rPr sz="3000" b="1" spc="-100">
                <a:solidFill>
                  <a:srgbClr val="211F1F"/>
                </a:solidFill>
                <a:latin typeface="Trebuchet MS"/>
                <a:cs typeface="Trebuchet MS"/>
              </a:rPr>
              <a:t>If</a:t>
            </a:r>
            <a:r>
              <a:rPr sz="3000" b="1" spc="-254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95">
                <a:solidFill>
                  <a:srgbClr val="211F1F"/>
                </a:solidFill>
                <a:latin typeface="Trebuchet MS"/>
                <a:cs typeface="Trebuchet MS"/>
              </a:rPr>
              <a:t>you</a:t>
            </a:r>
            <a:r>
              <a:rPr sz="3000" b="1" spc="-254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25">
                <a:solidFill>
                  <a:srgbClr val="211F1F"/>
                </a:solidFill>
                <a:latin typeface="Trebuchet MS"/>
                <a:cs typeface="Trebuchet MS"/>
              </a:rPr>
              <a:t>have</a:t>
            </a:r>
            <a:r>
              <a:rPr sz="3000" b="1" spc="-254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00">
                <a:solidFill>
                  <a:srgbClr val="211F1F"/>
                </a:solidFill>
                <a:latin typeface="Trebuchet MS"/>
                <a:cs typeface="Trebuchet MS"/>
              </a:rPr>
              <a:t>comments</a:t>
            </a:r>
            <a:r>
              <a:rPr sz="3000" b="1" spc="-25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40">
                <a:solidFill>
                  <a:srgbClr val="211F1F"/>
                </a:solidFill>
                <a:latin typeface="Trebuchet MS"/>
                <a:cs typeface="Trebuchet MS"/>
              </a:rPr>
              <a:t>on</a:t>
            </a:r>
            <a:r>
              <a:rPr sz="3000" b="1" spc="-254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10">
                <a:solidFill>
                  <a:srgbClr val="211F1F"/>
                </a:solidFill>
                <a:latin typeface="Trebuchet MS"/>
                <a:cs typeface="Trebuchet MS"/>
              </a:rPr>
              <a:t>this</a:t>
            </a:r>
            <a:r>
              <a:rPr sz="3000" b="1" spc="-254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45">
                <a:solidFill>
                  <a:srgbClr val="211F1F"/>
                </a:solidFill>
                <a:latin typeface="Trebuchet MS"/>
                <a:cs typeface="Trebuchet MS"/>
              </a:rPr>
              <a:t>project:</a:t>
            </a:r>
            <a:endParaRPr sz="3000">
              <a:latin typeface="Trebuchet MS"/>
              <a:cs typeface="Trebuchet MS"/>
            </a:endParaRPr>
          </a:p>
          <a:p>
            <a:pPr marL="697865" lvl="1" indent="-227965">
              <a:lnSpc>
                <a:spcPct val="100000"/>
              </a:lnSpc>
              <a:buChar char="•"/>
              <a:tabLst>
                <a:tab pos="697865" algn="l"/>
              </a:tabLst>
            </a:pPr>
            <a:r>
              <a:rPr sz="3000">
                <a:solidFill>
                  <a:srgbClr val="211F1F"/>
                </a:solidFill>
                <a:latin typeface="Myriad Pro"/>
                <a:cs typeface="Myriad Pro"/>
              </a:rPr>
              <a:t>Submit</a:t>
            </a:r>
            <a:r>
              <a:rPr sz="3000" spc="12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Myriad Pro"/>
                <a:cs typeface="Myriad Pro"/>
              </a:rPr>
              <a:t>online:</a:t>
            </a:r>
            <a:r>
              <a:rPr sz="3000" spc="12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 u="heavy" spc="-20">
                <a:solidFill>
                  <a:srgbClr val="1F5D9E"/>
                </a:solidFill>
                <a:uFill>
                  <a:solidFill>
                    <a:srgbClr val="1F5D9E"/>
                  </a:solidFill>
                </a:uFill>
                <a:latin typeface="Myriad Pro"/>
                <a:cs typeface="Myriad Pro"/>
              </a:rPr>
              <a:t>h</a:t>
            </a:r>
            <a:r>
              <a:rPr sz="3000" u="heavy" spc="-20">
                <a:solidFill>
                  <a:srgbClr val="1F5D9E"/>
                </a:solidFill>
                <a:uFill>
                  <a:solidFill>
                    <a:srgbClr val="1F5D9E"/>
                  </a:solidFill>
                </a:uFill>
                <a:latin typeface="Myriad Pro"/>
                <a:cs typeface="Myriad Pro"/>
                <a:hlinkClick r:id="rId3"/>
              </a:rPr>
              <a:t>ttps://www.mass.gov/forms/dcr-</a:t>
            </a:r>
            <a:r>
              <a:rPr sz="3000" u="heavy" spc="-10">
                <a:solidFill>
                  <a:srgbClr val="1F5D9E"/>
                </a:solidFill>
                <a:uFill>
                  <a:solidFill>
                    <a:srgbClr val="1F5D9E"/>
                  </a:solidFill>
                </a:uFill>
                <a:latin typeface="Myriad Pro"/>
                <a:cs typeface="Myriad Pro"/>
                <a:hlinkClick r:id="rId3"/>
              </a:rPr>
              <a:t>public-comments</a:t>
            </a:r>
            <a:endParaRPr sz="3000">
              <a:latin typeface="Myriad Pro"/>
              <a:cs typeface="Myriad Pro"/>
            </a:endParaRPr>
          </a:p>
          <a:p>
            <a:pPr marL="697865" lvl="1" indent="-227965">
              <a:buChar char="•"/>
              <a:tabLst>
                <a:tab pos="697865" algn="l"/>
              </a:tabLst>
            </a:pPr>
            <a:r>
              <a:rPr sz="3000">
                <a:solidFill>
                  <a:srgbClr val="211F1F"/>
                </a:solidFill>
                <a:latin typeface="Myriad Pro"/>
                <a:cs typeface="Myriad Pro"/>
              </a:rPr>
              <a:t>Deadline:</a:t>
            </a:r>
            <a:r>
              <a:rPr sz="3000" spc="-13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lang="en-US" sz="3000" spc="-135">
                <a:solidFill>
                  <a:srgbClr val="211F1F"/>
                </a:solidFill>
                <a:latin typeface="Myriad Pro"/>
                <a:cs typeface="Myriad Pro"/>
              </a:rPr>
              <a:t>June 18</a:t>
            </a:r>
            <a:r>
              <a:rPr lang="en-US" sz="2000" spc="-135" baseline="30000">
                <a:solidFill>
                  <a:srgbClr val="211F1F"/>
                </a:solidFill>
                <a:latin typeface="Myriad Pro"/>
                <a:cs typeface="Myriad Pro"/>
              </a:rPr>
              <a:t>th</a:t>
            </a:r>
            <a:r>
              <a:rPr lang="en-US" sz="3000" spc="-135">
                <a:solidFill>
                  <a:srgbClr val="211F1F"/>
                </a:solidFill>
                <a:latin typeface="Myriad Pro"/>
                <a:cs typeface="Myriad Pro"/>
              </a:rPr>
              <a:t>, 2025 (Two Weeks)</a:t>
            </a:r>
            <a:endParaRPr sz="3000">
              <a:latin typeface="Myriad Pro"/>
              <a:cs typeface="Myriad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05100" y="5465508"/>
            <a:ext cx="106540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i="1" spc="-30">
                <a:solidFill>
                  <a:srgbClr val="211F1F"/>
                </a:solidFill>
                <a:latin typeface="Calibri"/>
                <a:cs typeface="Calibri"/>
              </a:rPr>
              <a:t>Please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40">
                <a:solidFill>
                  <a:srgbClr val="211F1F"/>
                </a:solidFill>
                <a:latin typeface="Calibri"/>
                <a:cs typeface="Calibri"/>
              </a:rPr>
              <a:t>note: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0">
                <a:solidFill>
                  <a:srgbClr val="211F1F"/>
                </a:solidFill>
                <a:latin typeface="Calibri"/>
                <a:cs typeface="Calibri"/>
              </a:rPr>
              <a:t>the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0">
                <a:solidFill>
                  <a:srgbClr val="211F1F"/>
                </a:solidFill>
                <a:latin typeface="Calibri"/>
                <a:cs typeface="Calibri"/>
              </a:rPr>
              <a:t>contents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0">
                <a:solidFill>
                  <a:srgbClr val="211F1F"/>
                </a:solidFill>
                <a:latin typeface="Calibri"/>
                <a:cs typeface="Calibri"/>
              </a:rPr>
              <a:t>of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comments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submitted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35">
                <a:solidFill>
                  <a:srgbClr val="211F1F"/>
                </a:solidFill>
                <a:latin typeface="Calibri"/>
                <a:cs typeface="Calibri"/>
              </a:rPr>
              <a:t>to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DCR,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including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0">
                <a:solidFill>
                  <a:srgbClr val="211F1F"/>
                </a:solidFill>
                <a:latin typeface="Calibri"/>
                <a:cs typeface="Calibri"/>
              </a:rPr>
              <a:t>your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name,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30">
                <a:solidFill>
                  <a:srgbClr val="211F1F"/>
                </a:solidFill>
                <a:latin typeface="Calibri"/>
                <a:cs typeface="Calibri"/>
              </a:rPr>
              <a:t>town,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and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zip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5">
                <a:solidFill>
                  <a:srgbClr val="211F1F"/>
                </a:solidFill>
                <a:latin typeface="Calibri"/>
                <a:cs typeface="Calibri"/>
              </a:rPr>
              <a:t>code,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will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5">
                <a:solidFill>
                  <a:srgbClr val="211F1F"/>
                </a:solidFill>
                <a:latin typeface="Calibri"/>
                <a:cs typeface="Calibri"/>
              </a:rPr>
              <a:t>be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posted</a:t>
            </a:r>
            <a:r>
              <a:rPr sz="2000" i="1" spc="-7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on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50">
                <a:solidFill>
                  <a:srgbClr val="211F1F"/>
                </a:solidFill>
                <a:latin typeface="Calibri"/>
                <a:cs typeface="Calibri"/>
              </a:rPr>
              <a:t>DCR’s</a:t>
            </a:r>
            <a:r>
              <a:rPr sz="2000" i="1" spc="-6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45">
                <a:solidFill>
                  <a:srgbClr val="211F1F"/>
                </a:solidFill>
                <a:latin typeface="Calibri"/>
                <a:cs typeface="Calibri"/>
              </a:rPr>
              <a:t>website.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Additional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contact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information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5">
                <a:solidFill>
                  <a:srgbClr val="211F1F"/>
                </a:solidFill>
                <a:latin typeface="Calibri"/>
                <a:cs typeface="Calibri"/>
              </a:rPr>
              <a:t>provided,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notably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email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35">
                <a:solidFill>
                  <a:srgbClr val="211F1F"/>
                </a:solidFill>
                <a:latin typeface="Calibri"/>
                <a:cs typeface="Calibri"/>
              </a:rPr>
              <a:t>address,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will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be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used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5">
                <a:solidFill>
                  <a:srgbClr val="211F1F"/>
                </a:solidFill>
                <a:latin typeface="Calibri"/>
                <a:cs typeface="Calibri"/>
              </a:rPr>
              <a:t>for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outreach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rgbClr val="211F1F"/>
                </a:solidFill>
                <a:latin typeface="Calibri"/>
                <a:cs typeface="Calibri"/>
              </a:rPr>
              <a:t>on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35">
                <a:solidFill>
                  <a:srgbClr val="211F1F"/>
                </a:solidFill>
                <a:latin typeface="Calibri"/>
                <a:cs typeface="Calibri"/>
              </a:rPr>
              <a:t>future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0">
                <a:solidFill>
                  <a:srgbClr val="211F1F"/>
                </a:solidFill>
                <a:latin typeface="Calibri"/>
                <a:cs typeface="Calibri"/>
              </a:rPr>
              <a:t>updates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35">
                <a:solidFill>
                  <a:srgbClr val="211F1F"/>
                </a:solidFill>
                <a:latin typeface="Calibri"/>
                <a:cs typeface="Calibri"/>
              </a:rPr>
              <a:t>to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0">
                <a:solidFill>
                  <a:srgbClr val="211F1F"/>
                </a:solidFill>
                <a:latin typeface="Calibri"/>
                <a:cs typeface="Calibri"/>
              </a:rPr>
              <a:t>the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0">
                <a:solidFill>
                  <a:srgbClr val="211F1F"/>
                </a:solidFill>
                <a:latin typeface="Calibri"/>
                <a:cs typeface="Calibri"/>
              </a:rPr>
              <a:t>subject</a:t>
            </a:r>
            <a:r>
              <a:rPr sz="2000" i="1" spc="-65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5">
                <a:solidFill>
                  <a:srgbClr val="211F1F"/>
                </a:solidFill>
                <a:latin typeface="Calibri"/>
                <a:cs typeface="Calibri"/>
              </a:rPr>
              <a:t>project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20">
                <a:solidFill>
                  <a:srgbClr val="211F1F"/>
                </a:solidFill>
                <a:latin typeface="Calibri"/>
                <a:cs typeface="Calibri"/>
              </a:rPr>
              <a:t>of</a:t>
            </a:r>
            <a:r>
              <a:rPr sz="2000" i="1" spc="-70">
                <a:solidFill>
                  <a:srgbClr val="211F1F"/>
                </a:solidFill>
                <a:latin typeface="Calibri"/>
                <a:cs typeface="Calibri"/>
              </a:rPr>
              <a:t> </a:t>
            </a:r>
            <a:r>
              <a:rPr sz="2000" i="1" spc="-10">
                <a:solidFill>
                  <a:srgbClr val="211F1F"/>
                </a:solidFill>
                <a:latin typeface="Calibri"/>
                <a:cs typeface="Calibri"/>
              </a:rPr>
              <a:t>property.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05100" y="6739890"/>
            <a:ext cx="10840085" cy="185420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39395" marR="5080" indent="-226695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3000" b="1" spc="-100" dirty="0">
                <a:solidFill>
                  <a:srgbClr val="211F1F"/>
                </a:solidFill>
                <a:latin typeface="Trebuchet MS"/>
                <a:cs typeface="Trebuchet MS"/>
              </a:rPr>
              <a:t>If</a:t>
            </a:r>
            <a:r>
              <a:rPr sz="3000" b="1" spc="-260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95" dirty="0">
                <a:solidFill>
                  <a:srgbClr val="211F1F"/>
                </a:solidFill>
                <a:latin typeface="Trebuchet MS"/>
                <a:cs typeface="Trebuchet MS"/>
              </a:rPr>
              <a:t>you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00" dirty="0">
                <a:solidFill>
                  <a:srgbClr val="211F1F"/>
                </a:solidFill>
                <a:latin typeface="Trebuchet MS"/>
                <a:cs typeface="Trebuchet MS"/>
              </a:rPr>
              <a:t>wish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95" dirty="0">
                <a:solidFill>
                  <a:srgbClr val="211F1F"/>
                </a:solidFill>
                <a:latin typeface="Trebuchet MS"/>
                <a:cs typeface="Trebuchet MS"/>
              </a:rPr>
              <a:t>to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10" dirty="0">
                <a:solidFill>
                  <a:srgbClr val="211F1F"/>
                </a:solidFill>
                <a:latin typeface="Trebuchet MS"/>
                <a:cs typeface="Trebuchet MS"/>
              </a:rPr>
              <a:t>subscribe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95" dirty="0">
                <a:solidFill>
                  <a:srgbClr val="211F1F"/>
                </a:solidFill>
                <a:latin typeface="Trebuchet MS"/>
                <a:cs typeface="Trebuchet MS"/>
              </a:rPr>
              <a:t>to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80" dirty="0">
                <a:solidFill>
                  <a:srgbClr val="211F1F"/>
                </a:solidFill>
                <a:latin typeface="Trebuchet MS"/>
                <a:cs typeface="Trebuchet MS"/>
              </a:rPr>
              <a:t>a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45" dirty="0">
                <a:solidFill>
                  <a:srgbClr val="211F1F"/>
                </a:solidFill>
                <a:latin typeface="Trebuchet MS"/>
                <a:cs typeface="Trebuchet MS"/>
              </a:rPr>
              <a:t>DCR</a:t>
            </a:r>
            <a:r>
              <a:rPr sz="3000" b="1" spc="-260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10" dirty="0">
                <a:solidFill>
                  <a:srgbClr val="211F1F"/>
                </a:solidFill>
                <a:latin typeface="Trebuchet MS"/>
                <a:cs typeface="Trebuchet MS"/>
              </a:rPr>
              <a:t>general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110" dirty="0">
                <a:solidFill>
                  <a:srgbClr val="211F1F"/>
                </a:solidFill>
                <a:latin typeface="Trebuchet MS"/>
                <a:cs typeface="Trebuchet MS"/>
              </a:rPr>
              <a:t>information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40" dirty="0">
                <a:solidFill>
                  <a:srgbClr val="211F1F"/>
                </a:solidFill>
                <a:latin typeface="Trebuchet MS"/>
                <a:cs typeface="Trebuchet MS"/>
              </a:rPr>
              <a:t>on</a:t>
            </a:r>
            <a:r>
              <a:rPr sz="3000" b="1" spc="-254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90" dirty="0">
                <a:solidFill>
                  <a:srgbClr val="211F1F"/>
                </a:solidFill>
                <a:latin typeface="Trebuchet MS"/>
                <a:cs typeface="Trebuchet MS"/>
              </a:rPr>
              <a:t>project- 	</a:t>
            </a:r>
            <a:r>
              <a:rPr sz="3000" b="1" spc="-150" dirty="0">
                <a:solidFill>
                  <a:srgbClr val="211F1F"/>
                </a:solidFill>
                <a:latin typeface="Trebuchet MS"/>
                <a:cs typeface="Trebuchet MS"/>
              </a:rPr>
              <a:t>related</a:t>
            </a:r>
            <a:r>
              <a:rPr sz="3000" b="1" spc="-235" dirty="0">
                <a:solidFill>
                  <a:srgbClr val="211F1F"/>
                </a:solidFill>
                <a:latin typeface="Trebuchet MS"/>
                <a:cs typeface="Trebuchet MS"/>
              </a:rPr>
              <a:t> </a:t>
            </a:r>
            <a:r>
              <a:rPr sz="3000" b="1" spc="-30" dirty="0">
                <a:solidFill>
                  <a:srgbClr val="211F1F"/>
                </a:solidFill>
                <a:latin typeface="Trebuchet MS"/>
                <a:cs typeface="Trebuchet MS"/>
              </a:rPr>
              <a:t>listserv:</a:t>
            </a:r>
            <a:endParaRPr sz="3000">
              <a:latin typeface="Trebuchet MS"/>
              <a:cs typeface="Trebuchet MS"/>
            </a:endParaRPr>
          </a:p>
          <a:p>
            <a:pPr marL="698500" marR="83185" lvl="1" indent="-228600">
              <a:buChar char="•"/>
              <a:tabLst>
                <a:tab pos="698500" algn="l"/>
                <a:tab pos="779145" algn="l"/>
              </a:tabLst>
            </a:pPr>
            <a:r>
              <a:rPr sz="3000">
                <a:solidFill>
                  <a:srgbClr val="211F1F"/>
                </a:solidFill>
                <a:latin typeface="Myriad Pro"/>
                <a:cs typeface="Myriad Pro"/>
              </a:rPr>
              <a:t>	Contact</a:t>
            </a:r>
            <a:r>
              <a:rPr sz="3000" spc="-4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 spc="-20">
                <a:solidFill>
                  <a:srgbClr val="211F1F"/>
                </a:solidFill>
                <a:latin typeface="Myriad Pro"/>
                <a:cs typeface="Myriad Pro"/>
              </a:rPr>
              <a:t>DCR’s</a:t>
            </a:r>
            <a:r>
              <a:rPr sz="3000" spc="-4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Myriad Pro"/>
                <a:cs typeface="Myriad Pro"/>
              </a:rPr>
              <a:t>Office</a:t>
            </a:r>
            <a:r>
              <a:rPr sz="3000" spc="-4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Myriad Pro"/>
                <a:cs typeface="Myriad Pro"/>
              </a:rPr>
              <a:t>of</a:t>
            </a:r>
            <a:r>
              <a:rPr sz="3000" spc="-4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Myriad Pro"/>
                <a:cs typeface="Myriad Pro"/>
              </a:rPr>
              <a:t>Community</a:t>
            </a:r>
            <a:r>
              <a:rPr sz="3000" spc="-4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Myriad Pro"/>
                <a:cs typeface="Myriad Pro"/>
              </a:rPr>
              <a:t>Relations</a:t>
            </a:r>
            <a:r>
              <a:rPr sz="3000" spc="-4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Myriad Pro"/>
                <a:cs typeface="Myriad Pro"/>
              </a:rPr>
              <a:t>via</a:t>
            </a:r>
            <a:r>
              <a:rPr sz="3000" spc="-4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Myriad Pro"/>
                <a:cs typeface="Myriad Pro"/>
              </a:rPr>
              <a:t>email</a:t>
            </a:r>
            <a:r>
              <a:rPr sz="3000" spc="-40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Myriad Pro"/>
                <a:cs typeface="Myriad Pro"/>
              </a:rPr>
              <a:t>at</a:t>
            </a:r>
            <a:r>
              <a:rPr sz="3000" spc="-45">
                <a:solidFill>
                  <a:srgbClr val="211F1F"/>
                </a:solidFill>
                <a:latin typeface="Myriad Pro"/>
                <a:cs typeface="Myriad Pro"/>
              </a:rPr>
              <a:t> </a:t>
            </a:r>
            <a:r>
              <a:rPr lang="en-US" sz="3000" spc="-45" dirty="0">
                <a:solidFill>
                  <a:srgbClr val="211F1F"/>
                </a:solidFill>
                <a:latin typeface="Myriad Pro"/>
                <a:cs typeface="Myriad Pro"/>
                <a:hlinkClick r:id="rId4"/>
              </a:rPr>
              <a:t>mass.parks@mass.gov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8" name="object 8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23</a:t>
            </a:fld>
            <a:endParaRPr spc="-25"/>
          </a:p>
        </p:txBody>
      </p:sp>
      <p:sp>
        <p:nvSpPr>
          <p:cNvPr id="12" name="Holder 4">
            <a:extLst>
              <a:ext uri="{FF2B5EF4-FFF2-40B4-BE49-F238E27FC236}">
                <a16:creationId xmlns:a16="http://schemas.microsoft.com/office/drawing/2014/main" id="{61EE213F-801C-3344-5D5D-F2882BA6FC4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rge field with a body of water and trees&#10;&#10;AI-generated content may be incorrect.">
            <a:extLst>
              <a:ext uri="{FF2B5EF4-FFF2-40B4-BE49-F238E27FC236}">
                <a16:creationId xmlns:a16="http://schemas.microsoft.com/office/drawing/2014/main" id="{711EA1F8-C7D4-C180-733D-76F8AB7F2E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19"/>
          <a:stretch/>
        </p:blipFill>
        <p:spPr>
          <a:xfrm>
            <a:off x="1" y="-19574"/>
            <a:ext cx="15544800" cy="922072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05100" y="1176019"/>
            <a:ext cx="6827520" cy="57403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997325" algn="ctr">
              <a:lnSpc>
                <a:spcPct val="100000"/>
              </a:lnSpc>
              <a:spcBef>
                <a:spcPts val="100"/>
              </a:spcBef>
            </a:pPr>
            <a:r>
              <a:rPr spc="275">
                <a:latin typeface="Franklin Gothic Demi"/>
              </a:rPr>
              <a:t>Thank</a:t>
            </a:r>
            <a:r>
              <a:rPr spc="220" dirty="0">
                <a:latin typeface="Franklin Gothic Demi"/>
              </a:rPr>
              <a:t> </a:t>
            </a:r>
            <a:r>
              <a:rPr spc="110">
                <a:latin typeface="Franklin Gothic Demi"/>
              </a:rPr>
              <a:t>You</a:t>
            </a:r>
            <a:endParaRPr lang="en-US">
              <a:latin typeface="Franklin Gothic Dem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783079"/>
            <a:ext cx="15544800" cy="8038465"/>
            <a:chOff x="0" y="1783079"/>
            <a:chExt cx="15544800" cy="8038465"/>
          </a:xfrm>
        </p:grpSpPr>
        <p:sp>
          <p:nvSpPr>
            <p:cNvPr id="5" name="object 5"/>
            <p:cNvSpPr/>
            <p:nvPr/>
          </p:nvSpPr>
          <p:spPr>
            <a:xfrm>
              <a:off x="6492240" y="1808479"/>
              <a:ext cx="2948940" cy="0"/>
            </a:xfrm>
            <a:custGeom>
              <a:avLst/>
              <a:gdLst/>
              <a:ahLst/>
              <a:cxnLst/>
              <a:rect l="l" t="t" r="r" b="b"/>
              <a:pathLst>
                <a:path w="2948940">
                  <a:moveTo>
                    <a:pt x="0" y="0"/>
                  </a:moveTo>
                  <a:lnTo>
                    <a:pt x="2948940" y="0"/>
                  </a:lnTo>
                </a:path>
              </a:pathLst>
            </a:custGeom>
            <a:ln w="50800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24</a:t>
            </a:fld>
            <a:endParaRPr spc="-25"/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500FF69D-3F36-108A-9381-CEAB55BA81E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D93785AC-E109-D063-2AC1-56617908081E}"/>
              </a:ext>
            </a:extLst>
          </p:cNvPr>
          <p:cNvSpPr txBox="1"/>
          <p:nvPr/>
        </p:nvSpPr>
        <p:spPr>
          <a:xfrm>
            <a:off x="2168706" y="3071241"/>
            <a:ext cx="11894422" cy="206210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kern="0"/>
            </a:defPPr>
          </a:lstStyle>
          <a:p>
            <a:pPr algn="ctr"/>
            <a:endParaRPr lang="en-US" sz="3200" b="1" dirty="0">
              <a:latin typeface="Franklin Gothic Book"/>
            </a:endParaRPr>
          </a:p>
          <a:p>
            <a:pPr algn="ctr"/>
            <a:endParaRPr lang="en-US" sz="3200" b="1" dirty="0">
              <a:solidFill>
                <a:srgbClr val="000000"/>
              </a:solidFill>
              <a:latin typeface="Franklin Gothic Book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Franklin Gothic Book"/>
              </a:rPr>
              <a:t>DCR Project Shade Website: </a:t>
            </a:r>
            <a:br>
              <a:rPr lang="en-US" sz="3200" b="1" dirty="0">
                <a:latin typeface="Franklin Gothic Book"/>
              </a:rPr>
            </a:br>
            <a:r>
              <a:rPr lang="en-US" sz="3200" b="1" dirty="0">
                <a:solidFill>
                  <a:srgbClr val="000000"/>
                </a:solidFill>
                <a:latin typeface="Franklin Gothic Book"/>
                <a:hlinkClick r:id="rId6"/>
              </a:rPr>
              <a:t>https://www.mass.gov/info-details/dcr-project-shade</a:t>
            </a:r>
            <a:endParaRPr lang="en-US" sz="3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>
          <a:extLst>
            <a:ext uri="{FF2B5EF4-FFF2-40B4-BE49-F238E27FC236}">
              <a16:creationId xmlns:a16="http://schemas.microsoft.com/office/drawing/2014/main" id="{08AC82D0-9F43-6D1D-66A5-4E3CEDB59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object 14">
            <a:extLst>
              <a:ext uri="{FF2B5EF4-FFF2-40B4-BE49-F238E27FC236}">
                <a16:creationId xmlns:a16="http://schemas.microsoft.com/office/drawing/2014/main" id="{007DBD93-55FA-0A0C-9FA1-2C620E57F783}"/>
              </a:ext>
            </a:extLst>
          </p:cNvPr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395E6707-24DA-BB7C-CB41-C2A1BEE1EACF}"/>
                </a:ext>
              </a:extLst>
            </p:cNvPr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0F978776-E3E6-565A-F963-EB2F6086366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2EC4CD7E-F617-ED3F-8693-B09848EE703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25</a:t>
            </a:fld>
            <a:endParaRPr spc="-25"/>
          </a:p>
        </p:txBody>
      </p:sp>
      <p:sp>
        <p:nvSpPr>
          <p:cNvPr id="23" name="Holder 4">
            <a:extLst>
              <a:ext uri="{FF2B5EF4-FFF2-40B4-BE49-F238E27FC236}">
                <a16:creationId xmlns:a16="http://schemas.microsoft.com/office/drawing/2014/main" id="{7A7C4922-8126-C982-E7A7-5F6F2CFAEF72}"/>
              </a:ext>
            </a:extLst>
          </p:cNvPr>
          <p:cNvSpPr txBox="1">
            <a:spLocks/>
          </p:cNvSpPr>
          <p:nvPr/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kern="0"/>
            </a:defPPr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CHICOPEE MEMORIAL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DF61374F-E063-F238-89F4-59FE9E968E57}"/>
              </a:ext>
            </a:extLst>
          </p:cNvPr>
          <p:cNvSpPr txBox="1">
            <a:spLocks/>
          </p:cNvSpPr>
          <p:nvPr/>
        </p:nvSpPr>
        <p:spPr>
          <a:xfrm>
            <a:off x="289560" y="295610"/>
            <a:ext cx="862583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211F1F"/>
                </a:solidFill>
                <a:latin typeface="Franklin Gothic Demi" panose="020B0703020102020204" pitchFamily="34" charset="0"/>
                <a:ea typeface="+mj-ea"/>
                <a:cs typeface="Franklin Gothic Demi" panose="020B0703020102020204" pitchFamily="34" charset="0"/>
              </a:defRPr>
            </a:lvl1pPr>
          </a:lstStyle>
          <a:p>
            <a:pPr marL="38100">
              <a:spcBef>
                <a:spcPts val="100"/>
              </a:spcBef>
            </a:pPr>
            <a:r>
              <a:rPr lang="en-US" dirty="0">
                <a:latin typeface="Montserrat" panose="00000500000000000000" pitchFamily="2" charset="0"/>
              </a:rPr>
              <a:t>DCR LOCALLY-SOURCED WOOD</a:t>
            </a:r>
          </a:p>
        </p:txBody>
      </p:sp>
      <p:sp>
        <p:nvSpPr>
          <p:cNvPr id="29" name="object 3">
            <a:extLst>
              <a:ext uri="{FF2B5EF4-FFF2-40B4-BE49-F238E27FC236}">
                <a16:creationId xmlns:a16="http://schemas.microsoft.com/office/drawing/2014/main" id="{EECBAE82-CEC8-4906-93D1-D5A9446CCDFA}"/>
              </a:ext>
            </a:extLst>
          </p:cNvPr>
          <p:cNvSpPr/>
          <p:nvPr/>
        </p:nvSpPr>
        <p:spPr>
          <a:xfrm>
            <a:off x="304800" y="986490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3916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09339" y="704410"/>
            <a:ext cx="3126121" cy="16193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38600" y="3549650"/>
            <a:ext cx="7391400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3600" spc="-8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To</a:t>
            </a:r>
            <a:r>
              <a:rPr sz="3600" spc="-5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protect,</a:t>
            </a:r>
            <a:r>
              <a:rPr sz="3600" spc="-45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promote</a:t>
            </a:r>
            <a:r>
              <a:rPr sz="3600" spc="-45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and</a:t>
            </a:r>
            <a:r>
              <a:rPr sz="3600" spc="-45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 spc="-1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enhance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our</a:t>
            </a:r>
            <a:r>
              <a:rPr sz="3600" spc="-3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common</a:t>
            </a:r>
            <a:r>
              <a:rPr sz="3600" spc="-3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wealth</a:t>
            </a:r>
            <a:r>
              <a:rPr sz="3600" spc="-25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of</a:t>
            </a:r>
            <a:r>
              <a:rPr sz="3600" spc="-3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 spc="-1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natural,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cultural</a:t>
            </a:r>
            <a:r>
              <a:rPr sz="3600" spc="-35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and</a:t>
            </a:r>
            <a:r>
              <a:rPr sz="3600" spc="-35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 spc="-1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recreational</a:t>
            </a:r>
            <a:r>
              <a:rPr sz="3600" spc="-3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 spc="-1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resources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for</a:t>
            </a:r>
            <a:r>
              <a:rPr sz="3600" spc="-3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the</a:t>
            </a:r>
            <a:r>
              <a:rPr sz="3600" spc="-25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well-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being</a:t>
            </a:r>
            <a:r>
              <a:rPr sz="3600" spc="-3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of</a:t>
            </a:r>
            <a:r>
              <a:rPr sz="3600" spc="-25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 </a:t>
            </a:r>
            <a:r>
              <a:rPr sz="3600" spc="-20">
                <a:solidFill>
                  <a:srgbClr val="571D1F"/>
                </a:solidFill>
                <a:latin typeface="Montserrat" panose="00000500000000000000" pitchFamily="2" charset="0"/>
                <a:cs typeface="Myriad Pro"/>
              </a:rPr>
              <a:t>all.</a:t>
            </a:r>
            <a:endParaRPr sz="3600">
              <a:solidFill>
                <a:srgbClr val="571D1F"/>
              </a:solidFill>
              <a:latin typeface="Montserrat" panose="00000500000000000000" pitchFamily="2" charset="0"/>
              <a:cs typeface="Myriad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49673" y="2559050"/>
            <a:ext cx="865853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300">
                <a:latin typeface="Montserrat" panose="00000500000000000000" pitchFamily="2" charset="0"/>
              </a:rPr>
              <a:t>DCR</a:t>
            </a:r>
            <a:r>
              <a:rPr spc="355">
                <a:latin typeface="Montserrat" panose="00000500000000000000" pitchFamily="2" charset="0"/>
              </a:rPr>
              <a:t> </a:t>
            </a:r>
            <a:r>
              <a:rPr spc="465">
                <a:latin typeface="Montserrat" panose="00000500000000000000" pitchFamily="2" charset="0"/>
              </a:rPr>
              <a:t>MISSION</a:t>
            </a:r>
            <a:r>
              <a:rPr spc="355">
                <a:latin typeface="Montserrat" panose="00000500000000000000" pitchFamily="2" charset="0"/>
              </a:rPr>
              <a:t> </a:t>
            </a:r>
            <a:r>
              <a:rPr spc="265">
                <a:latin typeface="Montserrat" panose="00000500000000000000" pitchFamily="2" charset="0"/>
              </a:rPr>
              <a:t>STATEMENT</a:t>
            </a:r>
          </a:p>
        </p:txBody>
      </p:sp>
      <p:sp>
        <p:nvSpPr>
          <p:cNvPr id="5" name="object 5"/>
          <p:cNvSpPr/>
          <p:nvPr/>
        </p:nvSpPr>
        <p:spPr>
          <a:xfrm>
            <a:off x="2720339" y="3232149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7" name="object 7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b="0" spc="-25" dirty="0"/>
              <a:t>3</a:t>
            </a:fld>
            <a:endParaRPr b="0" spc="-25"/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9725FFA9-9438-D745-B630-FD55B8BD7BB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360">
                <a:latin typeface="Montserrat" panose="00000500000000000000" pitchFamily="2" charset="0"/>
              </a:rPr>
              <a:t>MEETING</a:t>
            </a:r>
            <a:r>
              <a:rPr spc="375">
                <a:latin typeface="Montserrat" panose="00000500000000000000" pitchFamily="2" charset="0"/>
              </a:rPr>
              <a:t> </a:t>
            </a:r>
            <a:r>
              <a:rPr spc="335">
                <a:latin typeface="Montserrat" panose="00000500000000000000" pitchFamily="2" charset="0"/>
              </a:rPr>
              <a:t>LOGISTICS</a:t>
            </a:r>
          </a:p>
        </p:txBody>
      </p:sp>
      <p:sp>
        <p:nvSpPr>
          <p:cNvPr id="3" name="object 3"/>
          <p:cNvSpPr/>
          <p:nvPr/>
        </p:nvSpPr>
        <p:spPr>
          <a:xfrm>
            <a:off x="2720339" y="1866899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30500" y="2241550"/>
            <a:ext cx="10026015" cy="574040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39395" marR="5080" indent="-226695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3000" b="1" spc="-175">
                <a:solidFill>
                  <a:srgbClr val="211F1F"/>
                </a:solidFill>
                <a:latin typeface="+mj-lt"/>
                <a:cs typeface="Trebuchet MS"/>
              </a:rPr>
              <a:t>You</a:t>
            </a:r>
            <a:r>
              <a:rPr sz="3000" b="1" spc="-254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35">
                <a:solidFill>
                  <a:srgbClr val="211F1F"/>
                </a:solidFill>
                <a:latin typeface="+mj-lt"/>
                <a:cs typeface="Trebuchet MS"/>
              </a:rPr>
              <a:t>will</a:t>
            </a:r>
            <a:r>
              <a:rPr sz="3000" b="1" spc="-25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25">
                <a:solidFill>
                  <a:srgbClr val="211F1F"/>
                </a:solidFill>
                <a:latin typeface="+mj-lt"/>
                <a:cs typeface="Trebuchet MS"/>
              </a:rPr>
              <a:t>have</a:t>
            </a:r>
            <a:r>
              <a:rPr sz="3000" b="1" spc="-25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25">
                <a:solidFill>
                  <a:srgbClr val="211F1F"/>
                </a:solidFill>
                <a:latin typeface="+mj-lt"/>
                <a:cs typeface="Trebuchet MS"/>
              </a:rPr>
              <a:t>the</a:t>
            </a:r>
            <a:r>
              <a:rPr sz="3000" b="1" spc="-25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80">
                <a:solidFill>
                  <a:srgbClr val="211F1F"/>
                </a:solidFill>
                <a:latin typeface="+mj-lt"/>
                <a:cs typeface="Trebuchet MS"/>
              </a:rPr>
              <a:t>opportunity</a:t>
            </a:r>
            <a:r>
              <a:rPr sz="3000" b="1" spc="-25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95">
                <a:solidFill>
                  <a:srgbClr val="211F1F"/>
                </a:solidFill>
                <a:latin typeface="+mj-lt"/>
                <a:cs typeface="Trebuchet MS"/>
              </a:rPr>
              <a:t>to</a:t>
            </a:r>
            <a:r>
              <a:rPr sz="3000" b="1" spc="-25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85">
                <a:solidFill>
                  <a:srgbClr val="211F1F"/>
                </a:solidFill>
                <a:latin typeface="+mj-lt"/>
                <a:cs typeface="Trebuchet MS"/>
              </a:rPr>
              <a:t>submit</a:t>
            </a:r>
            <a:r>
              <a:rPr sz="3000" b="1" spc="-25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00">
                <a:solidFill>
                  <a:srgbClr val="211F1F"/>
                </a:solidFill>
                <a:latin typeface="+mj-lt"/>
                <a:cs typeface="Trebuchet MS"/>
              </a:rPr>
              <a:t>comments</a:t>
            </a:r>
            <a:r>
              <a:rPr sz="3000" b="1" spc="-25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50">
                <a:solidFill>
                  <a:srgbClr val="211F1F"/>
                </a:solidFill>
                <a:latin typeface="+mj-lt"/>
                <a:cs typeface="Trebuchet MS"/>
              </a:rPr>
              <a:t>over</a:t>
            </a:r>
            <a:r>
              <a:rPr sz="3000" b="1" spc="-254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25">
                <a:solidFill>
                  <a:srgbClr val="211F1F"/>
                </a:solidFill>
                <a:latin typeface="+mj-lt"/>
                <a:cs typeface="Trebuchet MS"/>
              </a:rPr>
              <a:t>the 	</a:t>
            </a:r>
            <a:r>
              <a:rPr sz="3000" b="1" spc="-135">
                <a:solidFill>
                  <a:srgbClr val="211F1F"/>
                </a:solidFill>
                <a:latin typeface="+mj-lt"/>
                <a:cs typeface="Trebuchet MS"/>
              </a:rPr>
              <a:t>course</a:t>
            </a:r>
            <a:r>
              <a:rPr sz="3000" b="1" spc="-26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90">
                <a:solidFill>
                  <a:srgbClr val="211F1F"/>
                </a:solidFill>
                <a:latin typeface="+mj-lt"/>
                <a:cs typeface="Trebuchet MS"/>
              </a:rPr>
              <a:t>of</a:t>
            </a:r>
            <a:r>
              <a:rPr sz="3000" b="1" spc="-26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25">
                <a:solidFill>
                  <a:srgbClr val="211F1F"/>
                </a:solidFill>
                <a:latin typeface="+mj-lt"/>
                <a:cs typeface="Trebuchet MS"/>
              </a:rPr>
              <a:t>the</a:t>
            </a:r>
            <a:r>
              <a:rPr sz="3000" b="1" spc="-26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50">
                <a:solidFill>
                  <a:srgbClr val="211F1F"/>
                </a:solidFill>
                <a:latin typeface="+mj-lt"/>
                <a:cs typeface="Trebuchet MS"/>
              </a:rPr>
              <a:t>next</a:t>
            </a:r>
            <a:r>
              <a:rPr sz="3000" b="1" spc="-254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lang="en-US" sz="3000" b="1" spc="-175">
                <a:solidFill>
                  <a:srgbClr val="211F1F"/>
                </a:solidFill>
                <a:latin typeface="+mj-lt"/>
                <a:cs typeface="Trebuchet MS"/>
              </a:rPr>
              <a:t>two</a:t>
            </a:r>
            <a:r>
              <a:rPr sz="3000" b="1" spc="-26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40">
                <a:solidFill>
                  <a:srgbClr val="211F1F"/>
                </a:solidFill>
                <a:latin typeface="+mj-lt"/>
                <a:cs typeface="Trebuchet MS"/>
              </a:rPr>
              <a:t>weeks</a:t>
            </a:r>
            <a:r>
              <a:rPr sz="3000" b="1" spc="-26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25">
                <a:solidFill>
                  <a:srgbClr val="211F1F"/>
                </a:solidFill>
                <a:latin typeface="+mj-lt"/>
                <a:cs typeface="Trebuchet MS"/>
              </a:rPr>
              <a:t>at:</a:t>
            </a:r>
            <a:endParaRPr sz="3000">
              <a:latin typeface="+mj-lt"/>
              <a:cs typeface="Trebuchet MS"/>
            </a:endParaRPr>
          </a:p>
          <a:p>
            <a:pPr marL="698500" marR="1080770" lvl="1" indent="-228600">
              <a:lnSpc>
                <a:spcPct val="100000"/>
              </a:lnSpc>
              <a:spcBef>
                <a:spcPts val="1800"/>
              </a:spcBef>
              <a:buChar char="•"/>
              <a:tabLst>
                <a:tab pos="698500" algn="l"/>
              </a:tabLst>
            </a:pP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DCR</a:t>
            </a:r>
            <a:r>
              <a:rPr sz="3000" spc="-65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Public</a:t>
            </a:r>
            <a:r>
              <a:rPr sz="3000" spc="-65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spc="-10">
                <a:solidFill>
                  <a:srgbClr val="211F1F"/>
                </a:solidFill>
                <a:latin typeface="+mj-lt"/>
                <a:cs typeface="Myriad Pro"/>
              </a:rPr>
              <a:t>Comments </a:t>
            </a:r>
            <a:r>
              <a:rPr sz="3000" u="sng" spc="-10">
                <a:solidFill>
                  <a:srgbClr val="1F5D9E"/>
                </a:solidFill>
                <a:uFill>
                  <a:solidFill>
                    <a:srgbClr val="1F5D9E"/>
                  </a:solidFill>
                </a:uFill>
                <a:latin typeface="+mj-lt"/>
                <a:cs typeface="Myriad Pro"/>
              </a:rPr>
              <a:t>https://www/mass.gov/forms/dcr-public-comments</a:t>
            </a:r>
            <a:endParaRPr sz="3000">
              <a:latin typeface="+mj-lt"/>
              <a:cs typeface="Myriad Pro"/>
            </a:endParaRPr>
          </a:p>
          <a:p>
            <a:pPr marL="239395" indent="-226695">
              <a:lnSpc>
                <a:spcPct val="100000"/>
              </a:lnSpc>
              <a:spcBef>
                <a:spcPts val="1800"/>
              </a:spcBef>
              <a:buChar char="•"/>
              <a:tabLst>
                <a:tab pos="240029" algn="l"/>
              </a:tabLst>
            </a:pPr>
            <a:r>
              <a:rPr sz="3000" b="1" spc="-204">
                <a:solidFill>
                  <a:srgbClr val="211F1F"/>
                </a:solidFill>
                <a:latin typeface="+mj-lt"/>
                <a:cs typeface="Trebuchet MS"/>
              </a:rPr>
              <a:t>Two</a:t>
            </a:r>
            <a:r>
              <a:rPr sz="3000" b="1" spc="-265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14">
                <a:solidFill>
                  <a:srgbClr val="211F1F"/>
                </a:solidFill>
                <a:latin typeface="+mj-lt"/>
                <a:cs typeface="Trebuchet MS"/>
              </a:rPr>
              <a:t>ways</a:t>
            </a:r>
            <a:r>
              <a:rPr sz="3000" b="1" spc="-26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95">
                <a:solidFill>
                  <a:srgbClr val="211F1F"/>
                </a:solidFill>
                <a:latin typeface="+mj-lt"/>
                <a:cs typeface="Trebuchet MS"/>
              </a:rPr>
              <a:t>to</a:t>
            </a:r>
            <a:r>
              <a:rPr sz="3000" b="1" spc="-26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85">
                <a:solidFill>
                  <a:srgbClr val="211F1F"/>
                </a:solidFill>
                <a:latin typeface="+mj-lt"/>
                <a:cs typeface="Trebuchet MS"/>
              </a:rPr>
              <a:t>ask</a:t>
            </a:r>
            <a:r>
              <a:rPr sz="3000" b="1" spc="-26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80">
                <a:solidFill>
                  <a:srgbClr val="211F1F"/>
                </a:solidFill>
                <a:latin typeface="+mj-lt"/>
                <a:cs typeface="Trebuchet MS"/>
              </a:rPr>
              <a:t>questions</a:t>
            </a:r>
            <a:r>
              <a:rPr sz="3000" b="1" spc="-265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50">
                <a:solidFill>
                  <a:srgbClr val="211F1F"/>
                </a:solidFill>
                <a:latin typeface="+mj-lt"/>
                <a:cs typeface="Trebuchet MS"/>
              </a:rPr>
              <a:t>during</a:t>
            </a:r>
            <a:r>
              <a:rPr sz="3000" b="1" spc="-26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25">
                <a:solidFill>
                  <a:srgbClr val="211F1F"/>
                </a:solidFill>
                <a:latin typeface="+mj-lt"/>
                <a:cs typeface="Trebuchet MS"/>
              </a:rPr>
              <a:t>the</a:t>
            </a:r>
            <a:r>
              <a:rPr sz="3000" b="1" spc="-26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0">
                <a:solidFill>
                  <a:srgbClr val="211F1F"/>
                </a:solidFill>
                <a:latin typeface="+mj-lt"/>
                <a:cs typeface="Trebuchet MS"/>
              </a:rPr>
              <a:t>meeting</a:t>
            </a:r>
            <a:endParaRPr sz="3000">
              <a:latin typeface="+mj-lt"/>
              <a:cs typeface="Trebuchet MS"/>
            </a:endParaRPr>
          </a:p>
          <a:p>
            <a:pPr marL="697865" lvl="1" indent="-227965">
              <a:lnSpc>
                <a:spcPct val="100000"/>
              </a:lnSpc>
              <a:spcBef>
                <a:spcPts val="1800"/>
              </a:spcBef>
              <a:buChar char="•"/>
              <a:tabLst>
                <a:tab pos="697865" algn="l"/>
              </a:tabLst>
            </a:pP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Use</a:t>
            </a:r>
            <a:r>
              <a:rPr sz="3000" spc="-4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chat</a:t>
            </a:r>
            <a:r>
              <a:rPr sz="3000" spc="-4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spc="-10">
                <a:solidFill>
                  <a:srgbClr val="211F1F"/>
                </a:solidFill>
                <a:latin typeface="+mj-lt"/>
                <a:cs typeface="Myriad Pro"/>
              </a:rPr>
              <a:t>feature</a:t>
            </a:r>
            <a:endParaRPr sz="3000">
              <a:latin typeface="+mj-lt"/>
              <a:cs typeface="Myriad Pro"/>
            </a:endParaRPr>
          </a:p>
          <a:p>
            <a:pPr marL="698500" marR="433705" lvl="1" indent="-228600">
              <a:lnSpc>
                <a:spcPct val="100000"/>
              </a:lnSpc>
              <a:spcBef>
                <a:spcPts val="1800"/>
              </a:spcBef>
              <a:buChar char="•"/>
              <a:tabLst>
                <a:tab pos="698500" algn="l"/>
              </a:tabLst>
            </a:pP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Raise</a:t>
            </a:r>
            <a:r>
              <a:rPr sz="3000" spc="5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your</a:t>
            </a:r>
            <a:r>
              <a:rPr sz="3000" spc="1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hand:</a:t>
            </a:r>
            <a:r>
              <a:rPr sz="3000" spc="1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spc="-20">
                <a:solidFill>
                  <a:srgbClr val="211F1F"/>
                </a:solidFill>
                <a:latin typeface="+mj-lt"/>
                <a:cs typeface="Myriad Pro"/>
              </a:rPr>
              <a:t>Click</a:t>
            </a:r>
            <a:r>
              <a:rPr sz="3000" spc="-245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“</a:t>
            </a:r>
            <a:r>
              <a:rPr sz="3000" spc="10">
                <a:solidFill>
                  <a:srgbClr val="211F1F"/>
                </a:solidFill>
                <a:latin typeface="+mj-lt"/>
                <a:cs typeface="Myriad Pro"/>
              </a:rPr>
              <a:t>R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ea</a:t>
            </a:r>
            <a:r>
              <a:rPr sz="3000" spc="35">
                <a:solidFill>
                  <a:srgbClr val="211F1F"/>
                </a:solidFill>
                <a:latin typeface="+mj-lt"/>
                <a:cs typeface="Myriad Pro"/>
              </a:rPr>
              <a:t>c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tio</a:t>
            </a:r>
            <a:r>
              <a:rPr sz="3000" spc="-100">
                <a:solidFill>
                  <a:srgbClr val="211F1F"/>
                </a:solidFill>
                <a:latin typeface="+mj-lt"/>
                <a:cs typeface="Myriad Pro"/>
              </a:rPr>
              <a:t>n</a:t>
            </a:r>
            <a:r>
              <a:rPr sz="3000" spc="-470">
                <a:solidFill>
                  <a:srgbClr val="211F1F"/>
                </a:solidFill>
                <a:latin typeface="+mj-lt"/>
                <a:cs typeface="Myriad Pro"/>
              </a:rPr>
              <a:t>”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,</a:t>
            </a:r>
            <a:r>
              <a:rPr sz="3000" spc="1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then</a:t>
            </a:r>
            <a:r>
              <a:rPr sz="3000" spc="1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spc="-20">
                <a:solidFill>
                  <a:srgbClr val="211F1F"/>
                </a:solidFill>
                <a:latin typeface="+mj-lt"/>
                <a:cs typeface="Myriad Pro"/>
              </a:rPr>
              <a:t>click</a:t>
            </a:r>
            <a:r>
              <a:rPr sz="3000" spc="-245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“Raise</a:t>
            </a:r>
            <a:r>
              <a:rPr sz="3000" spc="1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spc="-10">
                <a:solidFill>
                  <a:srgbClr val="211F1F"/>
                </a:solidFill>
                <a:latin typeface="+mj-lt"/>
                <a:cs typeface="Myriad Pro"/>
              </a:rPr>
              <a:t>Hand” 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and</a:t>
            </a:r>
            <a:r>
              <a:rPr sz="3000" spc="-25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you</a:t>
            </a:r>
            <a:r>
              <a:rPr sz="3000" spc="-2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will</a:t>
            </a:r>
            <a:r>
              <a:rPr sz="3000" spc="-25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be</a:t>
            </a:r>
            <a:r>
              <a:rPr sz="3000" spc="-2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given</a:t>
            </a:r>
            <a:r>
              <a:rPr sz="3000" spc="-25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permissions</a:t>
            </a:r>
            <a:r>
              <a:rPr sz="3000" spc="-2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to</a:t>
            </a:r>
            <a:r>
              <a:rPr sz="3000" spc="-25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unmute</a:t>
            </a:r>
            <a:r>
              <a:rPr sz="3000" spc="-20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>
                <a:solidFill>
                  <a:srgbClr val="211F1F"/>
                </a:solidFill>
                <a:latin typeface="+mj-lt"/>
                <a:cs typeface="Myriad Pro"/>
              </a:rPr>
              <a:t>and</a:t>
            </a:r>
            <a:r>
              <a:rPr sz="3000" spc="-25">
                <a:solidFill>
                  <a:srgbClr val="211F1F"/>
                </a:solidFill>
                <a:latin typeface="+mj-lt"/>
                <a:cs typeface="Myriad Pro"/>
              </a:rPr>
              <a:t> </a:t>
            </a:r>
            <a:r>
              <a:rPr sz="3000" spc="-10">
                <a:solidFill>
                  <a:srgbClr val="211F1F"/>
                </a:solidFill>
                <a:latin typeface="+mj-lt"/>
                <a:cs typeface="Myriad Pro"/>
              </a:rPr>
              <a:t>speak.</a:t>
            </a:r>
            <a:endParaRPr sz="3000">
              <a:latin typeface="+mj-lt"/>
              <a:cs typeface="Myriad Pro"/>
            </a:endParaRPr>
          </a:p>
          <a:p>
            <a:pPr marL="239395" marR="670560" indent="-226695">
              <a:lnSpc>
                <a:spcPct val="100000"/>
              </a:lnSpc>
              <a:spcBef>
                <a:spcPts val="1800"/>
              </a:spcBef>
              <a:buChar char="•"/>
              <a:tabLst>
                <a:tab pos="241300" algn="l"/>
              </a:tabLst>
            </a:pPr>
            <a:r>
              <a:rPr sz="3000" b="1" spc="-125">
                <a:solidFill>
                  <a:srgbClr val="211F1F"/>
                </a:solidFill>
                <a:latin typeface="+mj-lt"/>
                <a:cs typeface="Trebuchet MS"/>
              </a:rPr>
              <a:t>Please</a:t>
            </a:r>
            <a:r>
              <a:rPr sz="3000" b="1" spc="-245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20">
                <a:solidFill>
                  <a:srgbClr val="211F1F"/>
                </a:solidFill>
                <a:latin typeface="+mj-lt"/>
                <a:cs typeface="Trebuchet MS"/>
              </a:rPr>
              <a:t>note</a:t>
            </a:r>
            <a:r>
              <a:rPr sz="3000" b="1" spc="-24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14">
                <a:solidFill>
                  <a:srgbClr val="211F1F"/>
                </a:solidFill>
                <a:latin typeface="+mj-lt"/>
                <a:cs typeface="Trebuchet MS"/>
              </a:rPr>
              <a:t>that</a:t>
            </a:r>
            <a:r>
              <a:rPr sz="3000" b="1" spc="-24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10">
                <a:solidFill>
                  <a:srgbClr val="211F1F"/>
                </a:solidFill>
                <a:latin typeface="+mj-lt"/>
                <a:cs typeface="Trebuchet MS"/>
              </a:rPr>
              <a:t>this</a:t>
            </a:r>
            <a:r>
              <a:rPr sz="3000" b="1" spc="-24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95">
                <a:solidFill>
                  <a:srgbClr val="211F1F"/>
                </a:solidFill>
                <a:latin typeface="+mj-lt"/>
                <a:cs typeface="Trebuchet MS"/>
              </a:rPr>
              <a:t>public</a:t>
            </a:r>
            <a:r>
              <a:rPr sz="3000" b="1" spc="-24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10">
                <a:solidFill>
                  <a:srgbClr val="211F1F"/>
                </a:solidFill>
                <a:latin typeface="+mj-lt"/>
                <a:cs typeface="Trebuchet MS"/>
              </a:rPr>
              <a:t>information</a:t>
            </a:r>
            <a:r>
              <a:rPr sz="3000" b="1" spc="-24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90">
                <a:solidFill>
                  <a:srgbClr val="211F1F"/>
                </a:solidFill>
                <a:latin typeface="+mj-lt"/>
                <a:cs typeface="Trebuchet MS"/>
              </a:rPr>
              <a:t>meeting</a:t>
            </a:r>
            <a:r>
              <a:rPr sz="3000" b="1" spc="-24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35">
                <a:solidFill>
                  <a:srgbClr val="211F1F"/>
                </a:solidFill>
                <a:latin typeface="+mj-lt"/>
                <a:cs typeface="Trebuchet MS"/>
              </a:rPr>
              <a:t>will</a:t>
            </a:r>
            <a:r>
              <a:rPr sz="3000" b="1" spc="-24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25">
                <a:solidFill>
                  <a:srgbClr val="211F1F"/>
                </a:solidFill>
                <a:latin typeface="+mj-lt"/>
                <a:cs typeface="Trebuchet MS"/>
              </a:rPr>
              <a:t>be 	</a:t>
            </a:r>
            <a:r>
              <a:rPr sz="3000" b="1" spc="-175">
                <a:solidFill>
                  <a:srgbClr val="211F1F"/>
                </a:solidFill>
                <a:latin typeface="+mj-lt"/>
                <a:cs typeface="Trebuchet MS"/>
              </a:rPr>
              <a:t>recorded;</a:t>
            </a:r>
            <a:r>
              <a:rPr sz="3000" b="1" spc="-25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25">
                <a:solidFill>
                  <a:srgbClr val="211F1F"/>
                </a:solidFill>
                <a:latin typeface="+mj-lt"/>
                <a:cs typeface="Trebuchet MS"/>
              </a:rPr>
              <a:t>the</a:t>
            </a:r>
            <a:r>
              <a:rPr sz="3000" b="1" spc="-25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14">
                <a:solidFill>
                  <a:srgbClr val="211F1F"/>
                </a:solidFill>
                <a:latin typeface="+mj-lt"/>
                <a:cs typeface="Trebuchet MS"/>
              </a:rPr>
              <a:t>recording</a:t>
            </a:r>
            <a:r>
              <a:rPr sz="3000" b="1" spc="-25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135">
                <a:solidFill>
                  <a:srgbClr val="211F1F"/>
                </a:solidFill>
                <a:latin typeface="+mj-lt"/>
                <a:cs typeface="Trebuchet MS"/>
              </a:rPr>
              <a:t>will</a:t>
            </a:r>
            <a:r>
              <a:rPr sz="3000" b="1" spc="-25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95">
                <a:solidFill>
                  <a:srgbClr val="211F1F"/>
                </a:solidFill>
                <a:latin typeface="+mj-lt"/>
                <a:cs typeface="Trebuchet MS"/>
              </a:rPr>
              <a:t>be</a:t>
            </a:r>
            <a:r>
              <a:rPr sz="3000" b="1" spc="-25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80">
                <a:solidFill>
                  <a:srgbClr val="211F1F"/>
                </a:solidFill>
                <a:latin typeface="+mj-lt"/>
                <a:cs typeface="Trebuchet MS"/>
              </a:rPr>
              <a:t>a</a:t>
            </a:r>
            <a:r>
              <a:rPr sz="3000" b="1" spc="-25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95">
                <a:solidFill>
                  <a:srgbClr val="211F1F"/>
                </a:solidFill>
                <a:latin typeface="+mj-lt"/>
                <a:cs typeface="Trebuchet MS"/>
              </a:rPr>
              <a:t>public</a:t>
            </a:r>
            <a:r>
              <a:rPr sz="3000" b="1" spc="-25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b="1" spc="-30">
                <a:solidFill>
                  <a:srgbClr val="211F1F"/>
                </a:solidFill>
                <a:latin typeface="+mj-lt"/>
                <a:cs typeface="Trebuchet MS"/>
              </a:rPr>
              <a:t>record.</a:t>
            </a:r>
            <a:endParaRPr sz="3000">
              <a:latin typeface="+mj-lt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6" name="object 6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b="0" spc="-25" dirty="0"/>
              <a:t>4</a:t>
            </a:fld>
            <a:endParaRPr b="0" spc="-25"/>
          </a:p>
        </p:txBody>
      </p:sp>
      <p:sp>
        <p:nvSpPr>
          <p:cNvPr id="8" name="Holder 4">
            <a:extLst>
              <a:ext uri="{FF2B5EF4-FFF2-40B4-BE49-F238E27FC236}">
                <a16:creationId xmlns:a16="http://schemas.microsoft.com/office/drawing/2014/main" id="{35495040-C81A-8467-4BD9-EBB037DE3FD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ield with a fence and trees in the background&#10;&#10;AI-generated content may be incorrect.">
            <a:extLst>
              <a:ext uri="{FF2B5EF4-FFF2-40B4-BE49-F238E27FC236}">
                <a16:creationId xmlns:a16="http://schemas.microsoft.com/office/drawing/2014/main" id="{36A6CD00-1DCB-6D6F-C939-415D3C9E0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4" r="28464"/>
          <a:stretch/>
        </p:blipFill>
        <p:spPr>
          <a:xfrm>
            <a:off x="0" y="0"/>
            <a:ext cx="4983480" cy="923473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87140">
              <a:lnSpc>
                <a:spcPct val="100000"/>
              </a:lnSpc>
              <a:spcBef>
                <a:spcPts val="100"/>
              </a:spcBef>
            </a:pPr>
            <a:r>
              <a:rPr spc="365">
                <a:latin typeface="Montserrat" panose="00000500000000000000" pitchFamily="2" charset="0"/>
              </a:rPr>
              <a:t>AGENDA</a:t>
            </a:r>
          </a:p>
        </p:txBody>
      </p:sp>
      <p:sp>
        <p:nvSpPr>
          <p:cNvPr id="3" name="object 3"/>
          <p:cNvSpPr/>
          <p:nvPr/>
        </p:nvSpPr>
        <p:spPr>
          <a:xfrm>
            <a:off x="6492239" y="1828800"/>
            <a:ext cx="9052560" cy="50800"/>
          </a:xfrm>
          <a:custGeom>
            <a:avLst/>
            <a:gdLst/>
            <a:ahLst/>
            <a:cxnLst/>
            <a:rect l="l" t="t" r="r" b="b"/>
            <a:pathLst>
              <a:path w="9052560" h="50800">
                <a:moveTo>
                  <a:pt x="9052559" y="0"/>
                </a:moveTo>
                <a:lnTo>
                  <a:pt x="0" y="0"/>
                </a:lnTo>
                <a:lnTo>
                  <a:pt x="0" y="50799"/>
                </a:lnTo>
                <a:lnTo>
                  <a:pt x="9052559" y="50799"/>
                </a:lnTo>
                <a:lnTo>
                  <a:pt x="9052559" y="0"/>
                </a:lnTo>
                <a:close/>
              </a:path>
            </a:pathLst>
          </a:custGeom>
          <a:solidFill>
            <a:srgbClr val="21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9540" y="2057400"/>
            <a:ext cx="8441055" cy="2673809"/>
          </a:xfrm>
          <a:prstGeom prst="rect">
            <a:avLst/>
          </a:prstGeom>
        </p:spPr>
        <p:txBody>
          <a:bodyPr vert="horz" wrap="square" lIns="0" tIns="184150" rIns="0" bIns="0" rtlCol="0" anchor="t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450"/>
              </a:spcBef>
              <a:buAutoNum type="arabicPeriod"/>
              <a:tabLst>
                <a:tab pos="469265" algn="l"/>
              </a:tabLst>
            </a:pPr>
            <a:r>
              <a:rPr sz="3000" spc="-215" dirty="0">
                <a:solidFill>
                  <a:srgbClr val="211F1F"/>
                </a:solidFill>
                <a:latin typeface="+mj-lt"/>
                <a:cs typeface="Trebuchet MS"/>
              </a:rPr>
              <a:t>Team</a:t>
            </a:r>
            <a:r>
              <a:rPr sz="3000" spc="-254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spc="-10" dirty="0">
                <a:solidFill>
                  <a:srgbClr val="211F1F"/>
                </a:solidFill>
                <a:latin typeface="+mj-lt"/>
                <a:cs typeface="Trebuchet MS"/>
              </a:rPr>
              <a:t>Introductions</a:t>
            </a:r>
            <a:endParaRPr sz="3000" dirty="0">
              <a:latin typeface="+mj-lt"/>
              <a:cs typeface="Trebuchet MS"/>
            </a:endParaRPr>
          </a:p>
          <a:p>
            <a:pPr marL="469265" indent="-456565">
              <a:lnSpc>
                <a:spcPct val="100000"/>
              </a:lnSpc>
              <a:spcBef>
                <a:spcPts val="1350"/>
              </a:spcBef>
              <a:buAutoNum type="arabicPeriod"/>
              <a:tabLst>
                <a:tab pos="469265" algn="l"/>
              </a:tabLst>
            </a:pPr>
            <a:r>
              <a:rPr sz="3000" spc="-170" dirty="0">
                <a:solidFill>
                  <a:srgbClr val="211F1F"/>
                </a:solidFill>
                <a:latin typeface="+mj-lt"/>
                <a:cs typeface="Trebuchet MS"/>
              </a:rPr>
              <a:t>Project</a:t>
            </a:r>
            <a:r>
              <a:rPr sz="3000" spc="-250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spc="-10" dirty="0">
                <a:solidFill>
                  <a:srgbClr val="211F1F"/>
                </a:solidFill>
                <a:latin typeface="+mj-lt"/>
                <a:cs typeface="Trebuchet MS"/>
              </a:rPr>
              <a:t>Overview</a:t>
            </a:r>
            <a:endParaRPr sz="3000" dirty="0">
              <a:latin typeface="+mj-lt"/>
              <a:cs typeface="Trebuchet MS"/>
            </a:endParaRPr>
          </a:p>
          <a:p>
            <a:pPr marL="469265" indent="-456565">
              <a:spcBef>
                <a:spcPts val="1800"/>
              </a:spcBef>
              <a:buAutoNum type="arabicPeriod"/>
              <a:tabLst>
                <a:tab pos="469265" algn="l"/>
              </a:tabLst>
            </a:pPr>
            <a:r>
              <a:rPr lang="en-US" sz="3000" spc="-110" dirty="0">
                <a:solidFill>
                  <a:srgbClr val="211F1F"/>
                </a:solidFill>
                <a:latin typeface="+mj-lt"/>
                <a:cs typeface="Trebuchet MS"/>
              </a:rPr>
              <a:t>Next Steps</a:t>
            </a:r>
            <a:endParaRPr lang="en-US" sz="3000" spc="-229" dirty="0">
              <a:solidFill>
                <a:srgbClr val="211F1F"/>
              </a:solidFill>
              <a:latin typeface="+mj-lt"/>
              <a:ea typeface="Calibri"/>
              <a:cs typeface="Trebuchet MS"/>
            </a:endParaRPr>
          </a:p>
          <a:p>
            <a:pPr marL="469265" indent="-456565">
              <a:spcBef>
                <a:spcPts val="1800"/>
              </a:spcBef>
              <a:buAutoNum type="arabicPeriod"/>
              <a:tabLst>
                <a:tab pos="469265" algn="l"/>
              </a:tabLst>
            </a:pPr>
            <a:r>
              <a:rPr lang="en-US" sz="3000" spc="-120" dirty="0">
                <a:solidFill>
                  <a:srgbClr val="211F1F"/>
                </a:solidFill>
                <a:latin typeface="+mj-lt"/>
                <a:cs typeface="Trebuchet MS"/>
              </a:rPr>
              <a:t>Discussion /</a:t>
            </a:r>
            <a:r>
              <a:rPr lang="en-US" sz="3000" spc="-245" dirty="0">
                <a:solidFill>
                  <a:srgbClr val="211F1F"/>
                </a:solidFill>
                <a:latin typeface="+mj-lt"/>
                <a:cs typeface="Trebuchet MS"/>
              </a:rPr>
              <a:t> </a:t>
            </a:r>
            <a:r>
              <a:rPr sz="3000" spc="-25" dirty="0">
                <a:solidFill>
                  <a:srgbClr val="211F1F"/>
                </a:solidFill>
                <a:latin typeface="+mj-lt"/>
                <a:cs typeface="Trebuchet MS"/>
              </a:rPr>
              <a:t>Q&amp;A</a:t>
            </a:r>
            <a:endParaRPr sz="3000" dirty="0">
              <a:latin typeface="+mj-lt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5763" y="9264253"/>
            <a:ext cx="15544800" cy="0"/>
          </a:xfrm>
          <a:custGeom>
            <a:avLst/>
            <a:gdLst/>
            <a:ahLst/>
            <a:cxnLst/>
            <a:rect l="l" t="t" r="r" b="b"/>
            <a:pathLst>
              <a:path w="15544800">
                <a:moveTo>
                  <a:pt x="0" y="0"/>
                </a:moveTo>
                <a:lnTo>
                  <a:pt x="15544800" y="0"/>
                </a:lnTo>
              </a:path>
            </a:pathLst>
          </a:custGeom>
          <a:ln w="19888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21613" y="9293769"/>
            <a:ext cx="1408176" cy="60045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b="0" spc="-25" dirty="0"/>
              <a:t>5</a:t>
            </a:fld>
            <a:endParaRPr b="0" spc="-25"/>
          </a:p>
        </p:txBody>
      </p:sp>
      <p:sp>
        <p:nvSpPr>
          <p:cNvPr id="6" name="Holder 4">
            <a:extLst>
              <a:ext uri="{FF2B5EF4-FFF2-40B4-BE49-F238E27FC236}">
                <a16:creationId xmlns:a16="http://schemas.microsoft.com/office/drawing/2014/main" id="{4A457191-30A4-56C8-E235-6508182690A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tanding in a field with trees&#10;&#10;AI-generated content may be incorrect.">
            <a:extLst>
              <a:ext uri="{FF2B5EF4-FFF2-40B4-BE49-F238E27FC236}">
                <a16:creationId xmlns:a16="http://schemas.microsoft.com/office/drawing/2014/main" id="{A083C7C8-1831-25DA-5E0A-8D5FD675D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r="44239"/>
          <a:stretch/>
        </p:blipFill>
        <p:spPr>
          <a:xfrm>
            <a:off x="0" y="0"/>
            <a:ext cx="4983479" cy="919860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564501" y="1848548"/>
            <a:ext cx="7629525" cy="0"/>
          </a:xfrm>
          <a:custGeom>
            <a:avLst/>
            <a:gdLst/>
            <a:ahLst/>
            <a:cxnLst/>
            <a:rect l="l" t="t" r="r" b="b"/>
            <a:pathLst>
              <a:path w="7629525">
                <a:moveTo>
                  <a:pt x="0" y="0"/>
                </a:moveTo>
                <a:lnTo>
                  <a:pt x="7629525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4294967295"/>
          </p:nvPr>
        </p:nvSpPr>
        <p:spPr>
          <a:xfrm>
            <a:off x="7551800" y="2245840"/>
            <a:ext cx="7764399" cy="674973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800" b="1" dirty="0">
                <a:solidFill>
                  <a:srgbClr val="571D1F"/>
                </a:solidFill>
                <a:latin typeface="+mj-lt"/>
              </a:rPr>
              <a:t>CLIENT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dirty="0">
                <a:latin typeface="+mj-lt"/>
              </a:rPr>
              <a:t>Division of Design &amp; Engineering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b="1" dirty="0">
                <a:latin typeface="+mj-lt"/>
              </a:rPr>
              <a:t>Department of Conservation &amp; Recreation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endParaRPr lang="en-US" sz="280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800" b="1" dirty="0">
                <a:solidFill>
                  <a:schemeClr val="tx2"/>
                </a:solidFill>
                <a:latin typeface="+mj-lt"/>
              </a:rPr>
              <a:t>DESIGN TEAM</a:t>
            </a:r>
            <a:endParaRPr lang="en-US" sz="2800" b="1" dirty="0">
              <a:solidFill>
                <a:schemeClr val="tx2"/>
              </a:solidFill>
              <a:latin typeface="+mj-lt"/>
              <a:ea typeface="Calibri"/>
              <a:cs typeface="Calibri"/>
            </a:endParaRP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dirty="0">
                <a:latin typeface="+mj-lt"/>
              </a:rPr>
              <a:t>Lead Consultant, Civil Engineering, Permitting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b="1" dirty="0">
                <a:latin typeface="+mj-lt"/>
              </a:rPr>
              <a:t>Nitsch Engineering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endParaRPr lang="en-US" sz="2000">
              <a:latin typeface="+mj-lt"/>
            </a:endParaRP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dirty="0">
                <a:latin typeface="+mj-lt"/>
              </a:rPr>
              <a:t>Landscape Architecture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b="1" dirty="0">
                <a:latin typeface="+mj-lt"/>
              </a:rPr>
              <a:t>Kyle Zick Landscape Architecture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endParaRPr lang="en-US" sz="2400">
              <a:latin typeface="+mj-lt"/>
            </a:endParaRP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dirty="0">
                <a:latin typeface="+mj-lt"/>
              </a:rPr>
              <a:t>Architecture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b="1" dirty="0">
                <a:latin typeface="+mj-lt"/>
              </a:rPr>
              <a:t>Dietz &amp; Company Architects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endParaRPr lang="en-US" sz="2400" b="1" dirty="0"/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dirty="0"/>
              <a:t>Structural</a:t>
            </a:r>
          </a:p>
          <a:p>
            <a:pPr marL="12700">
              <a:lnSpc>
                <a:spcPts val="3229"/>
              </a:lnSpc>
              <a:spcBef>
                <a:spcPts val="100"/>
              </a:spcBef>
              <a:tabLst>
                <a:tab pos="1537970" algn="l"/>
              </a:tabLst>
            </a:pPr>
            <a:r>
              <a:rPr lang="en-US" sz="2400" b="1" dirty="0"/>
              <a:t>Spring Line Design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7" name="object 7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b="0" spc="-25" dirty="0"/>
              <a:t>6</a:t>
            </a:fld>
            <a:endParaRPr b="0" spc="-25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D6C7695-FE0B-9598-6209-CC725D049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501" y="1176019"/>
            <a:ext cx="6827520" cy="574039"/>
          </a:xfrm>
        </p:spPr>
        <p:txBody>
          <a:bodyPr/>
          <a:lstStyle/>
          <a:p>
            <a:r>
              <a:rPr lang="en-US">
                <a:latin typeface="Montserrat" panose="00000500000000000000" pitchFamily="2" charset="0"/>
              </a:rPr>
              <a:t>TEAM INTRODUCTIONS</a:t>
            </a: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3492B0AF-DF9B-3112-CBF1-4433C399468F}"/>
              </a:ext>
            </a:extLst>
          </p:cNvPr>
          <p:cNvSpPr txBox="1"/>
          <p:nvPr/>
        </p:nvSpPr>
        <p:spPr>
          <a:xfrm>
            <a:off x="2750502" y="118808"/>
            <a:ext cx="1844675" cy="383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0" b="1" spc="-490">
                <a:solidFill>
                  <a:srgbClr val="FFFFFF"/>
                </a:solidFill>
                <a:latin typeface="Franklin Gothic Demi" panose="020B0703020102020204" pitchFamily="34" charset="0"/>
                <a:cs typeface="Trebuchet MS"/>
              </a:rPr>
              <a:t>1</a:t>
            </a:r>
            <a:endParaRPr sz="25000">
              <a:latin typeface="Franklin Gothic Demi" panose="020B0703020102020204" pitchFamily="34" charset="0"/>
              <a:cs typeface="Trebuchet MS"/>
            </a:endParaRPr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2C407531-359B-B472-72A6-2AE85C2A1B1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pic>
        <p:nvPicPr>
          <p:cNvPr id="2" name="Picture 1" descr="KZLA LOGO_3.png">
            <a:extLst>
              <a:ext uri="{FF2B5EF4-FFF2-40B4-BE49-F238E27FC236}">
                <a16:creationId xmlns:a16="http://schemas.microsoft.com/office/drawing/2014/main" id="{1E8634BD-D336-EB8E-4813-78AAFBC9C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1643" y="5735345"/>
            <a:ext cx="1162141" cy="609600"/>
          </a:xfrm>
          <a:prstGeom prst="rect">
            <a:avLst/>
          </a:prstGeom>
        </p:spPr>
      </p:pic>
      <p:pic>
        <p:nvPicPr>
          <p:cNvPr id="9" name="Picture 8" descr="A logo for a company&#10;&#10;AI-generated content may be incorrect.">
            <a:extLst>
              <a:ext uri="{FF2B5EF4-FFF2-40B4-BE49-F238E27FC236}">
                <a16:creationId xmlns:a16="http://schemas.microsoft.com/office/drawing/2014/main" id="{56473102-EDBD-04F1-A1D2-B220C5BC0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6475" y="8117891"/>
            <a:ext cx="904946" cy="847725"/>
          </a:xfrm>
          <a:prstGeom prst="rect">
            <a:avLst/>
          </a:prstGeom>
        </p:spPr>
      </p:pic>
      <p:pic>
        <p:nvPicPr>
          <p:cNvPr id="13" name="Picture 12" descr="A blue and orange letters on a black background&#10;&#10;AI-generated content may be incorrect.">
            <a:extLst>
              <a:ext uri="{FF2B5EF4-FFF2-40B4-BE49-F238E27FC236}">
                <a16:creationId xmlns:a16="http://schemas.microsoft.com/office/drawing/2014/main" id="{972CDBD3-0E27-857C-DE0B-E0DA2103F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0222" y="7040347"/>
            <a:ext cx="1400285" cy="590550"/>
          </a:xfrm>
          <a:prstGeom prst="rect">
            <a:avLst/>
          </a:prstGeom>
        </p:spPr>
      </p:pic>
      <p:pic>
        <p:nvPicPr>
          <p:cNvPr id="15" name="Picture 14" descr="A blue arrow with text&#10;&#10;AI-generated content may be incorrect.">
            <a:extLst>
              <a:ext uri="{FF2B5EF4-FFF2-40B4-BE49-F238E27FC236}">
                <a16:creationId xmlns:a16="http://schemas.microsoft.com/office/drawing/2014/main" id="{B2EC51A3-0590-78F6-444F-93D0C5519D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96573" y="4340048"/>
            <a:ext cx="1438388" cy="8096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mall house in a grassy area&#10;&#10;AI-generated content may be incorrect.">
            <a:extLst>
              <a:ext uri="{FF2B5EF4-FFF2-40B4-BE49-F238E27FC236}">
                <a16:creationId xmlns:a16="http://schemas.microsoft.com/office/drawing/2014/main" id="{8AA5DE71-CC48-1756-12C9-87E17860A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75"/>
          <a:stretch/>
        </p:blipFill>
        <p:spPr>
          <a:xfrm>
            <a:off x="1" y="0"/>
            <a:ext cx="4983479" cy="919120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750502" y="118808"/>
            <a:ext cx="1844675" cy="383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0" b="1" spc="-490">
                <a:solidFill>
                  <a:srgbClr val="FFFFFF"/>
                </a:solidFill>
                <a:latin typeface="Franklin Gothic Demi" panose="020B0703020102020204" pitchFamily="34" charset="0"/>
                <a:cs typeface="Trebuchet MS"/>
              </a:rPr>
              <a:t>2</a:t>
            </a:r>
            <a:endParaRPr sz="25000">
              <a:latin typeface="Franklin Gothic Demi" panose="020B0703020102020204" pitchFamily="34" charset="0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7" name="object 7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b="0" spc="-25" dirty="0"/>
              <a:t>7</a:t>
            </a:fld>
            <a:endParaRPr b="0" spc="-25"/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5EB32265-EEBC-E21F-A940-699EB22C8D8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195DBABD-2A86-F85A-FC1C-9F781DD30467}"/>
              </a:ext>
            </a:extLst>
          </p:cNvPr>
          <p:cNvSpPr/>
          <p:nvPr/>
        </p:nvSpPr>
        <p:spPr>
          <a:xfrm>
            <a:off x="7564501" y="1848548"/>
            <a:ext cx="7629525" cy="0"/>
          </a:xfrm>
          <a:custGeom>
            <a:avLst/>
            <a:gdLst/>
            <a:ahLst/>
            <a:cxnLst/>
            <a:rect l="l" t="t" r="r" b="b"/>
            <a:pathLst>
              <a:path w="7629525">
                <a:moveTo>
                  <a:pt x="0" y="0"/>
                </a:moveTo>
                <a:lnTo>
                  <a:pt x="7629525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644FA69C-E04E-B593-DAA9-78A540DB4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501" y="1176019"/>
            <a:ext cx="6827520" cy="574039"/>
          </a:xfrm>
        </p:spPr>
        <p:txBody>
          <a:bodyPr/>
          <a:lstStyle/>
          <a:p>
            <a:r>
              <a:rPr lang="en-US">
                <a:latin typeface="Montserrat" panose="00000500000000000000" pitchFamily="2" charset="0"/>
              </a:rPr>
              <a:t>PROJECT OVERVIEW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920D81BA-92E1-C2D5-91A6-6A60D64CFED4}"/>
              </a:ext>
            </a:extLst>
          </p:cNvPr>
          <p:cNvSpPr txBox="1"/>
          <p:nvPr/>
        </p:nvSpPr>
        <p:spPr>
          <a:xfrm>
            <a:off x="7569943" y="2057400"/>
            <a:ext cx="5688857" cy="1955664"/>
          </a:xfrm>
          <a:prstGeom prst="rect">
            <a:avLst/>
          </a:prstGeom>
        </p:spPr>
        <p:txBody>
          <a:bodyPr vert="horz" wrap="square" lIns="0" tIns="184150" rIns="0" bIns="0" rtlCol="0" anchor="t">
            <a:spAutoFit/>
          </a:bodyPr>
          <a:lstStyle/>
          <a:p>
            <a:pPr marL="469265" indent="-456565">
              <a:spcBef>
                <a:spcPts val="1450"/>
              </a:spcBef>
              <a:buAutoNum type="arabicPeriod"/>
              <a:tabLst>
                <a:tab pos="469265" algn="l"/>
              </a:tabLst>
            </a:pPr>
            <a:r>
              <a:rPr lang="en-US" sz="3000" spc="-215" dirty="0">
                <a:solidFill>
                  <a:srgbClr val="211F1F"/>
                </a:solidFill>
                <a:latin typeface="+mj-lt"/>
                <a:cs typeface="Trebuchet MS"/>
              </a:rPr>
              <a:t>Project Goals</a:t>
            </a:r>
          </a:p>
          <a:p>
            <a:pPr marL="469265" indent="-456565">
              <a:spcBef>
                <a:spcPts val="1450"/>
              </a:spcBef>
              <a:buAutoNum type="arabicPeriod"/>
              <a:tabLst>
                <a:tab pos="469265" algn="l"/>
              </a:tabLst>
            </a:pPr>
            <a:r>
              <a:rPr lang="en-US" sz="3000" spc="-215" dirty="0">
                <a:solidFill>
                  <a:srgbClr val="211F1F"/>
                </a:solidFill>
                <a:latin typeface="+mj-lt"/>
                <a:cs typeface="Trebuchet MS"/>
              </a:rPr>
              <a:t>Existing Conditions</a:t>
            </a:r>
            <a:endParaRPr lang="en-US" sz="3000" spc="-215" dirty="0">
              <a:solidFill>
                <a:srgbClr val="211F1F"/>
              </a:solidFill>
              <a:latin typeface="+mj-lt"/>
              <a:ea typeface="Calibri"/>
              <a:cs typeface="Trebuchet MS"/>
            </a:endParaRPr>
          </a:p>
          <a:p>
            <a:pPr marL="469265" indent="-456565">
              <a:spcBef>
                <a:spcPts val="1450"/>
              </a:spcBef>
              <a:buAutoNum type="arabicPeriod"/>
              <a:tabLst>
                <a:tab pos="469265" algn="l"/>
              </a:tabLst>
            </a:pPr>
            <a:r>
              <a:rPr lang="en-US" sz="3000" spc="-215" dirty="0">
                <a:solidFill>
                  <a:srgbClr val="211F1F"/>
                </a:solidFill>
                <a:latin typeface="+mj-lt"/>
                <a:cs typeface="Trebuchet MS"/>
              </a:rPr>
              <a:t>Shade Structure Concepts</a:t>
            </a:r>
            <a:endParaRPr sz="3000" dirty="0">
              <a:latin typeface="+mj-lt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5B76EF-D433-1706-13B9-E14513F35D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55" t="2135"/>
          <a:stretch/>
        </p:blipFill>
        <p:spPr>
          <a:xfrm>
            <a:off x="289561" y="1221739"/>
            <a:ext cx="8340006" cy="7850171"/>
          </a:xfrm>
          <a:prstGeom prst="rect">
            <a:avLst/>
          </a:prstGeom>
        </p:spPr>
      </p:pic>
      <p:grpSp>
        <p:nvGrpSpPr>
          <p:cNvPr id="146" name="object 146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147" name="object 147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151" name="object 151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b="0" spc="-25" dirty="0"/>
              <a:t>8</a:t>
            </a:fld>
            <a:endParaRPr b="0" spc="-25"/>
          </a:p>
        </p:txBody>
      </p:sp>
      <p:sp>
        <p:nvSpPr>
          <p:cNvPr id="153" name="object 2">
            <a:extLst>
              <a:ext uri="{FF2B5EF4-FFF2-40B4-BE49-F238E27FC236}">
                <a16:creationId xmlns:a16="http://schemas.microsoft.com/office/drawing/2014/main" id="{A621AA10-5CEA-F828-08E9-EB4841EFE160}"/>
              </a:ext>
            </a:extLst>
          </p:cNvPr>
          <p:cNvSpPr txBox="1">
            <a:spLocks/>
          </p:cNvSpPr>
          <p:nvPr/>
        </p:nvSpPr>
        <p:spPr>
          <a:xfrm>
            <a:off x="289561" y="295610"/>
            <a:ext cx="6827520" cy="574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211F1F"/>
                </a:solidFill>
                <a:latin typeface="Franklin Gothic Demi" panose="020B0703020102020204" pitchFamily="34" charset="0"/>
                <a:ea typeface="+mj-ea"/>
                <a:cs typeface="Franklin Gothic Demi" panose="020B0703020102020204" pitchFamily="34" charset="0"/>
              </a:defRPr>
            </a:lvl1pPr>
          </a:lstStyle>
          <a:p>
            <a:pPr marL="38100">
              <a:spcBef>
                <a:spcPts val="100"/>
              </a:spcBef>
            </a:pPr>
            <a:r>
              <a:rPr lang="en-US">
                <a:latin typeface="Montserrat" panose="00000500000000000000" pitchFamily="2" charset="0"/>
              </a:rPr>
              <a:t>DCR PROJECT SHADE</a:t>
            </a:r>
          </a:p>
        </p:txBody>
      </p:sp>
      <p:sp>
        <p:nvSpPr>
          <p:cNvPr id="154" name="object 3">
            <a:extLst>
              <a:ext uri="{FF2B5EF4-FFF2-40B4-BE49-F238E27FC236}">
                <a16:creationId xmlns:a16="http://schemas.microsoft.com/office/drawing/2014/main" id="{87E815A2-57F8-E85E-132A-F61A08813C0D}"/>
              </a:ext>
            </a:extLst>
          </p:cNvPr>
          <p:cNvSpPr/>
          <p:nvPr/>
        </p:nvSpPr>
        <p:spPr>
          <a:xfrm>
            <a:off x="304800" y="986489"/>
            <a:ext cx="8324767" cy="115951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3BC5B51-39E8-805B-DD0B-D7A5831792DC}"/>
              </a:ext>
            </a:extLst>
          </p:cNvPr>
          <p:cNvSpPr txBox="1">
            <a:spLocks/>
          </p:cNvSpPr>
          <p:nvPr/>
        </p:nvSpPr>
        <p:spPr>
          <a:xfrm>
            <a:off x="8955024" y="2326385"/>
            <a:ext cx="6050026" cy="4537671"/>
          </a:xfrm>
          <a:prstGeom prst="rect">
            <a:avLst/>
          </a:prstGeom>
        </p:spPr>
        <p:txBody>
          <a:bodyPr anchor="ctr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>
                <a:solidFill>
                  <a:srgbClr val="571D1F"/>
                </a:solidFill>
              </a:rPr>
              <a:t>Pilot project building resilience to extreme heat at State Parks by strategically installing shade structures and expanding tree canopy. </a:t>
            </a:r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71EB2B6B-8B10-9793-C7EA-05D59B5633C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 dirty="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B9DF4F-C28F-1342-1E25-31EA8DA7EFD3}"/>
              </a:ext>
            </a:extLst>
          </p:cNvPr>
          <p:cNvSpPr txBox="1"/>
          <p:nvPr/>
        </p:nvSpPr>
        <p:spPr>
          <a:xfrm>
            <a:off x="9379974" y="7451782"/>
            <a:ext cx="77797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Additional Details and Information available at: </a:t>
            </a:r>
            <a:endParaRPr lang="en-US" b="1">
              <a:hlinkClick r:id="rId4"/>
            </a:endParaRPr>
          </a:p>
          <a:p>
            <a:r>
              <a:rPr lang="en-US">
                <a:hlinkClick r:id="rId4"/>
              </a:rPr>
              <a:t>https://www.mass.gov/info-details/dcr-project-shade</a:t>
            </a:r>
            <a:endParaRPr lang="en-US"/>
          </a:p>
          <a:p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70F0E07-CAFD-6EA5-9132-84690A3392E4}"/>
              </a:ext>
            </a:extLst>
          </p:cNvPr>
          <p:cNvSpPr txBox="1">
            <a:spLocks/>
          </p:cNvSpPr>
          <p:nvPr/>
        </p:nvSpPr>
        <p:spPr>
          <a:xfrm>
            <a:off x="304800" y="8683883"/>
            <a:ext cx="4184650" cy="380770"/>
          </a:xfrm>
          <a:prstGeom prst="rect">
            <a:avLst/>
          </a:prstGeom>
        </p:spPr>
        <p:txBody>
          <a:bodyPr anchor="ctr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1">
                <a:solidFill>
                  <a:schemeClr val="bg1"/>
                </a:solidFill>
              </a:rPr>
              <a:t>Photo Credit: Flickr User Heather Katsoulis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4019981" y="6807581"/>
            <a:ext cx="3003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30">
                <a:solidFill>
                  <a:srgbClr val="FFFFFF"/>
                </a:solidFill>
                <a:latin typeface="Myriad Pro"/>
                <a:cs typeface="Myriad Pro"/>
              </a:rPr>
              <a:t>428</a:t>
            </a:r>
            <a:endParaRPr sz="1300">
              <a:latin typeface="Myriad Pro"/>
              <a:cs typeface="Myriad Pr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0" y="9181264"/>
            <a:ext cx="15544800" cy="640080"/>
            <a:chOff x="0" y="9181264"/>
            <a:chExt cx="15544800" cy="640080"/>
          </a:xfrm>
        </p:grpSpPr>
        <p:sp>
          <p:nvSpPr>
            <p:cNvPr id="23" name="object 23"/>
            <p:cNvSpPr/>
            <p:nvPr/>
          </p:nvSpPr>
          <p:spPr>
            <a:xfrm>
              <a:off x="0" y="9191208"/>
              <a:ext cx="15544800" cy="0"/>
            </a:xfrm>
            <a:custGeom>
              <a:avLst/>
              <a:gdLst/>
              <a:ahLst/>
              <a:cxnLst/>
              <a:rect l="l" t="t" r="r" b="b"/>
              <a:pathLst>
                <a:path w="15544800">
                  <a:moveTo>
                    <a:pt x="0" y="0"/>
                  </a:moveTo>
                  <a:lnTo>
                    <a:pt x="15544800" y="0"/>
                  </a:lnTo>
                </a:path>
              </a:pathLst>
            </a:custGeom>
            <a:ln w="19888">
              <a:solidFill>
                <a:srgbClr val="21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85850" y="9220724"/>
              <a:ext cx="1408176" cy="600457"/>
            </a:xfrm>
            <a:prstGeom prst="rect">
              <a:avLst/>
            </a:prstGeom>
          </p:spPr>
        </p:pic>
      </p:grp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xfrm>
            <a:off x="7649718" y="9588500"/>
            <a:ext cx="258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9</a:t>
            </a:fld>
            <a:endParaRPr spc="-25"/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id="{F04F20E3-BA35-F13B-5A9D-6FEFFCCDDF11}"/>
              </a:ext>
            </a:extLst>
          </p:cNvPr>
          <p:cNvSpPr txBox="1">
            <a:spLocks/>
          </p:cNvSpPr>
          <p:nvPr/>
        </p:nvSpPr>
        <p:spPr>
          <a:xfrm>
            <a:off x="289561" y="295610"/>
            <a:ext cx="6827520" cy="574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38100">
              <a:spcBef>
                <a:spcPts val="100"/>
              </a:spcBef>
              <a:defRPr sz="3600" b="1" i="0">
                <a:solidFill>
                  <a:srgbClr val="211F1F"/>
                </a:solidFill>
                <a:latin typeface="Montserrat" panose="00000500000000000000" pitchFamily="2" charset="0"/>
                <a:ea typeface="+mj-ea"/>
                <a:cs typeface="Franklin Gothic Demi" panose="020B0703020102020204" pitchFamily="34" charset="0"/>
              </a:defRPr>
            </a:lvl1pPr>
          </a:lstStyle>
          <a:p>
            <a:r>
              <a:rPr lang="en-US"/>
              <a:t>PROJECT CONTEXT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1E536E-8E36-9505-79FD-8E66C6E639E6}"/>
              </a:ext>
            </a:extLst>
          </p:cNvPr>
          <p:cNvSpPr txBox="1">
            <a:spLocks/>
          </p:cNvSpPr>
          <p:nvPr/>
        </p:nvSpPr>
        <p:spPr>
          <a:xfrm>
            <a:off x="1905000" y="1920775"/>
            <a:ext cx="8724900" cy="13103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40" tIns="45720" rIns="91440" bIns="45720" anchor="t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571D1F"/>
                </a:solidFill>
                <a:latin typeface="Noto Sans VF"/>
              </a:rPr>
              <a:t>By 2050, Shutesbury could see around </a:t>
            </a:r>
            <a:r>
              <a:rPr lang="en-US" sz="3200" b="1" dirty="0">
                <a:solidFill>
                  <a:srgbClr val="C00000"/>
                </a:solidFill>
                <a:latin typeface="Noto Sans VF"/>
              </a:rPr>
              <a:t>22</a:t>
            </a:r>
            <a:r>
              <a:rPr lang="en-US" sz="3200" b="1" dirty="0">
                <a:solidFill>
                  <a:srgbClr val="571D1F"/>
                </a:solidFill>
                <a:latin typeface="Noto Sans VF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Noto Sans VF"/>
              </a:rPr>
              <a:t>days</a:t>
            </a:r>
            <a:r>
              <a:rPr lang="en-US" sz="3200" b="1" dirty="0">
                <a:solidFill>
                  <a:srgbClr val="571D1F"/>
                </a:solidFill>
                <a:latin typeface="Noto Sans VF"/>
              </a:rPr>
              <a:t> each year with temperatures of 90°F or higher.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CCFF271-5FD9-659B-E1B9-5ABBF17D2E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3457761"/>
              </p:ext>
            </p:extLst>
          </p:nvPr>
        </p:nvGraphicFramePr>
        <p:xfrm>
          <a:off x="0" y="3029756"/>
          <a:ext cx="11506200" cy="5970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Holder 4">
            <a:extLst>
              <a:ext uri="{FF2B5EF4-FFF2-40B4-BE49-F238E27FC236}">
                <a16:creationId xmlns:a16="http://schemas.microsoft.com/office/drawing/2014/main" id="{B793B3E8-03DE-8D38-7DB8-5369E17FF8C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539750" y="9426457"/>
            <a:ext cx="5480050" cy="47192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solidFill>
                  <a:srgbClr val="211F1F"/>
                </a:solidFill>
                <a:latin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en-US" spc="130" dirty="0">
                <a:latin typeface="Franklin Gothic Medium"/>
              </a:rPr>
              <a:t>PROJECT SHADE: LAKE WYOLA STATE PARK</a:t>
            </a:r>
            <a:endParaRPr lang="en-US" spc="-590">
              <a:latin typeface="Franklin Gothic Medium"/>
            </a:endParaRPr>
          </a:p>
          <a:p>
            <a:pPr marL="12700">
              <a:spcBef>
                <a:spcPts val="430"/>
              </a:spcBef>
            </a:pPr>
            <a:r>
              <a:rPr lang="en-US" sz="1400" spc="-10" dirty="0">
                <a:latin typeface="Franklin Gothic Book"/>
              </a:rPr>
              <a:t>JUNE</a:t>
            </a:r>
            <a:r>
              <a:rPr lang="en-US" sz="1400" spc="-30" dirty="0">
                <a:latin typeface="Franklin Gothic Book"/>
              </a:rPr>
              <a:t> </a:t>
            </a:r>
            <a:r>
              <a:rPr lang="en-US" sz="1400" spc="-20" dirty="0">
                <a:latin typeface="Franklin Gothic Book"/>
              </a:rPr>
              <a:t>2025</a:t>
            </a:r>
            <a:endParaRPr lang="en-US" sz="1400" dirty="0">
              <a:latin typeface="Franklin Gothic Book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EF030-C7BA-546F-7D63-196528064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8935">
            <a:off x="11367152" y="2689159"/>
            <a:ext cx="3676907" cy="4785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7975FE1F-4910-3C48-396D-DEA03AE5EE62}"/>
              </a:ext>
            </a:extLst>
          </p:cNvPr>
          <p:cNvSpPr/>
          <p:nvPr/>
        </p:nvSpPr>
        <p:spPr>
          <a:xfrm>
            <a:off x="304800" y="986489"/>
            <a:ext cx="8324767" cy="115951"/>
          </a:xfrm>
          <a:custGeom>
            <a:avLst/>
            <a:gdLst/>
            <a:ahLst/>
            <a:cxnLst/>
            <a:rect l="l" t="t" r="r" b="b"/>
            <a:pathLst>
              <a:path w="10081260">
                <a:moveTo>
                  <a:pt x="0" y="0"/>
                </a:moveTo>
                <a:lnTo>
                  <a:pt x="10081260" y="0"/>
                </a:lnTo>
              </a:path>
            </a:pathLst>
          </a:custGeom>
          <a:ln w="50800">
            <a:solidFill>
              <a:srgbClr val="21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5D9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25</Slides>
  <Notes>4</Notes>
  <HiddenSlides>3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COMMONWEALTH OF MASSACHUSSETTS</vt:lpstr>
      <vt:lpstr>DCR MISSION STATEMENT</vt:lpstr>
      <vt:lpstr>MEETING LOGISTICS</vt:lpstr>
      <vt:lpstr>AGENDA</vt:lpstr>
      <vt:lpstr>TEAM INTRODUCTIONS</vt:lpstr>
      <vt:lpstr>PROJECT OVERVIEW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PowerPoint Presentation</vt:lpstr>
      <vt:lpstr>SITE PLAN</vt:lpstr>
      <vt:lpstr>PLAN – SMALL PAVILIONS</vt:lpstr>
      <vt:lpstr>RENDERING – Small Pavilions</vt:lpstr>
      <vt:lpstr>Landscape Improvements</vt:lpstr>
      <vt:lpstr>PLAN – MEDIUM PAVILION</vt:lpstr>
      <vt:lpstr>RENDERING – Medium Pavilion</vt:lpstr>
      <vt:lpstr>PowerPoint Presentation</vt:lpstr>
      <vt:lpstr>PowerPoint Presentation</vt:lpstr>
      <vt:lpstr>ADDITIONAL INFORMATION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</dc:title>
  <dc:creator>Brian Creamer</dc:creator>
  <cp:revision>163</cp:revision>
  <dcterms:created xsi:type="dcterms:W3CDTF">2025-04-29T13:04:56Z</dcterms:created>
  <dcterms:modified xsi:type="dcterms:W3CDTF">2025-06-06T16:55:31Z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2025-01-23T00:00:00Z</vt:filetime>
  </property>
  <property fmtid="{D5CDD505-2E9C-101B-9397-08002B2CF9AE}" pid="3" name="Creator">
    <vt:lpwstr>Adobe InDesign 20.0 (Windows)</vt:lpwstr>
  </property>
  <property fmtid="{D5CDD505-2E9C-101B-9397-08002B2CF9AE}" pid="4" name="LastSaved">
    <vt:filetime>2025-04-29T00:00:00Z</vt:filetime>
  </property>
  <property fmtid="{D5CDD505-2E9C-101B-9397-08002B2CF9AE}" pid="5" name="Producer">
    <vt:lpwstr>GPL Ghostscript 10.00.0</vt:lpwstr>
  </property>
</Properties>
</file>