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47" r:id="rId5"/>
  </p:sldMasterIdLst>
  <p:notesMasterIdLst>
    <p:notesMasterId r:id="rId39"/>
  </p:notesMasterIdLst>
  <p:sldIdLst>
    <p:sldId id="256" r:id="rId6"/>
    <p:sldId id="454" r:id="rId7"/>
    <p:sldId id="457" r:id="rId8"/>
    <p:sldId id="458" r:id="rId9"/>
    <p:sldId id="498" r:id="rId10"/>
    <p:sldId id="459" r:id="rId11"/>
    <p:sldId id="460" r:id="rId12"/>
    <p:sldId id="462" r:id="rId13"/>
    <p:sldId id="516" r:id="rId14"/>
    <p:sldId id="532" r:id="rId15"/>
    <p:sldId id="538" r:id="rId16"/>
    <p:sldId id="473" r:id="rId17"/>
    <p:sldId id="528" r:id="rId18"/>
    <p:sldId id="468" r:id="rId19"/>
    <p:sldId id="464" r:id="rId20"/>
    <p:sldId id="515" r:id="rId21"/>
    <p:sldId id="534" r:id="rId22"/>
    <p:sldId id="480" r:id="rId23"/>
    <p:sldId id="483" r:id="rId24"/>
    <p:sldId id="482" r:id="rId25"/>
    <p:sldId id="523" r:id="rId26"/>
    <p:sldId id="526" r:id="rId27"/>
    <p:sldId id="531" r:id="rId28"/>
    <p:sldId id="542" r:id="rId29"/>
    <p:sldId id="511" r:id="rId30"/>
    <p:sldId id="543" r:id="rId31"/>
    <p:sldId id="527" r:id="rId32"/>
    <p:sldId id="467" r:id="rId33"/>
    <p:sldId id="509" r:id="rId34"/>
    <p:sldId id="530" r:id="rId35"/>
    <p:sldId id="487" r:id="rId36"/>
    <p:sldId id="494" r:id="rId37"/>
    <p:sldId id="263"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438"/>
    <a:srgbClr val="B50F19"/>
    <a:srgbClr val="0C2D83"/>
    <a:srgbClr val="E9EE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191B6-F0B0-46D8-8D9C-D261D7D95579}" vWet="9" dt="2024-01-09T14:55:31.107"/>
    <p1510:client id="{58318F46-35B4-4113-A239-498049A99F5D}" v="622" dt="2024-01-09T15:26:07.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7517" autoAdjust="0"/>
  </p:normalViewPr>
  <p:slideViewPr>
    <p:cSldViewPr snapToGrid="0">
      <p:cViewPr varScale="1">
        <p:scale>
          <a:sx n="44" d="100"/>
          <a:sy n="44" d="100"/>
        </p:scale>
        <p:origin x="18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e Horwitz" userId="e8e5ad67-a4c6-4b55-948c-269b0ce0e2a4" providerId="ADAL" clId="{338889D7-B6A7-49B1-BB5E-D55B0DC44D48}"/>
    <pc:docChg chg="custSel modSld">
      <pc:chgData name="Bree Horwitz" userId="e8e5ad67-a4c6-4b55-948c-269b0ce0e2a4" providerId="ADAL" clId="{338889D7-B6A7-49B1-BB5E-D55B0DC44D48}" dt="2024-01-08T16:32:22.547" v="30" actId="20577"/>
      <pc:docMkLst>
        <pc:docMk/>
      </pc:docMkLst>
      <pc:sldChg chg="modSp mod">
        <pc:chgData name="Bree Horwitz" userId="e8e5ad67-a4c6-4b55-948c-269b0ce0e2a4" providerId="ADAL" clId="{338889D7-B6A7-49B1-BB5E-D55B0DC44D48}" dt="2024-01-08T16:32:11.076" v="20" actId="20577"/>
        <pc:sldMkLst>
          <pc:docMk/>
          <pc:sldMk cId="3543457772" sldId="464"/>
        </pc:sldMkLst>
        <pc:spChg chg="mod">
          <ac:chgData name="Bree Horwitz" userId="e8e5ad67-a4c6-4b55-948c-269b0ce0e2a4" providerId="ADAL" clId="{338889D7-B6A7-49B1-BB5E-D55B0DC44D48}" dt="2024-01-08T16:32:11.076" v="20" actId="20577"/>
          <ac:spMkLst>
            <pc:docMk/>
            <pc:sldMk cId="3543457772" sldId="464"/>
            <ac:spMk id="12292" creationId="{00000000-0000-0000-0000-000000000000}"/>
          </ac:spMkLst>
        </pc:spChg>
      </pc:sldChg>
      <pc:sldChg chg="modSp mod">
        <pc:chgData name="Bree Horwitz" userId="e8e5ad67-a4c6-4b55-948c-269b0ce0e2a4" providerId="ADAL" clId="{338889D7-B6A7-49B1-BB5E-D55B0DC44D48}" dt="2024-01-08T16:32:22.547" v="30" actId="20577"/>
        <pc:sldMkLst>
          <pc:docMk/>
          <pc:sldMk cId="1178945190" sldId="482"/>
        </pc:sldMkLst>
        <pc:spChg chg="mod">
          <ac:chgData name="Bree Horwitz" userId="e8e5ad67-a4c6-4b55-948c-269b0ce0e2a4" providerId="ADAL" clId="{338889D7-B6A7-49B1-BB5E-D55B0DC44D48}" dt="2024-01-08T16:32:22.547" v="30" actId="20577"/>
          <ac:spMkLst>
            <pc:docMk/>
            <pc:sldMk cId="1178945190" sldId="482"/>
            <ac:spMk id="29699" creationId="{00000000-0000-0000-0000-000000000000}"/>
          </ac:spMkLst>
        </pc:spChg>
      </pc:sldChg>
      <pc:sldChg chg="modSp mod">
        <pc:chgData name="Bree Horwitz" userId="e8e5ad67-a4c6-4b55-948c-269b0ce0e2a4" providerId="ADAL" clId="{338889D7-B6A7-49B1-BB5E-D55B0DC44D48}" dt="2024-01-08T16:31:48.902" v="0" actId="313"/>
        <pc:sldMkLst>
          <pc:docMk/>
          <pc:sldMk cId="1511116315" sldId="531"/>
        </pc:sldMkLst>
        <pc:spChg chg="mod">
          <ac:chgData name="Bree Horwitz" userId="e8e5ad67-a4c6-4b55-948c-269b0ce0e2a4" providerId="ADAL" clId="{338889D7-B6A7-49B1-BB5E-D55B0DC44D48}" dt="2024-01-08T16:31:48.902" v="0" actId="313"/>
          <ac:spMkLst>
            <pc:docMk/>
            <pc:sldMk cId="1511116315" sldId="531"/>
            <ac:spMk id="3" creationId="{00000000-0000-0000-0000-000000000000}"/>
          </ac:spMkLst>
        </pc:spChg>
      </pc:sldChg>
    </pc:docChg>
  </pc:docChgLst>
  <pc:docChgLst>
    <pc:chgData name="Bree Horwitz" userId="e8e5ad67-a4c6-4b55-948c-269b0ce0e2a4" providerId="ADAL" clId="{58318F46-35B4-4113-A239-498049A99F5D}"/>
    <pc:docChg chg="undo custSel modSld modNotesMaster">
      <pc:chgData name="Bree Horwitz" userId="e8e5ad67-a4c6-4b55-948c-269b0ce0e2a4" providerId="ADAL" clId="{58318F46-35B4-4113-A239-498049A99F5D}" dt="2024-01-09T15:26:07.617" v="5635"/>
      <pc:docMkLst>
        <pc:docMk/>
      </pc:docMkLst>
      <pc:sldChg chg="modNotesTx">
        <pc:chgData name="Bree Horwitz" userId="e8e5ad67-a4c6-4b55-948c-269b0ce0e2a4" providerId="ADAL" clId="{58318F46-35B4-4113-A239-498049A99F5D}" dt="2024-01-09T13:52:11.054" v="23" actId="20577"/>
        <pc:sldMkLst>
          <pc:docMk/>
          <pc:sldMk cId="3886013868" sldId="256"/>
        </pc:sldMkLst>
      </pc:sldChg>
      <pc:sldChg chg="modNotesTx">
        <pc:chgData name="Bree Horwitz" userId="e8e5ad67-a4c6-4b55-948c-269b0ce0e2a4" providerId="ADAL" clId="{58318F46-35B4-4113-A239-498049A99F5D}" dt="2024-01-09T13:51:22.481" v="6" actId="20577"/>
        <pc:sldMkLst>
          <pc:docMk/>
          <pc:sldMk cId="572630185" sldId="454"/>
        </pc:sldMkLst>
      </pc:sldChg>
      <pc:sldChg chg="modNotes">
        <pc:chgData name="Bree Horwitz" userId="e8e5ad67-a4c6-4b55-948c-269b0ce0e2a4" providerId="ADAL" clId="{58318F46-35B4-4113-A239-498049A99F5D}" dt="2024-01-09T15:26:07.617" v="5635"/>
        <pc:sldMkLst>
          <pc:docMk/>
          <pc:sldMk cId="727290166" sldId="459"/>
        </pc:sldMkLst>
      </pc:sldChg>
      <pc:sldChg chg="modSp mod">
        <pc:chgData name="Bree Horwitz" userId="e8e5ad67-a4c6-4b55-948c-269b0ce0e2a4" providerId="ADAL" clId="{58318F46-35B4-4113-A239-498049A99F5D}" dt="2024-01-09T14:28:16.993" v="29" actId="20577"/>
        <pc:sldMkLst>
          <pc:docMk/>
          <pc:sldMk cId="57159674" sldId="460"/>
        </pc:sldMkLst>
        <pc:spChg chg="mod">
          <ac:chgData name="Bree Horwitz" userId="e8e5ad67-a4c6-4b55-948c-269b0ce0e2a4" providerId="ADAL" clId="{58318F46-35B4-4113-A239-498049A99F5D}" dt="2024-01-09T14:28:16.993" v="29" actId="20577"/>
          <ac:spMkLst>
            <pc:docMk/>
            <pc:sldMk cId="57159674" sldId="460"/>
            <ac:spMk id="8195" creationId="{00000000-0000-0000-0000-000000000000}"/>
          </ac:spMkLst>
        </pc:spChg>
      </pc:sldChg>
      <pc:sldChg chg="modNotes">
        <pc:chgData name="Bree Horwitz" userId="e8e5ad67-a4c6-4b55-948c-269b0ce0e2a4" providerId="ADAL" clId="{58318F46-35B4-4113-A239-498049A99F5D}" dt="2024-01-09T15:26:07.617" v="5635"/>
        <pc:sldMkLst>
          <pc:docMk/>
          <pc:sldMk cId="949616117" sldId="462"/>
        </pc:sldMkLst>
      </pc:sldChg>
      <pc:sldChg chg="modNotes">
        <pc:chgData name="Bree Horwitz" userId="e8e5ad67-a4c6-4b55-948c-269b0ce0e2a4" providerId="ADAL" clId="{58318F46-35B4-4113-A239-498049A99F5D}" dt="2024-01-09T15:26:07.617" v="5635"/>
        <pc:sldMkLst>
          <pc:docMk/>
          <pc:sldMk cId="3543457772" sldId="464"/>
        </pc:sldMkLst>
      </pc:sldChg>
      <pc:sldChg chg="modNotes modNotesTx">
        <pc:chgData name="Bree Horwitz" userId="e8e5ad67-a4c6-4b55-948c-269b0ce0e2a4" providerId="ADAL" clId="{58318F46-35B4-4113-A239-498049A99F5D}" dt="2024-01-09T15:26:07.617" v="5635"/>
        <pc:sldMkLst>
          <pc:docMk/>
          <pc:sldMk cId="3781758419" sldId="467"/>
        </pc:sldMkLst>
      </pc:sldChg>
      <pc:sldChg chg="modNotes">
        <pc:chgData name="Bree Horwitz" userId="e8e5ad67-a4c6-4b55-948c-269b0ce0e2a4" providerId="ADAL" clId="{58318F46-35B4-4113-A239-498049A99F5D}" dt="2024-01-09T15:26:07.617" v="5635"/>
        <pc:sldMkLst>
          <pc:docMk/>
          <pc:sldMk cId="962814326" sldId="468"/>
        </pc:sldMkLst>
      </pc:sldChg>
      <pc:sldChg chg="modNotes">
        <pc:chgData name="Bree Horwitz" userId="e8e5ad67-a4c6-4b55-948c-269b0ce0e2a4" providerId="ADAL" clId="{58318F46-35B4-4113-A239-498049A99F5D}" dt="2024-01-09T15:26:07.617" v="5635"/>
        <pc:sldMkLst>
          <pc:docMk/>
          <pc:sldMk cId="2473916486" sldId="473"/>
        </pc:sldMkLst>
      </pc:sldChg>
      <pc:sldChg chg="modNotesTx">
        <pc:chgData name="Bree Horwitz" userId="e8e5ad67-a4c6-4b55-948c-269b0ce0e2a4" providerId="ADAL" clId="{58318F46-35B4-4113-A239-498049A99F5D}" dt="2024-01-09T14:43:40.561" v="1232" actId="20577"/>
        <pc:sldMkLst>
          <pc:docMk/>
          <pc:sldMk cId="3470440069" sldId="480"/>
        </pc:sldMkLst>
      </pc:sldChg>
      <pc:sldChg chg="modNotesTx">
        <pc:chgData name="Bree Horwitz" userId="e8e5ad67-a4c6-4b55-948c-269b0ce0e2a4" providerId="ADAL" clId="{58318F46-35B4-4113-A239-498049A99F5D}" dt="2024-01-09T14:48:13.797" v="2488" actId="20577"/>
        <pc:sldMkLst>
          <pc:docMk/>
          <pc:sldMk cId="1178945190" sldId="482"/>
        </pc:sldMkLst>
      </pc:sldChg>
      <pc:sldChg chg="modNotesTx">
        <pc:chgData name="Bree Horwitz" userId="e8e5ad67-a4c6-4b55-948c-269b0ce0e2a4" providerId="ADAL" clId="{58318F46-35B4-4113-A239-498049A99F5D}" dt="2024-01-09T14:45:27.998" v="1746" actId="20577"/>
        <pc:sldMkLst>
          <pc:docMk/>
          <pc:sldMk cId="3857710933" sldId="483"/>
        </pc:sldMkLst>
      </pc:sldChg>
      <pc:sldChg chg="modNotesTx">
        <pc:chgData name="Bree Horwitz" userId="e8e5ad67-a4c6-4b55-948c-269b0ce0e2a4" providerId="ADAL" clId="{58318F46-35B4-4113-A239-498049A99F5D}" dt="2024-01-09T14:57:03.401" v="3627" actId="20577"/>
        <pc:sldMkLst>
          <pc:docMk/>
          <pc:sldMk cId="1207624770" sldId="494"/>
        </pc:sldMkLst>
      </pc:sldChg>
      <pc:sldChg chg="modNotesTx">
        <pc:chgData name="Bree Horwitz" userId="e8e5ad67-a4c6-4b55-948c-269b0ce0e2a4" providerId="ADAL" clId="{58318F46-35B4-4113-A239-498049A99F5D}" dt="2024-01-09T15:09:16.429" v="4488" actId="20577"/>
        <pc:sldMkLst>
          <pc:docMk/>
          <pc:sldMk cId="3893138825" sldId="511"/>
        </pc:sldMkLst>
      </pc:sldChg>
      <pc:sldChg chg="modNotes">
        <pc:chgData name="Bree Horwitz" userId="e8e5ad67-a4c6-4b55-948c-269b0ce0e2a4" providerId="ADAL" clId="{58318F46-35B4-4113-A239-498049A99F5D}" dt="2024-01-09T15:26:07.617" v="5635"/>
        <pc:sldMkLst>
          <pc:docMk/>
          <pc:sldMk cId="192219819" sldId="516"/>
        </pc:sldMkLst>
      </pc:sldChg>
      <pc:sldChg chg="modSp mod modNotesTx">
        <pc:chgData name="Bree Horwitz" userId="e8e5ad67-a4c6-4b55-948c-269b0ce0e2a4" providerId="ADAL" clId="{58318F46-35B4-4113-A239-498049A99F5D}" dt="2024-01-09T14:49:25.614" v="2797" actId="20577"/>
        <pc:sldMkLst>
          <pc:docMk/>
          <pc:sldMk cId="85920871" sldId="523"/>
        </pc:sldMkLst>
        <pc:spChg chg="mod">
          <ac:chgData name="Bree Horwitz" userId="e8e5ad67-a4c6-4b55-948c-269b0ce0e2a4" providerId="ADAL" clId="{58318F46-35B4-4113-A239-498049A99F5D}" dt="2024-01-09T13:59:43.139" v="25" actId="404"/>
          <ac:spMkLst>
            <pc:docMk/>
            <pc:sldMk cId="85920871" sldId="523"/>
            <ac:spMk id="29699" creationId="{00000000-0000-0000-0000-000000000000}"/>
          </ac:spMkLst>
        </pc:spChg>
      </pc:sldChg>
      <pc:sldChg chg="modNotesTx">
        <pc:chgData name="Bree Horwitz" userId="e8e5ad67-a4c6-4b55-948c-269b0ce0e2a4" providerId="ADAL" clId="{58318F46-35B4-4113-A239-498049A99F5D}" dt="2024-01-09T14:49:50.794" v="2825" actId="20577"/>
        <pc:sldMkLst>
          <pc:docMk/>
          <pc:sldMk cId="2146901253" sldId="526"/>
        </pc:sldMkLst>
      </pc:sldChg>
      <pc:sldChg chg="modNotesTx">
        <pc:chgData name="Bree Horwitz" userId="e8e5ad67-a4c6-4b55-948c-269b0ce0e2a4" providerId="ADAL" clId="{58318F46-35B4-4113-A239-498049A99F5D}" dt="2024-01-09T15:25:31.337" v="5634" actId="20577"/>
        <pc:sldMkLst>
          <pc:docMk/>
          <pc:sldMk cId="410900917" sldId="527"/>
        </pc:sldMkLst>
      </pc:sldChg>
      <pc:sldChg chg="modNotesTx">
        <pc:chgData name="Bree Horwitz" userId="e8e5ad67-a4c6-4b55-948c-269b0ce0e2a4" providerId="ADAL" clId="{58318F46-35B4-4113-A239-498049A99F5D}" dt="2024-01-09T14:53:56.407" v="3231" actId="20577"/>
        <pc:sldMkLst>
          <pc:docMk/>
          <pc:sldMk cId="1511116315" sldId="531"/>
        </pc:sldMkLst>
      </pc:sldChg>
      <pc:sldChg chg="modNotes">
        <pc:chgData name="Bree Horwitz" userId="e8e5ad67-a4c6-4b55-948c-269b0ce0e2a4" providerId="ADAL" clId="{58318F46-35B4-4113-A239-498049A99F5D}" dt="2024-01-09T15:26:07.617" v="5635"/>
        <pc:sldMkLst>
          <pc:docMk/>
          <pc:sldMk cId="2386585097" sldId="532"/>
        </pc:sldMkLst>
      </pc:sldChg>
      <pc:sldChg chg="modNotesTx">
        <pc:chgData name="Bree Horwitz" userId="e8e5ad67-a4c6-4b55-948c-269b0ce0e2a4" providerId="ADAL" clId="{58318F46-35B4-4113-A239-498049A99F5D}" dt="2024-01-09T14:41:54.324" v="816" actId="20577"/>
        <pc:sldMkLst>
          <pc:docMk/>
          <pc:sldMk cId="941283409" sldId="534"/>
        </pc:sldMkLst>
      </pc:sldChg>
      <pc:sldChg chg="modNotes">
        <pc:chgData name="Bree Horwitz" userId="e8e5ad67-a4c6-4b55-948c-269b0ce0e2a4" providerId="ADAL" clId="{58318F46-35B4-4113-A239-498049A99F5D}" dt="2024-01-09T15:26:07.617" v="5635"/>
        <pc:sldMkLst>
          <pc:docMk/>
          <pc:sldMk cId="508529600" sldId="538"/>
        </pc:sldMkLst>
      </pc:sldChg>
      <pc:sldChg chg="modNotesTx">
        <pc:chgData name="Bree Horwitz" userId="e8e5ad67-a4c6-4b55-948c-269b0ce0e2a4" providerId="ADAL" clId="{58318F46-35B4-4113-A239-498049A99F5D}" dt="2024-01-09T14:55:22.154" v="3240"/>
        <pc:sldMkLst>
          <pc:docMk/>
          <pc:sldMk cId="3744356721" sldId="542"/>
        </pc:sldMkLst>
      </pc:sldChg>
      <pc:sldChg chg="modNotesTx">
        <pc:chgData name="Bree Horwitz" userId="e8e5ad67-a4c6-4b55-948c-269b0ce0e2a4" providerId="ADAL" clId="{58318F46-35B4-4113-A239-498049A99F5D}" dt="2024-01-09T15:17:33.721" v="5238" actId="313"/>
        <pc:sldMkLst>
          <pc:docMk/>
          <pc:sldMk cId="914519578" sldId="543"/>
        </pc:sldMkLst>
      </pc:sldChg>
    </pc:docChg>
  </pc:docChgLst>
  <pc:docChgLst>
    <pc:chgData name="Theresa Jordan" userId="bd43040f-aba3-44fd-9b97-e11128c88f28" providerId="ADAL" clId="{BA1D21A9-924E-4265-BDAC-06607C5E6E9D}"/>
    <pc:docChg chg="modSld">
      <pc:chgData name="Theresa Jordan" userId="bd43040f-aba3-44fd-9b97-e11128c88f28" providerId="ADAL" clId="{BA1D21A9-924E-4265-BDAC-06607C5E6E9D}" dt="2024-01-08T17:56:02.949" v="0" actId="6549"/>
      <pc:docMkLst>
        <pc:docMk/>
      </pc:docMkLst>
      <pc:sldChg chg="modNotesTx">
        <pc:chgData name="Theresa Jordan" userId="bd43040f-aba3-44fd-9b97-e11128c88f28" providerId="ADAL" clId="{BA1D21A9-924E-4265-BDAC-06607C5E6E9D}" dt="2024-01-08T17:56:02.949" v="0" actId="6549"/>
        <pc:sldMkLst>
          <pc:docMk/>
          <pc:sldMk cId="1328043780" sldId="5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B15616-0A88-4BFA-B7D6-6FF24B69108E}" type="datetimeFigureOut">
              <a:rPr lang="en-US" smtClean="0"/>
              <a:t>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8F3D35-CA9D-4DD2-A564-BECE85CB5AAC}" type="slidenum">
              <a:rPr lang="en-US" smtClean="0"/>
              <a:t>‹#›</a:t>
            </a:fld>
            <a:endParaRPr lang="en-US"/>
          </a:p>
        </p:txBody>
      </p:sp>
    </p:spTree>
    <p:extLst>
      <p:ext uri="{BB962C8B-B14F-4D97-AF65-F5344CB8AC3E}">
        <p14:creationId xmlns:p14="http://schemas.microsoft.com/office/powerpoint/2010/main" val="40743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everyone! Good morning!  This is the EEOST Capital Fund Information Session</a:t>
            </a:r>
          </a:p>
          <a:p>
            <a:r>
              <a:rPr lang="en-US"/>
              <a:t>Thank you for taking the time to participate in this info session. My name is Theresa Jordan, Director of Children’s Investment Fund</a:t>
            </a:r>
          </a:p>
          <a:p>
            <a:endParaRPr lang="en-US"/>
          </a:p>
          <a:p>
            <a:r>
              <a:rPr lang="en-US"/>
              <a:t>A few logistics before we get started:</a:t>
            </a:r>
          </a:p>
          <a:p>
            <a:pPr marL="647769" lvl="1" indent="-176664">
              <a:buFontTx/>
              <a:buChar char="-"/>
            </a:pPr>
            <a:r>
              <a:rPr lang="en-US"/>
              <a:t>All attendees are on mute. The chat function is disabled because we will be using the “Q&amp;A” function instead.</a:t>
            </a:r>
          </a:p>
          <a:p>
            <a:pPr marL="647769" lvl="1" indent="-176664">
              <a:buFontTx/>
              <a:buChar char="-"/>
            </a:pPr>
            <a:r>
              <a:rPr lang="en-US"/>
              <a:t>Please use the Q&amp;A button at the bottom of the screen to ask a question. </a:t>
            </a:r>
          </a:p>
          <a:p>
            <a:pPr marL="647769" lvl="1" indent="-176664">
              <a:buFontTx/>
              <a:buChar char="-"/>
            </a:pPr>
            <a:r>
              <a:rPr lang="en-US"/>
              <a:t>We may address some of your questions throughout the webinar by typing our answers in the Q&amp;A, but we will also have time for a live Q&amp;A towards the end of the hour.</a:t>
            </a:r>
          </a:p>
          <a:p>
            <a:pPr marL="647769" lvl="1" indent="-176664">
              <a:buFontTx/>
              <a:buChar char="-"/>
            </a:pPr>
            <a:r>
              <a:rPr lang="en-US"/>
              <a:t>We will be recording this webinar.</a:t>
            </a:r>
          </a:p>
          <a:p>
            <a:pPr marL="647769" lvl="1" indent="-176664">
              <a:buFontTx/>
              <a:buChar char="-"/>
            </a:pPr>
            <a:r>
              <a:rPr lang="en-US"/>
              <a:t>The slides will be shared with all registrants afterwards and will also be posted on COMMBUYS along with the application documents.</a:t>
            </a:r>
          </a:p>
          <a:p>
            <a:pPr marL="647769" lvl="1" indent="-176664">
              <a:buFontTx/>
              <a:buChar char="-"/>
            </a:pPr>
            <a:endParaRPr lang="en-US"/>
          </a:p>
          <a:p>
            <a:pPr marL="647769" lvl="1" indent="-176664">
              <a:buFontTx/>
              <a:buChar char="-"/>
            </a:pPr>
            <a:r>
              <a:rPr lang="en-US"/>
              <a:t>Also, we’d like to just note that these grants are for center-based programs only. We saw that some family child care providers registered for this info session, so we wanted to let you know upfront that family child care providers are not eligible for this funding unfortunately.</a:t>
            </a:r>
          </a:p>
          <a:p>
            <a:pPr marL="471105" lvl="1"/>
            <a:endParaRPr lang="en-US"/>
          </a:p>
          <a:p>
            <a:pPr marL="471105" lvl="1"/>
            <a:endParaRPr lang="en-US"/>
          </a:p>
          <a:p>
            <a:pPr marL="647769" lvl="1" indent="-176664">
              <a:buFontTx/>
              <a:buChar char="-"/>
            </a:pPr>
            <a:r>
              <a:rPr lang="en-US"/>
              <a:t>Also, this information session is for the large grant round, for grants up to $1,000,000. </a:t>
            </a:r>
          </a:p>
          <a:p>
            <a:endParaRPr lang="en-US"/>
          </a:p>
        </p:txBody>
      </p:sp>
      <p:sp>
        <p:nvSpPr>
          <p:cNvPr id="4" name="Slide Number Placeholder 3"/>
          <p:cNvSpPr>
            <a:spLocks noGrp="1"/>
          </p:cNvSpPr>
          <p:nvPr>
            <p:ph type="sldNum" sz="quarter" idx="5"/>
          </p:nvPr>
        </p:nvSpPr>
        <p:spPr/>
        <p:txBody>
          <a:bodyPr/>
          <a:lstStyle/>
          <a:p>
            <a:fld id="{C18F3D35-CA9D-4DD2-A564-BECE85CB5AAC}" type="slidenum">
              <a:rPr lang="en-US" smtClean="0"/>
              <a:t>1</a:t>
            </a:fld>
            <a:endParaRPr lang="en-US"/>
          </a:p>
        </p:txBody>
      </p:sp>
    </p:spTree>
    <p:extLst>
      <p:ext uri="{BB962C8B-B14F-4D97-AF65-F5344CB8AC3E}">
        <p14:creationId xmlns:p14="http://schemas.microsoft.com/office/powerpoint/2010/main" val="314626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xfrm>
            <a:off x="287391" y="4534506"/>
            <a:ext cx="6527554" cy="45687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a:t>Jose</a:t>
            </a:r>
          </a:p>
          <a:p>
            <a:pPr eaLnBrk="1" hangingPunct="1">
              <a:spcBef>
                <a:spcPct val="0"/>
              </a:spcBef>
            </a:pPr>
            <a:r>
              <a:rPr lang="en-US" altLang="en-US" sz="1600">
                <a:highlight>
                  <a:srgbClr val="FFFF00"/>
                </a:highlight>
              </a:rPr>
              <a:t>NEW TEXT:</a:t>
            </a:r>
          </a:p>
          <a:p>
            <a:pPr eaLnBrk="1" hangingPunct="1">
              <a:spcBef>
                <a:spcPct val="0"/>
              </a:spcBef>
            </a:pPr>
            <a:r>
              <a:rPr lang="en-US" altLang="en-US" sz="1600">
                <a:highlight>
                  <a:srgbClr val="FFFF00"/>
                </a:highlight>
              </a:rPr>
              <a:t>way for EEC to help an organization and enter into a conversation should there be an event of default, like a foreclosure or selling the land, building, or program.</a:t>
            </a:r>
          </a:p>
          <a:p>
            <a:pPr eaLnBrk="1" hangingPunct="1">
              <a:spcBef>
                <a:spcPct val="0"/>
              </a:spcBef>
            </a:pPr>
            <a:r>
              <a:rPr lang="en-US" altLang="en-US" sz="1600">
                <a:highlight>
                  <a:srgbClr val="FFFF00"/>
                </a:highlight>
              </a:rPr>
              <a:t>Explain mortgage not debt, just a way for the state to be involved in any future discussions about financing.</a:t>
            </a:r>
            <a:endParaRPr lang="en-US" altLang="en-US" sz="160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2AC750-4E41-4226-B7B6-964A87E60BB4}"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182956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xfrm>
            <a:off x="287391" y="4534506"/>
            <a:ext cx="6527554" cy="45687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a:t>Jose</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95BD4F-E9C2-4367-B3DC-314252324D69}"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750043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xfrm>
            <a:off x="287391" y="4534506"/>
            <a:ext cx="6527554" cy="45687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a:t>Jose</a:t>
            </a:r>
          </a:p>
          <a:p>
            <a:pPr eaLnBrk="1" hangingPunct="1">
              <a:spcBef>
                <a:spcPct val="0"/>
              </a:spcBef>
            </a:pPr>
            <a:r>
              <a:rPr lang="en-US" sz="1600">
                <a:latin typeface="Arial" pitchFamily="34" charset="0"/>
                <a:cs typeface="Arial" pitchFamily="34" charset="0"/>
              </a:rPr>
              <a:t>If the eligible project or facility is found to be in non-compliance with any EEC regulation or policy, the terms and provisions of the EEOST grant documents or with any other federal, state or local laws, regulations, ordinances of policies, the Grantee will have 90 days to rectify those matters, in a manner acceptable to EEC, prior to the recapture of grant funds.  </a:t>
            </a:r>
            <a:br>
              <a:rPr lang="en-US" sz="1600">
                <a:latin typeface="Arial" pitchFamily="34" charset="0"/>
                <a:cs typeface="Arial" pitchFamily="34" charset="0"/>
              </a:rPr>
            </a:br>
            <a:endParaRPr lang="en-US" altLang="en-US" sz="160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95BD4F-E9C2-4367-B3DC-314252324D69}"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263372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a:p>
            <a:endParaRPr lang="en-US"/>
          </a:p>
          <a:p>
            <a:r>
              <a:rPr lang="en-US"/>
              <a:t>Summarize the bullets (all of these points are compared to the FY20 round)</a:t>
            </a:r>
          </a:p>
          <a:p>
            <a:endParaRPr lang="en-US"/>
          </a:p>
          <a:p>
            <a:endParaRPr lang="en-US"/>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13</a:t>
            </a:fld>
            <a:endParaRPr lang="en-US"/>
          </a:p>
        </p:txBody>
      </p:sp>
    </p:spTree>
    <p:extLst>
      <p:ext uri="{BB962C8B-B14F-4D97-AF65-F5344CB8AC3E}">
        <p14:creationId xmlns:p14="http://schemas.microsoft.com/office/powerpoint/2010/main" val="111534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xfrm>
            <a:off x="287391" y="4534506"/>
            <a:ext cx="6527554" cy="45687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a:t>Theresa</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3E6457-0CAA-4E31-8784-84E439F7CE7C}"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959949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287391" y="4534506"/>
            <a:ext cx="6527554" cy="45687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a:t>Theresa</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046D02-4635-43B3-AD04-3D44799294D0}" type="slidenum">
              <a:rPr lang="en-US" smtClean="0"/>
              <a:pPr fontAlgn="base">
                <a:spcBef>
                  <a:spcPct val="0"/>
                </a:spcBef>
                <a:spcAft>
                  <a:spcPct val="0"/>
                </a:spcAft>
                <a:defRPr/>
              </a:pPr>
              <a:t>15</a:t>
            </a:fld>
            <a:endParaRPr lang="en-US"/>
          </a:p>
        </p:txBody>
      </p:sp>
    </p:spTree>
    <p:extLst>
      <p:ext uri="{BB962C8B-B14F-4D97-AF65-F5344CB8AC3E}">
        <p14:creationId xmlns:p14="http://schemas.microsoft.com/office/powerpoint/2010/main" val="1307358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Theresa</a:t>
            </a:r>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16</a:t>
            </a:fld>
            <a:endParaRPr lang="en-US"/>
          </a:p>
        </p:txBody>
      </p:sp>
    </p:spTree>
    <p:extLst>
      <p:ext uri="{BB962C8B-B14F-4D97-AF65-F5344CB8AC3E}">
        <p14:creationId xmlns:p14="http://schemas.microsoft.com/office/powerpoint/2010/main" val="3744093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Bree</a:t>
            </a:r>
          </a:p>
          <a:p>
            <a:endParaRPr lang="en-US" dirty="0"/>
          </a:p>
          <a:p>
            <a:endParaRPr lang="en-US" dirty="0"/>
          </a:p>
          <a:p>
            <a:endParaRPr lang="en-US" dirty="0"/>
          </a:p>
          <a:p>
            <a:r>
              <a:rPr lang="en-US" dirty="0"/>
              <a:t>Large, complex projects, will likely need the input from</a:t>
            </a:r>
          </a:p>
          <a:p>
            <a:endParaRPr lang="en-US" dirty="0"/>
          </a:p>
          <a:p>
            <a:r>
              <a:rPr lang="en-US" dirty="0">
                <a:latin typeface="Calibri" panose="020F0502020204030204" pitchFamily="34" charset="0"/>
                <a:cs typeface="Calibri" panose="020F0502020204030204" pitchFamily="34" charset="0"/>
              </a:rPr>
              <a:t>Architect- to ensure compliance with accessibility and other codes.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Landscape architect or </a:t>
            </a:r>
            <a:r>
              <a:rPr lang="en-US" dirty="0" err="1">
                <a:latin typeface="Calibri" panose="020F0502020204030204" pitchFamily="34" charset="0"/>
                <a:cs typeface="Calibri" panose="020F0502020204030204" pitchFamily="34" charset="0"/>
              </a:rPr>
              <a:t>playspace</a:t>
            </a:r>
            <a:r>
              <a:rPr lang="en-US" dirty="0">
                <a:latin typeface="Calibri" panose="020F0502020204030204" pitchFamily="34" charset="0"/>
                <a:cs typeface="Calibri" panose="020F0502020204030204" pitchFamily="34" charset="0"/>
              </a:rPr>
              <a:t> designer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Various engineers, mechanical engineers to assess systems in building, structural engineers for major construction, site engineers to assess water management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Real estate attorney if undergoing zoning or other regulatory approvals.</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Team on board from predevelopment and planning phases through construction completion at least 3 months as of pre app</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p>
          <a:p>
            <a:endParaRPr lang="en-US" dirty="0"/>
          </a:p>
          <a:p>
            <a:endParaRPr lang="en-US" dirty="0"/>
          </a:p>
          <a:p>
            <a:r>
              <a:rPr lang="en-US" dirty="0"/>
              <a:t>If you have questions about your particular project, please reach out to the CIF team</a:t>
            </a:r>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17</a:t>
            </a:fld>
            <a:endParaRPr lang="en-US"/>
          </a:p>
        </p:txBody>
      </p:sp>
    </p:spTree>
    <p:extLst>
      <p:ext uri="{BB962C8B-B14F-4D97-AF65-F5344CB8AC3E}">
        <p14:creationId xmlns:p14="http://schemas.microsoft.com/office/powerpoint/2010/main" val="2271033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r>
              <a:rPr lang="en-US"/>
              <a:t>One of the most critical development team members. Can be internal project manager if have experienced staff person, like a facilities manager or person dedicated to construction projects. Otherwise, will need to hire person to be on site and interface between GC and architect and represent your organization.</a:t>
            </a:r>
          </a:p>
          <a:p>
            <a:endParaRPr lang="en-US"/>
          </a:p>
          <a:p>
            <a:endParaRPr lang="en-US"/>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18</a:t>
            </a:fld>
            <a:endParaRPr lang="en-US"/>
          </a:p>
        </p:txBody>
      </p:sp>
    </p:spTree>
    <p:extLst>
      <p:ext uri="{BB962C8B-B14F-4D97-AF65-F5344CB8AC3E}">
        <p14:creationId xmlns:p14="http://schemas.microsoft.com/office/powerpoint/2010/main" val="1111596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Bree</a:t>
            </a:r>
          </a:p>
          <a:p>
            <a:endParaRPr lang="en-US" dirty="0"/>
          </a:p>
          <a:p>
            <a:r>
              <a:rPr lang="en-US" dirty="0"/>
              <a:t>Looking for high quality solutions- replacing instead of repairing, for example.</a:t>
            </a:r>
          </a:p>
          <a:p>
            <a:r>
              <a:rPr lang="en-US" dirty="0"/>
              <a:t>If there is a facilities challenge in the site, this is the time to address it.</a:t>
            </a:r>
          </a:p>
          <a:p>
            <a:endParaRPr lang="en-US" dirty="0"/>
          </a:p>
          <a:p>
            <a:r>
              <a:rPr lang="en-US" dirty="0"/>
              <a:t>Engage experienced professionals, use high quality materials that will last through years of service. Retain architects familiar with licensed childcare spaces.</a:t>
            </a:r>
          </a:p>
          <a:p>
            <a:endParaRPr lang="en-US" dirty="0"/>
          </a:p>
          <a:p>
            <a:r>
              <a:rPr lang="en-US" dirty="0"/>
              <a:t>Adhere to all regulations, zoning, accessibility, historic, </a:t>
            </a:r>
            <a:r>
              <a:rPr lang="en-US" dirty="0" err="1"/>
              <a:t>etc</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19</a:t>
            </a:fld>
            <a:endParaRPr lang="en-US"/>
          </a:p>
        </p:txBody>
      </p:sp>
    </p:spTree>
    <p:extLst>
      <p:ext uri="{BB962C8B-B14F-4D97-AF65-F5344CB8AC3E}">
        <p14:creationId xmlns:p14="http://schemas.microsoft.com/office/powerpoint/2010/main" val="34080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Theresa</a:t>
            </a:r>
          </a:p>
          <a:p>
            <a:pPr defTabSz="942209">
              <a:defRPr/>
            </a:pPr>
            <a:endParaRPr lang="en-US"/>
          </a:p>
          <a:p>
            <a:pPr defTabSz="942091">
              <a:defRPr/>
            </a:pPr>
            <a:r>
              <a:rPr lang="en-US"/>
              <a:t>Presenting with me today are Jose Mendez from EEC and Bree Horwitz with CIF.</a:t>
            </a:r>
          </a:p>
          <a:p>
            <a:pPr defTabSz="942091">
              <a:defRPr/>
            </a:pPr>
            <a:endParaRPr lang="en-US"/>
          </a:p>
          <a:p>
            <a:pPr defTabSz="942209">
              <a:defRPr/>
            </a:pPr>
            <a:r>
              <a:rPr lang="en-US"/>
              <a:t>And now I’ll turn it over to Jose…</a:t>
            </a:r>
          </a:p>
          <a:p>
            <a:pPr defTabSz="942209">
              <a:defRPr/>
            </a:pPr>
            <a:endParaRPr lang="en-US"/>
          </a:p>
          <a:p>
            <a:endParaRPr lang="en-US"/>
          </a:p>
        </p:txBody>
      </p:sp>
      <p:sp>
        <p:nvSpPr>
          <p:cNvPr id="4" name="Slide Number Placeholder 3"/>
          <p:cNvSpPr>
            <a:spLocks noGrp="1"/>
          </p:cNvSpPr>
          <p:nvPr>
            <p:ph type="sldNum" sz="quarter" idx="5"/>
          </p:nvPr>
        </p:nvSpPr>
        <p:spPr/>
        <p:txBody>
          <a:bodyPr/>
          <a:lstStyle/>
          <a:p>
            <a:pPr>
              <a:defRPr/>
            </a:pPr>
            <a:fld id="{7CA03B46-80E5-4D0F-8AF0-D178298D1D3F}" type="slidenum">
              <a:rPr lang="en-US" smtClean="0"/>
              <a:pPr>
                <a:defRPr/>
              </a:pPr>
              <a:t>2</a:t>
            </a:fld>
            <a:endParaRPr lang="en-US"/>
          </a:p>
        </p:txBody>
      </p:sp>
    </p:spTree>
    <p:extLst>
      <p:ext uri="{BB962C8B-B14F-4D97-AF65-F5344CB8AC3E}">
        <p14:creationId xmlns:p14="http://schemas.microsoft.com/office/powerpoint/2010/main" val="696786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r>
              <a:rPr lang="en-US"/>
              <a:t>Total development cost, minimum is $500K, no maximum.</a:t>
            </a:r>
          </a:p>
          <a:p>
            <a:endParaRPr lang="en-US"/>
          </a:p>
          <a:p>
            <a:r>
              <a:rPr lang="en-US"/>
              <a:t>Developer Fees and Developer Overhead are allowed, not to exceed 5% of TDC. Use OH to reimburse for staff time on project.</a:t>
            </a:r>
          </a:p>
          <a:p>
            <a:endParaRPr lang="en-US"/>
          </a:p>
          <a:p>
            <a:r>
              <a:rPr lang="en-US"/>
              <a:t>Bids for CONSTRUCTION, ok if don’t have 3 bids at time of </a:t>
            </a:r>
            <a:r>
              <a:rPr lang="en-US" err="1"/>
              <a:t>applicatins</a:t>
            </a:r>
            <a:r>
              <a:rPr lang="en-US"/>
              <a:t>, but if awarded, will need.</a:t>
            </a:r>
          </a:p>
          <a:p>
            <a:endParaRPr lang="en-US"/>
          </a:p>
          <a:p>
            <a:r>
              <a:rPr lang="en-US"/>
              <a:t>No procurement policies like prevailing wage or union labor unless other aspects of the project require that.</a:t>
            </a:r>
          </a:p>
          <a:p>
            <a:endParaRPr lang="en-US"/>
          </a:p>
          <a:p>
            <a:endParaRPr lang="en-US"/>
          </a:p>
          <a:p>
            <a:r>
              <a:rPr lang="en-US"/>
              <a:t>ARMS LENGTH, meaning, cannot hire board members, family members for compensated roles within project.  Can use volunteer advisors, bur recommend using paid professionals for the EEOST project. Costs are eligible for reimbursement under EEOST.</a:t>
            </a:r>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20</a:t>
            </a:fld>
            <a:endParaRPr lang="en-US"/>
          </a:p>
        </p:txBody>
      </p:sp>
    </p:spTree>
    <p:extLst>
      <p:ext uri="{BB962C8B-B14F-4D97-AF65-F5344CB8AC3E}">
        <p14:creationId xmlns:p14="http://schemas.microsoft.com/office/powerpoint/2010/main" val="3623605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r>
              <a:rPr lang="en-US"/>
              <a:t>Unlike small grant round:</a:t>
            </a:r>
            <a:br>
              <a:rPr lang="en-US"/>
            </a:br>
            <a:br>
              <a:rPr lang="en-US"/>
            </a:br>
            <a:br>
              <a:rPr lang="en-US"/>
            </a:br>
            <a:r>
              <a:rPr lang="en-US"/>
              <a:t>GC needs to carry </a:t>
            </a:r>
            <a:r>
              <a:rPr lang="en-US">
                <a:latin typeface="Calibri" panose="020F0502020204030204" pitchFamily="34" charset="0"/>
                <a:cs typeface="Calibri" panose="020F0502020204030204" pitchFamily="34" charset="0"/>
              </a:rPr>
              <a:t>Payment, Performance and Lien Bonds, and present lien waivers at time of requisitions. </a:t>
            </a:r>
          </a:p>
          <a:p>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Bid process should include reaching out to </a:t>
            </a:r>
            <a:r>
              <a:rPr lang="en-US" err="1">
                <a:latin typeface="Calibri" panose="020F0502020204030204" pitchFamily="34" charset="0"/>
                <a:cs typeface="Calibri" panose="020F0502020204030204" pitchFamily="34" charset="0"/>
              </a:rPr>
              <a:t>contrators</a:t>
            </a:r>
            <a:r>
              <a:rPr lang="en-US">
                <a:latin typeface="Calibri" panose="020F0502020204030204" pitchFamily="34" charset="0"/>
                <a:cs typeface="Calibri" panose="020F0502020204030204" pitchFamily="34" charset="0"/>
              </a:rPr>
              <a:t> on the State Supplier Diversity Office, get preference points for using, but not mandatory</a:t>
            </a:r>
            <a:endParaRPr lang="en-US"/>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21</a:t>
            </a:fld>
            <a:endParaRPr lang="en-US"/>
          </a:p>
        </p:txBody>
      </p:sp>
    </p:spTree>
    <p:extLst>
      <p:ext uri="{BB962C8B-B14F-4D97-AF65-F5344CB8AC3E}">
        <p14:creationId xmlns:p14="http://schemas.microsoft.com/office/powerpoint/2010/main" val="2036948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pPr>
              <a:spcBef>
                <a:spcPts val="1223"/>
              </a:spcBef>
            </a:pPr>
            <a:r>
              <a:rPr lang="en-US">
                <a:latin typeface="Arial" panose="020B0604020202020204" pitchFamily="34" charset="0"/>
                <a:cs typeface="Arial" panose="020B0604020202020204" pitchFamily="34" charset="0"/>
              </a:rPr>
              <a:t>EEC requires all applicants intending to apply for this funding to submit a Pre-Application.</a:t>
            </a:r>
            <a:br>
              <a:rPr lang="en-US">
                <a:latin typeface="Arial" panose="020B0604020202020204" pitchFamily="34" charset="0"/>
                <a:cs typeface="Arial" panose="020B0604020202020204" pitchFamily="34" charset="0"/>
              </a:rPr>
            </a:b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a:spcBef>
                <a:spcPts val="1223"/>
              </a:spcBef>
            </a:pPr>
            <a:r>
              <a:rPr lang="en-US">
                <a:latin typeface="Arial" panose="020B0604020202020204" pitchFamily="34" charset="0"/>
                <a:cs typeface="Arial" panose="020B0604020202020204" pitchFamily="34" charset="0"/>
              </a:rPr>
              <a:t>Failure to submit a Pre-Application will preclude an organization from submitting a grant application. Only those organizations that receive an Invitation to Apply from EEC will be allowed to submit a full EEOST Capital Fund Application. </a:t>
            </a:r>
          </a:p>
          <a:p>
            <a:pPr hangingPunct="0"/>
            <a:r>
              <a:rPr lang="en-US">
                <a:latin typeface="Arial" panose="020B0604020202020204" pitchFamily="34" charset="0"/>
                <a:cs typeface="Arial" panose="020B0604020202020204" pitchFamily="34" charset="0"/>
              </a:rPr>
              <a:t>If the pre-application or application is missing any of the attachments at the time it is filed with EEC, the application will be ineligible for EEOST consideration.</a:t>
            </a:r>
          </a:p>
          <a:p>
            <a:endParaRPr lang="en-US"/>
          </a:p>
          <a:p>
            <a:endParaRPr lang="en-US"/>
          </a:p>
          <a:p>
            <a:r>
              <a:rPr lang="en-US"/>
              <a:t>Make sure you meet all the criteria; applicants that aren’t eligible won’t be reviewed</a:t>
            </a:r>
          </a:p>
          <a:p>
            <a:endParaRPr lang="en-US"/>
          </a:p>
          <a:p>
            <a:r>
              <a:rPr lang="en-US"/>
              <a:t>Applications and attachments are electronically submitted</a:t>
            </a:r>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22</a:t>
            </a:fld>
            <a:endParaRPr lang="en-US"/>
          </a:p>
        </p:txBody>
      </p:sp>
    </p:spTree>
    <p:extLst>
      <p:ext uri="{BB962C8B-B14F-4D97-AF65-F5344CB8AC3E}">
        <p14:creationId xmlns:p14="http://schemas.microsoft.com/office/powerpoint/2010/main" val="1407981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endParaRPr lang="en-US"/>
          </a:p>
          <a:p>
            <a:r>
              <a:rPr lang="en-US"/>
              <a:t>Note that the full round wraps up with announcements in September. Projects cannot be completed before September and be eligible. </a:t>
            </a:r>
          </a:p>
          <a:p>
            <a:endParaRPr lang="en-US"/>
          </a:p>
          <a:p>
            <a:r>
              <a:rPr lang="en-US"/>
              <a:t>Projects have nine months after award to complete </a:t>
            </a:r>
            <a:r>
              <a:rPr lang="en-US" err="1"/>
              <a:t>predev</a:t>
            </a:r>
            <a:r>
              <a:rPr lang="en-US"/>
              <a:t> work and move into closing,</a:t>
            </a:r>
          </a:p>
          <a:p>
            <a:endParaRPr lang="en-US"/>
          </a:p>
          <a:p>
            <a:endParaRPr lang="en-US"/>
          </a:p>
          <a:p>
            <a:endParaRPr lang="en-US"/>
          </a:p>
          <a:p>
            <a:r>
              <a:rPr lang="en-US"/>
              <a:t>Two years to complete construction.</a:t>
            </a:r>
          </a:p>
          <a:p>
            <a:endParaRPr lang="en-US"/>
          </a:p>
          <a:p>
            <a:r>
              <a:rPr lang="en-US"/>
              <a:t>If a phased project, other aspects of the project can be completed, just not the </a:t>
            </a:r>
            <a:r>
              <a:rPr lang="en-US" err="1"/>
              <a:t>eeost</a:t>
            </a:r>
            <a:r>
              <a:rPr lang="en-US"/>
              <a:t> one. </a:t>
            </a:r>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23</a:t>
            </a:fld>
            <a:endParaRPr lang="en-US"/>
          </a:p>
        </p:txBody>
      </p:sp>
    </p:spTree>
    <p:extLst>
      <p:ext uri="{BB962C8B-B14F-4D97-AF65-F5344CB8AC3E}">
        <p14:creationId xmlns:p14="http://schemas.microsoft.com/office/powerpoint/2010/main" val="2952798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pPr>
              <a:spcBef>
                <a:spcPts val="1223"/>
              </a:spcBef>
            </a:pPr>
            <a:r>
              <a:rPr lang="en-US">
                <a:latin typeface="Arial" panose="020B0604020202020204" pitchFamily="34" charset="0"/>
                <a:cs typeface="Arial" panose="020B0604020202020204" pitchFamily="34" charset="0"/>
              </a:rPr>
              <a:t>EEC requires all applicants intending to apply for this funding to submit a Pre-Application.</a:t>
            </a:r>
          </a:p>
          <a:p>
            <a:pPr>
              <a:spcBef>
                <a:spcPts val="1223"/>
              </a:spcBef>
            </a:pPr>
            <a:r>
              <a:rPr lang="en-US">
                <a:latin typeface="Arial" panose="020B0604020202020204" pitchFamily="34" charset="0"/>
                <a:cs typeface="Arial" panose="020B0604020202020204" pitchFamily="34" charset="0"/>
              </a:rPr>
              <a:t>Failure to submit a Pre-Application will preclude an organization from submitting a grant application. Only those organizations that receive an Invitation to Apply from EEC will be allowed to submit a full EEOST Capital Fund Application. </a:t>
            </a:r>
          </a:p>
          <a:p>
            <a:endParaRPr lang="en-US"/>
          </a:p>
          <a:p>
            <a:endParaRPr lang="en-US"/>
          </a:p>
          <a:p>
            <a:pPr marL="232943" lvl="3">
              <a:spcBef>
                <a:spcPts val="1223"/>
              </a:spcBef>
              <a:buSzPct val="125000"/>
            </a:pPr>
            <a:r>
              <a:rPr lang="en-US" sz="1100" b="1">
                <a:latin typeface="Calibri" panose="020F0502020204030204" pitchFamily="34" charset="0"/>
                <a:cs typeface="Calibri" panose="020F0502020204030204" pitchFamily="34" charset="0"/>
              </a:rPr>
              <a:t>Your project must meet 100% of the readiness criteria in order to be considered:</a:t>
            </a:r>
            <a:endParaRPr lang="en-US" sz="1100" b="1" u="sng">
              <a:latin typeface="Calibri" panose="020F0502020204030204" pitchFamily="34" charset="0"/>
              <a:cs typeface="Calibri" panose="020F0502020204030204" pitchFamily="34" charset="0"/>
            </a:endParaRPr>
          </a:p>
          <a:p>
            <a:pPr lvl="3">
              <a:buFont typeface="+mj-lt"/>
              <a:buAutoNum type="arabicPeriod"/>
              <a:defRPr/>
            </a:pPr>
            <a:r>
              <a:rPr lang="en-US">
                <a:latin typeface="Calibri" panose="020F0502020204030204" pitchFamily="34" charset="0"/>
                <a:cs typeface="Calibri" panose="020F0502020204030204" pitchFamily="34" charset="0"/>
              </a:rPr>
              <a:t>Site Control,</a:t>
            </a:r>
          </a:p>
          <a:p>
            <a:pPr lvl="3">
              <a:buFont typeface="+mj-lt"/>
              <a:buAutoNum type="arabicPeriod"/>
              <a:defRPr/>
            </a:pPr>
            <a:r>
              <a:rPr lang="en-US">
                <a:latin typeface="Calibri" panose="020F0502020204030204" pitchFamily="34" charset="0"/>
                <a:cs typeface="Calibri" panose="020F0502020204030204" pitchFamily="34" charset="0"/>
              </a:rPr>
              <a:t>Predevelopment and Planning,</a:t>
            </a:r>
          </a:p>
          <a:p>
            <a:pPr lvl="3">
              <a:buFont typeface="+mj-lt"/>
              <a:buAutoNum type="arabicPeriod"/>
              <a:defRPr/>
            </a:pPr>
            <a:r>
              <a:rPr lang="en-US">
                <a:latin typeface="Calibri" panose="020F0502020204030204" pitchFamily="34" charset="0"/>
                <a:cs typeface="Calibri" panose="020F0502020204030204" pitchFamily="34" charset="0"/>
              </a:rPr>
              <a:t>Plans and Specifications,</a:t>
            </a:r>
          </a:p>
          <a:p>
            <a:pPr lvl="3">
              <a:buFont typeface="+mj-lt"/>
              <a:buAutoNum type="arabicPeriod"/>
              <a:defRPr/>
            </a:pPr>
            <a:r>
              <a:rPr lang="en-US">
                <a:latin typeface="Calibri" panose="020F0502020204030204" pitchFamily="34" charset="0"/>
                <a:cs typeface="Calibri" panose="020F0502020204030204" pitchFamily="34" charset="0"/>
              </a:rPr>
              <a:t>Project Financing,</a:t>
            </a:r>
          </a:p>
          <a:p>
            <a:pPr lvl="3">
              <a:buFont typeface="+mj-lt"/>
              <a:buAutoNum type="arabicPeriod"/>
              <a:defRPr/>
            </a:pPr>
            <a:r>
              <a:rPr lang="en-US">
                <a:latin typeface="Calibri" panose="020F0502020204030204" pitchFamily="34" charset="0"/>
                <a:cs typeface="Calibri" panose="020F0502020204030204" pitchFamily="34" charset="0"/>
              </a:rPr>
              <a:t>Organizational Finances, and</a:t>
            </a:r>
          </a:p>
          <a:p>
            <a:pPr lvl="3">
              <a:buFont typeface="+mj-lt"/>
              <a:buAutoNum type="arabicPeriod"/>
              <a:defRPr/>
            </a:pPr>
            <a:r>
              <a:rPr lang="en-US">
                <a:latin typeface="Calibri" panose="020F0502020204030204" pitchFamily="34" charset="0"/>
                <a:cs typeface="Calibri" panose="020F0502020204030204" pitchFamily="34" charset="0"/>
              </a:rPr>
              <a:t>Standing with EEC.</a:t>
            </a:r>
          </a:p>
          <a:p>
            <a:endParaRPr lang="en-US"/>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24</a:t>
            </a:fld>
            <a:endParaRPr lang="en-US"/>
          </a:p>
        </p:txBody>
      </p:sp>
    </p:spTree>
    <p:extLst>
      <p:ext uri="{BB962C8B-B14F-4D97-AF65-F5344CB8AC3E}">
        <p14:creationId xmlns:p14="http://schemas.microsoft.com/office/powerpoint/2010/main" val="2578837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Bree</a:t>
            </a:r>
          </a:p>
          <a:p>
            <a:endParaRPr lang="en-US" dirty="0"/>
          </a:p>
          <a:p>
            <a:r>
              <a:rPr lang="en-US" dirty="0"/>
              <a:t>Submit via email. Suggest </a:t>
            </a:r>
            <a:r>
              <a:rPr lang="en-US" dirty="0" err="1"/>
              <a:t>cc:ing</a:t>
            </a:r>
            <a:r>
              <a:rPr lang="en-US" dirty="0"/>
              <a:t> yourself when you submit to ensure that you don’t receive a bounce back, and to reference in case there is an issue with the submission.</a:t>
            </a:r>
          </a:p>
          <a:p>
            <a:endParaRPr lang="en-US" dirty="0"/>
          </a:p>
          <a:p>
            <a:r>
              <a:rPr lang="en-US" dirty="0"/>
              <a:t>Also label emails 1 of 5, 2 of 5.</a:t>
            </a:r>
          </a:p>
          <a:p>
            <a:endParaRPr lang="en-US" dirty="0"/>
          </a:p>
          <a:p>
            <a:r>
              <a:rPr lang="en-US" dirty="0"/>
              <a:t>Can use </a:t>
            </a:r>
            <a:r>
              <a:rPr lang="en-US" dirty="0" err="1"/>
              <a:t>winzip</a:t>
            </a:r>
            <a:r>
              <a:rPr lang="en-US" dirty="0"/>
              <a:t> or other compression file, or just send </a:t>
            </a:r>
            <a:r>
              <a:rPr lang="en-US" dirty="0" err="1"/>
              <a:t>multipleemails</a:t>
            </a:r>
            <a:r>
              <a:rPr lang="en-US" dirty="0"/>
              <a:t>.</a:t>
            </a:r>
          </a:p>
          <a:p>
            <a:endParaRPr lang="en-US" dirty="0"/>
          </a:p>
          <a:p>
            <a:endParaRPr lang="en-US" dirty="0"/>
          </a:p>
          <a:p>
            <a:r>
              <a:rPr lang="en-US" dirty="0"/>
              <a:t>All electronic, by midnight. Will receive automated confirmation of emails that are received. </a:t>
            </a:r>
          </a:p>
          <a:p>
            <a:endParaRPr lang="en-US" dirty="0"/>
          </a:p>
          <a:p>
            <a:endParaRPr lang="en-US" dirty="0"/>
          </a:p>
          <a:p>
            <a:r>
              <a:rPr lang="en-US" dirty="0"/>
              <a:t>Pre application is mostly narrative about the various aspects of the project, and includes sending one year of audited financials, preliminary budgets, evidence of site control,  plans, estimates.</a:t>
            </a:r>
          </a:p>
          <a:p>
            <a:endParaRPr lang="en-US" dirty="0"/>
          </a:p>
          <a:p>
            <a:r>
              <a:rPr lang="en-US" dirty="0"/>
              <a:t>Explain where project stands at that phase in time, not required to have multiple bids. </a:t>
            </a:r>
          </a:p>
          <a:p>
            <a:endParaRPr lang="en-US" dirty="0"/>
          </a:p>
          <a:p>
            <a:pPr marL="349415" indent="-349415" fontAlgn="base">
              <a:lnSpc>
                <a:spcPct val="115000"/>
              </a:lnSpc>
              <a:buFont typeface="+mj-lt"/>
              <a:buAutoNum type="alphaLcPeriod"/>
            </a:pPr>
            <a:r>
              <a:rPr lang="en-US" sz="1800" dirty="0">
                <a:latin typeface="Calibri" panose="020F0502020204030204" pitchFamily="34" charset="0"/>
                <a:ea typeface="Times New Roman" panose="02020603050405020304" pitchFamily="18" charset="0"/>
              </a:rPr>
              <a:t>Each estimate should include the company name and date of the estimate </a:t>
            </a:r>
            <a:endParaRPr lang="en-US" sz="1800" dirty="0">
              <a:latin typeface="Times New Roman" panose="02020603050405020304" pitchFamily="18" charset="0"/>
              <a:ea typeface="Times New Roman" panose="02020603050405020304" pitchFamily="18" charset="0"/>
            </a:endParaRPr>
          </a:p>
          <a:p>
            <a:pPr marL="349415" indent="-349415" fontAlgn="base">
              <a:lnSpc>
                <a:spcPct val="115000"/>
              </a:lnSpc>
              <a:buFont typeface="+mj-lt"/>
              <a:buAutoNum type="alphaLcPeriod"/>
            </a:pPr>
            <a:r>
              <a:rPr lang="en-US" sz="1800" dirty="0">
                <a:latin typeface="Calibri" panose="020F0502020204030204" pitchFamily="34" charset="0"/>
                <a:ea typeface="Times New Roman" panose="02020603050405020304" pitchFamily="18" charset="0"/>
              </a:rPr>
              <a:t>Each estimate should break out the cost of materials and labor </a:t>
            </a:r>
            <a:endParaRPr lang="en-US" sz="1800" dirty="0">
              <a:latin typeface="Times New Roman" panose="02020603050405020304" pitchFamily="18" charset="0"/>
              <a:ea typeface="Times New Roman" panose="02020603050405020304" pitchFamily="18" charset="0"/>
            </a:endParaRPr>
          </a:p>
          <a:p>
            <a:pPr marL="349415" indent="-349415" fontAlgn="base">
              <a:lnSpc>
                <a:spcPct val="115000"/>
              </a:lnSpc>
              <a:buFont typeface="+mj-lt"/>
              <a:buAutoNum type="alphaLcPeriod"/>
            </a:pPr>
            <a:r>
              <a:rPr lang="en-US" sz="1800" dirty="0">
                <a:latin typeface="Calibri" panose="020F0502020204030204" pitchFamily="34" charset="0"/>
                <a:ea typeface="Times New Roman" panose="02020603050405020304" pitchFamily="18" charset="0"/>
              </a:rPr>
              <a:t>One cost estimate per area of work is required. If you can collect two or three cost estimates for each area of work (to show competitive pricing), your proposal will be more competitive and help inform the reasonableness of the pricing.  </a:t>
            </a:r>
            <a:endParaRPr lang="en-US" sz="1800" dirty="0">
              <a:latin typeface="Times New Roman" panose="02020603050405020304" pitchFamily="18" charset="0"/>
              <a:ea typeface="Times New Roman" panose="02020603050405020304" pitchFamily="18" charset="0"/>
            </a:endParaRPr>
          </a:p>
          <a:p>
            <a:endParaRPr lang="en-US" dirty="0"/>
          </a:p>
          <a:p>
            <a:endParaRPr lang="en-US" dirty="0"/>
          </a:p>
          <a:p>
            <a:r>
              <a:rPr lang="en-US" dirty="0"/>
              <a:t>Projects deemed eligible will be invited to apply in April for may submission.</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25</a:t>
            </a:fld>
            <a:endParaRPr lang="en-US"/>
          </a:p>
        </p:txBody>
      </p:sp>
    </p:spTree>
    <p:extLst>
      <p:ext uri="{BB962C8B-B14F-4D97-AF65-F5344CB8AC3E}">
        <p14:creationId xmlns:p14="http://schemas.microsoft.com/office/powerpoint/2010/main" val="2787287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Bree</a:t>
            </a:r>
          </a:p>
          <a:p>
            <a:endParaRPr lang="en-US" dirty="0"/>
          </a:p>
          <a:p>
            <a:r>
              <a:rPr lang="en-US" dirty="0"/>
              <a:t>Full application asks for additional diligence and details re: project timeline</a:t>
            </a:r>
          </a:p>
          <a:p>
            <a:endParaRPr lang="en-US" dirty="0"/>
          </a:p>
          <a:p>
            <a:r>
              <a:rPr lang="en-US" dirty="0"/>
              <a:t>Examples of environmental reports, capital needs and other assessments, three years of audited financials.</a:t>
            </a:r>
          </a:p>
          <a:p>
            <a:endParaRPr lang="en-US" dirty="0"/>
          </a:p>
          <a:p>
            <a:r>
              <a:rPr lang="en-US" dirty="0"/>
              <a:t>Will have an in person site visit with a tour and opportunity to discuss the project. </a:t>
            </a:r>
          </a:p>
          <a:p>
            <a:endParaRPr lang="en-US" dirty="0"/>
          </a:p>
          <a:p>
            <a:r>
              <a:rPr lang="en-US" dirty="0"/>
              <a:t>2.5 hours. </a:t>
            </a:r>
          </a:p>
          <a:p>
            <a:endParaRPr lang="en-US" dirty="0"/>
          </a:p>
          <a:p>
            <a:r>
              <a:rPr lang="en-US" dirty="0"/>
              <a:t>Applicants will bring their project teams in person to meet with the EEOST review team, consisting of our reviewing architect, project manager and construction reviewer.</a:t>
            </a:r>
          </a:p>
          <a:p>
            <a:endParaRPr lang="en-US" dirty="0"/>
          </a:p>
          <a:p>
            <a:r>
              <a:rPr lang="en-US" dirty="0"/>
              <a:t>Will be the opportunity to update the team on the project, changes since the application, review plans, etc.</a:t>
            </a:r>
          </a:p>
          <a:p>
            <a:endParaRPr lang="en-US" dirty="0"/>
          </a:p>
          <a:p>
            <a:r>
              <a:rPr lang="en-US" dirty="0"/>
              <a:t>After that, no further discussion until announcements made in September.</a:t>
            </a:r>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26</a:t>
            </a:fld>
            <a:endParaRPr lang="en-US"/>
          </a:p>
        </p:txBody>
      </p:sp>
    </p:spTree>
    <p:extLst>
      <p:ext uri="{BB962C8B-B14F-4D97-AF65-F5344CB8AC3E}">
        <p14:creationId xmlns:p14="http://schemas.microsoft.com/office/powerpoint/2010/main" val="915427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Bree</a:t>
            </a:r>
          </a:p>
          <a:p>
            <a:r>
              <a:rPr lang="en-US" dirty="0"/>
              <a:t>Verbally communicate our review criteria for each of these areas (instead of adding slides to detail each of them)</a:t>
            </a:r>
          </a:p>
          <a:p>
            <a:endParaRPr lang="en-US" dirty="0"/>
          </a:p>
          <a:p>
            <a:endParaRPr lang="en-US" dirty="0"/>
          </a:p>
          <a:p>
            <a:r>
              <a:rPr lang="en-US" dirty="0"/>
              <a:t>Accurate presentation of costs</a:t>
            </a:r>
          </a:p>
          <a:p>
            <a:pPr defTabSz="931774"/>
            <a:r>
              <a:rPr lang="en-US" dirty="0"/>
              <a:t>Supporting documents clearly show project. </a:t>
            </a:r>
          </a:p>
          <a:p>
            <a:endParaRPr lang="en-US" dirty="0"/>
          </a:p>
          <a:p>
            <a:pPr marL="235552" indent="-235552">
              <a:buAutoNum type="arabicPeriod"/>
            </a:pPr>
            <a:r>
              <a:rPr lang="en-US" dirty="0"/>
              <a:t>Photos, documentation, and description of project to be completed. </a:t>
            </a:r>
            <a:br>
              <a:rPr lang="en-US" dirty="0"/>
            </a:br>
            <a:r>
              <a:rPr lang="en-US" dirty="0"/>
              <a:t>Estimates, plans, reports demonstrating exploration of challenges to be addressed</a:t>
            </a:r>
            <a:br>
              <a:rPr lang="en-US" dirty="0"/>
            </a:br>
            <a:br>
              <a:rPr lang="en-US" dirty="0"/>
            </a:br>
            <a:endParaRPr lang="en-US" dirty="0"/>
          </a:p>
          <a:p>
            <a:pPr defTabSz="931774"/>
            <a:r>
              <a:rPr lang="en-US" dirty="0">
                <a:latin typeface="Calibri" panose="020F0502020204030204" pitchFamily="34" charset="0"/>
                <a:cs typeface="Calibri" panose="020F0502020204030204" pitchFamily="34" charset="0"/>
              </a:rPr>
              <a:t>. Readiness and Feasibility	- </a:t>
            </a:r>
            <a:r>
              <a:rPr lang="en-US" dirty="0"/>
              <a:t>Readiness to close and start construction by June 30 2025.</a:t>
            </a:r>
          </a:p>
          <a:p>
            <a:pPr defTabSz="931774"/>
            <a:endParaRPr lang="en-US" dirty="0">
              <a:latin typeface="Calibri" panose="020F0502020204030204" pitchFamily="34" charset="0"/>
              <a:cs typeface="Calibri" panose="020F0502020204030204" pitchFamily="34" charset="0"/>
            </a:endParaRPr>
          </a:p>
          <a:p>
            <a:pPr defTabSz="931774"/>
            <a:r>
              <a:rPr lang="en-US" dirty="0">
                <a:latin typeface="Calibri" panose="020F0502020204030204" pitchFamily="34" charset="0"/>
                <a:cs typeface="Calibri" panose="020F0502020204030204" pitchFamily="34" charset="0"/>
              </a:rPr>
              <a:t>Describe process to achieve permitting, zoning, etc.</a:t>
            </a:r>
          </a:p>
          <a:p>
            <a:pPr defTabSz="931774"/>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p>
          <a:p>
            <a:pPr defTabSz="931774"/>
            <a:r>
              <a:rPr lang="en-US" dirty="0">
                <a:latin typeface="Calibri" panose="020F0502020204030204" pitchFamily="34" charset="0"/>
                <a:cs typeface="Calibri" panose="020F0502020204030204" pitchFamily="34" charset="0"/>
              </a:rPr>
              <a:t>3. Organizational and Financial Stability</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t>We review audits to look at the stability of your organization</a:t>
            </a:r>
          </a:p>
          <a:p>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p>
          <a:p>
            <a:pPr defTabSz="931774"/>
            <a:r>
              <a:rPr lang="en-US" dirty="0">
                <a:latin typeface="Calibri" panose="020F0502020204030204" pitchFamily="34" charset="0"/>
                <a:cs typeface="Calibri" panose="020F0502020204030204" pitchFamily="34" charset="0"/>
              </a:rPr>
              <a:t>4. Site Consideration	</a:t>
            </a:r>
            <a:br>
              <a:rPr lang="en-US"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rPr>
              <a:t>The application demonstrates site selection that is appropriate for the program, permits adequate outdoor play space, addresses any environmental or site conditions (e.g. wetlands or historic considerations), demonstrates appropriate acquisition costs and/or terms, and documents arms-length transactions related to site acquisition or lease arrangements.</a:t>
            </a:r>
            <a:endParaRPr lang="en-US" sz="1800" dirty="0">
              <a:latin typeface="Times New Roman" panose="02020603050405020304" pitchFamily="18" charset="0"/>
              <a:ea typeface="Times New Roman" panose="02020603050405020304" pitchFamily="18"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5. Development Team and Project Manager	- hired the correct team to successfully complete the project.</a:t>
            </a:r>
          </a:p>
          <a:p>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6. Social Vulnerability Index (SVI) Adjustment				</a:t>
            </a:r>
          </a:p>
          <a:p>
            <a:r>
              <a:rPr lang="en-US" dirty="0">
                <a:latin typeface="Calibri" panose="020F0502020204030204" pitchFamily="34" charset="0"/>
                <a:cs typeface="Calibri" panose="020F0502020204030204" pitchFamily="34" charset="0"/>
              </a:rPr>
              <a:t>7. Preferences	</a:t>
            </a:r>
            <a:br>
              <a:rPr lang="en-US" dirty="0"/>
            </a:br>
            <a:endParaRPr lang="en-US" dirty="0"/>
          </a:p>
          <a:p>
            <a:pPr marL="235552" indent="-235552">
              <a:buAutoNum type="arabicPeriod"/>
            </a:pPr>
            <a:r>
              <a:rPr lang="en-US" dirty="0"/>
              <a:t>We will assign points to your application based on the SVI of your project site location.</a:t>
            </a:r>
          </a:p>
          <a:p>
            <a:pPr marL="235552" indent="-235552">
              <a:buAutoNum type="arabicPeriod"/>
            </a:pPr>
            <a:r>
              <a:rPr lang="en-US" dirty="0"/>
              <a:t>There are 7 preference areas which are listed on the following slides</a:t>
            </a:r>
          </a:p>
          <a:p>
            <a:pPr marL="235552" indent="-235552">
              <a:buAutoNum type="arabicPeriod"/>
            </a:pPr>
            <a:endParaRPr lang="en-US" dirty="0"/>
          </a:p>
          <a:p>
            <a:pPr marL="235552" indent="-235552">
              <a:buAutoNum type="arabicPeriod"/>
            </a:pPr>
            <a:endParaRPr lang="en-US" dirty="0"/>
          </a:p>
          <a:p>
            <a:pPr marL="235552" indent="-235552">
              <a:buAutoNum type="arabicPeriod"/>
            </a:pPr>
            <a:endParaRPr lang="en-US" dirty="0"/>
          </a:p>
          <a:p>
            <a:pPr marL="235552" indent="-235552">
              <a:buAutoNum type="arabicPeriod"/>
            </a:pPr>
            <a:r>
              <a:rPr lang="en-US" dirty="0"/>
              <a:t>:</a:t>
            </a:r>
          </a:p>
          <a:p>
            <a:pPr marL="235552" indent="-235552">
              <a:buAutoNum type="arabicPeriod"/>
            </a:pPr>
            <a:endParaRPr lang="en-US" dirty="0"/>
          </a:p>
          <a:p>
            <a:pPr marL="235552" indent="-235552">
              <a:buAutoNum type="arabicPeriod"/>
            </a:pPr>
            <a:r>
              <a:rPr lang="en-US" dirty="0"/>
              <a:t>Readiness </a:t>
            </a:r>
            <a:r>
              <a:rPr lang="en-US" dirty="0" err="1"/>
              <a:t>feasibliyt</a:t>
            </a:r>
            <a:r>
              <a:rPr lang="en-US" dirty="0"/>
              <a:t>, </a:t>
            </a:r>
          </a:p>
          <a:p>
            <a:pPr marL="235552" indent="-235552">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27</a:t>
            </a:fld>
            <a:endParaRPr lang="en-US"/>
          </a:p>
        </p:txBody>
      </p:sp>
    </p:spTree>
    <p:extLst>
      <p:ext uri="{BB962C8B-B14F-4D97-AF65-F5344CB8AC3E}">
        <p14:creationId xmlns:p14="http://schemas.microsoft.com/office/powerpoint/2010/main" val="1528275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xfrm>
            <a:off x="287391" y="4534506"/>
            <a:ext cx="6527554" cy="45687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hangingPunct="0"/>
            <a:r>
              <a:rPr lang="en-US" dirty="0"/>
              <a:t>Bree</a:t>
            </a:r>
          </a:p>
          <a:p>
            <a:pPr hangingPunct="0"/>
            <a:endParaRPr lang="en-US" altLang="en-US" sz="1600" dirty="0"/>
          </a:p>
          <a:p>
            <a:pPr marL="349415" indent="-349415">
              <a:lnSpc>
                <a:spcPct val="115000"/>
              </a:lnSpc>
              <a:buFont typeface="+mj-lt"/>
              <a:buAutoNum type="arabicPeriod"/>
            </a:pPr>
            <a:r>
              <a:rPr lang="en-US" sz="1800" dirty="0">
                <a:latin typeface="Calibri" panose="020F0502020204030204" pitchFamily="34" charset="0"/>
                <a:ea typeface="Times New Roman" panose="02020603050405020304" pitchFamily="18" charset="0"/>
                <a:cs typeface="Calibri" panose="020F0502020204030204" pitchFamily="34" charset="0"/>
              </a:rPr>
              <a:t>A balanced geographic plan that includes projects in different regions of the state, with emphasis given to Central Massachusetts, and Cape Cod and the Islands Regions. </a:t>
            </a:r>
            <a:br>
              <a:rPr lang="en-US" sz="1800" dirty="0">
                <a:latin typeface="Calibri" panose="020F0502020204030204" pitchFamily="34" charset="0"/>
                <a:ea typeface="Times New Roman" panose="02020603050405020304" pitchFamily="18" charset="0"/>
                <a:cs typeface="Calibri" panose="020F0502020204030204" pitchFamily="34" charset="0"/>
              </a:rPr>
            </a:b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9415" indent="-349415">
              <a:lnSpc>
                <a:spcPct val="115000"/>
              </a:lnSpc>
              <a:buFont typeface="+mj-lt"/>
              <a:buAutoNum type="arabicPeriod"/>
            </a:pPr>
            <a:r>
              <a:rPr lang="en-US" sz="1800" dirty="0">
                <a:latin typeface="Calibri" panose="020F0502020204030204" pitchFamily="34" charset="0"/>
                <a:ea typeface="Times New Roman" panose="02020603050405020304" pitchFamily="18" charset="0"/>
                <a:cs typeface="Times New Roman" panose="02020603050405020304" pitchFamily="18" charset="0"/>
              </a:rPr>
              <a:t>Facilities where the number of families receiving public subsidy is 80% or more of the total child care enrollment as of the date of the EEOST Large Grant Program Application.</a:t>
            </a:r>
            <a:br>
              <a:rPr lang="en-US" sz="1800" dirty="0">
                <a:latin typeface="Calibri" panose="020F0502020204030204" pitchFamily="34" charset="0"/>
                <a:ea typeface="Times New Roman" panose="02020603050405020304" pitchFamily="18" charset="0"/>
                <a:cs typeface="Calibri" panose="020F0502020204030204" pitchFamily="34" charset="0"/>
              </a:rPr>
            </a:b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9415" indent="-349415" hangingPunct="0">
              <a:buFont typeface="+mj-lt"/>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Serving children designated by EEC as having a priority need (homeless children, children involved with DCF, and children of young parents.)</a:t>
            </a:r>
            <a:endParaRPr lang="en-US" sz="1800" dirty="0">
              <a:latin typeface="Calibri" panose="020F0502020204030204" pitchFamily="34" charset="0"/>
              <a:ea typeface="Calibri" panose="020F0502020204030204" pitchFamily="34" charset="0"/>
              <a:cs typeface="Arial" panose="020B0604020202020204" pitchFamily="34" charset="0"/>
            </a:endParaRPr>
          </a:p>
          <a:p>
            <a:pPr marL="454240">
              <a:spcAft>
                <a:spcPts val="306"/>
              </a:spcAft>
            </a:pPr>
            <a:r>
              <a:rPr lang="en-US" sz="1800" dirty="0">
                <a:latin typeface="Calibri" panose="020F050202020403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349415" indent="-349415">
              <a:buFont typeface="+mj-lt"/>
              <a:buAutoNum type="arabicPeriod"/>
            </a:pPr>
            <a:r>
              <a:rPr lang="en-US" sz="1800" dirty="0">
                <a:latin typeface="Calibri" panose="020F0502020204030204" pitchFamily="34" charset="0"/>
                <a:ea typeface="Times New Roman" panose="02020603050405020304" pitchFamily="18" charset="0"/>
                <a:cs typeface="Times New Roman" panose="02020603050405020304" pitchFamily="18" charset="0"/>
              </a:rPr>
              <a:t>Projects addressing accessibility for individuals with special needs.</a:t>
            </a:r>
            <a:br>
              <a:rPr lang="en-US" sz="1800" dirty="0">
                <a:latin typeface="Calibri" panose="020F0502020204030204" pitchFamily="34" charset="0"/>
                <a:ea typeface="Times New Roman" panose="02020603050405020304" pitchFamily="18" charset="0"/>
                <a:cs typeface="Times New Roman" panose="02020603050405020304" pitchFamily="18" charset="0"/>
              </a:rPr>
            </a:br>
            <a:endParaRPr lang="en-US" sz="1800" dirty="0">
              <a:latin typeface="Times New Roman" panose="02020603050405020304" pitchFamily="18" charset="0"/>
              <a:ea typeface="Times New Roman" panose="02020603050405020304" pitchFamily="18" charset="0"/>
            </a:endParaRPr>
          </a:p>
          <a:p>
            <a:pPr marL="349415" indent="-349415" hangingPunct="0">
              <a:lnSpc>
                <a:spcPct val="115000"/>
              </a:lnSpc>
              <a:buFont typeface="+mj-lt"/>
              <a:buAutoNum type="arabicPeriod"/>
            </a:pPr>
            <a:r>
              <a:rPr lang="en-US" sz="1800" dirty="0">
                <a:latin typeface="Calibri" panose="020F0502020204030204" pitchFamily="34" charset="0"/>
                <a:ea typeface="Times New Roman" panose="02020603050405020304" pitchFamily="18" charset="0"/>
                <a:cs typeface="Times New Roman" panose="02020603050405020304" pitchFamily="18" charset="0"/>
              </a:rPr>
              <a:t>Location within a Gateway City.- 26 in the commonwealth.</a:t>
            </a:r>
          </a:p>
          <a:p>
            <a:pPr marL="454240" indent="-232943">
              <a:lnSpc>
                <a:spcPct val="115000"/>
              </a:lnSpc>
            </a:pPr>
            <a:r>
              <a:rPr lang="en-US" sz="1800" dirty="0">
                <a:latin typeface="Calibri" panose="020F0502020204030204" pitchFamily="34" charset="0"/>
                <a:ea typeface="Times New Roman" panose="02020603050405020304" pitchFamily="18" charset="0"/>
                <a:cs typeface="Times New Roman" panose="02020603050405020304" pitchFamily="18" charset="0"/>
              </a:rPr>
              <a:t> </a:t>
            </a:r>
          </a:p>
          <a:p>
            <a:pPr marL="349415" indent="-349415" hangingPunct="0">
              <a:buFont typeface="+mj-lt"/>
              <a:buAutoNum type="arabicPeriod"/>
            </a:pPr>
            <a:r>
              <a:rPr lang="en-US" sz="1800" dirty="0">
                <a:latin typeface="Calibri" panose="020F0502020204030204" pitchFamily="34" charset="0"/>
                <a:ea typeface="Calibri" panose="020F0502020204030204" pitchFamily="34" charset="0"/>
                <a:cs typeface="Arial" panose="020B0604020202020204" pitchFamily="34" charset="0"/>
              </a:rPr>
              <a:t>Solicitation and/or participation of businesses certified by state Supplier Diversity Office (SDO) and participants in the Supplier Diversity Program (SDP) as part of the project team.</a:t>
            </a:r>
          </a:p>
          <a:p>
            <a:pPr marL="454240" indent="-232943"/>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9415" indent="-349415">
              <a:buFont typeface="+mj-lt"/>
              <a:buAutoNum type="arabicPeriod"/>
            </a:pPr>
            <a:r>
              <a:rPr lang="en-US" sz="1800" dirty="0">
                <a:latin typeface="Calibri" panose="020F0502020204030204" pitchFamily="34" charset="0"/>
                <a:ea typeface="Calibri" panose="020F0502020204030204" pitchFamily="34" charset="0"/>
                <a:cs typeface="Arial" panose="020B0604020202020204" pitchFamily="34" charset="0"/>
              </a:rPr>
              <a:t>Organizations that have not been previously awarded an EEOST grant.</a:t>
            </a:r>
          </a:p>
          <a:p>
            <a:pPr hangingPunct="0"/>
            <a:endParaRPr lang="en-US" altLang="en-US" sz="1600"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373D17-B18A-4A3B-9048-5284CA53EF01}" type="slidenum">
              <a:rPr lang="en-US" smtClean="0"/>
              <a:pPr fontAlgn="base">
                <a:spcBef>
                  <a:spcPct val="0"/>
                </a:spcBef>
                <a:spcAft>
                  <a:spcPct val="0"/>
                </a:spcAft>
                <a:defRPr/>
              </a:pPr>
              <a:t>28</a:t>
            </a:fld>
            <a:endParaRPr lang="en-US"/>
          </a:p>
        </p:txBody>
      </p:sp>
    </p:spTree>
    <p:extLst>
      <p:ext uri="{BB962C8B-B14F-4D97-AF65-F5344CB8AC3E}">
        <p14:creationId xmlns:p14="http://schemas.microsoft.com/office/powerpoint/2010/main" val="4155828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Bree</a:t>
            </a:r>
          </a:p>
          <a:p>
            <a:endParaRPr lang="en-US"/>
          </a:p>
          <a:p>
            <a:r>
              <a:rPr lang="en-US"/>
              <a:t>The next 4 slides are screenshots of charts in the application that we are going to briefly review</a:t>
            </a:r>
          </a:p>
          <a:p>
            <a:endParaRPr lang="en-US"/>
          </a:p>
          <a:p>
            <a:r>
              <a:rPr lang="en-US"/>
              <a:t>Note: All budgets and enrollment charts are in an Excel document that you will need to include with your application.</a:t>
            </a:r>
          </a:p>
          <a:p>
            <a:r>
              <a:rPr lang="en-US"/>
              <a:t>This shows just the top section of the development budget. There are more categories and line items below. There is a total at the bottom where you would total your costs.</a:t>
            </a:r>
          </a:p>
          <a:p>
            <a:endParaRPr lang="en-US"/>
          </a:p>
        </p:txBody>
      </p:sp>
      <p:sp>
        <p:nvSpPr>
          <p:cNvPr id="4" name="Slide Number Placeholder 3"/>
          <p:cNvSpPr>
            <a:spLocks noGrp="1"/>
          </p:cNvSpPr>
          <p:nvPr>
            <p:ph type="sldNum" sz="quarter" idx="5"/>
          </p:nvPr>
        </p:nvSpPr>
        <p:spPr/>
        <p:txBody>
          <a:bodyPr/>
          <a:lstStyle/>
          <a:p>
            <a:pPr>
              <a:defRPr/>
            </a:pPr>
            <a:fld id="{7CA03B46-80E5-4D0F-8AF0-D178298D1D3F}"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128712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a:t>Jose</a:t>
            </a:r>
          </a:p>
          <a:p>
            <a:pPr eaLnBrk="1" hangingPunct="1">
              <a:spcBef>
                <a:spcPct val="0"/>
              </a:spcBef>
            </a:pPr>
            <a:endParaRPr lang="en-US" altLang="en-US" sz="1600"/>
          </a:p>
          <a:p>
            <a:pPr eaLnBrk="1" hangingPunct="1">
              <a:spcBef>
                <a:spcPct val="0"/>
              </a:spcBef>
            </a:pPr>
            <a:r>
              <a:rPr lang="en-US" altLang="en-US" sz="1600"/>
              <a:t>$4M available to grant in the large grant round</a:t>
            </a:r>
          </a:p>
          <a:p>
            <a:pPr eaLnBrk="1" hangingPunct="1">
              <a:spcBef>
                <a:spcPct val="0"/>
              </a:spcBef>
            </a:pPr>
            <a:endParaRPr lang="en-US" altLang="en-US" sz="160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9529B4-D65F-4C85-9F96-5606D7FE0129}"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1123863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Bree</a:t>
            </a:r>
          </a:p>
        </p:txBody>
      </p:sp>
      <p:sp>
        <p:nvSpPr>
          <p:cNvPr id="4" name="Slide Number Placeholder 3"/>
          <p:cNvSpPr>
            <a:spLocks noGrp="1"/>
          </p:cNvSpPr>
          <p:nvPr>
            <p:ph type="sldNum" sz="quarter" idx="5"/>
          </p:nvPr>
        </p:nvSpPr>
        <p:spPr/>
        <p:txBody>
          <a:bodyPr/>
          <a:lstStyle/>
          <a:p>
            <a:pPr>
              <a:defRPr/>
            </a:pPr>
            <a:fld id="{7CA03B46-80E5-4D0F-8AF0-D178298D1D3F}"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1654748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r>
              <a:rPr lang="en-US"/>
              <a:t>Please count one slot as an individual child in these charts, even if that child attends part-time. If “total current slots” exceeds licensed capacity because of part-time children, please add a note here. </a:t>
            </a:r>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31</a:t>
            </a:fld>
            <a:endParaRPr lang="en-US"/>
          </a:p>
        </p:txBody>
      </p:sp>
    </p:spTree>
    <p:extLst>
      <p:ext uri="{BB962C8B-B14F-4D97-AF65-F5344CB8AC3E}">
        <p14:creationId xmlns:p14="http://schemas.microsoft.com/office/powerpoint/2010/main" val="993221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Bree</a:t>
            </a:r>
          </a:p>
          <a:p>
            <a:endParaRPr lang="en-US"/>
          </a:p>
          <a:p>
            <a:endParaRPr lang="en-US"/>
          </a:p>
          <a:p>
            <a:r>
              <a:rPr lang="en-US"/>
              <a:t>Anon poll of families prior to applying to see if they receive any of these subsidies.</a:t>
            </a:r>
          </a:p>
          <a:p>
            <a:endParaRPr lang="en-US"/>
          </a:p>
          <a:p>
            <a:r>
              <a:rPr lang="en-US"/>
              <a:t>Only if do not meet the 50% requirement.</a:t>
            </a:r>
          </a:p>
          <a:p>
            <a:endParaRPr lang="en-US"/>
          </a:p>
          <a:p>
            <a:r>
              <a:rPr lang="en-US"/>
              <a:t>EEC will not ask for individual family incomes or verification, but keep on file.</a:t>
            </a:r>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32</a:t>
            </a:fld>
            <a:endParaRPr lang="en-US"/>
          </a:p>
        </p:txBody>
      </p:sp>
    </p:spTree>
    <p:extLst>
      <p:ext uri="{BB962C8B-B14F-4D97-AF65-F5344CB8AC3E}">
        <p14:creationId xmlns:p14="http://schemas.microsoft.com/office/powerpoint/2010/main" val="2623440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C18F3D35-CA9D-4DD2-A564-BECE85CB5AAC}" type="slidenum">
              <a:rPr lang="en-US" smtClean="0"/>
              <a:t>33</a:t>
            </a:fld>
            <a:endParaRPr lang="en-US"/>
          </a:p>
        </p:txBody>
      </p:sp>
    </p:spTree>
    <p:extLst>
      <p:ext uri="{BB962C8B-B14F-4D97-AF65-F5344CB8AC3E}">
        <p14:creationId xmlns:p14="http://schemas.microsoft.com/office/powerpoint/2010/main" val="160722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Jose</a:t>
            </a:r>
          </a:p>
          <a:p>
            <a:endParaRPr lang="en-US"/>
          </a:p>
        </p:txBody>
      </p:sp>
      <p:sp>
        <p:nvSpPr>
          <p:cNvPr id="4" name="Slide Number Placeholder 3"/>
          <p:cNvSpPr>
            <a:spLocks noGrp="1"/>
          </p:cNvSpPr>
          <p:nvPr>
            <p:ph type="sldNum" sz="quarter" idx="10"/>
          </p:nvPr>
        </p:nvSpPr>
        <p:spPr/>
        <p:txBody>
          <a:bodyPr/>
          <a:lstStyle/>
          <a:p>
            <a:pPr>
              <a:defRPr/>
            </a:pPr>
            <a:fld id="{FC40C652-4344-4BF0-B2D6-05C320ECF034}" type="slidenum">
              <a:rPr lang="en-US" smtClean="0"/>
              <a:pPr>
                <a:defRPr/>
              </a:pPr>
              <a:t>4</a:t>
            </a:fld>
            <a:endParaRPr lang="en-US"/>
          </a:p>
        </p:txBody>
      </p:sp>
    </p:spTree>
    <p:extLst>
      <p:ext uri="{BB962C8B-B14F-4D97-AF65-F5344CB8AC3E}">
        <p14:creationId xmlns:p14="http://schemas.microsoft.com/office/powerpoint/2010/main" val="165164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jose</a:t>
            </a:r>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5</a:t>
            </a:fld>
            <a:endParaRPr lang="en-US"/>
          </a:p>
        </p:txBody>
      </p:sp>
    </p:spTree>
    <p:extLst>
      <p:ext uri="{BB962C8B-B14F-4D97-AF65-F5344CB8AC3E}">
        <p14:creationId xmlns:p14="http://schemas.microsoft.com/office/powerpoint/2010/main" val="179096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xfrm>
            <a:off x="206718" y="4534506"/>
            <a:ext cx="6687213" cy="45687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Jose</a:t>
            </a:r>
          </a:p>
          <a:p>
            <a:pPr eaLnBrk="1" hangingPunct="1">
              <a:spcBef>
                <a:spcPct val="0"/>
              </a:spcBef>
            </a:pPr>
            <a:endParaRPr lang="en-US" altLang="en-US" sz="1400" dirty="0"/>
          </a:p>
          <a:p>
            <a:pPr hangingPunct="0">
              <a:spcBef>
                <a:spcPts val="1223"/>
              </a:spcBef>
              <a:buSzPct val="125000"/>
              <a:buFont typeface="Arial" pitchFamily="34" charset="0"/>
              <a:buChar char="•"/>
            </a:pPr>
            <a:r>
              <a:rPr lang="en-US" sz="1400" dirty="0">
                <a:latin typeface="Arial" pitchFamily="34" charset="0"/>
                <a:cs typeface="Arial" pitchFamily="34" charset="0"/>
              </a:rPr>
              <a:t>If a building, structure, or site is leased, then the leased facilities shall have a lease term that is consistent with the scale of the capital investment, but shall not be less than 15 years; </a:t>
            </a:r>
          </a:p>
          <a:p>
            <a:pPr hangingPunct="0">
              <a:spcBef>
                <a:spcPts val="1223"/>
              </a:spcBef>
              <a:buSzPct val="125000"/>
            </a:pPr>
            <a:r>
              <a:rPr lang="en-US" sz="1400" dirty="0">
                <a:latin typeface="Arial" pitchFamily="34" charset="0"/>
                <a:cs typeface="Arial" pitchFamily="34" charset="0"/>
              </a:rPr>
              <a:t>If a building, structure or site is or will be a municipally owned building that dedicates a single purpose space for licensed early education or out of school time programs, then the lease must be for not less than 25 years; and</a:t>
            </a:r>
          </a:p>
          <a:p>
            <a:pPr eaLnBrk="1" hangingPunct="1">
              <a:spcBef>
                <a:spcPct val="0"/>
              </a:spcBef>
            </a:pPr>
            <a:endParaRPr lang="en-US" altLang="en-US" sz="1400" dirty="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1B1089-D0A3-4F13-A97E-1C461CB727AB}"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328615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Jose</a:t>
            </a:r>
          </a:p>
        </p:txBody>
      </p:sp>
      <p:sp>
        <p:nvSpPr>
          <p:cNvPr id="4" name="Slide Number Placeholder 3"/>
          <p:cNvSpPr>
            <a:spLocks noGrp="1"/>
          </p:cNvSpPr>
          <p:nvPr>
            <p:ph type="sldNum" sz="quarter" idx="5"/>
          </p:nvPr>
        </p:nvSpPr>
        <p:spPr/>
        <p:txBody>
          <a:bodyPr/>
          <a:lstStyle/>
          <a:p>
            <a:pPr>
              <a:defRPr/>
            </a:pPr>
            <a:fld id="{FC40C652-4344-4BF0-B2D6-05C320ECF034}" type="slidenum">
              <a:rPr lang="en-US" smtClean="0"/>
              <a:pPr>
                <a:defRPr/>
              </a:pPr>
              <a:t>7</a:t>
            </a:fld>
            <a:endParaRPr lang="en-US"/>
          </a:p>
        </p:txBody>
      </p:sp>
    </p:spTree>
    <p:extLst>
      <p:ext uri="{BB962C8B-B14F-4D97-AF65-F5344CB8AC3E}">
        <p14:creationId xmlns:p14="http://schemas.microsoft.com/office/powerpoint/2010/main" val="282377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287391" y="4534506"/>
            <a:ext cx="6527554" cy="45687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209">
              <a:spcBef>
                <a:spcPct val="0"/>
              </a:spcBef>
              <a:defRPr/>
            </a:pPr>
            <a:r>
              <a:rPr lang="en-US" altLang="en-US" sz="1600"/>
              <a:t>Jose</a:t>
            </a:r>
          </a:p>
          <a:p>
            <a:pPr eaLnBrk="1" hangingPunct="1">
              <a:spcBef>
                <a:spcPct val="0"/>
              </a:spcBef>
            </a:pPr>
            <a:endParaRPr lang="en-US" altLang="en-US" sz="160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10974-2491-42E6-9380-75D7FB798421}"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173108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287391" y="4534506"/>
            <a:ext cx="6527554" cy="45687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a:t>Jose</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10974-2491-42E6-9380-75D7FB798421}" type="slidenum">
              <a:rPr lang="en-US" smtClean="0"/>
              <a:pPr fontAlgn="base">
                <a:spcBef>
                  <a:spcPct val="0"/>
                </a:spcBef>
                <a:spcAft>
                  <a:spcPct val="0"/>
                </a:spcAft>
                <a:defRPr/>
              </a:pPr>
              <a:t>9</a:t>
            </a:fld>
            <a:endParaRPr lang="en-US"/>
          </a:p>
        </p:txBody>
      </p:sp>
    </p:spTree>
    <p:extLst>
      <p:ext uri="{BB962C8B-B14F-4D97-AF65-F5344CB8AC3E}">
        <p14:creationId xmlns:p14="http://schemas.microsoft.com/office/powerpoint/2010/main" val="1734643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7709-1792-C856-96E7-EB5FB26A2B84}"/>
              </a:ext>
            </a:extLst>
          </p:cNvPr>
          <p:cNvSpPr>
            <a:spLocks noGrp="1"/>
          </p:cNvSpPr>
          <p:nvPr>
            <p:ph type="ctrTitle" hasCustomPrompt="1"/>
          </p:nvPr>
        </p:nvSpPr>
        <p:spPr>
          <a:xfrm>
            <a:off x="2943224" y="1131888"/>
            <a:ext cx="8410576" cy="2387600"/>
          </a:xfrm>
        </p:spPr>
        <p:txBody>
          <a:bodyPr anchor="b">
            <a:noAutofit/>
          </a:bodyPr>
          <a:lstStyle>
            <a:lvl1pPr algn="l">
              <a:defRPr sz="3200" b="1" i="0" baseline="0">
                <a:latin typeface="Montserrat" pitchFamily="2" charset="0"/>
              </a:defRPr>
            </a:lvl1pPr>
          </a:lstStyle>
          <a:p>
            <a:r>
              <a:rPr lang="en-US"/>
              <a:t>Commonwealth of Massachusetts </a:t>
            </a:r>
            <a:br>
              <a:rPr lang="en-US"/>
            </a:br>
            <a:r>
              <a:rPr lang="en-US"/>
              <a:t>Department of Early Education &amp; Care </a:t>
            </a:r>
          </a:p>
        </p:txBody>
      </p:sp>
      <p:sp>
        <p:nvSpPr>
          <p:cNvPr id="3" name="Subtitle 2">
            <a:extLst>
              <a:ext uri="{FF2B5EF4-FFF2-40B4-BE49-F238E27FC236}">
                <a16:creationId xmlns:a16="http://schemas.microsoft.com/office/drawing/2014/main" id="{CBB78A6B-2470-A40C-0AA9-B9E68A22D41F}"/>
              </a:ext>
            </a:extLst>
          </p:cNvPr>
          <p:cNvSpPr>
            <a:spLocks noGrp="1"/>
          </p:cNvSpPr>
          <p:nvPr>
            <p:ph type="subTitle" idx="1"/>
          </p:nvPr>
        </p:nvSpPr>
        <p:spPr>
          <a:xfrm>
            <a:off x="2943225" y="3592513"/>
            <a:ext cx="8410576" cy="1627187"/>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37CF3-6797-4B79-EB92-1FBA4B92218A}"/>
              </a:ext>
            </a:extLst>
          </p:cNvPr>
          <p:cNvSpPr>
            <a:spLocks noGrp="1"/>
          </p:cNvSpPr>
          <p:nvPr>
            <p:ph type="dt" sz="half" idx="10"/>
          </p:nvPr>
        </p:nvSpPr>
        <p:spPr>
          <a:xfrm>
            <a:off x="8556523" y="6356349"/>
            <a:ext cx="1865671" cy="365125"/>
          </a:xfrm>
        </p:spPr>
        <p:txBody>
          <a:bodyPr/>
          <a:lstStyle/>
          <a:p>
            <a:fld id="{4505CB75-40D8-4EAD-A782-41BCA8B20B74}" type="datetime4">
              <a:rPr lang="en-US" smtClean="0"/>
              <a:t>January 9, 2024</a:t>
            </a:fld>
            <a:endParaRPr lang="en-US"/>
          </a:p>
        </p:txBody>
      </p:sp>
      <p:sp>
        <p:nvSpPr>
          <p:cNvPr id="5" name="Footer Placeholder 4">
            <a:extLst>
              <a:ext uri="{FF2B5EF4-FFF2-40B4-BE49-F238E27FC236}">
                <a16:creationId xmlns:a16="http://schemas.microsoft.com/office/drawing/2014/main" id="{B3BC6A91-78A5-90C0-9B27-94AB0CE78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3361D-B23F-C2B2-5350-A3A05624561F}"/>
              </a:ext>
            </a:extLst>
          </p:cNvPr>
          <p:cNvSpPr>
            <a:spLocks noGrp="1"/>
          </p:cNvSpPr>
          <p:nvPr>
            <p:ph type="sldNum" sz="quarter" idx="12"/>
          </p:nvPr>
        </p:nvSpPr>
        <p:spPr>
          <a:xfrm>
            <a:off x="10422194" y="6356350"/>
            <a:ext cx="931606" cy="365125"/>
          </a:xfrm>
        </p:spPr>
        <p:txBody>
          <a:bodyPr/>
          <a:lstStyle/>
          <a:p>
            <a:r>
              <a:rPr lang="en-US"/>
              <a:t> | </a:t>
            </a:r>
            <a:fld id="{A22C682C-E9DB-4137-9A63-78D4A5F3749E}"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A2D87610-6AC4-8DB7-10A3-421CDC93C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874416"/>
            <a:ext cx="2268041" cy="2268960"/>
          </a:xfrm>
          <a:prstGeom prst="rect">
            <a:avLst/>
          </a:prstGeom>
        </p:spPr>
      </p:pic>
    </p:spTree>
    <p:extLst>
      <p:ext uri="{BB962C8B-B14F-4D97-AF65-F5344CB8AC3E}">
        <p14:creationId xmlns:p14="http://schemas.microsoft.com/office/powerpoint/2010/main" val="20914415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F2BE-62CA-C173-4750-5BB3972629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E099F-BBD5-21CE-838E-3AFBCAAF6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E18E9-8716-9AF1-9517-E3B4134BA4DD}"/>
              </a:ext>
            </a:extLst>
          </p:cNvPr>
          <p:cNvSpPr>
            <a:spLocks noGrp="1"/>
          </p:cNvSpPr>
          <p:nvPr>
            <p:ph type="dt" sz="half" idx="10"/>
          </p:nvPr>
        </p:nvSpPr>
        <p:spPr/>
        <p:txBody>
          <a:bodyPr/>
          <a:lstStyle/>
          <a:p>
            <a:fld id="{54442C44-BCE6-450D-95C9-39C5F20A9389}" type="datetime4">
              <a:rPr lang="en-US" smtClean="0"/>
              <a:t>January 9, 2024</a:t>
            </a:fld>
            <a:endParaRPr lang="en-US"/>
          </a:p>
        </p:txBody>
      </p:sp>
      <p:sp>
        <p:nvSpPr>
          <p:cNvPr id="5" name="Footer Placeholder 4">
            <a:extLst>
              <a:ext uri="{FF2B5EF4-FFF2-40B4-BE49-F238E27FC236}">
                <a16:creationId xmlns:a16="http://schemas.microsoft.com/office/drawing/2014/main" id="{3D75EB7A-C561-5D39-6E22-E5082BD57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F0CA6-A07B-46F8-C4A0-16080C2965C4}"/>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397210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221BB-1E90-40C4-4989-8D36097E4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D64FAC-EB0B-572F-5159-963BC7DC37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6D71D-D9BB-867D-C0F8-273551C3E0EB}"/>
              </a:ext>
            </a:extLst>
          </p:cNvPr>
          <p:cNvSpPr>
            <a:spLocks noGrp="1"/>
          </p:cNvSpPr>
          <p:nvPr>
            <p:ph type="dt" sz="half" idx="10"/>
          </p:nvPr>
        </p:nvSpPr>
        <p:spPr/>
        <p:txBody>
          <a:bodyPr/>
          <a:lstStyle/>
          <a:p>
            <a:fld id="{105C6182-E686-409B-AA93-F78D7C2273A4}" type="datetime4">
              <a:rPr lang="en-US" smtClean="0"/>
              <a:t>January 9, 2024</a:t>
            </a:fld>
            <a:endParaRPr lang="en-US"/>
          </a:p>
        </p:txBody>
      </p:sp>
      <p:sp>
        <p:nvSpPr>
          <p:cNvPr id="5" name="Footer Placeholder 4">
            <a:extLst>
              <a:ext uri="{FF2B5EF4-FFF2-40B4-BE49-F238E27FC236}">
                <a16:creationId xmlns:a16="http://schemas.microsoft.com/office/drawing/2014/main" id="{AA8D3D4C-0EBF-3901-3505-C8596858B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3F7E9-35AE-53D3-E6E3-554E4B32F992}"/>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770219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7709-1792-C856-96E7-EB5FB26A2B84}"/>
              </a:ext>
            </a:extLst>
          </p:cNvPr>
          <p:cNvSpPr>
            <a:spLocks noGrp="1"/>
          </p:cNvSpPr>
          <p:nvPr>
            <p:ph type="ctrTitle" hasCustomPrompt="1"/>
          </p:nvPr>
        </p:nvSpPr>
        <p:spPr>
          <a:xfrm>
            <a:off x="2943224" y="1131888"/>
            <a:ext cx="8410576" cy="2387600"/>
          </a:xfrm>
        </p:spPr>
        <p:txBody>
          <a:bodyPr anchor="b">
            <a:noAutofit/>
          </a:bodyPr>
          <a:lstStyle>
            <a:lvl1pPr algn="l">
              <a:defRPr sz="3200" b="1" i="0" baseline="0">
                <a:latin typeface="Montserrat" pitchFamily="2" charset="0"/>
              </a:defRPr>
            </a:lvl1pPr>
          </a:lstStyle>
          <a:p>
            <a:r>
              <a:rPr lang="en-US"/>
              <a:t>Commonwealth of Massachusetts </a:t>
            </a:r>
            <a:br>
              <a:rPr lang="en-US"/>
            </a:br>
            <a:r>
              <a:rPr lang="en-US"/>
              <a:t>Department of Early Education &amp; Care </a:t>
            </a:r>
          </a:p>
        </p:txBody>
      </p:sp>
      <p:sp>
        <p:nvSpPr>
          <p:cNvPr id="3" name="Subtitle 2">
            <a:extLst>
              <a:ext uri="{FF2B5EF4-FFF2-40B4-BE49-F238E27FC236}">
                <a16:creationId xmlns:a16="http://schemas.microsoft.com/office/drawing/2014/main" id="{CBB78A6B-2470-A40C-0AA9-B9E68A22D41F}"/>
              </a:ext>
            </a:extLst>
          </p:cNvPr>
          <p:cNvSpPr>
            <a:spLocks noGrp="1"/>
          </p:cNvSpPr>
          <p:nvPr>
            <p:ph type="subTitle" idx="1"/>
          </p:nvPr>
        </p:nvSpPr>
        <p:spPr>
          <a:xfrm>
            <a:off x="2943225" y="3592513"/>
            <a:ext cx="8410576" cy="1627187"/>
          </a:xfrm>
        </p:spPr>
        <p:txBody>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37CF3-6797-4B79-EB92-1FBA4B92218A}"/>
              </a:ext>
            </a:extLst>
          </p:cNvPr>
          <p:cNvSpPr>
            <a:spLocks noGrp="1"/>
          </p:cNvSpPr>
          <p:nvPr>
            <p:ph type="dt" sz="half" idx="10"/>
          </p:nvPr>
        </p:nvSpPr>
        <p:spPr>
          <a:xfrm>
            <a:off x="8556523" y="6356349"/>
            <a:ext cx="1865671" cy="365125"/>
          </a:xfrm>
        </p:spPr>
        <p:txBody>
          <a:bodyPr/>
          <a:lstStyle/>
          <a:p>
            <a:r>
              <a:rPr lang="en-US"/>
              <a:t>June 13, 2023</a:t>
            </a:r>
          </a:p>
        </p:txBody>
      </p:sp>
      <p:sp>
        <p:nvSpPr>
          <p:cNvPr id="5" name="Footer Placeholder 4">
            <a:extLst>
              <a:ext uri="{FF2B5EF4-FFF2-40B4-BE49-F238E27FC236}">
                <a16:creationId xmlns:a16="http://schemas.microsoft.com/office/drawing/2014/main" id="{B3BC6A91-78A5-90C0-9B27-94AB0CE78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3361D-B23F-C2B2-5350-A3A05624561F}"/>
              </a:ext>
            </a:extLst>
          </p:cNvPr>
          <p:cNvSpPr>
            <a:spLocks noGrp="1"/>
          </p:cNvSpPr>
          <p:nvPr>
            <p:ph type="sldNum" sz="quarter" idx="12"/>
          </p:nvPr>
        </p:nvSpPr>
        <p:spPr>
          <a:xfrm>
            <a:off x="10422194" y="6356350"/>
            <a:ext cx="931606" cy="365125"/>
          </a:xfrm>
        </p:spPr>
        <p:txBody>
          <a:bodyPr/>
          <a:lstStyle/>
          <a:p>
            <a:r>
              <a:rPr lang="en-US"/>
              <a:t> | </a:t>
            </a:r>
            <a:fld id="{A22C682C-E9DB-4137-9A63-78D4A5F3749E}"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A2D87610-6AC4-8DB7-10A3-421CDC93C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874416"/>
            <a:ext cx="2268041" cy="2268960"/>
          </a:xfrm>
          <a:prstGeom prst="rect">
            <a:avLst/>
          </a:prstGeom>
        </p:spPr>
      </p:pic>
    </p:spTree>
    <p:extLst>
      <p:ext uri="{BB962C8B-B14F-4D97-AF65-F5344CB8AC3E}">
        <p14:creationId xmlns:p14="http://schemas.microsoft.com/office/powerpoint/2010/main" val="2091441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1D9D-38EC-0293-ACF6-1AE070DFEC03}"/>
              </a:ext>
            </a:extLst>
          </p:cNvPr>
          <p:cNvSpPr>
            <a:spLocks noGrp="1"/>
          </p:cNvSpPr>
          <p:nvPr>
            <p:ph type="title"/>
          </p:nvPr>
        </p:nvSpPr>
        <p:spPr>
          <a:xfrm>
            <a:off x="510047" y="293795"/>
            <a:ext cx="10515600" cy="63341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7B47FBF-05F6-C56E-0102-D67BB6185ED6}"/>
              </a:ext>
            </a:extLst>
          </p:cNvPr>
          <p:cNvSpPr>
            <a:spLocks noGrp="1"/>
          </p:cNvSpPr>
          <p:nvPr>
            <p:ph idx="1"/>
          </p:nvPr>
        </p:nvSpPr>
        <p:spPr>
          <a:xfrm>
            <a:off x="510047" y="1038687"/>
            <a:ext cx="10515600" cy="4660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34B16-08A4-C9D6-2804-C2A6973D475D}"/>
              </a:ext>
            </a:extLst>
          </p:cNvPr>
          <p:cNvSpPr>
            <a:spLocks noGrp="1"/>
          </p:cNvSpPr>
          <p:nvPr>
            <p:ph type="dt" sz="half" idx="10"/>
          </p:nvPr>
        </p:nvSpPr>
        <p:spPr/>
        <p:txBody>
          <a:bodyPr/>
          <a:lstStyle/>
          <a:p>
            <a:r>
              <a:rPr lang="en-US"/>
              <a:t>June 13, 2023</a:t>
            </a:r>
          </a:p>
        </p:txBody>
      </p:sp>
      <p:sp>
        <p:nvSpPr>
          <p:cNvPr id="5" name="Footer Placeholder 4">
            <a:extLst>
              <a:ext uri="{FF2B5EF4-FFF2-40B4-BE49-F238E27FC236}">
                <a16:creationId xmlns:a16="http://schemas.microsoft.com/office/drawing/2014/main" id="{80A15DF4-02C7-F022-0429-2188C95D8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3D3BB-0044-070B-2F14-9DCFC149CF3C}"/>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785263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6903-0FD3-7715-D601-FFC46BB202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3FE83F-00F9-DA91-B47C-8C461E322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81D2F-FD91-C4BA-67D5-F4679DB6A124}"/>
              </a:ext>
            </a:extLst>
          </p:cNvPr>
          <p:cNvSpPr>
            <a:spLocks noGrp="1"/>
          </p:cNvSpPr>
          <p:nvPr>
            <p:ph type="dt" sz="half" idx="10"/>
          </p:nvPr>
        </p:nvSpPr>
        <p:spPr/>
        <p:txBody>
          <a:bodyPr/>
          <a:lstStyle/>
          <a:p>
            <a:r>
              <a:rPr lang="en-US"/>
              <a:t>June 13, 2023</a:t>
            </a:r>
          </a:p>
        </p:txBody>
      </p:sp>
      <p:sp>
        <p:nvSpPr>
          <p:cNvPr id="5" name="Footer Placeholder 4">
            <a:extLst>
              <a:ext uri="{FF2B5EF4-FFF2-40B4-BE49-F238E27FC236}">
                <a16:creationId xmlns:a16="http://schemas.microsoft.com/office/drawing/2014/main" id="{DC73B59A-44C6-3427-B584-AA836B01B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F1932-AC12-4DCE-10D4-DB82F01F31B4}"/>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42101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1014-0FAA-6D2C-7562-53272B51C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75120-1526-C16E-2E47-1947EB7F2BD9}"/>
              </a:ext>
            </a:extLst>
          </p:cNvPr>
          <p:cNvSpPr>
            <a:spLocks noGrp="1"/>
          </p:cNvSpPr>
          <p:nvPr>
            <p:ph sz="half" idx="1"/>
          </p:nvPr>
        </p:nvSpPr>
        <p:spPr>
          <a:xfrm>
            <a:off x="510047" y="11154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4456BA-BE09-AB84-3CE4-9872727A6FF6}"/>
              </a:ext>
            </a:extLst>
          </p:cNvPr>
          <p:cNvSpPr>
            <a:spLocks noGrp="1"/>
          </p:cNvSpPr>
          <p:nvPr>
            <p:ph sz="half" idx="2"/>
          </p:nvPr>
        </p:nvSpPr>
        <p:spPr>
          <a:xfrm>
            <a:off x="5950258" y="11154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70DCFD-47ED-DBF2-115E-7D40587EF0DC}"/>
              </a:ext>
            </a:extLst>
          </p:cNvPr>
          <p:cNvSpPr>
            <a:spLocks noGrp="1"/>
          </p:cNvSpPr>
          <p:nvPr>
            <p:ph type="dt" sz="half" idx="10"/>
          </p:nvPr>
        </p:nvSpPr>
        <p:spPr/>
        <p:txBody>
          <a:bodyPr/>
          <a:lstStyle/>
          <a:p>
            <a:r>
              <a:rPr lang="en-US"/>
              <a:t>June 13, 2023</a:t>
            </a:r>
          </a:p>
        </p:txBody>
      </p:sp>
      <p:sp>
        <p:nvSpPr>
          <p:cNvPr id="6" name="Footer Placeholder 5">
            <a:extLst>
              <a:ext uri="{FF2B5EF4-FFF2-40B4-BE49-F238E27FC236}">
                <a16:creationId xmlns:a16="http://schemas.microsoft.com/office/drawing/2014/main" id="{27058158-2818-24BE-DE09-221185C5B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7C90D-4F83-528E-6EBB-29BAC8906171}"/>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6214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1CC677-8BA3-7C2D-7A91-17E976292324}"/>
              </a:ext>
            </a:extLst>
          </p:cNvPr>
          <p:cNvSpPr>
            <a:spLocks noGrp="1"/>
          </p:cNvSpPr>
          <p:nvPr>
            <p:ph type="body" idx="1"/>
          </p:nvPr>
        </p:nvSpPr>
        <p:spPr>
          <a:xfrm>
            <a:off x="510047" y="10917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489F9-251D-C904-F086-2584AEEBE9D6}"/>
              </a:ext>
            </a:extLst>
          </p:cNvPr>
          <p:cNvSpPr>
            <a:spLocks noGrp="1"/>
          </p:cNvSpPr>
          <p:nvPr>
            <p:ph sz="half" idx="2"/>
          </p:nvPr>
        </p:nvSpPr>
        <p:spPr>
          <a:xfrm>
            <a:off x="510047" y="1999048"/>
            <a:ext cx="5157787"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3C079B-1559-D913-BF81-4AC994C22AF1}"/>
              </a:ext>
            </a:extLst>
          </p:cNvPr>
          <p:cNvSpPr>
            <a:spLocks noGrp="1"/>
          </p:cNvSpPr>
          <p:nvPr>
            <p:ph type="body" sz="quarter" idx="3"/>
          </p:nvPr>
        </p:nvSpPr>
        <p:spPr>
          <a:xfrm>
            <a:off x="5842459" y="10917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018E1-1539-65D4-F7F3-F6252778D9BC}"/>
              </a:ext>
            </a:extLst>
          </p:cNvPr>
          <p:cNvSpPr>
            <a:spLocks noGrp="1"/>
          </p:cNvSpPr>
          <p:nvPr>
            <p:ph sz="quarter" idx="4"/>
          </p:nvPr>
        </p:nvSpPr>
        <p:spPr>
          <a:xfrm>
            <a:off x="5842459" y="1999048"/>
            <a:ext cx="5183188"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336BC2-38D2-4C5F-F226-D93693E33E01}"/>
              </a:ext>
            </a:extLst>
          </p:cNvPr>
          <p:cNvSpPr>
            <a:spLocks noGrp="1"/>
          </p:cNvSpPr>
          <p:nvPr>
            <p:ph type="dt" sz="half" idx="10"/>
          </p:nvPr>
        </p:nvSpPr>
        <p:spPr/>
        <p:txBody>
          <a:bodyPr/>
          <a:lstStyle/>
          <a:p>
            <a:r>
              <a:rPr lang="en-US"/>
              <a:t>June 13, 2023</a:t>
            </a:r>
          </a:p>
        </p:txBody>
      </p:sp>
      <p:sp>
        <p:nvSpPr>
          <p:cNvPr id="8" name="Footer Placeholder 7">
            <a:extLst>
              <a:ext uri="{FF2B5EF4-FFF2-40B4-BE49-F238E27FC236}">
                <a16:creationId xmlns:a16="http://schemas.microsoft.com/office/drawing/2014/main" id="{827FC612-F728-3B7F-B330-FF3FA512BD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A12E17-89DE-8830-F76E-2C88649494F1}"/>
              </a:ext>
            </a:extLst>
          </p:cNvPr>
          <p:cNvSpPr>
            <a:spLocks noGrp="1"/>
          </p:cNvSpPr>
          <p:nvPr>
            <p:ph type="sldNum" sz="quarter" idx="12"/>
          </p:nvPr>
        </p:nvSpPr>
        <p:spPr/>
        <p:txBody>
          <a:bodyPr/>
          <a:lstStyle/>
          <a:p>
            <a:fld id="{A22C682C-E9DB-4137-9A63-78D4A5F3749E}" type="slidenum">
              <a:rPr lang="en-US" smtClean="0"/>
              <a:t>‹#›</a:t>
            </a:fld>
            <a:endParaRPr lang="en-US"/>
          </a:p>
        </p:txBody>
      </p:sp>
      <p:sp>
        <p:nvSpPr>
          <p:cNvPr id="10" name="Title 1">
            <a:extLst>
              <a:ext uri="{FF2B5EF4-FFF2-40B4-BE49-F238E27FC236}">
                <a16:creationId xmlns:a16="http://schemas.microsoft.com/office/drawing/2014/main" id="{CA6D1E46-6535-469A-A225-0B274CE3799D}"/>
              </a:ext>
            </a:extLst>
          </p:cNvPr>
          <p:cNvSpPr>
            <a:spLocks noGrp="1"/>
          </p:cNvSpPr>
          <p:nvPr>
            <p:ph type="title"/>
          </p:nvPr>
        </p:nvSpPr>
        <p:spPr>
          <a:xfrm>
            <a:off x="510047" y="172868"/>
            <a:ext cx="10515600" cy="633413"/>
          </a:xfrm>
        </p:spPr>
        <p:txBody>
          <a:bodyPr/>
          <a:lstStyle/>
          <a:p>
            <a:r>
              <a:rPr lang="en-US"/>
              <a:t>Click to edit Master title style</a:t>
            </a:r>
          </a:p>
        </p:txBody>
      </p:sp>
    </p:spTree>
    <p:extLst>
      <p:ext uri="{BB962C8B-B14F-4D97-AF65-F5344CB8AC3E}">
        <p14:creationId xmlns:p14="http://schemas.microsoft.com/office/powerpoint/2010/main" val="2590545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1F14-6FEA-37C5-D852-E73B9A14D3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F8FF9-27A2-C555-664A-E056755612CE}"/>
              </a:ext>
            </a:extLst>
          </p:cNvPr>
          <p:cNvSpPr>
            <a:spLocks noGrp="1"/>
          </p:cNvSpPr>
          <p:nvPr>
            <p:ph type="dt" sz="half" idx="10"/>
          </p:nvPr>
        </p:nvSpPr>
        <p:spPr/>
        <p:txBody>
          <a:bodyPr/>
          <a:lstStyle/>
          <a:p>
            <a:r>
              <a:rPr lang="en-US"/>
              <a:t>June 13, 2023</a:t>
            </a:r>
          </a:p>
        </p:txBody>
      </p:sp>
      <p:sp>
        <p:nvSpPr>
          <p:cNvPr id="4" name="Footer Placeholder 3">
            <a:extLst>
              <a:ext uri="{FF2B5EF4-FFF2-40B4-BE49-F238E27FC236}">
                <a16:creationId xmlns:a16="http://schemas.microsoft.com/office/drawing/2014/main" id="{1463A09B-C600-C6A3-EF55-ECBE8E239C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579ED6-6A07-B9E3-FDC0-B3422D8BC11C}"/>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2478918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BC73B-1C6D-FF71-3D47-7C41058DCB11}"/>
              </a:ext>
            </a:extLst>
          </p:cNvPr>
          <p:cNvSpPr>
            <a:spLocks noGrp="1"/>
          </p:cNvSpPr>
          <p:nvPr>
            <p:ph type="dt" sz="half" idx="10"/>
          </p:nvPr>
        </p:nvSpPr>
        <p:spPr/>
        <p:txBody>
          <a:bodyPr/>
          <a:lstStyle/>
          <a:p>
            <a:r>
              <a:rPr lang="en-US"/>
              <a:t>June 13, 2023</a:t>
            </a:r>
          </a:p>
        </p:txBody>
      </p:sp>
      <p:sp>
        <p:nvSpPr>
          <p:cNvPr id="3" name="Footer Placeholder 2">
            <a:extLst>
              <a:ext uri="{FF2B5EF4-FFF2-40B4-BE49-F238E27FC236}">
                <a16:creationId xmlns:a16="http://schemas.microsoft.com/office/drawing/2014/main" id="{C2BEE91A-93B9-178A-A64F-F0DF44C745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FEE949-7C0B-AEE8-D66F-F07CFA92F751}"/>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3062261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4B4A-FCE0-4266-0973-A0F0949C8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EDD18E-E844-A029-140B-4B604ACE0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DC04D4-FCE0-7573-3149-03CD99ADE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57A71-F93C-1A1F-F018-E36411ADD437}"/>
              </a:ext>
            </a:extLst>
          </p:cNvPr>
          <p:cNvSpPr>
            <a:spLocks noGrp="1"/>
          </p:cNvSpPr>
          <p:nvPr>
            <p:ph type="dt" sz="half" idx="10"/>
          </p:nvPr>
        </p:nvSpPr>
        <p:spPr/>
        <p:txBody>
          <a:bodyPr/>
          <a:lstStyle/>
          <a:p>
            <a:r>
              <a:rPr lang="en-US"/>
              <a:t>June 13, 2023</a:t>
            </a:r>
          </a:p>
        </p:txBody>
      </p:sp>
      <p:sp>
        <p:nvSpPr>
          <p:cNvPr id="6" name="Footer Placeholder 5">
            <a:extLst>
              <a:ext uri="{FF2B5EF4-FFF2-40B4-BE49-F238E27FC236}">
                <a16:creationId xmlns:a16="http://schemas.microsoft.com/office/drawing/2014/main" id="{766BDB15-C9D0-82ED-1B80-B0AD81240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8FE61-3B51-B29C-5E2E-3122C6F212AD}"/>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91826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1D9D-38EC-0293-ACF6-1AE070DFEC03}"/>
              </a:ext>
            </a:extLst>
          </p:cNvPr>
          <p:cNvSpPr>
            <a:spLocks noGrp="1"/>
          </p:cNvSpPr>
          <p:nvPr>
            <p:ph type="title"/>
          </p:nvPr>
        </p:nvSpPr>
        <p:spPr>
          <a:xfrm>
            <a:off x="510047" y="293795"/>
            <a:ext cx="10515600" cy="63341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7B47FBF-05F6-C56E-0102-D67BB6185ED6}"/>
              </a:ext>
            </a:extLst>
          </p:cNvPr>
          <p:cNvSpPr>
            <a:spLocks noGrp="1"/>
          </p:cNvSpPr>
          <p:nvPr>
            <p:ph idx="1"/>
          </p:nvPr>
        </p:nvSpPr>
        <p:spPr>
          <a:xfrm>
            <a:off x="510047" y="1038687"/>
            <a:ext cx="10515600" cy="4660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34B16-08A4-C9D6-2804-C2A6973D475D}"/>
              </a:ext>
            </a:extLst>
          </p:cNvPr>
          <p:cNvSpPr>
            <a:spLocks noGrp="1"/>
          </p:cNvSpPr>
          <p:nvPr>
            <p:ph type="dt" sz="half" idx="10"/>
          </p:nvPr>
        </p:nvSpPr>
        <p:spPr/>
        <p:txBody>
          <a:bodyPr/>
          <a:lstStyle/>
          <a:p>
            <a:fld id="{03E7598D-3B50-4932-B40A-BE038D04A210}" type="datetime4">
              <a:rPr lang="en-US" smtClean="0"/>
              <a:t>January 9, 2024</a:t>
            </a:fld>
            <a:endParaRPr lang="en-US"/>
          </a:p>
        </p:txBody>
      </p:sp>
      <p:sp>
        <p:nvSpPr>
          <p:cNvPr id="5" name="Footer Placeholder 4">
            <a:extLst>
              <a:ext uri="{FF2B5EF4-FFF2-40B4-BE49-F238E27FC236}">
                <a16:creationId xmlns:a16="http://schemas.microsoft.com/office/drawing/2014/main" id="{80A15DF4-02C7-F022-0429-2188C95D8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3D3BB-0044-070B-2F14-9DCFC149CF3C}"/>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785263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713C-AABA-1A74-168B-E37472831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571F9-4BC8-FDD4-5DEC-0BEB083C8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EB5BFA-1B9B-980F-44E6-155EE4E04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902DE-F425-51DF-5C08-07BA99DFA37C}"/>
              </a:ext>
            </a:extLst>
          </p:cNvPr>
          <p:cNvSpPr>
            <a:spLocks noGrp="1"/>
          </p:cNvSpPr>
          <p:nvPr>
            <p:ph type="dt" sz="half" idx="10"/>
          </p:nvPr>
        </p:nvSpPr>
        <p:spPr/>
        <p:txBody>
          <a:bodyPr/>
          <a:lstStyle/>
          <a:p>
            <a:r>
              <a:rPr lang="en-US"/>
              <a:t>June 13, 2023</a:t>
            </a:r>
          </a:p>
        </p:txBody>
      </p:sp>
      <p:sp>
        <p:nvSpPr>
          <p:cNvPr id="6" name="Footer Placeholder 5">
            <a:extLst>
              <a:ext uri="{FF2B5EF4-FFF2-40B4-BE49-F238E27FC236}">
                <a16:creationId xmlns:a16="http://schemas.microsoft.com/office/drawing/2014/main" id="{51F33EA4-A314-B5E2-6DD2-3E8E783C6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8688FC-BCFD-09CA-1CD4-FEEAEADF9242}"/>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238084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F2BE-62CA-C173-4750-5BB3972629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E099F-BBD5-21CE-838E-3AFBCAAF6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E18E9-8716-9AF1-9517-E3B4134BA4DD}"/>
              </a:ext>
            </a:extLst>
          </p:cNvPr>
          <p:cNvSpPr>
            <a:spLocks noGrp="1"/>
          </p:cNvSpPr>
          <p:nvPr>
            <p:ph type="dt" sz="half" idx="10"/>
          </p:nvPr>
        </p:nvSpPr>
        <p:spPr/>
        <p:txBody>
          <a:bodyPr/>
          <a:lstStyle/>
          <a:p>
            <a:r>
              <a:rPr lang="en-US"/>
              <a:t>June 13, 2023</a:t>
            </a:r>
          </a:p>
        </p:txBody>
      </p:sp>
      <p:sp>
        <p:nvSpPr>
          <p:cNvPr id="5" name="Footer Placeholder 4">
            <a:extLst>
              <a:ext uri="{FF2B5EF4-FFF2-40B4-BE49-F238E27FC236}">
                <a16:creationId xmlns:a16="http://schemas.microsoft.com/office/drawing/2014/main" id="{3D75EB7A-C561-5D39-6E22-E5082BD57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F0CA6-A07B-46F8-C4A0-16080C2965C4}"/>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3972103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221BB-1E90-40C4-4989-8D36097E4E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D64FAC-EB0B-572F-5159-963BC7DC37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6D71D-D9BB-867D-C0F8-273551C3E0EB}"/>
              </a:ext>
            </a:extLst>
          </p:cNvPr>
          <p:cNvSpPr>
            <a:spLocks noGrp="1"/>
          </p:cNvSpPr>
          <p:nvPr>
            <p:ph type="dt" sz="half" idx="10"/>
          </p:nvPr>
        </p:nvSpPr>
        <p:spPr/>
        <p:txBody>
          <a:bodyPr/>
          <a:lstStyle/>
          <a:p>
            <a:r>
              <a:rPr lang="en-US"/>
              <a:t>June 13, 2023</a:t>
            </a:r>
          </a:p>
        </p:txBody>
      </p:sp>
      <p:sp>
        <p:nvSpPr>
          <p:cNvPr id="5" name="Footer Placeholder 4">
            <a:extLst>
              <a:ext uri="{FF2B5EF4-FFF2-40B4-BE49-F238E27FC236}">
                <a16:creationId xmlns:a16="http://schemas.microsoft.com/office/drawing/2014/main" id="{AA8D3D4C-0EBF-3901-3505-C8596858B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3F7E9-35AE-53D3-E6E3-554E4B32F992}"/>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770219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4FFEB7C-5F4D-406F-B002-5DC2A62F8D9B}"/>
              </a:ext>
            </a:extLst>
          </p:cNvPr>
          <p:cNvSpPr>
            <a:spLocks noGrp="1" noChangeArrowheads="1"/>
          </p:cNvSpPr>
          <p:nvPr>
            <p:ph type="title"/>
          </p:nvPr>
        </p:nvSpPr>
        <p:spPr bwMode="auto">
          <a:xfrm>
            <a:off x="597878" y="337153"/>
            <a:ext cx="9918447" cy="376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rgbClr val="00269E"/>
                </a:solidFill>
              </a:defRPr>
            </a:lvl1pPr>
          </a:lstStyle>
          <a:p>
            <a:pPr lvl="0"/>
            <a:r>
              <a:rPr lang="en-US" altLang="en-US"/>
              <a:t>Main Header</a:t>
            </a:r>
          </a:p>
        </p:txBody>
      </p:sp>
      <p:sp>
        <p:nvSpPr>
          <p:cNvPr id="12" name="Content Placeholder 11">
            <a:extLst>
              <a:ext uri="{FF2B5EF4-FFF2-40B4-BE49-F238E27FC236}">
                <a16:creationId xmlns:a16="http://schemas.microsoft.com/office/drawing/2014/main" id="{887EC4F0-0BDB-4D72-B5B7-FA3E0EC0E676}"/>
              </a:ext>
            </a:extLst>
          </p:cNvPr>
          <p:cNvSpPr>
            <a:spLocks noGrp="1"/>
          </p:cNvSpPr>
          <p:nvPr>
            <p:ph sz="quarter" idx="11" hasCustomPrompt="1"/>
          </p:nvPr>
        </p:nvSpPr>
        <p:spPr>
          <a:xfrm>
            <a:off x="596900" y="752475"/>
            <a:ext cx="11235267" cy="447675"/>
          </a:xfrm>
          <a:prstGeom prst="rect">
            <a:avLst/>
          </a:prstGeom>
        </p:spPr>
        <p:txBody>
          <a:bodyPr/>
          <a:lstStyle>
            <a:lvl1pPr marL="0" indent="0">
              <a:buNone/>
              <a:defRPr sz="1600" b="0" i="1">
                <a:solidFill>
                  <a:schemeClr val="tx1"/>
                </a:solidFill>
                <a:latin typeface="Arial" panose="020B0604020202020204" pitchFamily="34" charset="0"/>
                <a:cs typeface="Arial" panose="020B0604020202020204" pitchFamily="34" charset="0"/>
              </a:defRPr>
            </a:lvl1pPr>
          </a:lstStyle>
          <a:p>
            <a:pPr lvl="0"/>
            <a:r>
              <a:rPr lang="en-US"/>
              <a:t>Click here to add content</a:t>
            </a:r>
          </a:p>
        </p:txBody>
      </p:sp>
    </p:spTree>
    <p:extLst>
      <p:ext uri="{BB962C8B-B14F-4D97-AF65-F5344CB8AC3E}">
        <p14:creationId xmlns:p14="http://schemas.microsoft.com/office/powerpoint/2010/main" val="3516554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39943"/>
            <a:ext cx="11176000" cy="4525963"/>
          </a:xfrm>
        </p:spPr>
        <p:txBody>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p:nvPr>
        </p:nvSpPr>
        <p:spPr>
          <a:xfrm>
            <a:off x="592667" y="277813"/>
            <a:ext cx="9510184" cy="469900"/>
          </a:xfrm>
        </p:spPr>
        <p:txBody>
          <a:bodyPr/>
          <a:lstStyle>
            <a:lvl1pPr>
              <a:buNone/>
              <a:defRPr sz="1800"/>
            </a:lvl1pPr>
          </a:lstStyle>
          <a:p>
            <a:pPr lvl="0"/>
            <a:r>
              <a:rPr lang="en-US"/>
              <a:t>Click to edit Master text styles</a:t>
            </a:r>
          </a:p>
          <a:p>
            <a:pPr lvl="1"/>
            <a:r>
              <a:rPr lang="en-US"/>
              <a:t>Second level</a:t>
            </a:r>
          </a:p>
        </p:txBody>
      </p:sp>
      <p:sp>
        <p:nvSpPr>
          <p:cNvPr id="4" name="Rectangle 12"/>
          <p:cNvSpPr>
            <a:spLocks noGrp="1" noChangeArrowheads="1"/>
          </p:cNvSpPr>
          <p:nvPr>
            <p:ph type="dt" sz="half" idx="13"/>
          </p:nvPr>
        </p:nvSpPr>
        <p:spPr>
          <a:ln/>
        </p:spPr>
        <p:txBody>
          <a:bodyPr/>
          <a:lstStyle>
            <a:lvl1pPr>
              <a:defRPr/>
            </a:lvl1pPr>
          </a:lstStyle>
          <a:p>
            <a:pPr>
              <a:defRPr/>
            </a:pPr>
            <a:r>
              <a:rPr lang="en-US">
                <a:solidFill>
                  <a:srgbClr val="000000"/>
                </a:solidFill>
              </a:rPr>
              <a:t>June 13, 2023</a:t>
            </a:r>
          </a:p>
        </p:txBody>
      </p:sp>
      <p:sp>
        <p:nvSpPr>
          <p:cNvPr id="5" name="Rectangle 14"/>
          <p:cNvSpPr>
            <a:spLocks noGrp="1" noChangeArrowheads="1"/>
          </p:cNvSpPr>
          <p:nvPr>
            <p:ph type="sldNum" sz="quarter" idx="14"/>
          </p:nvPr>
        </p:nvSpPr>
        <p:spPr>
          <a:ln/>
        </p:spPr>
        <p:txBody>
          <a:bodyPr/>
          <a:lstStyle>
            <a:lvl1pPr>
              <a:defRPr/>
            </a:lvl1pPr>
          </a:lstStyle>
          <a:p>
            <a:pPr>
              <a:defRPr/>
            </a:pPr>
            <a:fld id="{0A56C0EC-3B98-441E-AA55-70D5E6ACE5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888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609600" y="1248667"/>
            <a:ext cx="10997853" cy="4602162"/>
          </a:xfrm>
        </p:spPr>
        <p:txBody>
          <a:bodyPr/>
          <a:lstStyle>
            <a:lvl1pPr>
              <a:defRPr sz="2000"/>
            </a:lvl1pPr>
            <a:lvl2pPr>
              <a:defRPr sz="1600"/>
            </a:lvl2pPr>
            <a:lvl3pPr>
              <a:defRPr sz="1600"/>
            </a:lvl3pPr>
          </a:lstStyle>
          <a:p>
            <a:pPr lvl="0"/>
            <a:r>
              <a:rPr lang="en-US" altLang="en-US"/>
              <a:t>Click to edit Master text styles</a:t>
            </a:r>
          </a:p>
          <a:p>
            <a:pPr lvl="1"/>
            <a:r>
              <a:rPr lang="en-US" altLang="en-US"/>
              <a:t>Second level</a:t>
            </a:r>
          </a:p>
          <a:p>
            <a:pPr lvl="2"/>
            <a:r>
              <a:rPr lang="en-US" altLang="en-US"/>
              <a:t>Third level</a:t>
            </a:r>
          </a:p>
        </p:txBody>
      </p:sp>
      <p:sp>
        <p:nvSpPr>
          <p:cNvPr id="11" name="Title 1"/>
          <p:cNvSpPr>
            <a:spLocks noGrp="1"/>
          </p:cNvSpPr>
          <p:nvPr>
            <p:ph type="title"/>
          </p:nvPr>
        </p:nvSpPr>
        <p:spPr>
          <a:xfrm>
            <a:off x="609601" y="108502"/>
            <a:ext cx="10997855" cy="799647"/>
          </a:xfrm>
        </p:spPr>
        <p:txBody>
          <a:bodyPr/>
          <a:lstStyle>
            <a:lvl1pPr>
              <a:defRPr sz="2800"/>
            </a:lvl1pPr>
          </a:lstStyle>
          <a:p>
            <a:r>
              <a:rPr lang="en-US"/>
              <a:t>Click to edit Master title style</a:t>
            </a:r>
          </a:p>
        </p:txBody>
      </p:sp>
    </p:spTree>
    <p:extLst>
      <p:ext uri="{BB962C8B-B14F-4D97-AF65-F5344CB8AC3E}">
        <p14:creationId xmlns:p14="http://schemas.microsoft.com/office/powerpoint/2010/main" val="45701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4445C8A-1193-95C0-82FD-23F2D2E21533}"/>
              </a:ext>
            </a:extLst>
          </p:cNvPr>
          <p:cNvSpPr/>
          <p:nvPr userDrawn="1"/>
        </p:nvSpPr>
        <p:spPr>
          <a:xfrm>
            <a:off x="-433632" y="3660266"/>
            <a:ext cx="10614580" cy="1354793"/>
          </a:xfrm>
          <a:prstGeom prst="roundRect">
            <a:avLst/>
          </a:prstGeom>
          <a:solidFill>
            <a:schemeClr val="accent1"/>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26903-0FD3-7715-D601-FFC46BB2029C}"/>
              </a:ext>
            </a:extLst>
          </p:cNvPr>
          <p:cNvSpPr>
            <a:spLocks noGrp="1"/>
          </p:cNvSpPr>
          <p:nvPr>
            <p:ph type="title"/>
          </p:nvPr>
        </p:nvSpPr>
        <p:spPr>
          <a:xfrm>
            <a:off x="831850" y="3062288"/>
            <a:ext cx="10515600" cy="1500187"/>
          </a:xfrm>
        </p:spPr>
        <p:txBody>
          <a:bodyPr anchor="b">
            <a:normAutofit/>
          </a:bodyPr>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A3FE83F-00F9-DA91-B47C-8C461E322712}"/>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81D2F-FD91-C4BA-67D5-F4679DB6A124}"/>
              </a:ext>
            </a:extLst>
          </p:cNvPr>
          <p:cNvSpPr>
            <a:spLocks noGrp="1"/>
          </p:cNvSpPr>
          <p:nvPr>
            <p:ph type="dt" sz="half" idx="10"/>
          </p:nvPr>
        </p:nvSpPr>
        <p:spPr/>
        <p:txBody>
          <a:bodyPr/>
          <a:lstStyle/>
          <a:p>
            <a:fld id="{CC142DDC-B3E6-4B91-B810-44B0F51A2C34}" type="datetime4">
              <a:rPr lang="en-US" smtClean="0"/>
              <a:t>January 9, 2024</a:t>
            </a:fld>
            <a:endParaRPr lang="en-US"/>
          </a:p>
        </p:txBody>
      </p:sp>
      <p:sp>
        <p:nvSpPr>
          <p:cNvPr id="5" name="Footer Placeholder 4">
            <a:extLst>
              <a:ext uri="{FF2B5EF4-FFF2-40B4-BE49-F238E27FC236}">
                <a16:creationId xmlns:a16="http://schemas.microsoft.com/office/drawing/2014/main" id="{DC73B59A-44C6-3427-B584-AA836B01B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F1932-AC12-4DCE-10D4-DB82F01F31B4}"/>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42101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1014-0FAA-6D2C-7562-53272B51C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75120-1526-C16E-2E47-1947EB7F2BD9}"/>
              </a:ext>
            </a:extLst>
          </p:cNvPr>
          <p:cNvSpPr>
            <a:spLocks noGrp="1"/>
          </p:cNvSpPr>
          <p:nvPr>
            <p:ph sz="half" idx="1"/>
          </p:nvPr>
        </p:nvSpPr>
        <p:spPr>
          <a:xfrm>
            <a:off x="510047" y="11154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4456BA-BE09-AB84-3CE4-9872727A6FF6}"/>
              </a:ext>
            </a:extLst>
          </p:cNvPr>
          <p:cNvSpPr>
            <a:spLocks noGrp="1"/>
          </p:cNvSpPr>
          <p:nvPr>
            <p:ph sz="half" idx="2"/>
          </p:nvPr>
        </p:nvSpPr>
        <p:spPr>
          <a:xfrm>
            <a:off x="5950258" y="111541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70DCFD-47ED-DBF2-115E-7D40587EF0DC}"/>
              </a:ext>
            </a:extLst>
          </p:cNvPr>
          <p:cNvSpPr>
            <a:spLocks noGrp="1"/>
          </p:cNvSpPr>
          <p:nvPr>
            <p:ph type="dt" sz="half" idx="10"/>
          </p:nvPr>
        </p:nvSpPr>
        <p:spPr/>
        <p:txBody>
          <a:bodyPr/>
          <a:lstStyle/>
          <a:p>
            <a:fld id="{CC562149-98CE-4C1C-B7C4-4E0681618A52}" type="datetime4">
              <a:rPr lang="en-US" smtClean="0"/>
              <a:t>January 9, 2024</a:t>
            </a:fld>
            <a:endParaRPr lang="en-US"/>
          </a:p>
        </p:txBody>
      </p:sp>
      <p:sp>
        <p:nvSpPr>
          <p:cNvPr id="6" name="Footer Placeholder 5">
            <a:extLst>
              <a:ext uri="{FF2B5EF4-FFF2-40B4-BE49-F238E27FC236}">
                <a16:creationId xmlns:a16="http://schemas.microsoft.com/office/drawing/2014/main" id="{27058158-2818-24BE-DE09-221185C5B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7C90D-4F83-528E-6EBB-29BAC8906171}"/>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6214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1CC677-8BA3-7C2D-7A91-17E976292324}"/>
              </a:ext>
            </a:extLst>
          </p:cNvPr>
          <p:cNvSpPr>
            <a:spLocks noGrp="1"/>
          </p:cNvSpPr>
          <p:nvPr>
            <p:ph type="body" idx="1"/>
          </p:nvPr>
        </p:nvSpPr>
        <p:spPr>
          <a:xfrm>
            <a:off x="510047" y="10917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489F9-251D-C904-F086-2584AEEBE9D6}"/>
              </a:ext>
            </a:extLst>
          </p:cNvPr>
          <p:cNvSpPr>
            <a:spLocks noGrp="1"/>
          </p:cNvSpPr>
          <p:nvPr>
            <p:ph sz="half" idx="2"/>
          </p:nvPr>
        </p:nvSpPr>
        <p:spPr>
          <a:xfrm>
            <a:off x="510047" y="1999048"/>
            <a:ext cx="5157787"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3C079B-1559-D913-BF81-4AC994C22AF1}"/>
              </a:ext>
            </a:extLst>
          </p:cNvPr>
          <p:cNvSpPr>
            <a:spLocks noGrp="1"/>
          </p:cNvSpPr>
          <p:nvPr>
            <p:ph type="body" sz="quarter" idx="3"/>
          </p:nvPr>
        </p:nvSpPr>
        <p:spPr>
          <a:xfrm>
            <a:off x="5842459" y="10917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018E1-1539-65D4-F7F3-F6252778D9BC}"/>
              </a:ext>
            </a:extLst>
          </p:cNvPr>
          <p:cNvSpPr>
            <a:spLocks noGrp="1"/>
          </p:cNvSpPr>
          <p:nvPr>
            <p:ph sz="quarter" idx="4"/>
          </p:nvPr>
        </p:nvSpPr>
        <p:spPr>
          <a:xfrm>
            <a:off x="5842459" y="1999048"/>
            <a:ext cx="5183188"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336BC2-38D2-4C5F-F226-D93693E33E01}"/>
              </a:ext>
            </a:extLst>
          </p:cNvPr>
          <p:cNvSpPr>
            <a:spLocks noGrp="1"/>
          </p:cNvSpPr>
          <p:nvPr>
            <p:ph type="dt" sz="half" idx="10"/>
          </p:nvPr>
        </p:nvSpPr>
        <p:spPr/>
        <p:txBody>
          <a:bodyPr/>
          <a:lstStyle/>
          <a:p>
            <a:fld id="{5EA66817-EA27-4967-A320-0895D3FBB7F5}" type="datetime4">
              <a:rPr lang="en-US" smtClean="0"/>
              <a:t>January 9, 2024</a:t>
            </a:fld>
            <a:endParaRPr lang="en-US"/>
          </a:p>
        </p:txBody>
      </p:sp>
      <p:sp>
        <p:nvSpPr>
          <p:cNvPr id="8" name="Footer Placeholder 7">
            <a:extLst>
              <a:ext uri="{FF2B5EF4-FFF2-40B4-BE49-F238E27FC236}">
                <a16:creationId xmlns:a16="http://schemas.microsoft.com/office/drawing/2014/main" id="{827FC612-F728-3B7F-B330-FF3FA512BD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A12E17-89DE-8830-F76E-2C88649494F1}"/>
              </a:ext>
            </a:extLst>
          </p:cNvPr>
          <p:cNvSpPr>
            <a:spLocks noGrp="1"/>
          </p:cNvSpPr>
          <p:nvPr>
            <p:ph type="sldNum" sz="quarter" idx="12"/>
          </p:nvPr>
        </p:nvSpPr>
        <p:spPr/>
        <p:txBody>
          <a:bodyPr/>
          <a:lstStyle/>
          <a:p>
            <a:fld id="{A22C682C-E9DB-4137-9A63-78D4A5F3749E}" type="slidenum">
              <a:rPr lang="en-US" smtClean="0"/>
              <a:t>‹#›</a:t>
            </a:fld>
            <a:endParaRPr lang="en-US"/>
          </a:p>
        </p:txBody>
      </p:sp>
      <p:sp>
        <p:nvSpPr>
          <p:cNvPr id="10" name="Title 1">
            <a:extLst>
              <a:ext uri="{FF2B5EF4-FFF2-40B4-BE49-F238E27FC236}">
                <a16:creationId xmlns:a16="http://schemas.microsoft.com/office/drawing/2014/main" id="{CA6D1E46-6535-469A-A225-0B274CE3799D}"/>
              </a:ext>
            </a:extLst>
          </p:cNvPr>
          <p:cNvSpPr>
            <a:spLocks noGrp="1"/>
          </p:cNvSpPr>
          <p:nvPr>
            <p:ph type="title"/>
          </p:nvPr>
        </p:nvSpPr>
        <p:spPr>
          <a:xfrm>
            <a:off x="510047" y="172868"/>
            <a:ext cx="10515600" cy="633413"/>
          </a:xfrm>
        </p:spPr>
        <p:txBody>
          <a:bodyPr/>
          <a:lstStyle/>
          <a:p>
            <a:r>
              <a:rPr lang="en-US"/>
              <a:t>Click to edit Master title style</a:t>
            </a:r>
          </a:p>
        </p:txBody>
      </p:sp>
    </p:spTree>
    <p:extLst>
      <p:ext uri="{BB962C8B-B14F-4D97-AF65-F5344CB8AC3E}">
        <p14:creationId xmlns:p14="http://schemas.microsoft.com/office/powerpoint/2010/main" val="259054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1F14-6FEA-37C5-D852-E73B9A14D3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2F8FF9-27A2-C555-664A-E056755612CE}"/>
              </a:ext>
            </a:extLst>
          </p:cNvPr>
          <p:cNvSpPr>
            <a:spLocks noGrp="1"/>
          </p:cNvSpPr>
          <p:nvPr>
            <p:ph type="dt" sz="half" idx="10"/>
          </p:nvPr>
        </p:nvSpPr>
        <p:spPr/>
        <p:txBody>
          <a:bodyPr/>
          <a:lstStyle/>
          <a:p>
            <a:fld id="{09BD3B48-F2CC-48C5-8FBB-40845AD3F21B}" type="datetime4">
              <a:rPr lang="en-US" smtClean="0"/>
              <a:t>January 9, 2024</a:t>
            </a:fld>
            <a:endParaRPr lang="en-US"/>
          </a:p>
        </p:txBody>
      </p:sp>
      <p:sp>
        <p:nvSpPr>
          <p:cNvPr id="4" name="Footer Placeholder 3">
            <a:extLst>
              <a:ext uri="{FF2B5EF4-FFF2-40B4-BE49-F238E27FC236}">
                <a16:creationId xmlns:a16="http://schemas.microsoft.com/office/drawing/2014/main" id="{1463A09B-C600-C6A3-EF55-ECBE8E239C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579ED6-6A07-B9E3-FDC0-B3422D8BC11C}"/>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247891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BC73B-1C6D-FF71-3D47-7C41058DCB11}"/>
              </a:ext>
            </a:extLst>
          </p:cNvPr>
          <p:cNvSpPr>
            <a:spLocks noGrp="1"/>
          </p:cNvSpPr>
          <p:nvPr>
            <p:ph type="dt" sz="half" idx="10"/>
          </p:nvPr>
        </p:nvSpPr>
        <p:spPr/>
        <p:txBody>
          <a:bodyPr/>
          <a:lstStyle/>
          <a:p>
            <a:fld id="{ECF632B4-1AC1-4256-82F3-CD5FC5EB18DB}" type="datetime4">
              <a:rPr lang="en-US" smtClean="0"/>
              <a:t>January 9, 2024</a:t>
            </a:fld>
            <a:endParaRPr lang="en-US"/>
          </a:p>
        </p:txBody>
      </p:sp>
      <p:sp>
        <p:nvSpPr>
          <p:cNvPr id="3" name="Footer Placeholder 2">
            <a:extLst>
              <a:ext uri="{FF2B5EF4-FFF2-40B4-BE49-F238E27FC236}">
                <a16:creationId xmlns:a16="http://schemas.microsoft.com/office/drawing/2014/main" id="{C2BEE91A-93B9-178A-A64F-F0DF44C745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FEE949-7C0B-AEE8-D66F-F07CFA92F751}"/>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306226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4B4A-FCE0-4266-0973-A0F0949C8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EDD18E-E844-A029-140B-4B604ACE0A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DC04D4-FCE0-7573-3149-03CD99ADE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57A71-F93C-1A1F-F018-E36411ADD437}"/>
              </a:ext>
            </a:extLst>
          </p:cNvPr>
          <p:cNvSpPr>
            <a:spLocks noGrp="1"/>
          </p:cNvSpPr>
          <p:nvPr>
            <p:ph type="dt" sz="half" idx="10"/>
          </p:nvPr>
        </p:nvSpPr>
        <p:spPr/>
        <p:txBody>
          <a:bodyPr/>
          <a:lstStyle/>
          <a:p>
            <a:fld id="{7F222F35-F9E8-4900-9BA6-B3F5BBD925FE}" type="datetime4">
              <a:rPr lang="en-US" smtClean="0"/>
              <a:t>January 9, 2024</a:t>
            </a:fld>
            <a:endParaRPr lang="en-US"/>
          </a:p>
        </p:txBody>
      </p:sp>
      <p:sp>
        <p:nvSpPr>
          <p:cNvPr id="6" name="Footer Placeholder 5">
            <a:extLst>
              <a:ext uri="{FF2B5EF4-FFF2-40B4-BE49-F238E27FC236}">
                <a16:creationId xmlns:a16="http://schemas.microsoft.com/office/drawing/2014/main" id="{766BDB15-C9D0-82ED-1B80-B0AD81240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8FE61-3B51-B29C-5E2E-3122C6F212AD}"/>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91826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713C-AABA-1A74-168B-E37472831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571F9-4BC8-FDD4-5DEC-0BEB083C8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EB5BFA-1B9B-980F-44E6-155EE4E04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902DE-F425-51DF-5C08-07BA99DFA37C}"/>
              </a:ext>
            </a:extLst>
          </p:cNvPr>
          <p:cNvSpPr>
            <a:spLocks noGrp="1"/>
          </p:cNvSpPr>
          <p:nvPr>
            <p:ph type="dt" sz="half" idx="10"/>
          </p:nvPr>
        </p:nvSpPr>
        <p:spPr/>
        <p:txBody>
          <a:bodyPr/>
          <a:lstStyle/>
          <a:p>
            <a:fld id="{D3F1F1A8-0799-47D5-B008-6E7A0E7EC268}" type="datetime4">
              <a:rPr lang="en-US" smtClean="0"/>
              <a:t>January 9, 2024</a:t>
            </a:fld>
            <a:endParaRPr lang="en-US"/>
          </a:p>
        </p:txBody>
      </p:sp>
      <p:sp>
        <p:nvSpPr>
          <p:cNvPr id="6" name="Footer Placeholder 5">
            <a:extLst>
              <a:ext uri="{FF2B5EF4-FFF2-40B4-BE49-F238E27FC236}">
                <a16:creationId xmlns:a16="http://schemas.microsoft.com/office/drawing/2014/main" id="{51F33EA4-A314-B5E2-6DD2-3E8E783C6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8688FC-BCFD-09CA-1CD4-FEEAEADF9242}"/>
              </a:ext>
            </a:extLst>
          </p:cNvPr>
          <p:cNvSpPr>
            <a:spLocks noGrp="1"/>
          </p:cNvSpPr>
          <p:nvPr>
            <p:ph type="sldNum" sz="quarter" idx="12"/>
          </p:nvPr>
        </p:nvSpPr>
        <p:spPr/>
        <p:txBody>
          <a:bodyPr/>
          <a:lstStyle/>
          <a:p>
            <a:fld id="{A22C682C-E9DB-4137-9A63-78D4A5F3749E}" type="slidenum">
              <a:rPr lang="en-US" smtClean="0"/>
              <a:t>‹#›</a:t>
            </a:fld>
            <a:endParaRPr lang="en-US"/>
          </a:p>
        </p:txBody>
      </p:sp>
    </p:spTree>
    <p:extLst>
      <p:ext uri="{BB962C8B-B14F-4D97-AF65-F5344CB8AC3E}">
        <p14:creationId xmlns:p14="http://schemas.microsoft.com/office/powerpoint/2010/main" val="123808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F20617-28FF-AD7C-E217-79411A841509}"/>
              </a:ext>
            </a:extLst>
          </p:cNvPr>
          <p:cNvSpPr>
            <a:spLocks noGrp="1"/>
          </p:cNvSpPr>
          <p:nvPr>
            <p:ph type="title"/>
          </p:nvPr>
        </p:nvSpPr>
        <p:spPr>
          <a:xfrm>
            <a:off x="510047" y="270780"/>
            <a:ext cx="10515600" cy="63341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4CE8FC-6201-1732-2067-5FC7F347DC56}"/>
              </a:ext>
            </a:extLst>
          </p:cNvPr>
          <p:cNvSpPr>
            <a:spLocks noGrp="1"/>
          </p:cNvSpPr>
          <p:nvPr>
            <p:ph type="body" idx="1"/>
          </p:nvPr>
        </p:nvSpPr>
        <p:spPr>
          <a:xfrm>
            <a:off x="510047" y="1060751"/>
            <a:ext cx="10515600" cy="47718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C0CA7-1938-77BC-DE38-4F0971D09627}"/>
              </a:ext>
            </a:extLst>
          </p:cNvPr>
          <p:cNvSpPr>
            <a:spLocks noGrp="1"/>
          </p:cNvSpPr>
          <p:nvPr>
            <p:ph type="dt" sz="half" idx="2"/>
          </p:nvPr>
        </p:nvSpPr>
        <p:spPr>
          <a:xfrm>
            <a:off x="8895737" y="6356350"/>
            <a:ext cx="17599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1B7EB-DB69-4980-8433-B68086A6E86E}" type="datetime4">
              <a:rPr lang="en-US" smtClean="0"/>
              <a:t>January 9, 2024</a:t>
            </a:fld>
            <a:endParaRPr lang="en-US"/>
          </a:p>
        </p:txBody>
      </p:sp>
      <p:sp>
        <p:nvSpPr>
          <p:cNvPr id="5" name="Footer Placeholder 4">
            <a:extLst>
              <a:ext uri="{FF2B5EF4-FFF2-40B4-BE49-F238E27FC236}">
                <a16:creationId xmlns:a16="http://schemas.microsoft.com/office/drawing/2014/main" id="{E50DC4CF-DB40-E7A3-19FC-4A836A03BB4E}"/>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 &amp; Confidential</a:t>
            </a:r>
          </a:p>
        </p:txBody>
      </p:sp>
      <p:sp>
        <p:nvSpPr>
          <p:cNvPr id="6" name="Slide Number Placeholder 5">
            <a:extLst>
              <a:ext uri="{FF2B5EF4-FFF2-40B4-BE49-F238E27FC236}">
                <a16:creationId xmlns:a16="http://schemas.microsoft.com/office/drawing/2014/main" id="{18F5B8C7-1E3F-5259-A1E8-2736E770A78C}"/>
              </a:ext>
            </a:extLst>
          </p:cNvPr>
          <p:cNvSpPr>
            <a:spLocks noGrp="1"/>
          </p:cNvSpPr>
          <p:nvPr>
            <p:ph type="sldNum" sz="quarter" idx="4"/>
          </p:nvPr>
        </p:nvSpPr>
        <p:spPr>
          <a:xfrm>
            <a:off x="10697497" y="6356350"/>
            <a:ext cx="6563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 </a:t>
            </a:r>
            <a:fld id="{A22C682C-E9DB-4137-9A63-78D4A5F3749E}" type="slidenum">
              <a:rPr lang="en-US" smtClean="0"/>
              <a:pPr/>
              <a:t>‹#›</a:t>
            </a:fld>
            <a:endParaRPr lang="en-US"/>
          </a:p>
        </p:txBody>
      </p:sp>
      <p:pic>
        <p:nvPicPr>
          <p:cNvPr id="10" name="Picture 9">
            <a:extLst>
              <a:ext uri="{FF2B5EF4-FFF2-40B4-BE49-F238E27FC236}">
                <a16:creationId xmlns:a16="http://schemas.microsoft.com/office/drawing/2014/main" id="{1640BE9F-DF8A-8935-C759-E2FAC22BBBAD}"/>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4799" y="6266467"/>
            <a:ext cx="2054943" cy="455008"/>
          </a:xfrm>
          <a:prstGeom prst="rect">
            <a:avLst/>
          </a:prstGeom>
        </p:spPr>
      </p:pic>
      <p:sp>
        <p:nvSpPr>
          <p:cNvPr id="11" name="Rectangle 10">
            <a:extLst>
              <a:ext uri="{FF2B5EF4-FFF2-40B4-BE49-F238E27FC236}">
                <a16:creationId xmlns:a16="http://schemas.microsoft.com/office/drawing/2014/main" id="{0DC79480-B0C0-410F-7D94-8AB3D94D37C8}"/>
              </a:ext>
            </a:extLst>
          </p:cNvPr>
          <p:cNvSpPr/>
          <p:nvPr userDrawn="1"/>
        </p:nvSpPr>
        <p:spPr>
          <a:xfrm>
            <a:off x="11395583" y="0"/>
            <a:ext cx="79641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75ADF4-0B8C-BA19-AECF-21B7417A9768}"/>
              </a:ext>
            </a:extLst>
          </p:cNvPr>
          <p:cNvSpPr/>
          <p:nvPr userDrawn="1"/>
        </p:nvSpPr>
        <p:spPr>
          <a:xfrm>
            <a:off x="11395581" y="0"/>
            <a:ext cx="171452" cy="6858000"/>
          </a:xfrm>
          <a:prstGeom prst="rect">
            <a:avLst/>
          </a:prstGeom>
          <a:solidFill>
            <a:srgbClr val="B50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D6224F-BB32-A1D4-6CF5-3080205E74DF}"/>
              </a:ext>
            </a:extLst>
          </p:cNvPr>
          <p:cNvSpPr/>
          <p:nvPr userDrawn="1"/>
        </p:nvSpPr>
        <p:spPr>
          <a:xfrm>
            <a:off x="0" y="6096604"/>
            <a:ext cx="12192000" cy="104775"/>
          </a:xfrm>
          <a:prstGeom prst="rect">
            <a:avLst/>
          </a:prstGeom>
          <a:solidFill>
            <a:srgbClr val="E3A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841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000" kern="1200">
          <a:solidFill>
            <a:srgbClr val="0C2D8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F20617-28FF-AD7C-E217-79411A841509}"/>
              </a:ext>
            </a:extLst>
          </p:cNvPr>
          <p:cNvSpPr>
            <a:spLocks noGrp="1"/>
          </p:cNvSpPr>
          <p:nvPr>
            <p:ph type="title"/>
          </p:nvPr>
        </p:nvSpPr>
        <p:spPr>
          <a:xfrm>
            <a:off x="510047" y="270780"/>
            <a:ext cx="10515600" cy="63341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4CE8FC-6201-1732-2067-5FC7F347DC56}"/>
              </a:ext>
            </a:extLst>
          </p:cNvPr>
          <p:cNvSpPr>
            <a:spLocks noGrp="1"/>
          </p:cNvSpPr>
          <p:nvPr>
            <p:ph type="body" idx="1"/>
          </p:nvPr>
        </p:nvSpPr>
        <p:spPr>
          <a:xfrm>
            <a:off x="510047" y="1060751"/>
            <a:ext cx="10515600" cy="47718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C0CA7-1938-77BC-DE38-4F0971D09627}"/>
              </a:ext>
            </a:extLst>
          </p:cNvPr>
          <p:cNvSpPr>
            <a:spLocks noGrp="1"/>
          </p:cNvSpPr>
          <p:nvPr>
            <p:ph type="dt" sz="half" idx="2"/>
          </p:nvPr>
        </p:nvSpPr>
        <p:spPr>
          <a:xfrm>
            <a:off x="8895737" y="6356350"/>
            <a:ext cx="17599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June 13, 2023</a:t>
            </a:r>
          </a:p>
        </p:txBody>
      </p:sp>
      <p:sp>
        <p:nvSpPr>
          <p:cNvPr id="5" name="Footer Placeholder 4">
            <a:extLst>
              <a:ext uri="{FF2B5EF4-FFF2-40B4-BE49-F238E27FC236}">
                <a16:creationId xmlns:a16="http://schemas.microsoft.com/office/drawing/2014/main" id="{E50DC4CF-DB40-E7A3-19FC-4A836A03BB4E}"/>
              </a:ext>
            </a:extLst>
          </p:cNvPr>
          <p:cNvSpPr>
            <a:spLocks noGrp="1" noRot="1" noMove="1" noResize="1" noEditPoints="1" noAdjustHandles="1" noChangeArrowheads="1" noChangeShapeType="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F5B8C7-1E3F-5259-A1E8-2736E770A78C}"/>
              </a:ext>
            </a:extLst>
          </p:cNvPr>
          <p:cNvSpPr>
            <a:spLocks noGrp="1"/>
          </p:cNvSpPr>
          <p:nvPr>
            <p:ph type="sldNum" sz="quarter" idx="4"/>
          </p:nvPr>
        </p:nvSpPr>
        <p:spPr>
          <a:xfrm>
            <a:off x="10697497" y="6356350"/>
            <a:ext cx="6563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 </a:t>
            </a:r>
            <a:fld id="{A22C682C-E9DB-4137-9A63-78D4A5F3749E}" type="slidenum">
              <a:rPr lang="en-US" smtClean="0"/>
              <a:pPr/>
              <a:t>‹#›</a:t>
            </a:fld>
            <a:endParaRPr lang="en-US"/>
          </a:p>
        </p:txBody>
      </p:sp>
      <p:pic>
        <p:nvPicPr>
          <p:cNvPr id="10" name="Picture 9">
            <a:extLst>
              <a:ext uri="{FF2B5EF4-FFF2-40B4-BE49-F238E27FC236}">
                <a16:creationId xmlns:a16="http://schemas.microsoft.com/office/drawing/2014/main" id="{1640BE9F-DF8A-8935-C759-E2FAC22BBBAD}"/>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4799" y="6266467"/>
            <a:ext cx="2054943" cy="455008"/>
          </a:xfrm>
          <a:prstGeom prst="rect">
            <a:avLst/>
          </a:prstGeom>
        </p:spPr>
      </p:pic>
      <p:sp>
        <p:nvSpPr>
          <p:cNvPr id="11" name="Rectangle 10">
            <a:extLst>
              <a:ext uri="{FF2B5EF4-FFF2-40B4-BE49-F238E27FC236}">
                <a16:creationId xmlns:a16="http://schemas.microsoft.com/office/drawing/2014/main" id="{0DC79480-B0C0-410F-7D94-8AB3D94D37C8}"/>
              </a:ext>
            </a:extLst>
          </p:cNvPr>
          <p:cNvSpPr/>
          <p:nvPr userDrawn="1"/>
        </p:nvSpPr>
        <p:spPr>
          <a:xfrm>
            <a:off x="11395583" y="0"/>
            <a:ext cx="79641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75ADF4-0B8C-BA19-AECF-21B7417A9768}"/>
              </a:ext>
            </a:extLst>
          </p:cNvPr>
          <p:cNvSpPr/>
          <p:nvPr userDrawn="1"/>
        </p:nvSpPr>
        <p:spPr>
          <a:xfrm>
            <a:off x="11395581" y="0"/>
            <a:ext cx="171452" cy="6858000"/>
          </a:xfrm>
          <a:prstGeom prst="rect">
            <a:avLst/>
          </a:prstGeom>
          <a:solidFill>
            <a:srgbClr val="B50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ED6224F-BB32-A1D4-6CF5-3080205E74DF}"/>
              </a:ext>
            </a:extLst>
          </p:cNvPr>
          <p:cNvSpPr/>
          <p:nvPr userDrawn="1"/>
        </p:nvSpPr>
        <p:spPr>
          <a:xfrm>
            <a:off x="0" y="6096604"/>
            <a:ext cx="12192000" cy="104775"/>
          </a:xfrm>
          <a:prstGeom prst="rect">
            <a:avLst/>
          </a:prstGeom>
          <a:solidFill>
            <a:srgbClr val="E3A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84188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44" r:id="rId12"/>
    <p:sldLayoutId id="2147483845" r:id="rId13"/>
    <p:sldLayoutId id="2147483846" r:id="rId14"/>
  </p:sldLayoutIdLst>
  <p:hf hdr="0" ftr="0"/>
  <p:txStyles>
    <p:titleStyle>
      <a:lvl1pPr algn="l" defTabSz="914400" rtl="0" eaLnBrk="1" latinLnBrk="0" hangingPunct="1">
        <a:lnSpc>
          <a:spcPct val="90000"/>
        </a:lnSpc>
        <a:spcBef>
          <a:spcPct val="0"/>
        </a:spcBef>
        <a:buNone/>
        <a:defRPr sz="4000" kern="1200">
          <a:solidFill>
            <a:srgbClr val="0C2D8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ec.eeost.large@mass.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Eec.eeost.large@mas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Eec.eeost.large@mass.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Eec.eeost.large@mass.gov"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3F5AA49-E22C-EC71-398F-73CFAE96BA32}"/>
              </a:ext>
            </a:extLst>
          </p:cNvPr>
          <p:cNvSpPr>
            <a:spLocks noGrp="1"/>
          </p:cNvSpPr>
          <p:nvPr>
            <p:ph type="ctrTitle"/>
          </p:nvPr>
        </p:nvSpPr>
        <p:spPr/>
        <p:txBody>
          <a:bodyPr/>
          <a:lstStyle/>
          <a:p>
            <a:r>
              <a:rPr lang="en-US">
                <a:latin typeface="Montserrat"/>
              </a:rPr>
              <a:t>EEOST Capital Fund Information Session</a:t>
            </a:r>
          </a:p>
        </p:txBody>
      </p:sp>
      <p:sp>
        <p:nvSpPr>
          <p:cNvPr id="15" name="Subtitle 14">
            <a:extLst>
              <a:ext uri="{FF2B5EF4-FFF2-40B4-BE49-F238E27FC236}">
                <a16:creationId xmlns:a16="http://schemas.microsoft.com/office/drawing/2014/main" id="{FCB67B40-B4E6-8F93-7A3C-9CA8C39E54F5}"/>
              </a:ext>
            </a:extLst>
          </p:cNvPr>
          <p:cNvSpPr>
            <a:spLocks noGrp="1"/>
          </p:cNvSpPr>
          <p:nvPr>
            <p:ph type="subTitle" idx="1"/>
          </p:nvPr>
        </p:nvSpPr>
        <p:spPr/>
        <p:txBody>
          <a:bodyPr vert="horz" lIns="91440" tIns="45720" rIns="91440" bIns="45720" rtlCol="0" anchor="t">
            <a:normAutofit fontScale="47500" lnSpcReduction="20000"/>
          </a:bodyPr>
          <a:lstStyle/>
          <a:p>
            <a:pPr>
              <a:spcBef>
                <a:spcPts val="600"/>
              </a:spcBef>
            </a:pPr>
            <a:br>
              <a:rPr lang="en-US"/>
            </a:br>
            <a:br>
              <a:rPr lang="en-US"/>
            </a:br>
            <a:r>
              <a:rPr lang="en-US" sz="5100"/>
              <a:t>FY2024 Large Grant Round for </a:t>
            </a:r>
            <a:br>
              <a:rPr lang="en-US" sz="5100"/>
            </a:br>
            <a:r>
              <a:rPr lang="en-US" sz="5100"/>
              <a:t>Non-Profit Centers</a:t>
            </a:r>
            <a:br>
              <a:rPr lang="en-US" sz="5100"/>
            </a:br>
            <a:br>
              <a:rPr lang="en-US" sz="5100"/>
            </a:br>
            <a:r>
              <a:rPr lang="en-US" sz="5100"/>
              <a:t>January 2024</a:t>
            </a:r>
            <a:br>
              <a:rPr lang="en-US"/>
            </a:br>
            <a:endParaRPr lang="en-US" b="0">
              <a:solidFill>
                <a:schemeClr val="tx1"/>
              </a:solidFill>
              <a:cs typeface="Calibri"/>
            </a:endParaRPr>
          </a:p>
        </p:txBody>
      </p:sp>
      <p:sp>
        <p:nvSpPr>
          <p:cNvPr id="16" name="Date Placeholder 15">
            <a:extLst>
              <a:ext uri="{FF2B5EF4-FFF2-40B4-BE49-F238E27FC236}">
                <a16:creationId xmlns:a16="http://schemas.microsoft.com/office/drawing/2014/main" id="{7153FCED-C245-0706-4245-8B8F7E694986}"/>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88601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1106906" y="1059873"/>
            <a:ext cx="8622842" cy="5652655"/>
          </a:xfrm>
        </p:spPr>
        <p:txBody>
          <a:bodyPr/>
          <a:lstStyle/>
          <a:p>
            <a:pPr marL="0" indent="0">
              <a:buNone/>
            </a:pPr>
            <a:r>
              <a:rPr lang="en-US" altLang="en-US" sz="2000">
                <a:solidFill>
                  <a:schemeClr val="tx1"/>
                </a:solidFill>
                <a:latin typeface="Calibri" panose="020F0502020204030204" pitchFamily="34" charset="0"/>
                <a:cs typeface="Calibri" panose="020F0502020204030204" pitchFamily="34" charset="0"/>
              </a:rPr>
              <a:t>The grant agreement will include language regarding a Land Use Restriction that ensures continued use of the property for Large Group and/or School Age Child Care for specific term:</a:t>
            </a:r>
          </a:p>
          <a:p>
            <a:pPr>
              <a:spcBef>
                <a:spcPts val="1200"/>
              </a:spcBef>
              <a:buSzPct val="125000"/>
            </a:pPr>
            <a:r>
              <a:rPr lang="en-US" altLang="en-US" sz="2000">
                <a:solidFill>
                  <a:schemeClr val="tx1"/>
                </a:solidFill>
                <a:latin typeface="Calibri" panose="020F0502020204030204" pitchFamily="34" charset="0"/>
                <a:cs typeface="Calibri" panose="020F0502020204030204" pitchFamily="34" charset="0"/>
              </a:rPr>
              <a:t>For program sites leased from a private landlord: 15 years</a:t>
            </a:r>
          </a:p>
          <a:p>
            <a:pPr>
              <a:spcBef>
                <a:spcPts val="1200"/>
              </a:spcBef>
              <a:buSzPct val="125000"/>
            </a:pPr>
            <a:r>
              <a:rPr lang="en-US" altLang="en-US" sz="2000">
                <a:solidFill>
                  <a:schemeClr val="tx1"/>
                </a:solidFill>
                <a:latin typeface="Calibri" panose="020F0502020204030204" pitchFamily="34" charset="0"/>
                <a:cs typeface="Calibri" panose="020F0502020204030204" pitchFamily="34" charset="0"/>
              </a:rPr>
              <a:t>For program sites leased from a municipal landlord: 25 years</a:t>
            </a:r>
          </a:p>
          <a:p>
            <a:pPr>
              <a:spcBef>
                <a:spcPts val="1200"/>
              </a:spcBef>
              <a:buSzPct val="125000"/>
            </a:pPr>
            <a:r>
              <a:rPr lang="en-US" altLang="en-US" sz="2000">
                <a:solidFill>
                  <a:schemeClr val="tx1"/>
                </a:solidFill>
                <a:latin typeface="Calibri" panose="020F0502020204030204" pitchFamily="34" charset="0"/>
                <a:cs typeface="Calibri" panose="020F0502020204030204" pitchFamily="34" charset="0"/>
              </a:rPr>
              <a:t>For program sites owned by Applicant: 25 years</a:t>
            </a:r>
          </a:p>
          <a:p>
            <a:pPr marL="0" indent="0">
              <a:buSzPct val="125000"/>
              <a:buNone/>
              <a:defRPr/>
            </a:pPr>
            <a:r>
              <a:rPr lang="en-US" altLang="en-US" sz="2000">
                <a:solidFill>
                  <a:schemeClr val="tx1"/>
                </a:solidFill>
                <a:latin typeface="Calibri" panose="020F0502020204030204" pitchFamily="34" charset="0"/>
                <a:cs typeface="Calibri" panose="020F0502020204030204" pitchFamily="34" charset="0"/>
              </a:rPr>
              <a:t>The restriction and mortgage may be released under the following condition(s):</a:t>
            </a:r>
          </a:p>
          <a:p>
            <a:pPr>
              <a:spcBef>
                <a:spcPts val="1200"/>
              </a:spcBef>
              <a:buSzPct val="125000"/>
              <a:defRPr/>
            </a:pPr>
            <a:r>
              <a:rPr lang="en-US" altLang="en-US" sz="2000">
                <a:solidFill>
                  <a:schemeClr val="tx1"/>
                </a:solidFill>
                <a:latin typeface="Calibri" panose="020F0502020204030204" pitchFamily="34" charset="0"/>
                <a:cs typeface="Calibri" panose="020F0502020204030204" pitchFamily="34" charset="0"/>
              </a:rPr>
              <a:t>Upon completion of the grant term</a:t>
            </a:r>
          </a:p>
          <a:p>
            <a:pPr>
              <a:spcBef>
                <a:spcPts val="1200"/>
              </a:spcBef>
              <a:buSzPct val="125000"/>
              <a:defRPr/>
            </a:pPr>
            <a:r>
              <a:rPr lang="en-US" altLang="en-US" sz="2000">
                <a:solidFill>
                  <a:schemeClr val="tx1"/>
                </a:solidFill>
                <a:latin typeface="Calibri" panose="020F0502020204030204" pitchFamily="34" charset="0"/>
                <a:cs typeface="Calibri" panose="020F0502020204030204" pitchFamily="34" charset="0"/>
              </a:rPr>
              <a:t>If a project were to be foreclosed on by a mortgage holder of a bona fide first mortgage</a:t>
            </a:r>
          </a:p>
          <a:p>
            <a:pPr>
              <a:spcBef>
                <a:spcPts val="1200"/>
              </a:spcBef>
              <a:buSzPct val="125000"/>
              <a:defRPr/>
            </a:pPr>
            <a:r>
              <a:rPr lang="en-US" altLang="en-US" sz="2000">
                <a:solidFill>
                  <a:schemeClr val="tx1"/>
                </a:solidFill>
                <a:latin typeface="Calibri" panose="020F0502020204030204" pitchFamily="34" charset="0"/>
                <a:cs typeface="Calibri" panose="020F0502020204030204" pitchFamily="34" charset="0"/>
              </a:rPr>
              <a:t>With EEC’s consent</a:t>
            </a:r>
          </a:p>
          <a:p>
            <a:pPr>
              <a:spcBef>
                <a:spcPts val="1200"/>
              </a:spcBef>
              <a:buSzPct val="125000"/>
              <a:defRPr/>
            </a:pPr>
            <a:r>
              <a:rPr lang="en-US" altLang="en-US" sz="2000">
                <a:solidFill>
                  <a:schemeClr val="tx1"/>
                </a:solidFill>
                <a:latin typeface="Calibri" panose="020F0502020204030204" pitchFamily="34" charset="0"/>
                <a:cs typeface="Calibri" panose="020F0502020204030204" pitchFamily="34" charset="0"/>
              </a:rPr>
              <a:t>In the event of a grant recapture</a:t>
            </a:r>
          </a:p>
          <a:p>
            <a:pPr>
              <a:spcBef>
                <a:spcPts val="1200"/>
              </a:spcBef>
              <a:buSzPct val="125000"/>
              <a:defRPr/>
            </a:pPr>
            <a:endParaRPr lang="en-US" altLang="en-US" sz="1800">
              <a:latin typeface="Arial" pitchFamily="34" charset="0"/>
              <a:cs typeface="Arial" pitchFamily="34" charset="0"/>
            </a:endParaRPr>
          </a:p>
          <a:p>
            <a:pPr>
              <a:spcBef>
                <a:spcPts val="1200"/>
              </a:spcBef>
              <a:buSzPct val="125000"/>
              <a:defRPr/>
            </a:pPr>
            <a:endParaRPr lang="en-US" altLang="en-US" sz="180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869023D7-347A-4BE4-9B18-1DC43C92A494}" type="slidenum">
              <a:rPr lang="en-US"/>
              <a:pPr>
                <a:defRPr/>
              </a:pPr>
              <a:t>10</a:t>
            </a:fld>
            <a:endParaRPr lang="en-US"/>
          </a:p>
        </p:txBody>
      </p:sp>
      <p:sp>
        <p:nvSpPr>
          <p:cNvPr id="3" name="Title 2"/>
          <p:cNvSpPr>
            <a:spLocks noGrp="1"/>
          </p:cNvSpPr>
          <p:nvPr>
            <p:ph type="title"/>
          </p:nvPr>
        </p:nvSpPr>
        <p:spPr>
          <a:xfrm>
            <a:off x="545433" y="304800"/>
            <a:ext cx="9589168" cy="657308"/>
          </a:xfrm>
        </p:spPr>
        <p:txBody>
          <a:bodyPr>
            <a:normAutofit/>
          </a:bodyPr>
          <a:lstStyle/>
          <a:p>
            <a:pPr>
              <a:defRPr/>
            </a:pPr>
            <a:r>
              <a:rPr lang="en-US"/>
              <a:t>Land Use Restriction and Mortgage</a:t>
            </a:r>
          </a:p>
        </p:txBody>
      </p:sp>
    </p:spTree>
    <p:extLst>
      <p:ext uri="{BB962C8B-B14F-4D97-AF65-F5344CB8AC3E}">
        <p14:creationId xmlns:p14="http://schemas.microsoft.com/office/powerpoint/2010/main" val="238658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1319463" y="1032735"/>
            <a:ext cx="8322819" cy="5662264"/>
          </a:xfrm>
        </p:spPr>
        <p:txBody>
          <a:bodyPr>
            <a:normAutofit/>
          </a:bodyPr>
          <a:lstStyle/>
          <a:p>
            <a:pPr marL="0" indent="0" hangingPunct="0">
              <a:spcBef>
                <a:spcPts val="1200"/>
              </a:spcBef>
              <a:buNone/>
            </a:pPr>
            <a:r>
              <a:rPr lang="en-US" sz="2000">
                <a:solidFill>
                  <a:schemeClr val="tx1"/>
                </a:solidFill>
                <a:cs typeface="Arial" pitchFamily="34" charset="0"/>
              </a:rPr>
              <a:t>If the eligible project or facility is found to be in non-compliance with any EEC regulation or policy, the terms and provisions of the EEOST grant documents or with any other federal, state or local laws, regulations, ordinances of policies, the Grantee will have 90 days to rectify those matters, in a manner acceptable to EEC, prior to the recapture of grant funds.  </a:t>
            </a:r>
          </a:p>
          <a:p>
            <a:pPr marL="0" indent="0" hangingPunct="0">
              <a:spcBef>
                <a:spcPts val="1200"/>
              </a:spcBef>
              <a:buNone/>
            </a:pPr>
            <a:r>
              <a:rPr lang="en-US" sz="2000">
                <a:solidFill>
                  <a:schemeClr val="tx1"/>
                </a:solidFill>
                <a:cs typeface="Arial" pitchFamily="34" charset="0"/>
              </a:rPr>
              <a:t>Compliance will be determined at the sole discretion of EEC. </a:t>
            </a:r>
          </a:p>
          <a:p>
            <a:pPr hangingPunct="0">
              <a:spcBef>
                <a:spcPts val="1200"/>
              </a:spcBef>
              <a:buSzPct val="125000"/>
            </a:pPr>
            <a:r>
              <a:rPr lang="en-US" sz="2000">
                <a:solidFill>
                  <a:schemeClr val="tx1"/>
                </a:solidFill>
                <a:cs typeface="Arial" pitchFamily="34" charset="0"/>
              </a:rPr>
              <a:t>If for any reason the Grantee fails to comply with the terms and provisions of the Grant Agreement, CEDAC/CIF or EEC will recapture the grant funds according to the schedule provided in the EEOST Guidelines. </a:t>
            </a:r>
          </a:p>
        </p:txBody>
      </p:sp>
      <p:sp>
        <p:nvSpPr>
          <p:cNvPr id="6" name="Slide Number Placeholder 5"/>
          <p:cNvSpPr>
            <a:spLocks noGrp="1"/>
          </p:cNvSpPr>
          <p:nvPr>
            <p:ph type="sldNum" sz="quarter" idx="12"/>
          </p:nvPr>
        </p:nvSpPr>
        <p:spPr/>
        <p:txBody>
          <a:bodyPr/>
          <a:lstStyle/>
          <a:p>
            <a:pPr>
              <a:defRPr/>
            </a:pPr>
            <a:fld id="{D1E7C139-D394-46AA-8010-298CF89B4FC7}" type="slidenum">
              <a:rPr lang="en-US"/>
              <a:pPr>
                <a:defRPr/>
              </a:pPr>
              <a:t>11</a:t>
            </a:fld>
            <a:endParaRPr lang="en-US"/>
          </a:p>
        </p:txBody>
      </p:sp>
      <p:sp>
        <p:nvSpPr>
          <p:cNvPr id="3" name="Title 2"/>
          <p:cNvSpPr>
            <a:spLocks noGrp="1"/>
          </p:cNvSpPr>
          <p:nvPr>
            <p:ph type="title"/>
          </p:nvPr>
        </p:nvSpPr>
        <p:spPr>
          <a:xfrm>
            <a:off x="445169" y="152400"/>
            <a:ext cx="9227470" cy="801688"/>
          </a:xfrm>
        </p:spPr>
        <p:txBody>
          <a:bodyPr>
            <a:normAutofit fontScale="90000"/>
          </a:bodyPr>
          <a:lstStyle/>
          <a:p>
            <a:pPr>
              <a:defRPr/>
            </a:pPr>
            <a:r>
              <a:rPr lang="en-US"/>
              <a:t>Recapture (Repayment) Provisions</a:t>
            </a:r>
          </a:p>
        </p:txBody>
      </p:sp>
    </p:spTree>
    <p:extLst>
      <p:ext uri="{BB962C8B-B14F-4D97-AF65-F5344CB8AC3E}">
        <p14:creationId xmlns:p14="http://schemas.microsoft.com/office/powerpoint/2010/main" val="50852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1199147" y="1032735"/>
            <a:ext cx="8443135" cy="5662264"/>
          </a:xfrm>
        </p:spPr>
        <p:txBody>
          <a:bodyPr/>
          <a:lstStyle/>
          <a:p>
            <a:pPr marL="0" indent="0" hangingPunct="0">
              <a:spcBef>
                <a:spcPts val="1200"/>
              </a:spcBef>
              <a:buSzPct val="125000"/>
              <a:buNone/>
            </a:pPr>
            <a:r>
              <a:rPr lang="en-US" sz="1800">
                <a:solidFill>
                  <a:schemeClr val="tx1"/>
                </a:solidFill>
                <a:latin typeface="Calibri" panose="020F0502020204030204" pitchFamily="34" charset="0"/>
                <a:cs typeface="Calibri" panose="020F0502020204030204" pitchFamily="34" charset="0"/>
              </a:rPr>
              <a:t>An example has been provided below for your reference, please refer to the EEOST guidelines for the leased property grant recapture schedule:</a:t>
            </a:r>
          </a:p>
          <a:p>
            <a:pPr marL="0" indent="0" hangingPunct="0">
              <a:spcBef>
                <a:spcPts val="1200"/>
              </a:spcBef>
              <a:buSzPct val="125000"/>
              <a:buNone/>
            </a:pPr>
            <a:r>
              <a:rPr lang="en-US" sz="1800">
                <a:solidFill>
                  <a:schemeClr val="tx1"/>
                </a:solidFill>
                <a:latin typeface="Calibri" panose="020F0502020204030204" pitchFamily="34" charset="0"/>
                <a:cs typeface="Calibri" panose="020F0502020204030204" pitchFamily="34" charset="0"/>
              </a:rPr>
              <a:t>For properties owned by the Grantee (25 year grant term):</a:t>
            </a:r>
          </a:p>
          <a:p>
            <a:pPr>
              <a:spcBef>
                <a:spcPts val="1200"/>
              </a:spcBef>
              <a:buSzPct val="125000"/>
            </a:pPr>
            <a:r>
              <a:rPr lang="en-US" sz="1800">
                <a:solidFill>
                  <a:schemeClr val="tx1"/>
                </a:solidFill>
                <a:latin typeface="Calibri" panose="020F0502020204030204" pitchFamily="34" charset="0"/>
                <a:cs typeface="Calibri" panose="020F0502020204030204" pitchFamily="34" charset="0"/>
              </a:rPr>
              <a:t>If the noncompliance occurs within 9 years of the making of the EEOST Grant, repayment of 100% is due;</a:t>
            </a:r>
            <a:br>
              <a:rPr lang="en-US" sz="1800">
                <a:solidFill>
                  <a:schemeClr val="tx1"/>
                </a:solidFill>
                <a:latin typeface="Calibri" panose="020F0502020204030204" pitchFamily="34" charset="0"/>
                <a:cs typeface="Calibri" panose="020F0502020204030204" pitchFamily="34" charset="0"/>
              </a:rPr>
            </a:br>
            <a:endParaRPr lang="en-US" sz="1800">
              <a:solidFill>
                <a:schemeClr val="tx1"/>
              </a:solidFill>
              <a:latin typeface="Calibri" panose="020F0502020204030204" pitchFamily="34" charset="0"/>
              <a:cs typeface="Calibri" panose="020F0502020204030204" pitchFamily="34" charset="0"/>
            </a:endParaRPr>
          </a:p>
          <a:p>
            <a:pPr>
              <a:spcBef>
                <a:spcPts val="0"/>
              </a:spcBef>
              <a:buSzPct val="125000"/>
            </a:pPr>
            <a:r>
              <a:rPr lang="en-US" sz="1800">
                <a:solidFill>
                  <a:schemeClr val="tx1"/>
                </a:solidFill>
                <a:latin typeface="Calibri" panose="020F0502020204030204" pitchFamily="34" charset="0"/>
                <a:cs typeface="Calibri" panose="020F0502020204030204" pitchFamily="34" charset="0"/>
              </a:rPr>
              <a:t>If the noncompliance occurs between 9 years and 16 years after the making of the EEOST Grant, repayment of 67% is due;</a:t>
            </a:r>
            <a:br>
              <a:rPr lang="en-US" sz="1800">
                <a:solidFill>
                  <a:schemeClr val="tx1"/>
                </a:solidFill>
                <a:latin typeface="Calibri" panose="020F0502020204030204" pitchFamily="34" charset="0"/>
                <a:cs typeface="Calibri" panose="020F0502020204030204" pitchFamily="34" charset="0"/>
              </a:rPr>
            </a:br>
            <a:endParaRPr lang="en-US" sz="1800">
              <a:solidFill>
                <a:schemeClr val="tx1"/>
              </a:solidFill>
              <a:latin typeface="Calibri" panose="020F0502020204030204" pitchFamily="34" charset="0"/>
              <a:cs typeface="Calibri" panose="020F0502020204030204" pitchFamily="34" charset="0"/>
            </a:endParaRPr>
          </a:p>
          <a:p>
            <a:pPr>
              <a:spcBef>
                <a:spcPts val="0"/>
              </a:spcBef>
              <a:buSzPct val="125000"/>
            </a:pPr>
            <a:r>
              <a:rPr lang="en-US" sz="1800">
                <a:solidFill>
                  <a:schemeClr val="tx1"/>
                </a:solidFill>
                <a:latin typeface="Calibri" panose="020F0502020204030204" pitchFamily="34" charset="0"/>
                <a:cs typeface="Calibri" panose="020F0502020204030204" pitchFamily="34" charset="0"/>
              </a:rPr>
              <a:t>If the noncompliance occurs between 16 years and 25 years after the making of the EEOST Grant, repayment of 33% is due; </a:t>
            </a:r>
            <a:br>
              <a:rPr lang="en-US" sz="1800">
                <a:solidFill>
                  <a:schemeClr val="tx1"/>
                </a:solidFill>
                <a:latin typeface="Calibri" panose="020F0502020204030204" pitchFamily="34" charset="0"/>
                <a:cs typeface="Calibri" panose="020F0502020204030204" pitchFamily="34" charset="0"/>
              </a:rPr>
            </a:br>
            <a:endParaRPr lang="en-US" sz="1800">
              <a:solidFill>
                <a:schemeClr val="tx1"/>
              </a:solidFill>
              <a:latin typeface="Calibri" panose="020F0502020204030204" pitchFamily="34" charset="0"/>
              <a:cs typeface="Calibri" panose="020F0502020204030204" pitchFamily="34" charset="0"/>
            </a:endParaRPr>
          </a:p>
          <a:p>
            <a:pPr>
              <a:spcBef>
                <a:spcPts val="0"/>
              </a:spcBef>
              <a:buSzPct val="125000"/>
            </a:pPr>
            <a:r>
              <a:rPr lang="en-US" sz="1800">
                <a:solidFill>
                  <a:schemeClr val="tx1"/>
                </a:solidFill>
                <a:latin typeface="Calibri" panose="020F0502020204030204" pitchFamily="34" charset="0"/>
                <a:cs typeface="Calibri" panose="020F0502020204030204" pitchFamily="34" charset="0"/>
              </a:rPr>
              <a:t>If the noncompliance occurs more than 25 years after the making of the EEOST Grant, the grant funds will no longer be subject to recapture.</a:t>
            </a:r>
          </a:p>
        </p:txBody>
      </p:sp>
      <p:sp>
        <p:nvSpPr>
          <p:cNvPr id="6" name="Slide Number Placeholder 5"/>
          <p:cNvSpPr>
            <a:spLocks noGrp="1"/>
          </p:cNvSpPr>
          <p:nvPr>
            <p:ph type="sldNum" sz="quarter" idx="12"/>
          </p:nvPr>
        </p:nvSpPr>
        <p:spPr/>
        <p:txBody>
          <a:bodyPr/>
          <a:lstStyle/>
          <a:p>
            <a:pPr>
              <a:defRPr/>
            </a:pPr>
            <a:fld id="{D1E7C139-D394-46AA-8010-298CF89B4FC7}" type="slidenum">
              <a:rPr lang="en-US"/>
              <a:pPr>
                <a:defRPr/>
              </a:pPr>
              <a:t>12</a:t>
            </a:fld>
            <a:endParaRPr lang="en-US"/>
          </a:p>
        </p:txBody>
      </p:sp>
      <p:sp>
        <p:nvSpPr>
          <p:cNvPr id="3" name="Title 2"/>
          <p:cNvSpPr>
            <a:spLocks noGrp="1"/>
          </p:cNvSpPr>
          <p:nvPr>
            <p:ph type="title"/>
          </p:nvPr>
        </p:nvSpPr>
        <p:spPr>
          <a:xfrm>
            <a:off x="966537" y="152400"/>
            <a:ext cx="8706101" cy="801688"/>
          </a:xfrm>
        </p:spPr>
        <p:txBody>
          <a:bodyPr>
            <a:normAutofit fontScale="90000"/>
          </a:bodyPr>
          <a:lstStyle/>
          <a:p>
            <a:pPr>
              <a:defRPr/>
            </a:pPr>
            <a:r>
              <a:rPr lang="en-US"/>
              <a:t>Recapture (Repayment) Provisions</a:t>
            </a:r>
          </a:p>
        </p:txBody>
      </p:sp>
    </p:spTree>
    <p:extLst>
      <p:ext uri="{BB962C8B-B14F-4D97-AF65-F5344CB8AC3E}">
        <p14:creationId xmlns:p14="http://schemas.microsoft.com/office/powerpoint/2010/main" val="247391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3" y="152400"/>
            <a:ext cx="9361638" cy="801688"/>
          </a:xfrm>
        </p:spPr>
        <p:txBody>
          <a:bodyPr>
            <a:noAutofit/>
          </a:bodyPr>
          <a:lstStyle/>
          <a:p>
            <a:pPr>
              <a:defRPr/>
            </a:pPr>
            <a:r>
              <a:rPr lang="en-US" sz="3600"/>
              <a:t>Guidelines for Prior EEOST Recipients</a:t>
            </a:r>
          </a:p>
        </p:txBody>
      </p:sp>
      <p:sp>
        <p:nvSpPr>
          <p:cNvPr id="6147" name="Content Placeholder 2"/>
          <p:cNvSpPr>
            <a:spLocks noGrp="1"/>
          </p:cNvSpPr>
          <p:nvPr>
            <p:ph idx="1"/>
          </p:nvPr>
        </p:nvSpPr>
        <p:spPr>
          <a:xfrm>
            <a:off x="1219200" y="1153887"/>
            <a:ext cx="8688779" cy="4980229"/>
          </a:xfrm>
        </p:spPr>
        <p:txBody>
          <a:bodyPr>
            <a:normAutofit fontScale="92500"/>
          </a:bodyPr>
          <a:lstStyle/>
          <a:p>
            <a:pPr marL="0" indent="0">
              <a:lnSpc>
                <a:spcPct val="115000"/>
              </a:lnSpc>
              <a:spcBef>
                <a:spcPts val="0"/>
              </a:spcBef>
              <a:buNone/>
            </a:pPr>
            <a:r>
              <a:rPr lang="en-US" b="0">
                <a:solidFill>
                  <a:schemeClr val="tx1"/>
                </a:solidFill>
                <a:effectLst/>
                <a:latin typeface="Calibri" panose="020F0502020204030204" pitchFamily="34" charset="0"/>
                <a:ea typeface="Calibri" panose="020F0502020204030204" pitchFamily="34" charset="0"/>
                <a:cs typeface="Calibri" panose="020F0502020204030204" pitchFamily="34" charset="0"/>
              </a:rPr>
              <a:t>Organizations that received an EEOST grant in the years FY2014 – FY2020 (up to $1,000,000) </a:t>
            </a:r>
            <a:r>
              <a:rPr lang="en-US" b="0" u="sng">
                <a:solidFill>
                  <a:schemeClr val="tx1"/>
                </a:solidFill>
                <a:effectLst/>
                <a:latin typeface="Calibri" panose="020F0502020204030204" pitchFamily="34" charset="0"/>
                <a:ea typeface="Calibri" panose="020F0502020204030204" pitchFamily="34" charset="0"/>
                <a:cs typeface="Calibri" panose="020F0502020204030204" pitchFamily="34" charset="0"/>
              </a:rPr>
              <a:t>are not eligible</a:t>
            </a:r>
            <a:r>
              <a:rPr lang="en-US" b="0">
                <a:solidFill>
                  <a:schemeClr val="tx1"/>
                </a:solidFill>
                <a:effectLst/>
                <a:latin typeface="Calibri" panose="020F0502020204030204" pitchFamily="34" charset="0"/>
                <a:ea typeface="Calibri" panose="020F0502020204030204" pitchFamily="34" charset="0"/>
                <a:cs typeface="Calibri" panose="020F0502020204030204" pitchFamily="34" charset="0"/>
              </a:rPr>
              <a:t> to apply for this year’s Large Grant Program round for the </a:t>
            </a:r>
            <a:r>
              <a:rPr lang="en-US" b="0" u="sng">
                <a:solidFill>
                  <a:schemeClr val="tx1"/>
                </a:solidFill>
                <a:effectLst/>
                <a:latin typeface="Calibri" panose="020F0502020204030204" pitchFamily="34" charset="0"/>
                <a:ea typeface="Calibri" panose="020F0502020204030204" pitchFamily="34" charset="0"/>
                <a:cs typeface="Calibri" panose="020F0502020204030204" pitchFamily="34" charset="0"/>
              </a:rPr>
              <a:t>same</a:t>
            </a:r>
            <a:r>
              <a:rPr lang="en-US" b="0">
                <a:solidFill>
                  <a:schemeClr val="tx1"/>
                </a:solidFill>
                <a:effectLst/>
                <a:latin typeface="Calibri" panose="020F0502020204030204" pitchFamily="34" charset="0"/>
                <a:ea typeface="Calibri" panose="020F0502020204030204" pitchFamily="34" charset="0"/>
                <a:cs typeface="Calibri" panose="020F0502020204030204" pitchFamily="34" charset="0"/>
              </a:rPr>
              <a:t> site. </a:t>
            </a:r>
          </a:p>
          <a:p>
            <a:pPr marL="0" indent="0">
              <a:lnSpc>
                <a:spcPct val="115000"/>
              </a:lnSpc>
              <a:spcBef>
                <a:spcPts val="0"/>
              </a:spcBef>
              <a:buNone/>
            </a:pPr>
            <a:endParaRPr lang="en-US" b="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Bef>
                <a:spcPts val="0"/>
              </a:spcBef>
              <a:buNone/>
            </a:pPr>
            <a:r>
              <a:rPr lang="en-US" b="0">
                <a:solidFill>
                  <a:schemeClr val="tx1"/>
                </a:solidFill>
                <a:effectLst/>
                <a:latin typeface="Calibri" panose="020F0502020204030204" pitchFamily="34" charset="0"/>
                <a:ea typeface="Calibri" panose="020F0502020204030204" pitchFamily="34" charset="0"/>
                <a:cs typeface="Calibri" panose="020F0502020204030204" pitchFamily="34" charset="0"/>
              </a:rPr>
              <a:t>Organizations that received an EEOST grant for the same site in the years FY2021, FY2022 or FY2023 (up to $500,000) are eligible to apply for the same site through this round.  </a:t>
            </a:r>
            <a:br>
              <a:rPr lang="en-US" b="0">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lang="en-US" b="0" i="1">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Bef>
                <a:spcPts val="0"/>
              </a:spcBef>
              <a:buNone/>
            </a:pPr>
            <a:r>
              <a:rPr lang="en-US" b="0">
                <a:solidFill>
                  <a:schemeClr val="tx1"/>
                </a:solidFill>
                <a:effectLst/>
                <a:latin typeface="Calibri" panose="020F0502020204030204" pitchFamily="34" charset="0"/>
                <a:ea typeface="Calibri" panose="020F0502020204030204" pitchFamily="34" charset="0"/>
                <a:cs typeface="Calibri" panose="020F0502020204030204" pitchFamily="34" charset="0"/>
              </a:rPr>
              <a:t>However, organizations cannot apply to both the FY24 small grant and FY24 large grant EEOST rounds for the same site.</a:t>
            </a:r>
          </a:p>
          <a:p>
            <a:pPr>
              <a:spcBef>
                <a:spcPts val="1200"/>
              </a:spcBef>
            </a:pPr>
            <a:endParaRPr lang="en-US" sz="1600">
              <a:latin typeface="Arial" panose="020B0604020202020204" pitchFamily="34" charset="0"/>
              <a:cs typeface="Arial" panose="020B0604020202020204" pitchFamily="34" charset="0"/>
            </a:endParaRPr>
          </a:p>
          <a:p>
            <a:pPr marL="0" indent="0">
              <a:spcBef>
                <a:spcPts val="1200"/>
              </a:spcBef>
              <a:buNone/>
            </a:pPr>
            <a:endParaRPr lang="en-US" sz="2000">
              <a:latin typeface="Arial" panose="020B0604020202020204" pitchFamily="34" charset="0"/>
              <a:cs typeface="Arial" panose="020B0604020202020204" pitchFamily="34" charset="0"/>
            </a:endParaRPr>
          </a:p>
          <a:p>
            <a:pPr>
              <a:spcBef>
                <a:spcPts val="1200"/>
              </a:spcBef>
            </a:pPr>
            <a:endParaRPr lang="en-US" sz="2000">
              <a:latin typeface="Arial" panose="020B0604020202020204" pitchFamily="34" charset="0"/>
              <a:cs typeface="Arial" panose="020B0604020202020204" pitchFamily="34" charset="0"/>
            </a:endParaRPr>
          </a:p>
          <a:p>
            <a:pPr>
              <a:spcBef>
                <a:spcPts val="1200"/>
              </a:spcBef>
            </a:pPr>
            <a:endParaRPr lang="en-US" sz="2000">
              <a:latin typeface="Arial" panose="020B0604020202020204" pitchFamily="34" charset="0"/>
              <a:cs typeface="Arial" panose="020B0604020202020204" pitchFamily="34" charset="0"/>
            </a:endParaRPr>
          </a:p>
          <a:p>
            <a:pPr>
              <a:spcBef>
                <a:spcPts val="1200"/>
              </a:spcBef>
            </a:pPr>
            <a:endParaRPr lang="en-US" sz="2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3EBD76D4-CBCF-4607-B144-1AB5033C6A0B}" type="slidenum">
              <a:rPr lang="en-US" smtClean="0"/>
              <a:pPr>
                <a:defRPr/>
              </a:pPr>
              <a:t>13</a:t>
            </a:fld>
            <a:endParaRPr lang="en-US"/>
          </a:p>
        </p:txBody>
      </p:sp>
    </p:spTree>
    <p:extLst>
      <p:ext uri="{BB962C8B-B14F-4D97-AF65-F5344CB8AC3E}">
        <p14:creationId xmlns:p14="http://schemas.microsoft.com/office/powerpoint/2010/main" val="132804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966537" y="1084318"/>
            <a:ext cx="8779461" cy="5454594"/>
          </a:xfrm>
        </p:spPr>
        <p:txBody>
          <a:bodyPr/>
          <a:lstStyle/>
          <a:p>
            <a:pPr marL="0" indent="0">
              <a:buNone/>
              <a:defRPr/>
            </a:pPr>
            <a:r>
              <a:rPr lang="en-US" sz="1600">
                <a:solidFill>
                  <a:schemeClr val="tx1"/>
                </a:solidFill>
                <a:latin typeface="Calibri" panose="020F0502020204030204" pitchFamily="34" charset="0"/>
                <a:cs typeface="Calibri" panose="020F0502020204030204" pitchFamily="34" charset="0"/>
              </a:rPr>
              <a:t>EEOST Funds are Grants that:</a:t>
            </a:r>
          </a:p>
          <a:p>
            <a:pPr>
              <a:defRPr/>
            </a:pPr>
            <a:r>
              <a:rPr lang="en-US" sz="1600">
                <a:solidFill>
                  <a:schemeClr val="tx1"/>
                </a:solidFill>
                <a:latin typeface="Calibri" panose="020F0502020204030204" pitchFamily="34" charset="0"/>
                <a:cs typeface="Calibri" panose="020F0502020204030204" pitchFamily="34" charset="0"/>
              </a:rPr>
              <a:t>May finance up to $1,000,000 per project,</a:t>
            </a:r>
          </a:p>
          <a:p>
            <a:pPr>
              <a:defRPr/>
            </a:pPr>
            <a:r>
              <a:rPr lang="en-US" sz="1600">
                <a:solidFill>
                  <a:schemeClr val="tx1"/>
                </a:solidFill>
                <a:latin typeface="Calibri" panose="020F0502020204030204" pitchFamily="34" charset="0"/>
                <a:cs typeface="Calibri" panose="020F0502020204030204" pitchFamily="34" charset="0"/>
              </a:rPr>
              <a:t>The minimum Total Development Cost (TDC) shall be no less than $500,000 per project, and </a:t>
            </a:r>
          </a:p>
          <a:p>
            <a:pPr>
              <a:defRPr/>
            </a:pPr>
            <a:r>
              <a:rPr lang="en-US" sz="1600">
                <a:solidFill>
                  <a:schemeClr val="tx1"/>
                </a:solidFill>
                <a:latin typeface="Calibri" panose="020F0502020204030204" pitchFamily="34" charset="0"/>
                <a:cs typeface="Calibri" panose="020F0502020204030204" pitchFamily="34" charset="0"/>
              </a:rPr>
              <a:t>Applicants shall identify sources in addition to EEOST grants to pay a portion of the project costs. </a:t>
            </a:r>
          </a:p>
          <a:p>
            <a:pPr>
              <a:defRPr/>
            </a:pPr>
            <a:r>
              <a:rPr lang="en-US" sz="1600">
                <a:solidFill>
                  <a:schemeClr val="tx1"/>
                </a:solidFill>
                <a:latin typeface="Calibri" panose="020F0502020204030204" pitchFamily="34" charset="0"/>
                <a:cs typeface="Calibri" panose="020F0502020204030204" pitchFamily="34" charset="0"/>
              </a:rPr>
              <a:t>EEOST grants will not fund the entire cost of a project.  </a:t>
            </a:r>
          </a:p>
          <a:p>
            <a:pPr>
              <a:defRPr/>
            </a:pPr>
            <a:r>
              <a:rPr lang="en-US" sz="1600">
                <a:solidFill>
                  <a:schemeClr val="tx1"/>
                </a:solidFill>
                <a:latin typeface="Calibri" panose="020F0502020204030204" pitchFamily="34" charset="0"/>
                <a:cs typeface="Calibri" panose="020F0502020204030204" pitchFamily="34" charset="0"/>
              </a:rPr>
              <a:t>For all projects, the least amount of funding necessary to assure project feasibility will be recommended. </a:t>
            </a:r>
          </a:p>
          <a:p>
            <a:pPr>
              <a:defRPr/>
            </a:pPr>
            <a:r>
              <a:rPr lang="en-US" sz="1600">
                <a:solidFill>
                  <a:schemeClr val="tx1"/>
                </a:solidFill>
                <a:latin typeface="Calibri" panose="020F0502020204030204" pitchFamily="34" charset="0"/>
                <a:cs typeface="Calibri" panose="020F0502020204030204" pitchFamily="34" charset="0"/>
              </a:rPr>
              <a:t>If applicants identify funding sources in addition to EEOST grants to pay a portion of the project costs, they, or a source to bridge them, must be in place at the time of the full application (May 2, 2024).</a:t>
            </a:r>
          </a:p>
          <a:p>
            <a:pPr marL="0" indent="0">
              <a:buNone/>
              <a:defRPr/>
            </a:pPr>
            <a:r>
              <a:rPr lang="en-US" sz="1600">
                <a:solidFill>
                  <a:schemeClr val="tx1"/>
                </a:solidFill>
                <a:latin typeface="Calibri" panose="020F0502020204030204" pitchFamily="34" charset="0"/>
                <a:cs typeface="Calibri" panose="020F0502020204030204" pitchFamily="34" charset="0"/>
              </a:rPr>
              <a:t>Organizations whose projects are 100% complete at the time of the application cannot apply for EEOST funding for reimbursement.</a:t>
            </a:r>
            <a:br>
              <a:rPr lang="en-US" sz="1600">
                <a:solidFill>
                  <a:schemeClr val="tx1"/>
                </a:solidFill>
                <a:latin typeface="Calibri" panose="020F0502020204030204" pitchFamily="34" charset="0"/>
                <a:cs typeface="Calibri" panose="020F0502020204030204" pitchFamily="34" charset="0"/>
              </a:rPr>
            </a:br>
            <a:endParaRPr lang="en-US" sz="1600">
              <a:solidFill>
                <a:schemeClr val="tx1"/>
              </a:solidFill>
              <a:latin typeface="Calibri" panose="020F0502020204030204" pitchFamily="34" charset="0"/>
              <a:cs typeface="Calibri" panose="020F0502020204030204" pitchFamily="34" charset="0"/>
            </a:endParaRPr>
          </a:p>
          <a:p>
            <a:pPr>
              <a:spcBef>
                <a:spcPts val="0"/>
              </a:spcBef>
              <a:defRPr/>
            </a:pPr>
            <a:r>
              <a:rPr lang="en-US" sz="1600">
                <a:solidFill>
                  <a:schemeClr val="tx1"/>
                </a:solidFill>
                <a:latin typeface="Calibri" panose="020F0502020204030204" pitchFamily="34" charset="0"/>
                <a:cs typeface="Calibri" panose="020F0502020204030204" pitchFamily="34" charset="0"/>
              </a:rPr>
              <a:t>If a component of your ongoing project has already been completed, please be sure to attach invoices and details on what has been completed and when.</a:t>
            </a:r>
          </a:p>
          <a:p>
            <a:pPr marL="0" indent="0">
              <a:buNone/>
              <a:defRPr/>
            </a:pPr>
            <a:endParaRPr lang="en-US" sz="2000">
              <a:solidFill>
                <a:schemeClr val="tx1"/>
              </a:solidFill>
              <a:latin typeface="Arial" pitchFamily="34" charset="0"/>
              <a:cs typeface="Arial" pitchFamily="34" charset="0"/>
            </a:endParaRPr>
          </a:p>
          <a:p>
            <a:pPr marL="0" indent="0">
              <a:buNone/>
              <a:defRPr/>
            </a:pPr>
            <a:endParaRPr lang="en-US" sz="200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F365BA14-6FEA-4C6B-BCF7-4629C386CC0B}" type="slidenum">
              <a:rPr lang="en-US"/>
              <a:pPr>
                <a:defRPr/>
              </a:pPr>
              <a:t>14</a:t>
            </a:fld>
            <a:endParaRPr lang="en-US"/>
          </a:p>
        </p:txBody>
      </p:sp>
      <p:sp>
        <p:nvSpPr>
          <p:cNvPr id="3" name="Title 2"/>
          <p:cNvSpPr>
            <a:spLocks noGrp="1"/>
          </p:cNvSpPr>
          <p:nvPr>
            <p:ph type="title"/>
          </p:nvPr>
        </p:nvSpPr>
        <p:spPr>
          <a:xfrm>
            <a:off x="557463" y="152400"/>
            <a:ext cx="9143749" cy="801688"/>
          </a:xfrm>
        </p:spPr>
        <p:txBody>
          <a:bodyPr>
            <a:normAutofit fontScale="90000"/>
          </a:bodyPr>
          <a:lstStyle/>
          <a:p>
            <a:pPr hangingPunct="0"/>
            <a:r>
              <a:rPr lang="en-US"/>
              <a:t> </a:t>
            </a:r>
            <a:br>
              <a:rPr lang="en-US"/>
            </a:br>
            <a:br>
              <a:rPr lang="en-US"/>
            </a:br>
            <a:br>
              <a:rPr lang="en-US"/>
            </a:br>
            <a:br>
              <a:rPr lang="en-US"/>
            </a:br>
            <a:r>
              <a:rPr lang="en-US"/>
              <a:t>FY24 Grant Request Guidelines</a:t>
            </a:r>
          </a:p>
        </p:txBody>
      </p:sp>
    </p:spTree>
    <p:extLst>
      <p:ext uri="{BB962C8B-B14F-4D97-AF65-F5344CB8AC3E}">
        <p14:creationId xmlns:p14="http://schemas.microsoft.com/office/powerpoint/2010/main" val="96281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a:t>Project Requirements</a:t>
            </a:r>
          </a:p>
        </p:txBody>
      </p:sp>
      <p:sp>
        <p:nvSpPr>
          <p:cNvPr id="12292" name="Content Placeholder 2"/>
          <p:cNvSpPr>
            <a:spLocks noGrp="1"/>
          </p:cNvSpPr>
          <p:nvPr>
            <p:ph idx="1"/>
          </p:nvPr>
        </p:nvSpPr>
        <p:spPr>
          <a:xfrm>
            <a:off x="685801" y="1021976"/>
            <a:ext cx="9107905" cy="5607424"/>
          </a:xfrm>
        </p:spPr>
        <p:txBody>
          <a:bodyPr>
            <a:normAutofit/>
          </a:bodyPr>
          <a:lstStyle/>
          <a:p>
            <a:pPr marL="0" indent="0" hangingPunct="0">
              <a:buNone/>
            </a:pPr>
            <a:r>
              <a:rPr lang="en-US" sz="2200">
                <a:latin typeface="Calibri" panose="020F0502020204030204" pitchFamily="34" charset="0"/>
                <a:cs typeface="Calibri" panose="020F0502020204030204" pitchFamily="34" charset="0"/>
              </a:rPr>
              <a:t>Ready projects are those that demonstrate they will have the ability to raise all necessary funding, produce finalized plans and specifications, secure all necessary and public approvals, and be completed within 24 months of the grant award. </a:t>
            </a:r>
          </a:p>
          <a:p>
            <a:pPr lvl="1">
              <a:lnSpc>
                <a:spcPct val="110000"/>
              </a:lnSpc>
              <a:spcBef>
                <a:spcPts val="1200"/>
              </a:spcBef>
              <a:buFont typeface="Wingdings" pitchFamily="2" charset="2"/>
              <a:buChar char="§"/>
            </a:pPr>
            <a:r>
              <a:rPr lang="en-US" sz="1900">
                <a:latin typeface="Calibri" panose="020F0502020204030204" pitchFamily="34" charset="0"/>
                <a:cs typeface="Calibri" panose="020F0502020204030204" pitchFamily="34" charset="0"/>
              </a:rPr>
              <a:t>Ready Projects are feasible at the time of application or there is a credible plan in place to achieve feasibility within 9 months of the award date.  Feasibility entails (a) financial feasibility, both from a capital and operating perspective, and (b) regulatory feasibility – meeting all EEC, building code, zoning, Architectural Access/ADA, and environmental requirements. </a:t>
            </a:r>
          </a:p>
          <a:p>
            <a:pPr lvl="1">
              <a:lnSpc>
                <a:spcPct val="110000"/>
              </a:lnSpc>
              <a:spcBef>
                <a:spcPts val="1200"/>
              </a:spcBef>
              <a:buFont typeface="Wingdings" pitchFamily="2" charset="2"/>
              <a:buChar char="§"/>
            </a:pPr>
            <a:r>
              <a:rPr lang="en-US" sz="1900">
                <a:latin typeface="Calibri" panose="020F0502020204030204" pitchFamily="34" charset="0"/>
                <a:cs typeface="Calibri" panose="020F0502020204030204" pitchFamily="34" charset="0"/>
              </a:rPr>
              <a:t>The Applicant will demonstrate both sufficient financial stability and management capacity to plan and implement its proposed project.</a:t>
            </a:r>
          </a:p>
          <a:p>
            <a:pPr lvl="1">
              <a:lnSpc>
                <a:spcPct val="110000"/>
              </a:lnSpc>
              <a:spcBef>
                <a:spcPts val="1200"/>
              </a:spcBef>
              <a:buFont typeface="Wingdings" pitchFamily="2" charset="2"/>
              <a:buChar char="§"/>
            </a:pPr>
            <a:r>
              <a:rPr lang="en-US" sz="1900">
                <a:latin typeface="Calibri" panose="020F0502020204030204" pitchFamily="34" charset="0"/>
                <a:cs typeface="Calibri" panose="020F0502020204030204" pitchFamily="34" charset="0"/>
              </a:rPr>
              <a:t>Site Control:</a:t>
            </a:r>
            <a:r>
              <a:rPr lang="en-US" sz="1900" b="1">
                <a:latin typeface="Calibri" panose="020F0502020204030204" pitchFamily="34" charset="0"/>
                <a:cs typeface="Calibri" panose="020F0502020204030204" pitchFamily="34" charset="0"/>
              </a:rPr>
              <a:t>  </a:t>
            </a:r>
            <a:r>
              <a:rPr lang="en-US" sz="1900">
                <a:latin typeface="Calibri" panose="020F0502020204030204" pitchFamily="34" charset="0"/>
                <a:cs typeface="Calibri" panose="020F0502020204030204" pitchFamily="34" charset="0"/>
              </a:rPr>
              <a:t>The Applicant will either own its site or have secured site control for the useful life of the renovation or construction.  </a:t>
            </a:r>
            <a:r>
              <a:rPr lang="en-US" sz="1900" b="1" i="1">
                <a:latin typeface="Calibri" panose="020F0502020204030204" pitchFamily="34" charset="0"/>
                <a:cs typeface="Calibri" panose="020F0502020204030204" pitchFamily="34" charset="0"/>
              </a:rPr>
              <a:t>Site control must be secured prior to the pre-application</a:t>
            </a:r>
            <a:r>
              <a:rPr lang="en-US" sz="1900" b="1">
                <a:latin typeface="Calibri" panose="020F0502020204030204" pitchFamily="34" charset="0"/>
                <a:cs typeface="Calibri" panose="020F0502020204030204" pitchFamily="34" charset="0"/>
              </a:rPr>
              <a:t>.</a:t>
            </a:r>
          </a:p>
          <a:p>
            <a:pPr marL="342900" lvl="1" indent="0">
              <a:lnSpc>
                <a:spcPct val="110000"/>
              </a:lnSpc>
              <a:spcBef>
                <a:spcPts val="1200"/>
              </a:spcBef>
              <a:buNone/>
            </a:pPr>
            <a:endParaRPr lang="en-US" sz="190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D8E2740F-7BD8-41A0-9753-A15520243008}" type="slidenum">
              <a:rPr lang="en-US"/>
              <a:pPr>
                <a:defRPr/>
              </a:pPr>
              <a:t>15</a:t>
            </a:fld>
            <a:endParaRPr lang="en-US"/>
          </a:p>
        </p:txBody>
      </p:sp>
    </p:spTree>
    <p:extLst>
      <p:ext uri="{BB962C8B-B14F-4D97-AF65-F5344CB8AC3E}">
        <p14:creationId xmlns:p14="http://schemas.microsoft.com/office/powerpoint/2010/main" val="354345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Grant Timetable and Disbursement</a:t>
            </a:r>
          </a:p>
        </p:txBody>
      </p:sp>
      <p:sp>
        <p:nvSpPr>
          <p:cNvPr id="3" name="Content Placeholder 2"/>
          <p:cNvSpPr>
            <a:spLocks noGrp="1"/>
          </p:cNvSpPr>
          <p:nvPr>
            <p:ph idx="1"/>
          </p:nvPr>
        </p:nvSpPr>
        <p:spPr>
          <a:xfrm>
            <a:off x="778042" y="1021182"/>
            <a:ext cx="9537033" cy="4992688"/>
          </a:xfrm>
          <a:solidFill>
            <a:schemeClr val="bg1"/>
          </a:solidFill>
        </p:spPr>
        <p:txBody>
          <a:bodyPr/>
          <a:lstStyle/>
          <a:p>
            <a:r>
              <a:rPr lang="en-US" sz="2000">
                <a:solidFill>
                  <a:schemeClr val="tx1"/>
                </a:solidFill>
                <a:latin typeface="Calibri" panose="020F0502020204030204" pitchFamily="34" charset="0"/>
                <a:cs typeface="Calibri" panose="020F0502020204030204" pitchFamily="34" charset="0"/>
              </a:rPr>
              <a:t>EEOST funds will be disbursed after the grantee closes on the grant. The EEOST funds will be disbursed on a reimbursement basis for expenses relating to the project incurred as of a year prior to the pre-application, or February 1, 2023. Exception: projects that include the acquisition of property can include costs up to two years prior to pre-application. </a:t>
            </a:r>
          </a:p>
          <a:p>
            <a:r>
              <a:rPr lang="en-US" sz="2000">
                <a:solidFill>
                  <a:schemeClr val="tx1"/>
                </a:solidFill>
                <a:latin typeface="Calibri" panose="020F0502020204030204" pitchFamily="34" charset="0"/>
                <a:cs typeface="Calibri" panose="020F0502020204030204" pitchFamily="34" charset="0"/>
              </a:rPr>
              <a:t>Grantees are fully responsible for legal costs incurred to close on EEOST grant, typically $5,000 for the EEOST attorney </a:t>
            </a:r>
            <a:r>
              <a:rPr lang="en-US" sz="2000" u="sng">
                <a:solidFill>
                  <a:schemeClr val="tx1"/>
                </a:solidFill>
                <a:latin typeface="Calibri" panose="020F0502020204030204" pitchFamily="34" charset="0"/>
                <a:cs typeface="Calibri" panose="020F0502020204030204" pitchFamily="34" charset="0"/>
              </a:rPr>
              <a:t>in addition to</a:t>
            </a:r>
            <a:r>
              <a:rPr lang="en-US" sz="2000">
                <a:solidFill>
                  <a:schemeClr val="tx1"/>
                </a:solidFill>
                <a:latin typeface="Calibri" panose="020F0502020204030204" pitchFamily="34" charset="0"/>
                <a:cs typeface="Calibri" panose="020F0502020204030204" pitchFamily="34" charset="0"/>
              </a:rPr>
              <a:t> the expense for the applicant’s counsel. Applicants should include these costs in the proposed budget.</a:t>
            </a:r>
          </a:p>
          <a:p>
            <a:r>
              <a:rPr lang="en-US" sz="2000">
                <a:solidFill>
                  <a:schemeClr val="tx1"/>
                </a:solidFill>
                <a:latin typeface="Calibri" panose="020F0502020204030204" pitchFamily="34" charset="0"/>
                <a:cs typeface="Calibri" panose="020F0502020204030204" pitchFamily="34" charset="0"/>
              </a:rPr>
              <a:t>All projects must complete a full financial closing and start construction by June 30, 2025.</a:t>
            </a:r>
          </a:p>
          <a:p>
            <a:r>
              <a:rPr lang="en-US" sz="2000">
                <a:solidFill>
                  <a:schemeClr val="tx1"/>
                </a:solidFill>
                <a:latin typeface="Calibri" panose="020F0502020204030204" pitchFamily="34" charset="0"/>
                <a:cs typeface="Calibri" panose="020F0502020204030204" pitchFamily="34" charset="0"/>
              </a:rPr>
              <a:t>The EEOST program will cover the expense of a construction manager to monitor construction.</a:t>
            </a:r>
          </a:p>
        </p:txBody>
      </p:sp>
      <p:sp>
        <p:nvSpPr>
          <p:cNvPr id="4" name="Slide Number Placeholder 3"/>
          <p:cNvSpPr>
            <a:spLocks noGrp="1"/>
          </p:cNvSpPr>
          <p:nvPr>
            <p:ph type="sldNum" sz="quarter" idx="12"/>
          </p:nvPr>
        </p:nvSpPr>
        <p:spPr/>
        <p:txBody>
          <a:bodyPr/>
          <a:lstStyle/>
          <a:p>
            <a:fld id="{8D7F8852-6724-41B0-A86E-72CDA7A1E014}" type="slidenum">
              <a:rPr lang="en-US" smtClean="0"/>
              <a:pPr/>
              <a:t>16</a:t>
            </a:fld>
            <a:endParaRPr lang="en-US"/>
          </a:p>
        </p:txBody>
      </p:sp>
    </p:spTree>
    <p:extLst>
      <p:ext uri="{BB962C8B-B14F-4D97-AF65-F5344CB8AC3E}">
        <p14:creationId xmlns:p14="http://schemas.microsoft.com/office/powerpoint/2010/main" val="3580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t>Development Team</a:t>
            </a:r>
          </a:p>
        </p:txBody>
      </p:sp>
      <p:sp>
        <p:nvSpPr>
          <p:cNvPr id="27651" name="Content Placeholder 2"/>
          <p:cNvSpPr>
            <a:spLocks noGrp="1"/>
          </p:cNvSpPr>
          <p:nvPr>
            <p:ph idx="1"/>
          </p:nvPr>
        </p:nvSpPr>
        <p:spPr>
          <a:xfrm>
            <a:off x="625643" y="1022685"/>
            <a:ext cx="9088202" cy="5378115"/>
          </a:xfrm>
        </p:spPr>
        <p:txBody>
          <a:bodyPr>
            <a:normAutofit fontScale="92500" lnSpcReduction="10000"/>
          </a:bodyPr>
          <a:lstStyle/>
          <a:p>
            <a:pPr marL="0" indent="0">
              <a:buNone/>
            </a:pPr>
            <a:r>
              <a:rPr lang="en-US">
                <a:solidFill>
                  <a:schemeClr val="tx1"/>
                </a:solidFill>
                <a:latin typeface="Calibri" panose="020F0502020204030204" pitchFamily="34" charset="0"/>
                <a:cs typeface="Calibri" panose="020F0502020204030204" pitchFamily="34" charset="0"/>
              </a:rPr>
              <a:t>All projects must assemble an experienced and competent team to ensure the project can be successfully completed.</a:t>
            </a:r>
          </a:p>
          <a:p>
            <a:pPr marL="0" indent="0">
              <a:spcBef>
                <a:spcPts val="0"/>
              </a:spcBef>
              <a:buNone/>
            </a:pPr>
            <a:endParaRPr lang="en-US" sz="180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1800">
                <a:solidFill>
                  <a:schemeClr val="tx1"/>
                </a:solidFill>
                <a:latin typeface="Calibri" panose="020F0502020204030204" pitchFamily="34" charset="0"/>
                <a:cs typeface="Calibri" panose="020F0502020204030204" pitchFamily="34" charset="0"/>
              </a:rPr>
              <a:t>Depending on the project’s complexity, the development team may include an architect, mechanical engineer, project attorney, and/or construction manager, who must be already engaged at the time of the application.</a:t>
            </a:r>
          </a:p>
          <a:p>
            <a:pPr marL="0" indent="0">
              <a:spcBef>
                <a:spcPts val="0"/>
              </a:spcBef>
              <a:buNone/>
            </a:pPr>
            <a:endParaRPr lang="en-US" sz="1800">
              <a:solidFill>
                <a:schemeClr val="tx1"/>
              </a:solidFill>
              <a:latin typeface="Calibri" panose="020F0502020204030204" pitchFamily="34" charset="0"/>
              <a:cs typeface="Calibri" panose="020F0502020204030204" pitchFamily="34" charset="0"/>
            </a:endParaRPr>
          </a:p>
          <a:p>
            <a:pPr marL="0" indent="0">
              <a:spcBef>
                <a:spcPts val="0"/>
              </a:spcBef>
              <a:buNone/>
            </a:pPr>
            <a:r>
              <a:rPr lang="en-US" sz="1800">
                <a:solidFill>
                  <a:schemeClr val="tx1"/>
                </a:solidFill>
                <a:latin typeface="Calibri" panose="020F0502020204030204" pitchFamily="34" charset="0"/>
                <a:cs typeface="Calibri" panose="020F0502020204030204" pitchFamily="34" charset="0"/>
              </a:rPr>
              <a:t>The applicant must retain professionals to:</a:t>
            </a:r>
          </a:p>
          <a:p>
            <a:pPr>
              <a:spcBef>
                <a:spcPts val="600"/>
              </a:spcBef>
              <a:buSzPct val="125000"/>
            </a:pPr>
            <a:r>
              <a:rPr lang="en-US" sz="1800">
                <a:solidFill>
                  <a:schemeClr val="tx1"/>
                </a:solidFill>
                <a:latin typeface="Calibri" panose="020F0502020204030204" pitchFamily="34" charset="0"/>
                <a:cs typeface="Calibri" panose="020F0502020204030204" pitchFamily="34" charset="0"/>
              </a:rPr>
              <a:t>Develop the project in all respects, conduct community review and approval processes, resolve permitting and zoning requirements, </a:t>
            </a:r>
            <a:br>
              <a:rPr lang="en-US" sz="1800">
                <a:solidFill>
                  <a:schemeClr val="tx1"/>
                </a:solidFill>
                <a:latin typeface="Calibri" panose="020F0502020204030204" pitchFamily="34" charset="0"/>
                <a:cs typeface="Calibri" panose="020F0502020204030204" pitchFamily="34" charset="0"/>
              </a:rPr>
            </a:br>
            <a:endParaRPr lang="en-US" sz="1800">
              <a:solidFill>
                <a:schemeClr val="tx1"/>
              </a:solidFill>
              <a:latin typeface="Calibri" panose="020F0502020204030204" pitchFamily="34" charset="0"/>
              <a:cs typeface="Calibri" panose="020F0502020204030204" pitchFamily="34" charset="0"/>
            </a:endParaRPr>
          </a:p>
          <a:p>
            <a:pPr>
              <a:spcBef>
                <a:spcPts val="600"/>
              </a:spcBef>
              <a:buSzPct val="125000"/>
            </a:pPr>
            <a:r>
              <a:rPr lang="en-US" sz="1800">
                <a:solidFill>
                  <a:schemeClr val="tx1"/>
                </a:solidFill>
                <a:latin typeface="Calibri" panose="020F0502020204030204" pitchFamily="34" charset="0"/>
                <a:cs typeface="Calibri" panose="020F0502020204030204" pitchFamily="34" charset="0"/>
              </a:rPr>
              <a:t>Complete planning, design and engineering activities, oversee bidding and construction management, and coordinate grant closing and other legal transactions</a:t>
            </a:r>
          </a:p>
          <a:p>
            <a:pPr marL="0" indent="0">
              <a:spcBef>
                <a:spcPts val="1200"/>
              </a:spcBef>
              <a:buNone/>
            </a:pPr>
            <a:r>
              <a:rPr lang="en-US" sz="1800">
                <a:solidFill>
                  <a:schemeClr val="tx1"/>
                </a:solidFill>
                <a:latin typeface="Calibri" panose="020F0502020204030204" pitchFamily="34" charset="0"/>
                <a:cs typeface="Calibri" panose="020F0502020204030204" pitchFamily="34" charset="0"/>
              </a:rPr>
              <a:t>All members of the project team will need to be engaged on the project at least three months as of the time of the pre-application.</a:t>
            </a:r>
          </a:p>
          <a:p>
            <a:pPr marL="0" indent="0">
              <a:spcBef>
                <a:spcPts val="1200"/>
              </a:spcBef>
              <a:buNone/>
            </a:pPr>
            <a:r>
              <a:rPr lang="en-US" sz="1800">
                <a:solidFill>
                  <a:schemeClr val="tx1"/>
                </a:solidFill>
                <a:latin typeface="Calibri" panose="020F0502020204030204" pitchFamily="34" charset="0"/>
                <a:cs typeface="Calibri" panose="020F0502020204030204" pitchFamily="34" charset="0"/>
              </a:rPr>
              <a:t>Please refer to the EEOST Guidelines for the criteria considered in the evaluation of the development team.</a:t>
            </a:r>
          </a:p>
          <a:p>
            <a:pPr marL="0" indent="0">
              <a:spcBef>
                <a:spcPts val="0"/>
              </a:spcBef>
              <a:buNone/>
            </a:pPr>
            <a:br>
              <a:rPr lang="en-US" sz="1600">
                <a:latin typeface="Calibri" panose="020F0502020204030204" pitchFamily="34" charset="0"/>
                <a:cs typeface="Calibri" panose="020F0502020204030204" pitchFamily="34" charset="0"/>
              </a:rPr>
            </a:br>
            <a:br>
              <a:rPr lang="en-US" sz="1600">
                <a:latin typeface="Calibri" panose="020F0502020204030204" pitchFamily="34" charset="0"/>
                <a:cs typeface="Calibri" panose="020F0502020204030204" pitchFamily="34" charset="0"/>
              </a:rPr>
            </a:br>
            <a:br>
              <a:rPr lang="en-US" sz="1600">
                <a:latin typeface="Calibri" panose="020F0502020204030204" pitchFamily="34" charset="0"/>
                <a:cs typeface="Calibri" panose="020F0502020204030204" pitchFamily="34" charset="0"/>
              </a:rPr>
            </a:br>
            <a:endParaRPr lang="en-US" sz="16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FEAAB0CB-841B-4657-A89F-EB8ACCB381C4}" type="slidenum">
              <a:rPr lang="en-US" smtClean="0"/>
              <a:pPr>
                <a:defRPr/>
              </a:pPr>
              <a:t>17</a:t>
            </a:fld>
            <a:endParaRPr lang="en-US"/>
          </a:p>
        </p:txBody>
      </p:sp>
    </p:spTree>
    <p:extLst>
      <p:ext uri="{BB962C8B-B14F-4D97-AF65-F5344CB8AC3E}">
        <p14:creationId xmlns:p14="http://schemas.microsoft.com/office/powerpoint/2010/main" val="94128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t>Construction Project Manager</a:t>
            </a:r>
          </a:p>
        </p:txBody>
      </p:sp>
      <p:sp>
        <p:nvSpPr>
          <p:cNvPr id="28675" name="Content Placeholder 2"/>
          <p:cNvSpPr>
            <a:spLocks noGrp="1"/>
          </p:cNvSpPr>
          <p:nvPr>
            <p:ph idx="1"/>
          </p:nvPr>
        </p:nvSpPr>
        <p:spPr>
          <a:xfrm>
            <a:off x="766011" y="1152940"/>
            <a:ext cx="9003493" cy="4973224"/>
          </a:xfrm>
        </p:spPr>
        <p:txBody>
          <a:bodyPr>
            <a:normAutofit/>
          </a:bodyPr>
          <a:lstStyle/>
          <a:p>
            <a:pPr marL="0" indent="0">
              <a:buNone/>
            </a:pPr>
            <a:r>
              <a:rPr lang="en-US">
                <a:solidFill>
                  <a:schemeClr val="tx1"/>
                </a:solidFill>
                <a:latin typeface="Calibri" panose="020F0502020204030204" pitchFamily="34" charset="0"/>
                <a:cs typeface="Calibri" panose="020F0502020204030204" pitchFamily="34" charset="0"/>
              </a:rPr>
              <a:t>All grantees must procure the services of a Project Manager to oversee the development, renovation or construction of the project.  </a:t>
            </a:r>
          </a:p>
          <a:p>
            <a:pPr>
              <a:spcBef>
                <a:spcPts val="1200"/>
              </a:spcBef>
            </a:pPr>
            <a:r>
              <a:rPr lang="en-US" sz="2000">
                <a:solidFill>
                  <a:schemeClr val="tx1"/>
                </a:solidFill>
                <a:latin typeface="Calibri" panose="020F0502020204030204" pitchFamily="34" charset="0"/>
                <a:cs typeface="Calibri" panose="020F0502020204030204" pitchFamily="34" charset="0"/>
              </a:rPr>
              <a:t>That the project is built according to plans and specifications,</a:t>
            </a:r>
          </a:p>
          <a:p>
            <a:pPr>
              <a:spcBef>
                <a:spcPts val="1200"/>
              </a:spcBef>
            </a:pPr>
            <a:r>
              <a:rPr lang="en-US" sz="2000">
                <a:solidFill>
                  <a:schemeClr val="tx1"/>
                </a:solidFill>
                <a:latin typeface="Calibri" panose="020F0502020204030204" pitchFamily="34" charset="0"/>
                <a:cs typeface="Calibri" panose="020F0502020204030204" pitchFamily="34" charset="0"/>
              </a:rPr>
              <a:t>That quality materials, building practices and other standards are met, and </a:t>
            </a:r>
          </a:p>
          <a:p>
            <a:pPr>
              <a:spcBef>
                <a:spcPts val="1200"/>
              </a:spcBef>
            </a:pPr>
            <a:r>
              <a:rPr lang="en-US" sz="2000">
                <a:solidFill>
                  <a:schemeClr val="tx1"/>
                </a:solidFill>
                <a:latin typeface="Calibri" panose="020F0502020204030204" pitchFamily="34" charset="0"/>
                <a:cs typeface="Calibri" panose="020F0502020204030204" pitchFamily="34" charset="0"/>
              </a:rPr>
              <a:t>That the rest of the development team is informed about progress on a regular basis.</a:t>
            </a:r>
          </a:p>
          <a:p>
            <a:pPr marL="0" indent="0">
              <a:buNone/>
            </a:pPr>
            <a:r>
              <a:rPr lang="en-US" b="0">
                <a:solidFill>
                  <a:schemeClr val="tx1"/>
                </a:solidFill>
                <a:latin typeface="Calibri" panose="020F0502020204030204" pitchFamily="34" charset="0"/>
                <a:cs typeface="Calibri" panose="020F0502020204030204" pitchFamily="34" charset="0"/>
              </a:rPr>
              <a:t>In the event that the grantee elects to change the Project Manager during the course of the grant award, the grantee shall notify CEDAC/CIF in writing, 30 calendar days prior to the effective date of any such change.</a:t>
            </a:r>
          </a:p>
          <a:p>
            <a:pPr marL="0" indent="0">
              <a:buNone/>
            </a:pPr>
            <a:endParaRPr lang="en-US" sz="200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55564E01-80E1-4963-8CDF-BB31E447BA51}" type="slidenum">
              <a:rPr lang="en-US" smtClean="0"/>
              <a:pPr>
                <a:defRPr/>
              </a:pPr>
              <a:t>18</a:t>
            </a:fld>
            <a:endParaRPr lang="en-US"/>
          </a:p>
        </p:txBody>
      </p:sp>
    </p:spTree>
    <p:extLst>
      <p:ext uri="{BB962C8B-B14F-4D97-AF65-F5344CB8AC3E}">
        <p14:creationId xmlns:p14="http://schemas.microsoft.com/office/powerpoint/2010/main" val="3470440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Rehabilitation/Construction Standards</a:t>
            </a:r>
          </a:p>
        </p:txBody>
      </p:sp>
      <p:sp>
        <p:nvSpPr>
          <p:cNvPr id="3" name="Content Placeholder 2"/>
          <p:cNvSpPr>
            <a:spLocks noGrp="1"/>
          </p:cNvSpPr>
          <p:nvPr>
            <p:ph idx="1"/>
          </p:nvPr>
        </p:nvSpPr>
        <p:spPr>
          <a:xfrm>
            <a:off x="757989" y="1081378"/>
            <a:ext cx="9605211" cy="5044786"/>
          </a:xfrm>
        </p:spPr>
        <p:txBody>
          <a:bodyPr/>
          <a:lstStyle/>
          <a:p>
            <a:pPr marL="0" indent="0">
              <a:spcBef>
                <a:spcPts val="1200"/>
              </a:spcBef>
              <a:buNone/>
            </a:pPr>
            <a:r>
              <a:rPr lang="en-US" sz="2000">
                <a:solidFill>
                  <a:schemeClr val="tx1"/>
                </a:solidFill>
                <a:latin typeface="Calibri" panose="020F0502020204030204" pitchFamily="34" charset="0"/>
                <a:cs typeface="Calibri" panose="020F0502020204030204" pitchFamily="34" charset="0"/>
              </a:rPr>
              <a:t>Eligible Projects must be designed to meet the needs of the children served by the Eligible Facility and the physical facility requirements set forth in 606 CMR 7.00 </a:t>
            </a:r>
            <a:r>
              <a:rPr lang="en-US" sz="2000" i="1">
                <a:solidFill>
                  <a:schemeClr val="tx1"/>
                </a:solidFill>
                <a:latin typeface="Calibri" panose="020F0502020204030204" pitchFamily="34" charset="0"/>
                <a:cs typeface="Calibri" panose="020F0502020204030204" pitchFamily="34" charset="0"/>
              </a:rPr>
              <a:t>et seq</a:t>
            </a:r>
            <a:r>
              <a:rPr lang="en-US" sz="2000">
                <a:solidFill>
                  <a:schemeClr val="tx1"/>
                </a:solidFill>
                <a:latin typeface="Calibri" panose="020F0502020204030204" pitchFamily="34" charset="0"/>
                <a:cs typeface="Calibri" panose="020F0502020204030204" pitchFamily="34" charset="0"/>
              </a:rPr>
              <a:t>. </a:t>
            </a:r>
          </a:p>
          <a:p>
            <a:pPr marL="0" indent="0">
              <a:spcBef>
                <a:spcPts val="1200"/>
              </a:spcBef>
              <a:buNone/>
            </a:pPr>
            <a:r>
              <a:rPr lang="en-US" sz="2000">
                <a:solidFill>
                  <a:schemeClr val="tx1"/>
                </a:solidFill>
                <a:latin typeface="Calibri" panose="020F0502020204030204" pitchFamily="34" charset="0"/>
                <a:cs typeface="Calibri" panose="020F0502020204030204" pitchFamily="34" charset="0"/>
              </a:rPr>
              <a:t>Design a project that can be readily maintained for its full use throughout the 25-year minimum term for owned facilities and 15-year minimum term for leased facilities of the grant.  </a:t>
            </a:r>
          </a:p>
          <a:p>
            <a:pPr>
              <a:buSzPct val="125000"/>
            </a:pPr>
            <a:r>
              <a:rPr lang="en-US" sz="1800">
                <a:solidFill>
                  <a:schemeClr val="tx1"/>
                </a:solidFill>
                <a:latin typeface="Calibri" panose="020F0502020204030204" pitchFamily="34" charset="0"/>
                <a:cs typeface="Calibri" panose="020F0502020204030204" pitchFamily="34" charset="0"/>
              </a:rPr>
              <a:t>Engage highly qualified architects, engineers and contractors experienced in child care design for the appropriate age groups.</a:t>
            </a:r>
          </a:p>
          <a:p>
            <a:pPr>
              <a:spcBef>
                <a:spcPts val="1200"/>
              </a:spcBef>
              <a:buSzPct val="125000"/>
            </a:pPr>
            <a:r>
              <a:rPr lang="en-US" sz="1800">
                <a:solidFill>
                  <a:schemeClr val="tx1"/>
                </a:solidFill>
                <a:latin typeface="Calibri" panose="020F0502020204030204" pitchFamily="34" charset="0"/>
                <a:cs typeface="Calibri" panose="020F0502020204030204" pitchFamily="34" charset="0"/>
              </a:rPr>
              <a:t>Emphasize the importance of adhering to all safety, accessibility, environmental, historical, building code and other regulations.</a:t>
            </a:r>
          </a:p>
          <a:p>
            <a:pPr>
              <a:spcBef>
                <a:spcPts val="1200"/>
              </a:spcBef>
              <a:buSzPct val="125000"/>
            </a:pPr>
            <a:r>
              <a:rPr lang="en-US" sz="1800">
                <a:solidFill>
                  <a:schemeClr val="tx1"/>
                </a:solidFill>
                <a:latin typeface="Calibri" panose="020F0502020204030204" pitchFamily="34" charset="0"/>
                <a:cs typeface="Calibri" panose="020F0502020204030204" pitchFamily="34" charset="0"/>
              </a:rPr>
              <a:t>Emphasize the importance of a project that utilizes high-quality improvements to serve the program for decades to come. </a:t>
            </a:r>
          </a:p>
        </p:txBody>
      </p:sp>
      <p:sp>
        <p:nvSpPr>
          <p:cNvPr id="4" name="Slide Number Placeholder 3"/>
          <p:cNvSpPr>
            <a:spLocks noGrp="1"/>
          </p:cNvSpPr>
          <p:nvPr>
            <p:ph type="sldNum" sz="quarter" idx="12"/>
          </p:nvPr>
        </p:nvSpPr>
        <p:spPr/>
        <p:txBody>
          <a:bodyPr/>
          <a:lstStyle/>
          <a:p>
            <a:fld id="{8D7F8852-6724-41B0-A86E-72CDA7A1E014}" type="slidenum">
              <a:rPr lang="en-US" smtClean="0"/>
              <a:pPr/>
              <a:t>19</a:t>
            </a:fld>
            <a:endParaRPr lang="en-US"/>
          </a:p>
        </p:txBody>
      </p:sp>
    </p:spTree>
    <p:extLst>
      <p:ext uri="{BB962C8B-B14F-4D97-AF65-F5344CB8AC3E}">
        <p14:creationId xmlns:p14="http://schemas.microsoft.com/office/powerpoint/2010/main" val="3857710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t>Information Session</a:t>
            </a:r>
          </a:p>
        </p:txBody>
      </p:sp>
      <p:sp>
        <p:nvSpPr>
          <p:cNvPr id="4099" name="Content Placeholder 2"/>
          <p:cNvSpPr>
            <a:spLocks noGrp="1"/>
          </p:cNvSpPr>
          <p:nvPr>
            <p:ph idx="1"/>
          </p:nvPr>
        </p:nvSpPr>
        <p:spPr>
          <a:xfrm>
            <a:off x="557463" y="1143001"/>
            <a:ext cx="10740189" cy="5879431"/>
          </a:xfrm>
        </p:spPr>
        <p:txBody>
          <a:bodyPr>
            <a:normAutofit/>
          </a:bodyPr>
          <a:lstStyle/>
          <a:p>
            <a:pPr marL="0" indent="0">
              <a:buNone/>
            </a:pPr>
            <a:r>
              <a:rPr lang="en-US" sz="3200">
                <a:latin typeface="Calibri" panose="020F0502020204030204" pitchFamily="34" charset="0"/>
                <a:cs typeface="Calibri" panose="020F0502020204030204" pitchFamily="34" charset="0"/>
              </a:rPr>
              <a:t>EEC &amp; CIF Zoom webinar info sessions for potential applicants applying to Large Grant Round:</a:t>
            </a:r>
          </a:p>
          <a:p>
            <a:pPr marL="1381125" lvl="3" indent="-342900">
              <a:spcBef>
                <a:spcPts val="1200"/>
              </a:spcBef>
              <a:buFont typeface="Wingdings" pitchFamily="2" charset="2"/>
              <a:buChar char="§"/>
            </a:pPr>
            <a:r>
              <a:rPr lang="en-US" sz="2000">
                <a:latin typeface="Calibri" panose="020F0502020204030204" pitchFamily="34" charset="0"/>
                <a:cs typeface="Calibri" panose="020F0502020204030204" pitchFamily="34" charset="0"/>
              </a:rPr>
              <a:t>January 9, 2024 – 11AM</a:t>
            </a:r>
          </a:p>
          <a:p>
            <a:pPr marL="1381125" lvl="3" indent="-342900">
              <a:spcBef>
                <a:spcPts val="1200"/>
              </a:spcBef>
              <a:buFont typeface="Wingdings" pitchFamily="2" charset="2"/>
              <a:buChar char="§"/>
            </a:pPr>
            <a:r>
              <a:rPr lang="en-US" sz="2000">
                <a:latin typeface="Calibri" panose="020F0502020204030204" pitchFamily="34" charset="0"/>
                <a:cs typeface="Calibri" panose="020F0502020204030204" pitchFamily="34" charset="0"/>
              </a:rPr>
              <a:t>January 11, 2024 – 6:30PM</a:t>
            </a:r>
            <a:endParaRPr lang="en-US" sz="2800">
              <a:latin typeface="Calibri" panose="020F0502020204030204" pitchFamily="34" charset="0"/>
              <a:cs typeface="Calibri" panose="020F0502020204030204" pitchFamily="34" charset="0"/>
            </a:endParaRPr>
          </a:p>
          <a:p>
            <a:pPr marL="0" indent="0">
              <a:buNone/>
            </a:pPr>
            <a:r>
              <a:rPr lang="en-US" sz="3200">
                <a:latin typeface="Calibri" panose="020F0502020204030204" pitchFamily="34" charset="0"/>
                <a:cs typeface="Calibri" panose="020F0502020204030204" pitchFamily="34" charset="0"/>
              </a:rPr>
              <a:t>Purpose of the information session: </a:t>
            </a:r>
          </a:p>
          <a:p>
            <a:pPr marL="1490663" lvl="3" indent="-457200">
              <a:spcBef>
                <a:spcPts val="1200"/>
              </a:spcBef>
              <a:buFont typeface="+mj-lt"/>
              <a:buAutoNum type="arabicPeriod"/>
            </a:pPr>
            <a:r>
              <a:rPr lang="en-US" sz="2000" b="0">
                <a:latin typeface="Calibri" panose="020F0502020204030204" pitchFamily="34" charset="0"/>
                <a:cs typeface="Calibri" panose="020F0502020204030204" pitchFamily="34" charset="0"/>
              </a:rPr>
              <a:t>Define EEOST Fund eligibility;</a:t>
            </a:r>
          </a:p>
          <a:p>
            <a:pPr marL="1490663" lvl="3" indent="-457200">
              <a:spcBef>
                <a:spcPts val="1200"/>
              </a:spcBef>
              <a:buFont typeface="+mj-lt"/>
              <a:buAutoNum type="arabicPeriod"/>
            </a:pPr>
            <a:r>
              <a:rPr lang="en-US" sz="2000">
                <a:latin typeface="Calibri" panose="020F0502020204030204" pitchFamily="34" charset="0"/>
                <a:cs typeface="Calibri" panose="020F0502020204030204" pitchFamily="34" charset="0"/>
              </a:rPr>
              <a:t>Discuss changes to the FY24 EEOST round;</a:t>
            </a:r>
          </a:p>
          <a:p>
            <a:pPr marL="1490663" lvl="3" indent="-457200">
              <a:spcBef>
                <a:spcPts val="1200"/>
              </a:spcBef>
              <a:buFont typeface="+mj-lt"/>
              <a:buAutoNum type="arabicPeriod"/>
            </a:pPr>
            <a:r>
              <a:rPr lang="en-US" sz="2000" b="0">
                <a:latin typeface="Calibri" panose="020F0502020204030204" pitchFamily="34" charset="0"/>
                <a:cs typeface="Calibri" panose="020F0502020204030204" pitchFamily="34" charset="0"/>
              </a:rPr>
              <a:t>Discuss pre-application and application process and grant conditions;</a:t>
            </a:r>
          </a:p>
          <a:p>
            <a:pPr marL="1490663" lvl="3" indent="-457200">
              <a:spcBef>
                <a:spcPts val="1200"/>
              </a:spcBef>
              <a:buFont typeface="+mj-lt"/>
              <a:buAutoNum type="arabicPeriod"/>
            </a:pPr>
            <a:r>
              <a:rPr lang="en-US" sz="2000" b="0">
                <a:latin typeface="Calibri" panose="020F0502020204030204" pitchFamily="34" charset="0"/>
                <a:cs typeface="Calibri" panose="020F0502020204030204" pitchFamily="34" charset="0"/>
              </a:rPr>
              <a:t>Describe timeline; and</a:t>
            </a:r>
          </a:p>
          <a:p>
            <a:pPr marL="1490663" lvl="3" indent="-457200">
              <a:spcBef>
                <a:spcPts val="1200"/>
              </a:spcBef>
              <a:buFont typeface="+mj-lt"/>
              <a:buAutoNum type="arabicPeriod"/>
            </a:pPr>
            <a:r>
              <a:rPr lang="en-US" sz="2000" b="0">
                <a:latin typeface="Calibri" panose="020F0502020204030204" pitchFamily="34" charset="0"/>
                <a:cs typeface="Calibri" panose="020F0502020204030204" pitchFamily="34" charset="0"/>
              </a:rPr>
              <a:t>Questions and Answers</a:t>
            </a:r>
          </a:p>
          <a:p>
            <a:pPr marL="457200" indent="-457200">
              <a:buFont typeface="+mj-lt"/>
              <a:buAutoNum type="arabicPeriod"/>
            </a:pPr>
            <a:endParaRPr lang="en-US" sz="1800">
              <a:latin typeface="Arial" pitchFamily="34" charset="0"/>
              <a:cs typeface="Arial" pitchFamily="34" charset="0"/>
            </a:endParaRPr>
          </a:p>
          <a:p>
            <a:pPr marL="457200" indent="-457200">
              <a:buFont typeface="+mj-lt"/>
              <a:buAutoNum type="arabicPeriod"/>
            </a:pPr>
            <a:endParaRPr lang="en-US" sz="1200">
              <a:latin typeface="Arial" pitchFamily="34" charset="0"/>
              <a:cs typeface="Arial" pitchFamily="34" charset="0"/>
            </a:endParaRPr>
          </a:p>
          <a:p>
            <a:pPr marL="804863" lvl="1" indent="-457200">
              <a:buFont typeface="+mj-lt"/>
              <a:buAutoNum type="arabicPeriod"/>
            </a:pPr>
            <a:endParaRPr lang="en-US" sz="600">
              <a:latin typeface="Arial" pitchFamily="34" charset="0"/>
              <a:cs typeface="Arial" pitchFamily="34" charset="0"/>
            </a:endParaRPr>
          </a:p>
          <a:p>
            <a:pPr marL="0" indent="0">
              <a:buNone/>
            </a:pPr>
            <a:r>
              <a:rPr lang="en-US" sz="2000">
                <a:latin typeface="Arial" pitchFamily="34" charset="0"/>
                <a:cs typeface="Arial" pitchFamily="34" charset="0"/>
              </a:rPr>
              <a:t> </a:t>
            </a:r>
          </a:p>
        </p:txBody>
      </p:sp>
      <p:sp>
        <p:nvSpPr>
          <p:cNvPr id="4" name="Slide Number Placeholder 3"/>
          <p:cNvSpPr>
            <a:spLocks noGrp="1"/>
          </p:cNvSpPr>
          <p:nvPr>
            <p:ph type="sldNum" sz="quarter" idx="12"/>
          </p:nvPr>
        </p:nvSpPr>
        <p:spPr/>
        <p:txBody>
          <a:bodyPr/>
          <a:lstStyle/>
          <a:p>
            <a:pPr>
              <a:defRPr/>
            </a:pPr>
            <a:fld id="{A4ADB4E9-C45A-4877-9A1F-190074582DC6}" type="slidenum">
              <a:rPr lang="en-US" smtClean="0"/>
              <a:pPr>
                <a:defRPr/>
              </a:pPr>
              <a:t>2</a:t>
            </a:fld>
            <a:endParaRPr lang="en-US"/>
          </a:p>
        </p:txBody>
      </p:sp>
    </p:spTree>
    <p:extLst>
      <p:ext uri="{BB962C8B-B14F-4D97-AF65-F5344CB8AC3E}">
        <p14:creationId xmlns:p14="http://schemas.microsoft.com/office/powerpoint/2010/main" val="57263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t>Total Development Costs (TDC)</a:t>
            </a:r>
          </a:p>
        </p:txBody>
      </p:sp>
      <p:sp>
        <p:nvSpPr>
          <p:cNvPr id="29699" name="Content Placeholder 2"/>
          <p:cNvSpPr>
            <a:spLocks noGrp="1"/>
          </p:cNvSpPr>
          <p:nvPr>
            <p:ph idx="1"/>
          </p:nvPr>
        </p:nvSpPr>
        <p:spPr>
          <a:xfrm>
            <a:off x="717885" y="924026"/>
            <a:ext cx="9584356" cy="5794827"/>
          </a:xfrm>
        </p:spPr>
        <p:txBody>
          <a:bodyPr/>
          <a:lstStyle/>
          <a:p>
            <a:pPr marL="0" indent="0" hangingPunct="0">
              <a:buNone/>
            </a:pPr>
            <a:r>
              <a:rPr lang="en-US" sz="1600">
                <a:solidFill>
                  <a:schemeClr val="tx1"/>
                </a:solidFill>
                <a:latin typeface="Calibri" panose="020F0502020204030204" pitchFamily="34" charset="0"/>
                <a:cs typeface="Calibri" panose="020F0502020204030204" pitchFamily="34" charset="0"/>
              </a:rPr>
              <a:t>The Total Development Costs include all hard and soft costs, including reasonable Developer fees. </a:t>
            </a:r>
          </a:p>
          <a:p>
            <a:pPr marL="0" indent="0" hangingPunct="0">
              <a:buNone/>
            </a:pPr>
            <a:r>
              <a:rPr lang="en-US" sz="1600">
                <a:solidFill>
                  <a:schemeClr val="tx1"/>
                </a:solidFill>
                <a:latin typeface="Calibri" panose="020F0502020204030204" pitchFamily="34" charset="0"/>
                <a:cs typeface="Calibri" panose="020F0502020204030204" pitchFamily="34" charset="0"/>
              </a:rPr>
              <a:t>An acquisition price must be supported through the appraised value of a property. Applicants are encouraged to select sites which will serve the needs of the large group and school age child care programs.</a:t>
            </a:r>
            <a:endParaRPr lang="en-US" sz="1800">
              <a:solidFill>
                <a:schemeClr val="tx1"/>
              </a:solidFill>
              <a:latin typeface="Calibri" panose="020F0502020204030204" pitchFamily="34" charset="0"/>
              <a:cs typeface="Calibri" panose="020F0502020204030204" pitchFamily="34" charset="0"/>
            </a:endParaRPr>
          </a:p>
          <a:p>
            <a:pPr hangingPunct="0">
              <a:spcBef>
                <a:spcPts val="600"/>
              </a:spcBef>
              <a:buFont typeface="+mj-lt"/>
              <a:buAutoNum type="arabicPeriod"/>
            </a:pPr>
            <a:r>
              <a:rPr lang="en-US" sz="1600" u="sng">
                <a:solidFill>
                  <a:schemeClr val="tx1"/>
                </a:solidFill>
                <a:latin typeface="Calibri" panose="020F0502020204030204" pitchFamily="34" charset="0"/>
                <a:cs typeface="Calibri" panose="020F0502020204030204" pitchFamily="34" charset="0"/>
              </a:rPr>
              <a:t>Developer Fees: </a:t>
            </a:r>
            <a:r>
              <a:rPr lang="en-US" sz="1600">
                <a:solidFill>
                  <a:schemeClr val="tx1"/>
                </a:solidFill>
                <a:latin typeface="Calibri" panose="020F0502020204030204" pitchFamily="34" charset="0"/>
                <a:cs typeface="Calibri" panose="020F0502020204030204" pitchFamily="34" charset="0"/>
              </a:rPr>
              <a:t>The Developer fee is restricted to no more than 5% of the total development cost.</a:t>
            </a:r>
            <a:br>
              <a:rPr lang="en-US" sz="1600">
                <a:solidFill>
                  <a:schemeClr val="tx1"/>
                </a:solidFill>
                <a:latin typeface="Calibri" panose="020F0502020204030204" pitchFamily="34" charset="0"/>
                <a:cs typeface="Calibri" panose="020F0502020204030204" pitchFamily="34" charset="0"/>
              </a:rPr>
            </a:br>
            <a:endParaRPr lang="en-US" sz="900">
              <a:solidFill>
                <a:schemeClr val="tx1"/>
              </a:solidFill>
              <a:latin typeface="Calibri" panose="020F0502020204030204" pitchFamily="34" charset="0"/>
              <a:cs typeface="Calibri" panose="020F0502020204030204" pitchFamily="34" charset="0"/>
            </a:endParaRPr>
          </a:p>
          <a:p>
            <a:pPr hangingPunct="0">
              <a:spcBef>
                <a:spcPts val="600"/>
              </a:spcBef>
              <a:buFont typeface="+mj-lt"/>
              <a:buAutoNum type="arabicPeriod"/>
            </a:pPr>
            <a:r>
              <a:rPr lang="en-US" sz="1600" u="sng">
                <a:solidFill>
                  <a:schemeClr val="tx1"/>
                </a:solidFill>
                <a:latin typeface="Calibri" panose="020F0502020204030204" pitchFamily="34" charset="0"/>
                <a:cs typeface="Calibri" panose="020F0502020204030204" pitchFamily="34" charset="0"/>
              </a:rPr>
              <a:t>Development Services Procurement </a:t>
            </a:r>
            <a:endParaRPr lang="en-US" sz="1600">
              <a:solidFill>
                <a:schemeClr val="tx1"/>
              </a:solidFill>
              <a:latin typeface="Calibri" panose="020F0502020204030204" pitchFamily="34" charset="0"/>
              <a:cs typeface="Calibri" panose="020F0502020204030204" pitchFamily="34" charset="0"/>
            </a:endParaRPr>
          </a:p>
          <a:p>
            <a:pPr lvl="1">
              <a:lnSpc>
                <a:spcPct val="150000"/>
              </a:lnSpc>
              <a:buSzPct val="125000"/>
              <a:buFont typeface="Arial" pitchFamily="34" charset="0"/>
              <a:buChar char="•"/>
            </a:pPr>
            <a:r>
              <a:rPr lang="en-US" sz="1600">
                <a:latin typeface="Calibri" panose="020F0502020204030204" pitchFamily="34" charset="0"/>
                <a:cs typeface="Calibri" panose="020F0502020204030204" pitchFamily="34" charset="0"/>
              </a:rPr>
              <a:t>EEC and CEDAC/CIF reserve the right to require any applicant to conduct a formal bid process </a:t>
            </a:r>
            <a:r>
              <a:rPr lang="en-US" sz="1600" b="1">
                <a:latin typeface="Calibri" panose="020F0502020204030204" pitchFamily="34" charset="0"/>
                <a:cs typeface="Calibri" panose="020F0502020204030204" pitchFamily="34" charset="0"/>
              </a:rPr>
              <a:t>for construction services</a:t>
            </a:r>
            <a:r>
              <a:rPr lang="en-US" sz="1600">
                <a:latin typeface="Calibri" panose="020F0502020204030204" pitchFamily="34" charset="0"/>
                <a:cs typeface="Calibri" panose="020F0502020204030204" pitchFamily="34" charset="0"/>
              </a:rPr>
              <a:t>, including at least three competitive bids obtained in a free, fair and open process for any development related service.  </a:t>
            </a:r>
            <a:br>
              <a:rPr lang="en-US" sz="1600">
                <a:latin typeface="Calibri" panose="020F0502020204030204" pitchFamily="34" charset="0"/>
                <a:cs typeface="Calibri" panose="020F0502020204030204" pitchFamily="34" charset="0"/>
              </a:rPr>
            </a:br>
            <a:endParaRPr lang="en-US" sz="600">
              <a:latin typeface="Calibri" panose="020F0502020204030204" pitchFamily="34" charset="0"/>
              <a:cs typeface="Calibri" panose="020F0502020204030204" pitchFamily="34" charset="0"/>
            </a:endParaRPr>
          </a:p>
          <a:p>
            <a:pPr lvl="1">
              <a:lnSpc>
                <a:spcPct val="150000"/>
              </a:lnSpc>
              <a:buSzPct val="125000"/>
              <a:buFont typeface="Arial" pitchFamily="34" charset="0"/>
              <a:buChar char="•"/>
            </a:pPr>
            <a:r>
              <a:rPr lang="en-US" sz="1600">
                <a:latin typeface="Calibri" panose="020F0502020204030204" pitchFamily="34" charset="0"/>
                <a:cs typeface="Calibri" panose="020F0502020204030204" pitchFamily="34" charset="0"/>
              </a:rPr>
              <a:t>Construction service bids are based on plans and specifications of sufficient detail so that an accurate fixed price can be obtained.</a:t>
            </a:r>
            <a:br>
              <a:rPr lang="en-US" sz="1600">
                <a:latin typeface="Calibri" panose="020F0502020204030204" pitchFamily="34" charset="0"/>
                <a:cs typeface="Calibri" panose="020F0502020204030204" pitchFamily="34" charset="0"/>
              </a:rPr>
            </a:br>
            <a:endParaRPr lang="en-US" sz="600">
              <a:latin typeface="Calibri" panose="020F0502020204030204" pitchFamily="34" charset="0"/>
              <a:cs typeface="Calibri" panose="020F0502020204030204" pitchFamily="34" charset="0"/>
            </a:endParaRPr>
          </a:p>
          <a:p>
            <a:pPr lvl="1">
              <a:lnSpc>
                <a:spcPct val="150000"/>
              </a:lnSpc>
              <a:buSzPct val="125000"/>
              <a:buFont typeface="Arial" pitchFamily="34" charset="0"/>
              <a:buChar char="•"/>
            </a:pPr>
            <a:r>
              <a:rPr lang="en-US" sz="1600">
                <a:latin typeface="Calibri" panose="020F0502020204030204" pitchFamily="34" charset="0"/>
                <a:cs typeface="Calibri" panose="020F0502020204030204" pitchFamily="34" charset="0"/>
              </a:rPr>
              <a:t>Transactions are “at arm's-length”. Members of the development team who are compensated must not be family members, or business partners or affiliates of any board members or any employees of the Eligible Organization.</a:t>
            </a:r>
          </a:p>
        </p:txBody>
      </p:sp>
      <p:sp>
        <p:nvSpPr>
          <p:cNvPr id="4" name="Slide Number Placeholder 3"/>
          <p:cNvSpPr>
            <a:spLocks noGrp="1"/>
          </p:cNvSpPr>
          <p:nvPr>
            <p:ph type="sldNum" sz="quarter" idx="12"/>
          </p:nvPr>
        </p:nvSpPr>
        <p:spPr/>
        <p:txBody>
          <a:bodyPr/>
          <a:lstStyle/>
          <a:p>
            <a:pPr>
              <a:defRPr/>
            </a:pPr>
            <a:fld id="{8F7561D9-C416-4C7D-B422-E38772C32467}" type="slidenum">
              <a:rPr lang="en-US" smtClean="0"/>
              <a:pPr>
                <a:defRPr/>
              </a:pPr>
              <a:t>20</a:t>
            </a:fld>
            <a:endParaRPr lang="en-US"/>
          </a:p>
        </p:txBody>
      </p:sp>
    </p:spTree>
    <p:extLst>
      <p:ext uri="{BB962C8B-B14F-4D97-AF65-F5344CB8AC3E}">
        <p14:creationId xmlns:p14="http://schemas.microsoft.com/office/powerpoint/2010/main" val="1178945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t>Total Development Costs (TDC) Continued</a:t>
            </a:r>
          </a:p>
        </p:txBody>
      </p:sp>
      <p:sp>
        <p:nvSpPr>
          <p:cNvPr id="29699" name="Content Placeholder 2"/>
          <p:cNvSpPr>
            <a:spLocks noGrp="1"/>
          </p:cNvSpPr>
          <p:nvPr>
            <p:ph idx="1"/>
          </p:nvPr>
        </p:nvSpPr>
        <p:spPr>
          <a:xfrm>
            <a:off x="886327" y="924026"/>
            <a:ext cx="9415914" cy="5794827"/>
          </a:xfrm>
        </p:spPr>
        <p:txBody>
          <a:bodyPr/>
          <a:lstStyle/>
          <a:p>
            <a:pPr marL="0" indent="0" hangingPunct="0">
              <a:spcBef>
                <a:spcPts val="600"/>
              </a:spcBef>
              <a:buNone/>
            </a:pPr>
            <a:br>
              <a:rPr lang="en-US" sz="1600" u="sng">
                <a:highlight>
                  <a:srgbClr val="FFFF00"/>
                </a:highlight>
                <a:latin typeface="Arial" pitchFamily="34" charset="0"/>
                <a:cs typeface="Arial" pitchFamily="34" charset="0"/>
              </a:rPr>
            </a:br>
            <a:r>
              <a:rPr lang="en-US" sz="2000" u="sng">
                <a:latin typeface="Calibri" panose="020F0502020204030204" pitchFamily="34" charset="0"/>
                <a:cs typeface="Calibri" panose="020F0502020204030204" pitchFamily="34" charset="0"/>
              </a:rPr>
              <a:t>Development Services Procurement (Continued)</a:t>
            </a:r>
            <a:br>
              <a:rPr lang="en-US" sz="1800">
                <a:latin typeface="Calibri" panose="020F0502020204030204" pitchFamily="34" charset="0"/>
                <a:cs typeface="Calibri" panose="020F0502020204030204" pitchFamily="34" charset="0"/>
              </a:rPr>
            </a:br>
            <a:endParaRPr lang="en-US" sz="1800">
              <a:latin typeface="Calibri" panose="020F0502020204030204" pitchFamily="34" charset="0"/>
              <a:cs typeface="Calibri" panose="020F0502020204030204" pitchFamily="34" charset="0"/>
            </a:endParaRPr>
          </a:p>
          <a:p>
            <a:pPr lvl="1">
              <a:lnSpc>
                <a:spcPct val="150000"/>
              </a:lnSpc>
              <a:buSzPct val="125000"/>
              <a:buFont typeface="Arial" pitchFamily="34" charset="0"/>
              <a:buChar char="•"/>
            </a:pPr>
            <a:r>
              <a:rPr lang="en-US" sz="1800">
                <a:latin typeface="Calibri" panose="020F0502020204030204" pitchFamily="34" charset="0"/>
                <a:cs typeface="Calibri" panose="020F0502020204030204" pitchFamily="34" charset="0"/>
              </a:rPr>
              <a:t>Proposed contactors must have an acceptable record of performing similar projects in the past and must maintain all required licenses, permits and certifications. </a:t>
            </a:r>
          </a:p>
          <a:p>
            <a:pPr marL="342900" lvl="1" indent="0">
              <a:lnSpc>
                <a:spcPct val="150000"/>
              </a:lnSpc>
              <a:buSzPct val="125000"/>
              <a:buNone/>
            </a:pPr>
            <a:endParaRPr lang="en-US" sz="1800">
              <a:latin typeface="Calibri" panose="020F0502020204030204" pitchFamily="34" charset="0"/>
              <a:cs typeface="Calibri" panose="020F0502020204030204" pitchFamily="34" charset="0"/>
            </a:endParaRPr>
          </a:p>
          <a:p>
            <a:pPr lvl="1">
              <a:lnSpc>
                <a:spcPct val="150000"/>
              </a:lnSpc>
              <a:buSzPct val="125000"/>
              <a:buFont typeface="Arial" pitchFamily="34" charset="0"/>
              <a:buChar char="•"/>
            </a:pPr>
            <a:r>
              <a:rPr lang="en-US" sz="1800">
                <a:latin typeface="Calibri" panose="020F0502020204030204" pitchFamily="34" charset="0"/>
                <a:cs typeface="Calibri" panose="020F0502020204030204" pitchFamily="34" charset="0"/>
              </a:rPr>
              <a:t>The selected general contractor must carry Payment, Performance and Lien Bonds, or obtain a letter of credit for a minimum of 15% of the construction contract.</a:t>
            </a:r>
            <a:br>
              <a:rPr lang="en-US" sz="1800">
                <a:latin typeface="Calibri" panose="020F0502020204030204" pitchFamily="34" charset="0"/>
                <a:cs typeface="Calibri" panose="020F0502020204030204" pitchFamily="34" charset="0"/>
              </a:rPr>
            </a:br>
            <a:endParaRPr lang="en-US" sz="1800">
              <a:latin typeface="Calibri" panose="020F0502020204030204" pitchFamily="34" charset="0"/>
              <a:cs typeface="Calibri" panose="020F0502020204030204" pitchFamily="34" charset="0"/>
            </a:endParaRPr>
          </a:p>
          <a:p>
            <a:pPr lvl="1">
              <a:lnSpc>
                <a:spcPct val="150000"/>
              </a:lnSpc>
              <a:buSzPct val="125000"/>
              <a:buFont typeface="Arial" pitchFamily="34" charset="0"/>
              <a:buChar char="•"/>
            </a:pPr>
            <a:r>
              <a:rPr lang="en-US" sz="1800">
                <a:latin typeface="Calibri" panose="020F0502020204030204" pitchFamily="34" charset="0"/>
                <a:cs typeface="Calibri" panose="020F0502020204030204" pitchFamily="34" charset="0"/>
              </a:rPr>
              <a:t>The bid process shall include effective outreach to businesses certified by the state Supplier </a:t>
            </a:r>
            <a:br>
              <a:rPr lang="en-US" sz="1800">
                <a:latin typeface="Calibri" panose="020F0502020204030204" pitchFamily="34" charset="0"/>
                <a:cs typeface="Calibri" panose="020F0502020204030204" pitchFamily="34" charset="0"/>
              </a:rPr>
            </a:br>
            <a:r>
              <a:rPr lang="en-US" sz="1800">
                <a:latin typeface="Calibri" panose="020F0502020204030204" pitchFamily="34" charset="0"/>
                <a:cs typeface="Calibri" panose="020F0502020204030204" pitchFamily="34" charset="0"/>
              </a:rPr>
              <a:t>Diversity Office (SDO) and participants in the Supplier Diversity Program (SDP).</a:t>
            </a:r>
          </a:p>
          <a:p>
            <a:pPr marL="0" indent="0">
              <a:buNone/>
            </a:pPr>
            <a:endParaRPr lang="en-US" sz="200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8F7561D9-C416-4C7D-B422-E38772C32467}" type="slidenum">
              <a:rPr lang="en-US" smtClean="0"/>
              <a:pPr>
                <a:defRPr/>
              </a:pPr>
              <a:t>21</a:t>
            </a:fld>
            <a:endParaRPr lang="en-US"/>
          </a:p>
        </p:txBody>
      </p:sp>
    </p:spTree>
    <p:extLst>
      <p:ext uri="{BB962C8B-B14F-4D97-AF65-F5344CB8AC3E}">
        <p14:creationId xmlns:p14="http://schemas.microsoft.com/office/powerpoint/2010/main" val="85920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Application Process</a:t>
            </a:r>
          </a:p>
        </p:txBody>
      </p:sp>
      <p:sp>
        <p:nvSpPr>
          <p:cNvPr id="4" name="Slide Number Placeholder 3"/>
          <p:cNvSpPr>
            <a:spLocks noGrp="1"/>
          </p:cNvSpPr>
          <p:nvPr>
            <p:ph type="sldNum" sz="quarter" idx="12"/>
          </p:nvPr>
        </p:nvSpPr>
        <p:spPr/>
        <p:txBody>
          <a:bodyPr/>
          <a:lstStyle/>
          <a:p>
            <a:fld id="{8D7F8852-6724-41B0-A86E-72CDA7A1E014}" type="slidenum">
              <a:rPr lang="en-US" smtClean="0"/>
              <a:pPr/>
              <a:t>22</a:t>
            </a:fld>
            <a:endParaRPr lang="en-US"/>
          </a:p>
        </p:txBody>
      </p:sp>
      <p:sp>
        <p:nvSpPr>
          <p:cNvPr id="5" name="Content Placeholder 2"/>
          <p:cNvSpPr>
            <a:spLocks noGrp="1"/>
          </p:cNvSpPr>
          <p:nvPr>
            <p:ph idx="1"/>
          </p:nvPr>
        </p:nvSpPr>
        <p:spPr>
          <a:xfrm>
            <a:off x="946484" y="913466"/>
            <a:ext cx="9440570" cy="5769430"/>
          </a:xfrm>
        </p:spPr>
        <p:txBody>
          <a:bodyPr/>
          <a:lstStyle/>
          <a:p>
            <a:pPr marL="0" indent="0">
              <a:spcBef>
                <a:spcPts val="600"/>
              </a:spcBef>
              <a:buNone/>
            </a:pPr>
            <a:endParaRPr lang="en-US" sz="1800">
              <a:solidFill>
                <a:schemeClr val="tx1"/>
              </a:solidFill>
              <a:latin typeface="Calibri" panose="020F0502020204030204" pitchFamily="34" charset="0"/>
              <a:cs typeface="Calibri" panose="020F0502020204030204" pitchFamily="34" charset="0"/>
            </a:endParaRPr>
          </a:p>
          <a:p>
            <a:pPr marL="0" indent="0">
              <a:spcBef>
                <a:spcPts val="600"/>
              </a:spcBef>
              <a:buNone/>
            </a:pPr>
            <a:r>
              <a:rPr lang="en-US" sz="2000">
                <a:solidFill>
                  <a:schemeClr val="tx1"/>
                </a:solidFill>
                <a:latin typeface="Calibri" panose="020F0502020204030204" pitchFamily="34" charset="0"/>
                <a:cs typeface="Calibri" panose="020F0502020204030204" pitchFamily="34" charset="0"/>
              </a:rPr>
              <a:t>Please review the Procurement Information document posted on COMMBUYS to determine whether your proposed project meets all the criteria.</a:t>
            </a:r>
          </a:p>
          <a:p>
            <a:pPr marL="0" indent="0">
              <a:spcBef>
                <a:spcPts val="600"/>
              </a:spcBef>
              <a:buNone/>
            </a:pPr>
            <a:endParaRPr lang="en-US" sz="2000">
              <a:solidFill>
                <a:schemeClr val="tx1"/>
              </a:solidFill>
              <a:latin typeface="Calibri" panose="020F0502020204030204" pitchFamily="34" charset="0"/>
              <a:cs typeface="Calibri" panose="020F0502020204030204" pitchFamily="34" charset="0"/>
            </a:endParaRPr>
          </a:p>
          <a:p>
            <a:pPr marL="0" indent="0">
              <a:spcBef>
                <a:spcPts val="600"/>
              </a:spcBef>
              <a:buNone/>
            </a:pPr>
            <a:r>
              <a:rPr lang="en-US" sz="2000" b="1">
                <a:solidFill>
                  <a:schemeClr val="tx1"/>
                </a:solidFill>
                <a:latin typeface="Calibri" panose="020F0502020204030204" pitchFamily="34" charset="0"/>
                <a:cs typeface="Calibri" panose="020F0502020204030204" pitchFamily="34" charset="0"/>
              </a:rPr>
              <a:t>Grant Pre-Application Due Date:  </a:t>
            </a:r>
            <a:r>
              <a:rPr lang="en-US" sz="2000">
                <a:solidFill>
                  <a:schemeClr val="tx1"/>
                </a:solidFill>
                <a:latin typeface="Calibri" panose="020F0502020204030204" pitchFamily="34" charset="0"/>
                <a:cs typeface="Calibri" panose="020F0502020204030204" pitchFamily="34" charset="0"/>
              </a:rPr>
              <a:t>February 1, 2024 by 11:59PM</a:t>
            </a:r>
          </a:p>
          <a:p>
            <a:pPr marL="0" indent="0">
              <a:spcBef>
                <a:spcPts val="600"/>
              </a:spcBef>
              <a:buNone/>
            </a:pPr>
            <a:endParaRPr lang="en-US" sz="2000">
              <a:solidFill>
                <a:schemeClr val="tx1"/>
              </a:solidFill>
              <a:latin typeface="Calibri" panose="020F0502020204030204" pitchFamily="34" charset="0"/>
              <a:cs typeface="Calibri" panose="020F0502020204030204" pitchFamily="34" charset="0"/>
            </a:endParaRPr>
          </a:p>
          <a:p>
            <a:pPr marL="0" indent="0">
              <a:spcBef>
                <a:spcPts val="600"/>
              </a:spcBef>
              <a:buNone/>
            </a:pPr>
            <a:r>
              <a:rPr lang="en-US" sz="2000" b="1">
                <a:solidFill>
                  <a:schemeClr val="tx1"/>
                </a:solidFill>
                <a:latin typeface="Calibri" panose="020F0502020204030204" pitchFamily="34" charset="0"/>
                <a:cs typeface="Calibri" panose="020F0502020204030204" pitchFamily="34" charset="0"/>
              </a:rPr>
              <a:t>Grant Application Due Date:  </a:t>
            </a:r>
            <a:r>
              <a:rPr lang="en-US" sz="2000">
                <a:solidFill>
                  <a:schemeClr val="tx1"/>
                </a:solidFill>
                <a:latin typeface="Calibri" panose="020F0502020204030204" pitchFamily="34" charset="0"/>
                <a:cs typeface="Calibri" panose="020F0502020204030204" pitchFamily="34" charset="0"/>
              </a:rPr>
              <a:t>May 2, 2024 11:59 PM </a:t>
            </a:r>
          </a:p>
          <a:p>
            <a:pPr marL="0" indent="0">
              <a:spcBef>
                <a:spcPts val="600"/>
              </a:spcBef>
              <a:buNone/>
            </a:pPr>
            <a:endParaRPr lang="en-US" sz="2000">
              <a:solidFill>
                <a:schemeClr val="tx1"/>
              </a:solidFill>
              <a:latin typeface="Calibri" panose="020F0502020204030204" pitchFamily="34" charset="0"/>
              <a:cs typeface="Calibri" panose="020F0502020204030204" pitchFamily="34" charset="0"/>
            </a:endParaRPr>
          </a:p>
          <a:p>
            <a:pPr marL="0" indent="0">
              <a:spcBef>
                <a:spcPts val="600"/>
              </a:spcBef>
              <a:buNone/>
            </a:pPr>
            <a:r>
              <a:rPr lang="en-US" sz="2000">
                <a:solidFill>
                  <a:schemeClr val="tx1"/>
                </a:solidFill>
                <a:latin typeface="Calibri" panose="020F0502020204030204" pitchFamily="34" charset="0"/>
                <a:cs typeface="Calibri" panose="020F0502020204030204" pitchFamily="34" charset="0"/>
              </a:rPr>
              <a:t>Both sets of application materials are posted on COMMBUYS; however, EEC will send organizations invited to apply the full set of application documents, which may contain different information than the drafts posted.</a:t>
            </a:r>
          </a:p>
        </p:txBody>
      </p:sp>
    </p:spTree>
    <p:extLst>
      <p:ext uri="{BB962C8B-B14F-4D97-AF65-F5344CB8AC3E}">
        <p14:creationId xmlns:p14="http://schemas.microsoft.com/office/powerpoint/2010/main" val="2146901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Timeline EEOST Large Grant Round– FY24</a:t>
            </a:r>
          </a:p>
        </p:txBody>
      </p:sp>
      <p:sp>
        <p:nvSpPr>
          <p:cNvPr id="3" name="Content Placeholder 2"/>
          <p:cNvSpPr>
            <a:spLocks noGrp="1"/>
          </p:cNvSpPr>
          <p:nvPr>
            <p:ph idx="1"/>
          </p:nvPr>
        </p:nvSpPr>
        <p:spPr>
          <a:xfrm>
            <a:off x="510047" y="651712"/>
            <a:ext cx="10086859" cy="5063288"/>
          </a:xfrm>
        </p:spPr>
        <p:txBody>
          <a:bodyPr/>
          <a:lstStyle/>
          <a:p>
            <a:pPr marL="0" indent="0">
              <a:buNone/>
            </a:pPr>
            <a:endParaRPr lang="en-US" sz="1600"/>
          </a:p>
          <a:p>
            <a:pPr marL="0" indent="0">
              <a:buNone/>
            </a:pPr>
            <a:r>
              <a:rPr lang="en-US" sz="2000">
                <a:latin typeface="Calibri" panose="020F0502020204030204" pitchFamily="34" charset="0"/>
                <a:cs typeface="Calibri" panose="020F0502020204030204" pitchFamily="34" charset="0"/>
              </a:rPr>
              <a:t>Written questions submitted to EEC			January 18, 2024, 4PM</a:t>
            </a:r>
          </a:p>
          <a:p>
            <a:pPr marL="0" indent="0">
              <a:buNone/>
            </a:pPr>
            <a:r>
              <a:rPr lang="en-US" sz="2000">
                <a:latin typeface="Calibri" panose="020F0502020204030204" pitchFamily="34" charset="0"/>
                <a:cs typeface="Calibri" panose="020F0502020204030204" pitchFamily="34" charset="0"/>
              </a:rPr>
              <a:t>Answers posted on COMMBUYS				January 25, 2024 (Estimated)</a:t>
            </a:r>
          </a:p>
          <a:p>
            <a:pPr marL="0" indent="0">
              <a:buNone/>
            </a:pPr>
            <a:r>
              <a:rPr lang="en-US" sz="2000">
                <a:latin typeface="Calibri" panose="020F0502020204030204" pitchFamily="34" charset="0"/>
                <a:cs typeface="Calibri" panose="020F0502020204030204" pitchFamily="34" charset="0"/>
              </a:rPr>
              <a:t>Pre-Application Deadline					February 1, 2024, 11:59PM</a:t>
            </a:r>
          </a:p>
          <a:p>
            <a:pPr marL="0" indent="0">
              <a:spcBef>
                <a:spcPts val="0"/>
              </a:spcBef>
              <a:buNone/>
            </a:pPr>
            <a:endParaRPr lang="en-US" sz="2000">
              <a:latin typeface="Calibri" panose="020F0502020204030204" pitchFamily="34" charset="0"/>
              <a:cs typeface="Calibri" panose="020F0502020204030204" pitchFamily="34" charset="0"/>
            </a:endParaRPr>
          </a:p>
          <a:p>
            <a:pPr marL="0" indent="0">
              <a:spcBef>
                <a:spcPts val="0"/>
              </a:spcBef>
              <a:buNone/>
            </a:pPr>
            <a:r>
              <a:rPr lang="en-US" sz="2000">
                <a:latin typeface="Calibri" panose="020F0502020204030204" pitchFamily="34" charset="0"/>
                <a:cs typeface="Calibri" panose="020F0502020204030204" pitchFamily="34" charset="0"/>
              </a:rPr>
              <a:t>EEC/CIF Review				            		February - April 2024</a:t>
            </a:r>
          </a:p>
          <a:p>
            <a:pPr marL="0" indent="0">
              <a:buNone/>
            </a:pPr>
            <a:r>
              <a:rPr lang="en-US" sz="2000">
                <a:latin typeface="Calibri" panose="020F0502020204030204" pitchFamily="34" charset="0"/>
                <a:cs typeface="Calibri" panose="020F0502020204030204" pitchFamily="34" charset="0"/>
              </a:rPr>
              <a:t>EEC invites applicants to submit full applications 		April 5, 2024 (Estimated)</a:t>
            </a:r>
          </a:p>
          <a:p>
            <a:pPr marL="0" indent="0">
              <a:buNone/>
            </a:pPr>
            <a:r>
              <a:rPr lang="en-US" sz="2000">
                <a:latin typeface="Calibri" panose="020F0502020204030204" pitchFamily="34" charset="0"/>
                <a:cs typeface="Calibri" panose="020F0502020204030204" pitchFamily="34" charset="0"/>
              </a:rPr>
              <a:t>Full Application Deadline					May 2, 2024, 11:59PM</a:t>
            </a:r>
          </a:p>
          <a:p>
            <a:pPr marL="0" indent="0">
              <a:buNone/>
            </a:pPr>
            <a:r>
              <a:rPr lang="en-US" sz="2000">
                <a:latin typeface="Calibri" panose="020F0502020204030204" pitchFamily="34" charset="0"/>
                <a:cs typeface="Calibri" panose="020F0502020204030204" pitchFamily="34" charset="0"/>
              </a:rPr>
              <a:t>Site visits						May 2024</a:t>
            </a:r>
          </a:p>
          <a:p>
            <a:pPr marL="0" indent="0">
              <a:buNone/>
            </a:pPr>
            <a:r>
              <a:rPr lang="en-US" sz="2000">
                <a:latin typeface="Calibri" panose="020F0502020204030204" pitchFamily="34" charset="0"/>
                <a:cs typeface="Calibri" panose="020F0502020204030204" pitchFamily="34" charset="0"/>
              </a:rPr>
              <a:t>Target for Award Announcements				September 2024</a:t>
            </a:r>
          </a:p>
          <a:p>
            <a:pPr marL="0" indent="0">
              <a:buNone/>
            </a:pPr>
            <a:r>
              <a:rPr lang="en-US" sz="2000">
                <a:latin typeface="Calibri" panose="020F0502020204030204" pitchFamily="34" charset="0"/>
                <a:cs typeface="Calibri" panose="020F0502020204030204" pitchFamily="34" charset="0"/>
              </a:rPr>
              <a:t>Deadline for Closing on Grant and Starting Construction	June 30, 2025</a:t>
            </a:r>
          </a:p>
          <a:p>
            <a:pPr marL="0" indent="0">
              <a:buNone/>
            </a:pPr>
            <a:r>
              <a:rPr lang="en-US" sz="2000">
                <a:latin typeface="Calibri" panose="020F0502020204030204" pitchFamily="34" charset="0"/>
                <a:cs typeface="Calibri" panose="020F0502020204030204" pitchFamily="34" charset="0"/>
              </a:rPr>
              <a:t>Project Completion					2027</a:t>
            </a:r>
          </a:p>
          <a:p>
            <a:pPr marL="0" indent="0">
              <a:buNone/>
            </a:pPr>
            <a:endParaRPr lang="en-US" sz="1600"/>
          </a:p>
        </p:txBody>
      </p:sp>
      <p:sp>
        <p:nvSpPr>
          <p:cNvPr id="4" name="Slide Number Placeholder 3"/>
          <p:cNvSpPr>
            <a:spLocks noGrp="1"/>
          </p:cNvSpPr>
          <p:nvPr>
            <p:ph type="sldNum" sz="quarter" idx="12"/>
          </p:nvPr>
        </p:nvSpPr>
        <p:spPr/>
        <p:txBody>
          <a:bodyPr/>
          <a:lstStyle/>
          <a:p>
            <a:fld id="{8D7F8852-6724-41B0-A86E-72CDA7A1E014}" type="slidenum">
              <a:rPr lang="en-US" smtClean="0"/>
              <a:pPr/>
              <a:t>23</a:t>
            </a:fld>
            <a:endParaRPr lang="en-US"/>
          </a:p>
        </p:txBody>
      </p:sp>
    </p:spTree>
    <p:extLst>
      <p:ext uri="{BB962C8B-B14F-4D97-AF65-F5344CB8AC3E}">
        <p14:creationId xmlns:p14="http://schemas.microsoft.com/office/powerpoint/2010/main" val="1511116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Pre-Application</a:t>
            </a:r>
          </a:p>
        </p:txBody>
      </p:sp>
      <p:sp>
        <p:nvSpPr>
          <p:cNvPr id="4" name="Slide Number Placeholder 3"/>
          <p:cNvSpPr>
            <a:spLocks noGrp="1"/>
          </p:cNvSpPr>
          <p:nvPr>
            <p:ph type="sldNum" sz="quarter" idx="12"/>
          </p:nvPr>
        </p:nvSpPr>
        <p:spPr/>
        <p:txBody>
          <a:bodyPr/>
          <a:lstStyle/>
          <a:p>
            <a:fld id="{8D7F8852-6724-41B0-A86E-72CDA7A1E014}" type="slidenum">
              <a:rPr lang="en-US" smtClean="0"/>
              <a:pPr/>
              <a:t>24</a:t>
            </a:fld>
            <a:endParaRPr lang="en-US"/>
          </a:p>
        </p:txBody>
      </p:sp>
      <p:sp>
        <p:nvSpPr>
          <p:cNvPr id="5" name="Content Placeholder 2"/>
          <p:cNvSpPr>
            <a:spLocks noGrp="1"/>
          </p:cNvSpPr>
          <p:nvPr>
            <p:ph idx="1"/>
          </p:nvPr>
        </p:nvSpPr>
        <p:spPr>
          <a:xfrm>
            <a:off x="376990" y="913466"/>
            <a:ext cx="10010066" cy="5769430"/>
          </a:xfrm>
        </p:spPr>
        <p:txBody>
          <a:bodyPr/>
          <a:lstStyle/>
          <a:p>
            <a:pPr marL="0" indent="0">
              <a:spcBef>
                <a:spcPts val="1200"/>
              </a:spcBef>
              <a:buNone/>
            </a:pPr>
            <a:endParaRPr lang="en-US" sz="1400">
              <a:cs typeface="Arial" panose="020B0604020202020204" pitchFamily="34" charset="0"/>
            </a:endParaRPr>
          </a:p>
          <a:p>
            <a:pPr marL="0" indent="0">
              <a:spcBef>
                <a:spcPts val="1200"/>
              </a:spcBef>
              <a:buNone/>
            </a:pPr>
            <a:r>
              <a:rPr lang="en-US" sz="1600">
                <a:solidFill>
                  <a:schemeClr val="tx1"/>
                </a:solidFill>
                <a:latin typeface="Calibri" panose="020F0502020204030204" pitchFamily="34" charset="0"/>
                <a:cs typeface="Calibri" panose="020F0502020204030204" pitchFamily="34" charset="0"/>
              </a:rPr>
              <a:t>EEC shall receive all grant pre-applications by February 1, 2024 by 11:59PM</a:t>
            </a:r>
          </a:p>
          <a:p>
            <a:pPr marL="0" indent="0">
              <a:spcBef>
                <a:spcPts val="1200"/>
              </a:spcBef>
              <a:buNone/>
            </a:pPr>
            <a:r>
              <a:rPr lang="en-US" sz="1600">
                <a:solidFill>
                  <a:schemeClr val="tx1"/>
                </a:solidFill>
                <a:latin typeface="Calibri" panose="020F0502020204030204" pitchFamily="34" charset="0"/>
                <a:cs typeface="Calibri" panose="020F0502020204030204" pitchFamily="34" charset="0"/>
              </a:rPr>
              <a:t>All materials submitted electronically via email to </a:t>
            </a:r>
            <a:r>
              <a:rPr lang="en-US" sz="2000" u="sng">
                <a:solidFill>
                  <a:schemeClr val="tx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Eec.eeost.large@mass.gov</a:t>
            </a:r>
            <a:endParaRPr lang="en-US" sz="1600">
              <a:solidFill>
                <a:schemeClr val="tx1"/>
              </a:solidFill>
              <a:latin typeface="Calibri" panose="020F0502020204030204" pitchFamily="34" charset="0"/>
              <a:cs typeface="Calibri" panose="020F0502020204030204" pitchFamily="34" charset="0"/>
            </a:endParaRPr>
          </a:p>
          <a:p>
            <a:pPr marL="0" indent="0">
              <a:spcBef>
                <a:spcPts val="1200"/>
              </a:spcBef>
              <a:buNone/>
            </a:pPr>
            <a:r>
              <a:rPr lang="en-US" sz="2000">
                <a:solidFill>
                  <a:schemeClr val="tx1"/>
                </a:solidFill>
                <a:latin typeface="Calibri" panose="020F0502020204030204" pitchFamily="34" charset="0"/>
                <a:cs typeface="Calibri" panose="020F0502020204030204" pitchFamily="34" charset="0"/>
              </a:rPr>
              <a:t>COMMBUYS – </a:t>
            </a:r>
            <a:r>
              <a:rPr lang="en-US" b="0" i="0">
                <a:solidFill>
                  <a:schemeClr val="tx1"/>
                </a:solidFill>
                <a:effectLst/>
                <a:latin typeface="Calibri" panose="020F0502020204030204" pitchFamily="34" charset="0"/>
                <a:cs typeface="Calibri" panose="020F0502020204030204" pitchFamily="34" charset="0"/>
              </a:rPr>
              <a:t>Bid Solicitation: BD-24-1037-1CEN0-C0000-96459</a:t>
            </a:r>
            <a:endParaRPr lang="en-US" sz="1200">
              <a:solidFill>
                <a:schemeClr val="tx1"/>
              </a:solidFill>
              <a:latin typeface="Calibri" panose="020F0502020204030204" pitchFamily="34" charset="0"/>
              <a:cs typeface="Calibri" panose="020F0502020204030204" pitchFamily="34" charset="0"/>
            </a:endParaRPr>
          </a:p>
          <a:p>
            <a:pPr marL="0" indent="0">
              <a:spcBef>
                <a:spcPts val="1200"/>
              </a:spcBef>
              <a:buNone/>
            </a:pPr>
            <a:r>
              <a:rPr lang="en-US" sz="1600">
                <a:solidFill>
                  <a:schemeClr val="tx1"/>
                </a:solidFill>
                <a:latin typeface="Calibri" panose="020F0502020204030204" pitchFamily="34" charset="0"/>
                <a:cs typeface="Calibri" panose="020F0502020204030204" pitchFamily="34" charset="0"/>
              </a:rPr>
              <a:t>EEC will conduct a preliminary review to determine whether each Eligible Facility has a license in good standing with the Department and is in financial good standing with the Department.  </a:t>
            </a:r>
          </a:p>
          <a:p>
            <a:pPr marL="0" indent="0">
              <a:spcBef>
                <a:spcPts val="1200"/>
              </a:spcBef>
              <a:buNone/>
            </a:pPr>
            <a:r>
              <a:rPr lang="en-US" sz="1600">
                <a:solidFill>
                  <a:schemeClr val="tx1"/>
                </a:solidFill>
                <a:latin typeface="Calibri" panose="020F0502020204030204" pitchFamily="34" charset="0"/>
                <a:cs typeface="Calibri" panose="020F0502020204030204" pitchFamily="34" charset="0"/>
              </a:rPr>
              <a:t>The following criteria will be considered during review of the Pre-Application:</a:t>
            </a:r>
          </a:p>
          <a:p>
            <a:pPr marL="0" indent="0">
              <a:spcBef>
                <a:spcPts val="1200"/>
              </a:spcBef>
              <a:buSzPct val="125000"/>
              <a:buNone/>
            </a:pPr>
            <a:r>
              <a:rPr lang="en-US" sz="1800">
                <a:solidFill>
                  <a:schemeClr val="tx1"/>
                </a:solidFill>
                <a:latin typeface="Calibri" panose="020F0502020204030204" pitchFamily="34" charset="0"/>
                <a:cs typeface="Calibri" panose="020F0502020204030204" pitchFamily="34" charset="0"/>
              </a:rPr>
              <a:t>CAPITAL PROJECT READINESS</a:t>
            </a:r>
          </a:p>
          <a:p>
            <a:pPr marL="0" indent="0">
              <a:spcBef>
                <a:spcPts val="1200"/>
              </a:spcBef>
              <a:buSzPct val="125000"/>
              <a:buNone/>
            </a:pPr>
            <a:r>
              <a:rPr lang="en-US" sz="1600">
                <a:solidFill>
                  <a:schemeClr val="tx1"/>
                </a:solidFill>
                <a:latin typeface="Calibri" panose="020F0502020204030204" pitchFamily="34" charset="0"/>
                <a:cs typeface="Calibri" panose="020F0502020204030204" pitchFamily="34" charset="0"/>
              </a:rPr>
              <a:t> If you do not meet all the criteria, your organization is not ready, and you should wait to apply in a subsequent grant round.  </a:t>
            </a:r>
          </a:p>
          <a:p>
            <a:pPr marL="228600" lvl="3">
              <a:spcBef>
                <a:spcPts val="1200"/>
              </a:spcBef>
              <a:buSzPct val="125000"/>
            </a:pPr>
            <a:r>
              <a:rPr lang="en-US" sz="1400" b="1">
                <a:latin typeface="Calibri" panose="020F0502020204030204" pitchFamily="34" charset="0"/>
                <a:cs typeface="Calibri" panose="020F0502020204030204" pitchFamily="34" charset="0"/>
              </a:rPr>
              <a:t>Your project must meet 100% of the readiness criteria in order to be considered:</a:t>
            </a:r>
            <a:endParaRPr lang="en-US" sz="1400" b="1" u="sng">
              <a:latin typeface="Calibri" panose="020F0502020204030204" pitchFamily="34" charset="0"/>
              <a:cs typeface="Calibri" panose="020F0502020204030204" pitchFamily="34" charset="0"/>
            </a:endParaRPr>
          </a:p>
          <a:p>
            <a:pPr lvl="3">
              <a:spcBef>
                <a:spcPts val="0"/>
              </a:spcBef>
              <a:buFont typeface="+mj-lt"/>
              <a:buAutoNum type="arabicPeriod"/>
              <a:defRPr/>
            </a:pPr>
            <a:r>
              <a:rPr lang="en-US" sz="1600">
                <a:latin typeface="Calibri" panose="020F0502020204030204" pitchFamily="34" charset="0"/>
                <a:cs typeface="Calibri" panose="020F0502020204030204" pitchFamily="34" charset="0"/>
              </a:rPr>
              <a:t>Site Control,</a:t>
            </a:r>
          </a:p>
          <a:p>
            <a:pPr lvl="3">
              <a:spcBef>
                <a:spcPts val="0"/>
              </a:spcBef>
              <a:buFont typeface="+mj-lt"/>
              <a:buAutoNum type="arabicPeriod"/>
              <a:defRPr/>
            </a:pPr>
            <a:r>
              <a:rPr lang="en-US" sz="1600">
                <a:latin typeface="Calibri" panose="020F0502020204030204" pitchFamily="34" charset="0"/>
                <a:cs typeface="Calibri" panose="020F0502020204030204" pitchFamily="34" charset="0"/>
              </a:rPr>
              <a:t>Predevelopment and Planning,</a:t>
            </a:r>
          </a:p>
          <a:p>
            <a:pPr lvl="3">
              <a:spcBef>
                <a:spcPts val="0"/>
              </a:spcBef>
              <a:buFont typeface="+mj-lt"/>
              <a:buAutoNum type="arabicPeriod"/>
              <a:defRPr/>
            </a:pPr>
            <a:r>
              <a:rPr lang="en-US" sz="1600">
                <a:latin typeface="Calibri" panose="020F0502020204030204" pitchFamily="34" charset="0"/>
                <a:cs typeface="Calibri" panose="020F0502020204030204" pitchFamily="34" charset="0"/>
              </a:rPr>
              <a:t>Plans and Specifications,</a:t>
            </a:r>
          </a:p>
          <a:p>
            <a:pPr lvl="3">
              <a:spcBef>
                <a:spcPts val="0"/>
              </a:spcBef>
              <a:buFont typeface="+mj-lt"/>
              <a:buAutoNum type="arabicPeriod"/>
              <a:defRPr/>
            </a:pPr>
            <a:r>
              <a:rPr lang="en-US" sz="1600">
                <a:latin typeface="Calibri" panose="020F0502020204030204" pitchFamily="34" charset="0"/>
                <a:cs typeface="Calibri" panose="020F0502020204030204" pitchFamily="34" charset="0"/>
              </a:rPr>
              <a:t>Project Financing,</a:t>
            </a:r>
          </a:p>
          <a:p>
            <a:pPr lvl="3">
              <a:spcBef>
                <a:spcPts val="0"/>
              </a:spcBef>
              <a:buFont typeface="+mj-lt"/>
              <a:buAutoNum type="arabicPeriod"/>
              <a:defRPr/>
            </a:pPr>
            <a:r>
              <a:rPr lang="en-US" sz="1600">
                <a:latin typeface="Calibri" panose="020F0502020204030204" pitchFamily="34" charset="0"/>
                <a:cs typeface="Calibri" panose="020F0502020204030204" pitchFamily="34" charset="0"/>
              </a:rPr>
              <a:t>Organizational Finances, and</a:t>
            </a:r>
          </a:p>
          <a:p>
            <a:pPr lvl="3">
              <a:spcBef>
                <a:spcPts val="0"/>
              </a:spcBef>
              <a:buFont typeface="+mj-lt"/>
              <a:buAutoNum type="arabicPeriod"/>
              <a:defRPr/>
            </a:pPr>
            <a:r>
              <a:rPr lang="en-US" sz="1600">
                <a:latin typeface="Calibri" panose="020F0502020204030204" pitchFamily="34" charset="0"/>
                <a:cs typeface="Calibri" panose="020F0502020204030204" pitchFamily="34" charset="0"/>
              </a:rPr>
              <a:t>Standing with EEC.</a:t>
            </a:r>
          </a:p>
          <a:p>
            <a:pPr marL="1028700" lvl="3" indent="0">
              <a:spcBef>
                <a:spcPts val="0"/>
              </a:spcBef>
              <a:buNone/>
              <a:defRPr/>
            </a:pPr>
            <a:endParaRPr lang="en-US" sz="1200">
              <a:cs typeface="Arial" pitchFamily="34" charset="0"/>
            </a:endParaRPr>
          </a:p>
        </p:txBody>
      </p:sp>
    </p:spTree>
    <p:extLst>
      <p:ext uri="{BB962C8B-B14F-4D97-AF65-F5344CB8AC3E}">
        <p14:creationId xmlns:p14="http://schemas.microsoft.com/office/powerpoint/2010/main" val="3744356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Pre-Application (cont’d)</a:t>
            </a:r>
          </a:p>
        </p:txBody>
      </p:sp>
      <p:sp>
        <p:nvSpPr>
          <p:cNvPr id="3" name="Content Placeholder 2"/>
          <p:cNvSpPr>
            <a:spLocks noGrp="1"/>
          </p:cNvSpPr>
          <p:nvPr>
            <p:ph idx="1"/>
          </p:nvPr>
        </p:nvSpPr>
        <p:spPr>
          <a:xfrm>
            <a:off x="397042" y="1144505"/>
            <a:ext cx="9638024" cy="5276349"/>
          </a:xfrm>
          <a:noFill/>
          <a:ln>
            <a:solidFill>
              <a:schemeClr val="bg1"/>
            </a:solidFill>
          </a:ln>
        </p:spPr>
        <p:txBody>
          <a:bodyPr/>
          <a:lstStyle/>
          <a:p>
            <a:pPr marL="0" lvl="3" indent="0">
              <a:spcBef>
                <a:spcPts val="0"/>
              </a:spcBef>
              <a:buSzPct val="125000"/>
              <a:buNone/>
            </a:pPr>
            <a:r>
              <a:rPr lang="en-US" b="1">
                <a:latin typeface="Calibri" panose="020F0502020204030204" pitchFamily="34" charset="0"/>
                <a:cs typeface="Calibri" panose="020F0502020204030204" pitchFamily="34" charset="0"/>
              </a:rPr>
              <a:t>Grant Pre-Application Due Date:  February 1, 2024 - 11:59 PM </a:t>
            </a:r>
          </a:p>
          <a:p>
            <a:pPr marL="228600" lvl="3">
              <a:spcBef>
                <a:spcPts val="0"/>
              </a:spcBef>
              <a:buSzPct val="125000"/>
            </a:pPr>
            <a:endParaRPr lang="en-US" b="1">
              <a:latin typeface="Calibri" panose="020F0502020204030204" pitchFamily="34" charset="0"/>
              <a:cs typeface="Calibri" panose="020F0502020204030204" pitchFamily="34" charset="0"/>
            </a:endParaRPr>
          </a:p>
          <a:p>
            <a:pPr marL="228600" lvl="3">
              <a:spcBef>
                <a:spcPts val="0"/>
              </a:spcBef>
              <a:buSzPct val="125000"/>
            </a:pPr>
            <a:r>
              <a:rPr lang="en-US">
                <a:latin typeface="Calibri" panose="020F0502020204030204" pitchFamily="34" charset="0"/>
                <a:cs typeface="Calibri" panose="020F0502020204030204" pitchFamily="34" charset="0"/>
              </a:rPr>
              <a:t>Answer all questions as completely as possible and ensure that all items on the checklist are submitted with the application, since incomplete applications will not be considered. </a:t>
            </a:r>
            <a:br>
              <a:rPr lang="en-US">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pPr marL="228600" lvl="3">
              <a:spcBef>
                <a:spcPts val="0"/>
              </a:spcBef>
              <a:buSzPct val="125000"/>
            </a:pPr>
            <a:r>
              <a:rPr lang="en-US">
                <a:latin typeface="Calibri" panose="020F0502020204030204" pitchFamily="34" charset="0"/>
                <a:cs typeface="Calibri" panose="020F0502020204030204" pitchFamily="34" charset="0"/>
              </a:rPr>
              <a:t>Submit all application documents via email to </a:t>
            </a:r>
            <a:r>
              <a:rPr lang="en-US" u="sng">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Eec.eeost.large@mass.gov </a:t>
            </a:r>
            <a:br>
              <a:rPr lang="en-US" u="sng">
                <a:latin typeface="Calibri" panose="020F0502020204030204" pitchFamily="34" charset="0"/>
                <a:ea typeface="Calibri" panose="020F0502020204030204" pitchFamily="34" charset="0"/>
                <a:cs typeface="Calibri" panose="020F0502020204030204" pitchFamily="34" charset="0"/>
              </a:rPr>
            </a:br>
            <a:br>
              <a:rPr lang="en-US" u="sng">
                <a:latin typeface="Calibri" panose="020F0502020204030204" pitchFamily="34" charset="0"/>
                <a:ea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EEC will send an automated confirmation for all emails that are received. This does not indicate that the application is complete; just that it was received.</a:t>
            </a:r>
            <a:br>
              <a:rPr lang="en-US">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pPr>
              <a:spcBef>
                <a:spcPts val="0"/>
              </a:spcBef>
              <a:defRPr/>
            </a:pPr>
            <a:r>
              <a:rPr lang="en-US" sz="1800">
                <a:solidFill>
                  <a:schemeClr val="tx1"/>
                </a:solidFill>
                <a:latin typeface="Calibri" panose="020F0502020204030204" pitchFamily="34" charset="0"/>
                <a:cs typeface="Calibri" panose="020F0502020204030204" pitchFamily="34" charset="0"/>
              </a:rPr>
              <a:t>This year, EEC is not requiring the mailed submission of the Cover Page. Please sign it, scan it, and email it with the rest of your pre-application on February 1.</a:t>
            </a:r>
            <a:br>
              <a:rPr lang="en-US" sz="1800">
                <a:solidFill>
                  <a:schemeClr val="tx1"/>
                </a:solidFill>
                <a:latin typeface="Calibri" panose="020F0502020204030204" pitchFamily="34" charset="0"/>
                <a:cs typeface="Calibri" panose="020F0502020204030204" pitchFamily="34" charset="0"/>
              </a:rPr>
            </a:br>
            <a:endParaRPr lang="en-US" sz="1800">
              <a:solidFill>
                <a:schemeClr val="tx1"/>
              </a:solidFill>
              <a:latin typeface="Calibri" panose="020F0502020204030204" pitchFamily="34" charset="0"/>
              <a:cs typeface="Calibri" panose="020F0502020204030204" pitchFamily="34" charset="0"/>
            </a:endParaRPr>
          </a:p>
          <a:p>
            <a:pPr>
              <a:spcBef>
                <a:spcPts val="0"/>
              </a:spcBef>
              <a:defRPr/>
            </a:pPr>
            <a:r>
              <a:rPr lang="en-US" sz="1800">
                <a:solidFill>
                  <a:schemeClr val="tx1"/>
                </a:solidFill>
                <a:latin typeface="Calibri" panose="020F0502020204030204" pitchFamily="34" charset="0"/>
                <a:cs typeface="Calibri" panose="020F0502020204030204" pitchFamily="34" charset="0"/>
              </a:rPr>
              <a:t>Applications received after the deadline will not be considered.</a:t>
            </a:r>
            <a:br>
              <a:rPr lang="en-US" sz="1800">
                <a:solidFill>
                  <a:schemeClr val="tx1"/>
                </a:solidFill>
                <a:latin typeface="Calibri" panose="020F0502020204030204" pitchFamily="34" charset="0"/>
                <a:cs typeface="Calibri" panose="020F0502020204030204" pitchFamily="34" charset="0"/>
              </a:rPr>
            </a:br>
            <a:endParaRPr lang="en-US" sz="1800">
              <a:solidFill>
                <a:schemeClr val="tx1"/>
              </a:solidFill>
              <a:latin typeface="Calibri" panose="020F0502020204030204" pitchFamily="34" charset="0"/>
              <a:cs typeface="Calibri" panose="020F0502020204030204" pitchFamily="34" charset="0"/>
            </a:endParaRPr>
          </a:p>
          <a:p>
            <a:pPr>
              <a:spcBef>
                <a:spcPts val="0"/>
              </a:spcBef>
              <a:defRPr/>
            </a:pPr>
            <a:r>
              <a:rPr lang="en-US" sz="1800">
                <a:solidFill>
                  <a:schemeClr val="tx1"/>
                </a:solidFill>
                <a:latin typeface="Calibri" panose="020F0502020204030204" pitchFamily="34" charset="0"/>
                <a:cs typeface="Calibri" panose="020F0502020204030204" pitchFamily="34" charset="0"/>
              </a:rPr>
              <a:t>For those applications that are deemed eligible, EEC will invite applicants to apply in April and send the full application and associated documents. EEC will also inform organizations that will not be invited to submit a full application at this time.</a:t>
            </a:r>
          </a:p>
          <a:p>
            <a:pPr marL="171450" lvl="3" indent="-171450">
              <a:spcBef>
                <a:spcPts val="0"/>
              </a:spcBef>
            </a:pPr>
            <a:endParaRPr lang="en-US" sz="1400" b="1">
              <a:latin typeface="Arial" pitchFamily="34" charset="0"/>
              <a:cs typeface="Arial" pitchFamily="34" charset="0"/>
            </a:endParaRPr>
          </a:p>
          <a:p>
            <a:pPr marL="0" indent="0">
              <a:buNone/>
            </a:pPr>
            <a:endParaRPr lang="en-US"/>
          </a:p>
        </p:txBody>
      </p:sp>
      <p:sp>
        <p:nvSpPr>
          <p:cNvPr id="4" name="Slide Number Placeholder 3"/>
          <p:cNvSpPr>
            <a:spLocks noGrp="1"/>
          </p:cNvSpPr>
          <p:nvPr>
            <p:ph type="sldNum" sz="quarter" idx="12"/>
          </p:nvPr>
        </p:nvSpPr>
        <p:spPr/>
        <p:txBody>
          <a:bodyPr/>
          <a:lstStyle/>
          <a:p>
            <a:fld id="{8D7F8852-6724-41B0-A86E-72CDA7A1E014}" type="slidenum">
              <a:rPr lang="en-US" smtClean="0"/>
              <a:pPr/>
              <a:t>25</a:t>
            </a:fld>
            <a:endParaRPr lang="en-US"/>
          </a:p>
        </p:txBody>
      </p:sp>
    </p:spTree>
    <p:extLst>
      <p:ext uri="{BB962C8B-B14F-4D97-AF65-F5344CB8AC3E}">
        <p14:creationId xmlns:p14="http://schemas.microsoft.com/office/powerpoint/2010/main" val="3893138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The Application</a:t>
            </a:r>
          </a:p>
        </p:txBody>
      </p:sp>
      <p:sp>
        <p:nvSpPr>
          <p:cNvPr id="3" name="Content Placeholder 2"/>
          <p:cNvSpPr>
            <a:spLocks noGrp="1"/>
          </p:cNvSpPr>
          <p:nvPr>
            <p:ph idx="1"/>
          </p:nvPr>
        </p:nvSpPr>
        <p:spPr>
          <a:xfrm>
            <a:off x="737937" y="1152526"/>
            <a:ext cx="9265045" cy="4973639"/>
          </a:xfrm>
          <a:noFill/>
          <a:ln>
            <a:solidFill>
              <a:schemeClr val="bg1"/>
            </a:solidFill>
          </a:ln>
        </p:spPr>
        <p:txBody>
          <a:bodyPr/>
          <a:lstStyle/>
          <a:p>
            <a:pPr marL="0" lvl="3" indent="0">
              <a:spcBef>
                <a:spcPts val="0"/>
              </a:spcBef>
              <a:buSzPct val="125000"/>
              <a:buNone/>
            </a:pPr>
            <a:r>
              <a:rPr lang="en-US" sz="2400" b="1">
                <a:latin typeface="Calibri" panose="020F0502020204030204" pitchFamily="34" charset="0"/>
                <a:cs typeface="Calibri" panose="020F0502020204030204" pitchFamily="34" charset="0"/>
              </a:rPr>
              <a:t>Grant Application Due Date:  May 2, 2024 - 11:59 PM </a:t>
            </a:r>
          </a:p>
          <a:p>
            <a:pPr marL="228600" lvl="3">
              <a:spcBef>
                <a:spcPts val="0"/>
              </a:spcBef>
              <a:buSzPct val="125000"/>
            </a:pPr>
            <a:endParaRPr lang="en-US" sz="2400" b="1">
              <a:latin typeface="Calibri" panose="020F0502020204030204" pitchFamily="34" charset="0"/>
              <a:cs typeface="Calibri" panose="020F0502020204030204" pitchFamily="34" charset="0"/>
            </a:endParaRPr>
          </a:p>
          <a:p>
            <a:pPr marL="228600" lvl="3">
              <a:spcBef>
                <a:spcPts val="0"/>
              </a:spcBef>
              <a:buSzPct val="125000"/>
            </a:pPr>
            <a:r>
              <a:rPr lang="en-US">
                <a:latin typeface="Calibri" panose="020F0502020204030204" pitchFamily="34" charset="0"/>
                <a:cs typeface="Calibri" panose="020F0502020204030204" pitchFamily="34" charset="0"/>
              </a:rPr>
              <a:t>The full application will be sent to those organizations invited to apply.</a:t>
            </a:r>
            <a:br>
              <a:rPr lang="en-US">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pPr marL="228600" lvl="3">
              <a:spcBef>
                <a:spcPts val="0"/>
              </a:spcBef>
              <a:buSzPct val="125000"/>
            </a:pPr>
            <a:r>
              <a:rPr lang="en-US">
                <a:latin typeface="Calibri" panose="020F0502020204030204" pitchFamily="34" charset="0"/>
                <a:cs typeface="Calibri" panose="020F0502020204030204" pitchFamily="34" charset="0"/>
              </a:rPr>
              <a:t>Submit all application documents via email to </a:t>
            </a:r>
            <a:r>
              <a:rPr lang="en-US" u="sng">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Eec.eeost.large@mass.gov </a:t>
            </a:r>
            <a:br>
              <a:rPr lang="en-US" u="sng">
                <a:latin typeface="Calibri" panose="020F0502020204030204" pitchFamily="34" charset="0"/>
                <a:ea typeface="Calibri" panose="020F0502020204030204" pitchFamily="34" charset="0"/>
                <a:cs typeface="Calibri" panose="020F0502020204030204" pitchFamily="34" charset="0"/>
              </a:rPr>
            </a:br>
            <a:br>
              <a:rPr lang="en-US" u="sng">
                <a:latin typeface="Calibri" panose="020F0502020204030204" pitchFamily="34" charset="0"/>
                <a:ea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EEC will send an automated confirmation for all emails that are received. This does not indicate that the application is complete; just that it was received.</a:t>
            </a:r>
            <a:br>
              <a:rPr lang="en-US">
                <a:latin typeface="Calibri" panose="020F0502020204030204" pitchFamily="34" charset="0"/>
                <a:cs typeface="Calibri" panose="020F0502020204030204" pitchFamily="34" charset="0"/>
              </a:rPr>
            </a:br>
            <a:endParaRPr lang="en-US">
              <a:latin typeface="Calibri" panose="020F0502020204030204" pitchFamily="34" charset="0"/>
              <a:cs typeface="Calibri" panose="020F0502020204030204" pitchFamily="34" charset="0"/>
            </a:endParaRPr>
          </a:p>
          <a:p>
            <a:pPr>
              <a:lnSpc>
                <a:spcPct val="150000"/>
              </a:lnSpc>
              <a:spcBef>
                <a:spcPts val="0"/>
              </a:spcBef>
              <a:defRPr/>
            </a:pPr>
            <a:r>
              <a:rPr lang="en-US" sz="1800">
                <a:solidFill>
                  <a:schemeClr val="tx1"/>
                </a:solidFill>
                <a:latin typeface="Calibri" panose="020F0502020204030204" pitchFamily="34" charset="0"/>
                <a:cs typeface="Calibri" panose="020F0502020204030204" pitchFamily="34" charset="0"/>
              </a:rPr>
              <a:t>All applicants will receive an on-site site visit with the EEOST review team, consisting of EEOST project manager, architectural reviewer and construction reviewer. Site tour, and conversations with members of the project team, including internal staff and external consultants.</a:t>
            </a:r>
            <a:br>
              <a:rPr lang="en-US" sz="1800">
                <a:solidFill>
                  <a:schemeClr val="tx1"/>
                </a:solidFill>
                <a:latin typeface="Calibri" panose="020F0502020204030204" pitchFamily="34" charset="0"/>
                <a:cs typeface="Calibri" panose="020F0502020204030204" pitchFamily="34" charset="0"/>
              </a:rPr>
            </a:br>
            <a:endParaRPr lang="en-US" sz="1800">
              <a:solidFill>
                <a:schemeClr val="tx1"/>
              </a:solidFill>
              <a:latin typeface="Calibri" panose="020F0502020204030204" pitchFamily="34" charset="0"/>
              <a:cs typeface="Calibri" panose="020F0502020204030204" pitchFamily="34" charset="0"/>
            </a:endParaRPr>
          </a:p>
          <a:p>
            <a:pPr marL="171450" lvl="3" indent="-171450">
              <a:spcBef>
                <a:spcPts val="0"/>
              </a:spcBef>
            </a:pPr>
            <a:r>
              <a:rPr lang="en-US" b="1">
                <a:latin typeface="Calibri" panose="020F0502020204030204" pitchFamily="34" charset="0"/>
                <a:cs typeface="Calibri" panose="020F0502020204030204" pitchFamily="34" charset="0"/>
              </a:rPr>
              <a:t>EEC announces EEOST conditional commitments in September 2024.</a:t>
            </a:r>
          </a:p>
          <a:p>
            <a:pPr marL="0" indent="0">
              <a:buNone/>
            </a:pPr>
            <a:endParaRPr lang="en-US" sz="32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8D7F8852-6724-41B0-A86E-72CDA7A1E014}" type="slidenum">
              <a:rPr lang="en-US" smtClean="0"/>
              <a:pPr/>
              <a:t>26</a:t>
            </a:fld>
            <a:endParaRPr lang="en-US"/>
          </a:p>
        </p:txBody>
      </p:sp>
    </p:spTree>
    <p:extLst>
      <p:ext uri="{BB962C8B-B14F-4D97-AF65-F5344CB8AC3E}">
        <p14:creationId xmlns:p14="http://schemas.microsoft.com/office/powerpoint/2010/main" val="914519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Grant Review Score Sheet (Application)</a:t>
            </a:r>
          </a:p>
        </p:txBody>
      </p:sp>
      <p:sp>
        <p:nvSpPr>
          <p:cNvPr id="3" name="Content Placeholder 2"/>
          <p:cNvSpPr>
            <a:spLocks noGrp="1"/>
          </p:cNvSpPr>
          <p:nvPr>
            <p:ph idx="1"/>
          </p:nvPr>
        </p:nvSpPr>
        <p:spPr>
          <a:xfrm>
            <a:off x="649705" y="1166928"/>
            <a:ext cx="9935169" cy="4535902"/>
          </a:xfrm>
        </p:spPr>
        <p:txBody>
          <a:bodyPr>
            <a:normAutofit/>
          </a:bodyPr>
          <a:lstStyle/>
          <a:p>
            <a:pPr marL="0" indent="0">
              <a:buNone/>
            </a:pPr>
            <a:r>
              <a:rPr lang="en-US" sz="2000" dirty="0">
                <a:latin typeface="Calibri" panose="020F0502020204030204" pitchFamily="34" charset="0"/>
                <a:cs typeface="Calibri" panose="020F0502020204030204" pitchFamily="34" charset="0"/>
              </a:rPr>
              <a:t>Criteria				Maximum Points Available		</a:t>
            </a:r>
          </a:p>
          <a:p>
            <a:pPr marL="0" indent="0">
              <a:buNone/>
            </a:pPr>
            <a:r>
              <a:rPr lang="en-US" sz="2000" dirty="0">
                <a:solidFill>
                  <a:schemeClr val="tx1"/>
                </a:solidFill>
                <a:latin typeface="Calibri" panose="020F0502020204030204" pitchFamily="34" charset="0"/>
                <a:cs typeface="Calibri" panose="020F0502020204030204" pitchFamily="34" charset="0"/>
              </a:rPr>
              <a:t>1. Accurate Presentation/Documentation of Project Costs			25</a:t>
            </a:r>
          </a:p>
          <a:p>
            <a:pPr marL="0" indent="0">
              <a:buNone/>
            </a:pPr>
            <a:r>
              <a:rPr lang="en-US" sz="2000" dirty="0">
                <a:solidFill>
                  <a:schemeClr val="tx1"/>
                </a:solidFill>
                <a:latin typeface="Calibri" panose="020F0502020204030204" pitchFamily="34" charset="0"/>
                <a:cs typeface="Calibri" panose="020F0502020204030204" pitchFamily="34" charset="0"/>
              </a:rPr>
              <a:t>2. Readiness and Feasibility						25</a:t>
            </a:r>
          </a:p>
          <a:p>
            <a:pPr marL="0" indent="0">
              <a:buNone/>
            </a:pPr>
            <a:r>
              <a:rPr lang="en-US" sz="2000" dirty="0">
                <a:solidFill>
                  <a:schemeClr val="tx1"/>
                </a:solidFill>
                <a:latin typeface="Calibri" panose="020F0502020204030204" pitchFamily="34" charset="0"/>
                <a:cs typeface="Calibri" panose="020F0502020204030204" pitchFamily="34" charset="0"/>
              </a:rPr>
              <a:t>3. Organizational and Financial Stability					10</a:t>
            </a:r>
          </a:p>
          <a:p>
            <a:pPr marL="0" indent="0">
              <a:buNone/>
            </a:pPr>
            <a:r>
              <a:rPr lang="en-US" sz="2000" dirty="0">
                <a:solidFill>
                  <a:schemeClr val="tx1"/>
                </a:solidFill>
                <a:latin typeface="Calibri" panose="020F0502020204030204" pitchFamily="34" charset="0"/>
                <a:cs typeface="Calibri" panose="020F0502020204030204" pitchFamily="34" charset="0"/>
              </a:rPr>
              <a:t>4. Site Consideration							10</a:t>
            </a:r>
          </a:p>
          <a:p>
            <a:pPr marL="0" indent="0">
              <a:buNone/>
            </a:pPr>
            <a:r>
              <a:rPr lang="en-US" sz="2000" dirty="0">
                <a:solidFill>
                  <a:schemeClr val="tx1"/>
                </a:solidFill>
                <a:latin typeface="Calibri" panose="020F0502020204030204" pitchFamily="34" charset="0"/>
                <a:cs typeface="Calibri" panose="020F0502020204030204" pitchFamily="34" charset="0"/>
              </a:rPr>
              <a:t>5. Development Team and Project Manager					10</a:t>
            </a:r>
          </a:p>
          <a:p>
            <a:pPr marL="0" indent="0">
              <a:buNone/>
            </a:pPr>
            <a:r>
              <a:rPr lang="en-US" sz="2000" dirty="0">
                <a:solidFill>
                  <a:schemeClr val="tx1"/>
                </a:solidFill>
                <a:latin typeface="Calibri" panose="020F0502020204030204" pitchFamily="34" charset="0"/>
                <a:cs typeface="Calibri" panose="020F0502020204030204" pitchFamily="34" charset="0"/>
              </a:rPr>
              <a:t>6. Social Vulnerability Index (SVI) Adjustment				10</a:t>
            </a:r>
          </a:p>
          <a:p>
            <a:pPr marL="0" indent="0">
              <a:buNone/>
            </a:pPr>
            <a:r>
              <a:rPr lang="en-US" sz="2000" dirty="0">
                <a:solidFill>
                  <a:schemeClr val="tx1"/>
                </a:solidFill>
                <a:latin typeface="Calibri" panose="020F0502020204030204" pitchFamily="34" charset="0"/>
                <a:cs typeface="Calibri" panose="020F0502020204030204" pitchFamily="34" charset="0"/>
              </a:rPr>
              <a:t>7. Preferences								</a:t>
            </a:r>
            <a:r>
              <a:rPr lang="en-US" sz="2000" u="sng" dirty="0">
                <a:solidFill>
                  <a:schemeClr val="tx1"/>
                </a:solidFill>
                <a:latin typeface="Calibri" panose="020F0502020204030204" pitchFamily="34" charset="0"/>
                <a:cs typeface="Calibri" panose="020F0502020204030204" pitchFamily="34" charset="0"/>
              </a:rPr>
              <a:t>10</a:t>
            </a:r>
            <a:endParaRPr lang="en-US" sz="2000" dirty="0">
              <a:solidFill>
                <a:schemeClr val="tx1"/>
              </a:solidFill>
              <a:latin typeface="Calibri" panose="020F0502020204030204" pitchFamily="34" charset="0"/>
              <a:cs typeface="Calibri" panose="020F0502020204030204" pitchFamily="34" charset="0"/>
            </a:endParaRPr>
          </a:p>
          <a:p>
            <a:pPr marL="0" indent="0">
              <a:buNone/>
            </a:pP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ea typeface="Times New Roman" panose="02020603050405020304" pitchFamily="18" charset="0"/>
                <a:cs typeface="Calibri" panose="020F0502020204030204" pitchFamily="34" charset="0"/>
              </a:rPr>
              <a:t> (Max. Points 10, one point each unless otherwise indicated) </a:t>
            </a:r>
            <a:r>
              <a:rPr lang="en-US" sz="2000" dirty="0">
                <a:solidFill>
                  <a:schemeClr val="tx1"/>
                </a:solidFill>
                <a:latin typeface="Calibri" panose="020F0502020204030204" pitchFamily="34" charset="0"/>
                <a:cs typeface="Calibri" panose="020F0502020204030204" pitchFamily="34" charset="0"/>
              </a:rPr>
              <a:t>		</a:t>
            </a:r>
          </a:p>
          <a:p>
            <a:pPr marL="0" indent="0">
              <a:buNone/>
            </a:pPr>
            <a:r>
              <a:rPr lang="en-US" sz="2000" dirty="0">
                <a:latin typeface="Calibri" panose="020F0502020204030204" pitchFamily="34" charset="0"/>
                <a:cs typeface="Calibri" panose="020F0502020204030204" pitchFamily="34" charset="0"/>
              </a:rPr>
              <a:t>							TOTAL	       	100</a:t>
            </a:r>
          </a:p>
        </p:txBody>
      </p:sp>
      <p:sp>
        <p:nvSpPr>
          <p:cNvPr id="4" name="Slide Number Placeholder 3"/>
          <p:cNvSpPr>
            <a:spLocks noGrp="1"/>
          </p:cNvSpPr>
          <p:nvPr>
            <p:ph type="sldNum" sz="quarter" idx="12"/>
          </p:nvPr>
        </p:nvSpPr>
        <p:spPr/>
        <p:txBody>
          <a:bodyPr/>
          <a:lstStyle/>
          <a:p>
            <a:fld id="{8D7F8852-6724-41B0-A86E-72CDA7A1E014}" type="slidenum">
              <a:rPr lang="en-US" smtClean="0"/>
              <a:pPr/>
              <a:t>27</a:t>
            </a:fld>
            <a:endParaRPr lang="en-US"/>
          </a:p>
        </p:txBody>
      </p:sp>
    </p:spTree>
    <p:extLst>
      <p:ext uri="{BB962C8B-B14F-4D97-AF65-F5344CB8AC3E}">
        <p14:creationId xmlns:p14="http://schemas.microsoft.com/office/powerpoint/2010/main" val="410900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47" y="277646"/>
            <a:ext cx="9633285" cy="668420"/>
          </a:xfrm>
        </p:spPr>
        <p:txBody>
          <a:bodyPr rtlCol="0">
            <a:normAutofit/>
          </a:bodyPr>
          <a:lstStyle/>
          <a:p>
            <a:pPr>
              <a:defRPr/>
            </a:pPr>
            <a:r>
              <a:rPr lang="en-US"/>
              <a:t>Preferences</a:t>
            </a:r>
          </a:p>
        </p:txBody>
      </p:sp>
      <p:sp>
        <p:nvSpPr>
          <p:cNvPr id="15364" name="Content Placeholder 2"/>
          <p:cNvSpPr>
            <a:spLocks noGrp="1"/>
          </p:cNvSpPr>
          <p:nvPr>
            <p:ph idx="1"/>
          </p:nvPr>
        </p:nvSpPr>
        <p:spPr>
          <a:xfrm>
            <a:off x="356937" y="934713"/>
            <a:ext cx="9959741" cy="5326519"/>
          </a:xfrm>
        </p:spPr>
        <p:txBody>
          <a:bodyPr/>
          <a:lstStyle/>
          <a:p>
            <a:pPr marL="0" indent="0" hangingPunct="0">
              <a:buNone/>
            </a:pPr>
            <a:r>
              <a:rPr lang="en-US" u="sng">
                <a:solidFill>
                  <a:schemeClr val="tx1"/>
                </a:solidFill>
                <a:latin typeface="Calibri" panose="020F0502020204030204" pitchFamily="34" charset="0"/>
                <a:cs typeface="Calibri" panose="020F0502020204030204" pitchFamily="34" charset="0"/>
              </a:rPr>
              <a:t>Preference will be given to Eligible Projects that reflect:</a:t>
            </a:r>
            <a:endParaRPr lang="en-US">
              <a:solidFill>
                <a:schemeClr val="tx1"/>
              </a:solidFill>
              <a:latin typeface="Calibri" panose="020F0502020204030204" pitchFamily="34" charset="0"/>
              <a:cs typeface="Calibri" panose="020F0502020204030204" pitchFamily="34" charset="0"/>
            </a:endParaRPr>
          </a:p>
          <a:p>
            <a:pPr marL="342900" indent="-342900" hangingPunct="0">
              <a:spcBef>
                <a:spcPts val="1200"/>
              </a:spcBef>
              <a:buSzPct val="100000"/>
              <a:buFont typeface="+mj-lt"/>
              <a:buAutoNum type="arabicPeriod"/>
            </a:pPr>
            <a:r>
              <a:rPr lang="en-US" sz="1800">
                <a:solidFill>
                  <a:schemeClr val="tx1"/>
                </a:solidFill>
                <a:latin typeface="Calibri" panose="020F0502020204030204" pitchFamily="34" charset="0"/>
                <a:cs typeface="Calibri" panose="020F0502020204030204" pitchFamily="34" charset="0"/>
              </a:rPr>
              <a:t>A balanced geographic plan that includes projects in different parts of the state, with emphasis given to the Central Massachusetts Region and Cape Cod and the Islands. </a:t>
            </a:r>
          </a:p>
          <a:p>
            <a:pPr marL="342900" indent="-342900" hangingPunct="0">
              <a:spcBef>
                <a:spcPts val="1200"/>
              </a:spcBef>
              <a:buSzPct val="100000"/>
              <a:buFont typeface="+mj-lt"/>
              <a:buAutoNum type="arabicPeriod"/>
            </a:pPr>
            <a:r>
              <a:rPr lang="en-US" sz="1800">
                <a:solidFill>
                  <a:schemeClr val="tx1"/>
                </a:solidFill>
                <a:latin typeface="Calibri" panose="020F0502020204030204" pitchFamily="34" charset="0"/>
                <a:ea typeface="Times New Roman" panose="02020603050405020304" pitchFamily="18" charset="0"/>
                <a:cs typeface="Calibri" panose="020F0502020204030204" pitchFamily="34" charset="0"/>
              </a:rPr>
              <a:t>Facilities where the number of families receiving public subsidy is 80% or more of the total child care enrollment as of the date of the EEOST Large Grant Program Application. </a:t>
            </a:r>
            <a:r>
              <a:rPr lang="en-US" sz="1800">
                <a:solidFill>
                  <a:schemeClr val="tx1"/>
                </a:solidFill>
                <a:latin typeface="Calibri" panose="020F0502020204030204" pitchFamily="34" charset="0"/>
                <a:cs typeface="Calibri" panose="020F0502020204030204" pitchFamily="34" charset="0"/>
              </a:rPr>
              <a:t>(2 points)</a:t>
            </a:r>
            <a:endParaRPr lang="en-US" sz="180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hangingPunct="0">
              <a:spcBef>
                <a:spcPts val="1200"/>
              </a:spcBef>
              <a:buSzPct val="100000"/>
              <a:buFont typeface="+mj-lt"/>
              <a:buAutoNum type="arabicPeriod"/>
            </a:pPr>
            <a:r>
              <a:rPr lang="en-US" sz="1800">
                <a:solidFill>
                  <a:schemeClr val="tx1"/>
                </a:solidFill>
                <a:latin typeface="Calibri" panose="020F0502020204030204" pitchFamily="34" charset="0"/>
                <a:cs typeface="Calibri" panose="020F0502020204030204" pitchFamily="34" charset="0"/>
              </a:rPr>
              <a:t>Programs serving one or more of EEC’s Priority Populations (homeless children, families in supportive child care (children with open DCF cases), or young parents).</a:t>
            </a:r>
          </a:p>
          <a:p>
            <a:pPr marL="342900" indent="-342900" hangingPunct="0">
              <a:spcBef>
                <a:spcPts val="1200"/>
              </a:spcBef>
              <a:buSzPct val="100000"/>
              <a:buFont typeface="+mj-lt"/>
              <a:buAutoNum type="arabicPeriod"/>
            </a:pPr>
            <a:r>
              <a:rPr lang="en-US" sz="1800">
                <a:solidFill>
                  <a:schemeClr val="tx1"/>
                </a:solidFill>
                <a:latin typeface="Calibri" panose="020F0502020204030204" pitchFamily="34" charset="0"/>
                <a:cs typeface="Calibri" panose="020F0502020204030204" pitchFamily="34" charset="0"/>
              </a:rPr>
              <a:t>Project addresses accessibility for individuals with special needs. </a:t>
            </a:r>
          </a:p>
          <a:p>
            <a:pPr marL="342900" indent="-342900" hangingPunct="0">
              <a:spcBef>
                <a:spcPts val="1200"/>
              </a:spcBef>
              <a:buSzPct val="100000"/>
              <a:buFont typeface="+mj-lt"/>
              <a:buAutoNum type="arabicPeriod"/>
            </a:pPr>
            <a:r>
              <a:rPr lang="en-US" sz="1800">
                <a:solidFill>
                  <a:schemeClr val="tx1"/>
                </a:solidFill>
                <a:latin typeface="Calibri" panose="020F0502020204030204" pitchFamily="34" charset="0"/>
                <a:cs typeface="Calibri" panose="020F0502020204030204" pitchFamily="34" charset="0"/>
              </a:rPr>
              <a:t>Location within a Gateway City.</a:t>
            </a:r>
          </a:p>
          <a:p>
            <a:pPr marL="342900" indent="-342900" hangingPunct="0">
              <a:spcBef>
                <a:spcPts val="1200"/>
              </a:spcBef>
              <a:buSzPct val="100000"/>
              <a:buFont typeface="+mj-lt"/>
              <a:buAutoNum type="arabicPeriod"/>
            </a:pPr>
            <a:r>
              <a:rPr lang="en-US" sz="1800">
                <a:solidFill>
                  <a:schemeClr val="tx1"/>
                </a:solidFill>
                <a:latin typeface="Calibri" panose="020F0502020204030204" pitchFamily="34" charset="0"/>
                <a:cs typeface="Calibri" panose="020F0502020204030204" pitchFamily="34" charset="0"/>
              </a:rPr>
              <a:t>Solicitation and/or participation of businesses certified by state Supplier Diversity Office (SDO) and participants in the Supplier Diversity Program (SDP), including construction companies or development team members, as part of the project team. (2 points)</a:t>
            </a:r>
          </a:p>
          <a:p>
            <a:pPr marL="342900" indent="-342900" hangingPunct="0">
              <a:spcBef>
                <a:spcPts val="1200"/>
              </a:spcBef>
              <a:buSzPct val="100000"/>
              <a:buFont typeface="+mj-lt"/>
              <a:buAutoNum type="arabicPeriod"/>
            </a:pPr>
            <a:r>
              <a:rPr lang="en-US" sz="1800">
                <a:solidFill>
                  <a:schemeClr val="tx1"/>
                </a:solidFill>
                <a:latin typeface="Calibri" panose="020F0502020204030204" pitchFamily="34" charset="0"/>
                <a:cs typeface="Calibri" panose="020F0502020204030204" pitchFamily="34" charset="0"/>
              </a:rPr>
              <a:t>Organizations that have not been previously awarded an EEOST grant. (2 points)</a:t>
            </a:r>
          </a:p>
        </p:txBody>
      </p:sp>
      <p:sp>
        <p:nvSpPr>
          <p:cNvPr id="6" name="Slide Number Placeholder 5"/>
          <p:cNvSpPr>
            <a:spLocks noGrp="1"/>
          </p:cNvSpPr>
          <p:nvPr>
            <p:ph type="sldNum" sz="quarter" idx="12"/>
          </p:nvPr>
        </p:nvSpPr>
        <p:spPr/>
        <p:txBody>
          <a:bodyPr/>
          <a:lstStyle/>
          <a:p>
            <a:pPr>
              <a:defRPr/>
            </a:pPr>
            <a:fld id="{2FD82CAD-BC46-4484-8A04-B0246B63A668}" type="slidenum">
              <a:rPr lang="en-US"/>
              <a:pPr>
                <a:defRPr/>
              </a:pPr>
              <a:t>28</a:t>
            </a:fld>
            <a:endParaRPr lang="en-US"/>
          </a:p>
        </p:txBody>
      </p:sp>
    </p:spTree>
    <p:extLst>
      <p:ext uri="{BB962C8B-B14F-4D97-AF65-F5344CB8AC3E}">
        <p14:creationId xmlns:p14="http://schemas.microsoft.com/office/powerpoint/2010/main" val="3781758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2CE2D1F-9E92-CEDB-6694-2D027C1FE69A}"/>
              </a:ext>
            </a:extLst>
          </p:cNvPr>
          <p:cNvGraphicFramePr>
            <a:graphicFrameLocks noGrp="1"/>
          </p:cNvGraphicFramePr>
          <p:nvPr>
            <p:extLst>
              <p:ext uri="{D42A27DB-BD31-4B8C-83A1-F6EECF244321}">
                <p14:modId xmlns:p14="http://schemas.microsoft.com/office/powerpoint/2010/main" val="2402654977"/>
              </p:ext>
            </p:extLst>
          </p:nvPr>
        </p:nvGraphicFramePr>
        <p:xfrm>
          <a:off x="2093495" y="2041778"/>
          <a:ext cx="8382000" cy="3980160"/>
        </p:xfrm>
        <a:graphic>
          <a:graphicData uri="http://schemas.openxmlformats.org/drawingml/2006/table">
            <a:tbl>
              <a:tblPr/>
              <a:tblGrid>
                <a:gridCol w="258584">
                  <a:extLst>
                    <a:ext uri="{9D8B030D-6E8A-4147-A177-3AD203B41FA5}">
                      <a16:colId xmlns:a16="http://schemas.microsoft.com/office/drawing/2014/main" val="3768070861"/>
                    </a:ext>
                  </a:extLst>
                </a:gridCol>
                <a:gridCol w="155151">
                  <a:extLst>
                    <a:ext uri="{9D8B030D-6E8A-4147-A177-3AD203B41FA5}">
                      <a16:colId xmlns:a16="http://schemas.microsoft.com/office/drawing/2014/main" val="2483476614"/>
                    </a:ext>
                  </a:extLst>
                </a:gridCol>
                <a:gridCol w="2404831">
                  <a:extLst>
                    <a:ext uri="{9D8B030D-6E8A-4147-A177-3AD203B41FA5}">
                      <a16:colId xmlns:a16="http://schemas.microsoft.com/office/drawing/2014/main" val="3728419361"/>
                    </a:ext>
                  </a:extLst>
                </a:gridCol>
                <a:gridCol w="1254132">
                  <a:extLst>
                    <a:ext uri="{9D8B030D-6E8A-4147-A177-3AD203B41FA5}">
                      <a16:colId xmlns:a16="http://schemas.microsoft.com/office/drawing/2014/main" val="2338677951"/>
                    </a:ext>
                  </a:extLst>
                </a:gridCol>
                <a:gridCol w="248241">
                  <a:extLst>
                    <a:ext uri="{9D8B030D-6E8A-4147-A177-3AD203B41FA5}">
                      <a16:colId xmlns:a16="http://schemas.microsoft.com/office/drawing/2014/main" val="916495473"/>
                    </a:ext>
                  </a:extLst>
                </a:gridCol>
                <a:gridCol w="430542">
                  <a:extLst>
                    <a:ext uri="{9D8B030D-6E8A-4147-A177-3AD203B41FA5}">
                      <a16:colId xmlns:a16="http://schemas.microsoft.com/office/drawing/2014/main" val="3525336074"/>
                    </a:ext>
                  </a:extLst>
                </a:gridCol>
                <a:gridCol w="255998">
                  <a:extLst>
                    <a:ext uri="{9D8B030D-6E8A-4147-A177-3AD203B41FA5}">
                      <a16:colId xmlns:a16="http://schemas.microsoft.com/office/drawing/2014/main" val="4102221932"/>
                    </a:ext>
                  </a:extLst>
                </a:gridCol>
                <a:gridCol w="1966826">
                  <a:extLst>
                    <a:ext uri="{9D8B030D-6E8A-4147-A177-3AD203B41FA5}">
                      <a16:colId xmlns:a16="http://schemas.microsoft.com/office/drawing/2014/main" val="722223396"/>
                    </a:ext>
                  </a:extLst>
                </a:gridCol>
                <a:gridCol w="1407695">
                  <a:extLst>
                    <a:ext uri="{9D8B030D-6E8A-4147-A177-3AD203B41FA5}">
                      <a16:colId xmlns:a16="http://schemas.microsoft.com/office/drawing/2014/main" val="672265072"/>
                    </a:ext>
                  </a:extLst>
                </a:gridCol>
              </a:tblGrid>
              <a:tr h="152208">
                <a:tc>
                  <a:txBody>
                    <a:bodyPr/>
                    <a:lstStyle/>
                    <a:p>
                      <a:pPr algn="r" fontAlgn="b"/>
                      <a:r>
                        <a:rPr lang="en-US" sz="1100" b="0" i="0" u="none" strike="noStrike">
                          <a:solidFill>
                            <a:srgbClr val="000000"/>
                          </a:solidFill>
                          <a:effectLst/>
                          <a:latin typeface="Calibri" panose="020F0502020204030204" pitchFamily="34" charset="0"/>
                        </a:rPr>
                        <a:t>30</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Fire Protection</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68802821"/>
                  </a:ext>
                </a:extLst>
              </a:tr>
              <a:tr h="197466">
                <a:tc>
                  <a:txBody>
                    <a:bodyPr/>
                    <a:lstStyle/>
                    <a:p>
                      <a:pPr algn="r" fontAlgn="b"/>
                      <a:r>
                        <a:rPr lang="en-US" sz="1100" b="0" i="0" u="none" strike="noStrike">
                          <a:solidFill>
                            <a:srgbClr val="000000"/>
                          </a:solidFill>
                          <a:effectLst/>
                          <a:latin typeface="Calibri" panose="020F0502020204030204" pitchFamily="34" charset="0"/>
                        </a:rPr>
                        <a:t>31</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Electrical</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08910927"/>
                  </a:ext>
                </a:extLst>
              </a:tr>
              <a:tr h="214266">
                <a:tc>
                  <a:txBody>
                    <a:bodyPr/>
                    <a:lstStyle/>
                    <a:p>
                      <a:pPr algn="r" fontAlgn="b"/>
                      <a:r>
                        <a:rPr lang="en-US" sz="1100" b="0" i="0" u="none" strike="noStrike">
                          <a:solidFill>
                            <a:srgbClr val="000000"/>
                          </a:solidFill>
                          <a:effectLst/>
                          <a:latin typeface="Calibri" panose="020F0502020204030204" pitchFamily="34" charset="0"/>
                        </a:rPr>
                        <a:t>32</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Accessory Buildings</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53381903"/>
                  </a:ext>
                </a:extLst>
              </a:tr>
              <a:tr h="152208">
                <a:tc>
                  <a:txBody>
                    <a:bodyPr/>
                    <a:lstStyle/>
                    <a:p>
                      <a:pPr algn="r" fontAlgn="b"/>
                      <a:r>
                        <a:rPr lang="en-US" sz="1100" b="0" i="0" u="none" strike="noStrike">
                          <a:solidFill>
                            <a:srgbClr val="000000"/>
                          </a:solidFill>
                          <a:effectLst/>
                          <a:latin typeface="Calibri" panose="020F0502020204030204" pitchFamily="34" charset="0"/>
                        </a:rPr>
                        <a:t>33</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Other / misc</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612591586"/>
                  </a:ext>
                </a:extLst>
              </a:tr>
              <a:tr h="152208">
                <a:tc>
                  <a:txBody>
                    <a:bodyPr/>
                    <a:lstStyle/>
                    <a:p>
                      <a:pPr algn="r" fontAlgn="b"/>
                      <a:r>
                        <a:rPr lang="en-US" sz="1100" b="0" i="0" u="none" strike="noStrike">
                          <a:solidFill>
                            <a:srgbClr val="000000"/>
                          </a:solidFill>
                          <a:effectLst/>
                          <a:latin typeface="Calibri" panose="020F0502020204030204" pitchFamily="34" charset="0"/>
                        </a:rPr>
                        <a:t>34</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1" i="0" u="none" strike="noStrike">
                          <a:solidFill>
                            <a:srgbClr val="000000"/>
                          </a:solidFill>
                          <a:effectLst/>
                          <a:latin typeface="Calibri" panose="020F0502020204030204" pitchFamily="34" charset="0"/>
                        </a:rPr>
                        <a:t>Subtotal Structural</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panose="020F0502020204030204" pitchFamily="34" charset="0"/>
                        </a:rPr>
                        <a:t>$0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extLst>
                  <a:ext uri="{0D108BD9-81ED-4DB2-BD59-A6C34878D82A}">
                    <a16:rowId xmlns:a16="http://schemas.microsoft.com/office/drawing/2014/main" val="1400655089"/>
                  </a:ext>
                </a:extLst>
              </a:tr>
              <a:tr h="152208">
                <a:tc>
                  <a:txBody>
                    <a:bodyPr/>
                    <a:lstStyle/>
                    <a:p>
                      <a:pPr algn="r" fontAlgn="b"/>
                      <a:r>
                        <a:rPr lang="en-US" sz="1100" b="0" i="0" u="none" strike="noStrike">
                          <a:solidFill>
                            <a:srgbClr val="000000"/>
                          </a:solidFill>
                          <a:effectLst/>
                          <a:latin typeface="Calibri" panose="020F0502020204030204" pitchFamily="34" charset="0"/>
                        </a:rPr>
                        <a:t>35</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Outdoor Playground</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18982491"/>
                  </a:ext>
                </a:extLst>
              </a:tr>
              <a:tr h="152208">
                <a:tc>
                  <a:txBody>
                    <a:bodyPr/>
                    <a:lstStyle/>
                    <a:p>
                      <a:pPr algn="r" fontAlgn="b"/>
                      <a:r>
                        <a:rPr lang="en-US" sz="1100" b="0" i="0" u="none" strike="noStrike">
                          <a:solidFill>
                            <a:srgbClr val="000000"/>
                          </a:solidFill>
                          <a:effectLst/>
                          <a:latin typeface="Calibri" panose="020F0502020204030204" pitchFamily="34" charset="0"/>
                        </a:rPr>
                        <a:t>36</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Earth Work</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203834962"/>
                  </a:ext>
                </a:extLst>
              </a:tr>
              <a:tr h="152208">
                <a:tc>
                  <a:txBody>
                    <a:bodyPr/>
                    <a:lstStyle/>
                    <a:p>
                      <a:pPr algn="r" fontAlgn="b"/>
                      <a:r>
                        <a:rPr lang="en-US" sz="1100" b="0" i="0" u="none" strike="noStrike">
                          <a:solidFill>
                            <a:srgbClr val="000000"/>
                          </a:solidFill>
                          <a:effectLst/>
                          <a:latin typeface="Calibri" panose="020F0502020204030204" pitchFamily="34" charset="0"/>
                        </a:rPr>
                        <a:t>37</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Site Utilities</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647882265"/>
                  </a:ext>
                </a:extLst>
              </a:tr>
              <a:tr h="152208">
                <a:tc>
                  <a:txBody>
                    <a:bodyPr/>
                    <a:lstStyle/>
                    <a:p>
                      <a:pPr algn="r" fontAlgn="b"/>
                      <a:r>
                        <a:rPr lang="en-US" sz="1100" b="0" i="0" u="none" strike="noStrike">
                          <a:solidFill>
                            <a:srgbClr val="000000"/>
                          </a:solidFill>
                          <a:effectLst/>
                          <a:latin typeface="Calibri" panose="020F0502020204030204" pitchFamily="34" charset="0"/>
                        </a:rPr>
                        <a:t>38</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Roads &amp; Walks</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48410752"/>
                  </a:ext>
                </a:extLst>
              </a:tr>
              <a:tr h="152208">
                <a:tc>
                  <a:txBody>
                    <a:bodyPr/>
                    <a:lstStyle/>
                    <a:p>
                      <a:pPr algn="r" fontAlgn="b"/>
                      <a:r>
                        <a:rPr lang="en-US" sz="1100" b="0" i="0" u="none" strike="noStrike">
                          <a:solidFill>
                            <a:srgbClr val="000000"/>
                          </a:solidFill>
                          <a:effectLst/>
                          <a:latin typeface="Calibri" panose="020F0502020204030204" pitchFamily="34" charset="0"/>
                        </a:rPr>
                        <a:t>39</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Site Improvement</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78241753"/>
                  </a:ext>
                </a:extLst>
              </a:tr>
              <a:tr h="152208">
                <a:tc>
                  <a:txBody>
                    <a:bodyPr/>
                    <a:lstStyle/>
                    <a:p>
                      <a:pPr algn="r" fontAlgn="b"/>
                      <a:r>
                        <a:rPr lang="en-US" sz="1100" b="0" i="0" u="none" strike="noStrike">
                          <a:solidFill>
                            <a:srgbClr val="000000"/>
                          </a:solidFill>
                          <a:effectLst/>
                          <a:latin typeface="Calibri" panose="020F0502020204030204" pitchFamily="34" charset="0"/>
                        </a:rPr>
                        <a:t>40</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Lawns &amp; Planting</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291513918"/>
                  </a:ext>
                </a:extLst>
              </a:tr>
              <a:tr h="152208">
                <a:tc>
                  <a:txBody>
                    <a:bodyPr/>
                    <a:lstStyle/>
                    <a:p>
                      <a:pPr algn="r" fontAlgn="b"/>
                      <a:r>
                        <a:rPr lang="en-US" sz="1100" b="0" i="0" u="none" strike="noStrike">
                          <a:solidFill>
                            <a:srgbClr val="000000"/>
                          </a:solidFill>
                          <a:effectLst/>
                          <a:latin typeface="Calibri" panose="020F0502020204030204" pitchFamily="34" charset="0"/>
                        </a:rPr>
                        <a:t>41</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Geotechnical Conditions</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14820035"/>
                  </a:ext>
                </a:extLst>
              </a:tr>
              <a:tr h="152208">
                <a:tc>
                  <a:txBody>
                    <a:bodyPr/>
                    <a:lstStyle/>
                    <a:p>
                      <a:pPr algn="r" fontAlgn="b"/>
                      <a:r>
                        <a:rPr lang="en-US" sz="1100" b="0" i="0" u="none" strike="noStrike">
                          <a:solidFill>
                            <a:srgbClr val="000000"/>
                          </a:solidFill>
                          <a:effectLst/>
                          <a:latin typeface="Calibri" panose="020F0502020204030204" pitchFamily="34" charset="0"/>
                        </a:rPr>
                        <a:t>42</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Environmental Remediation</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53964662"/>
                  </a:ext>
                </a:extLst>
              </a:tr>
              <a:tr h="152208">
                <a:tc>
                  <a:txBody>
                    <a:bodyPr/>
                    <a:lstStyle/>
                    <a:p>
                      <a:pPr algn="r" fontAlgn="b"/>
                      <a:r>
                        <a:rPr lang="en-US" sz="1100" b="0" i="0" u="none" strike="noStrike">
                          <a:solidFill>
                            <a:srgbClr val="000000"/>
                          </a:solidFill>
                          <a:effectLst/>
                          <a:latin typeface="Calibri" panose="020F0502020204030204" pitchFamily="34" charset="0"/>
                        </a:rPr>
                        <a:t>43</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Demolition</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35447628"/>
                  </a:ext>
                </a:extLst>
              </a:tr>
              <a:tr h="152208">
                <a:tc>
                  <a:txBody>
                    <a:bodyPr/>
                    <a:lstStyle/>
                    <a:p>
                      <a:pPr algn="r" fontAlgn="b"/>
                      <a:r>
                        <a:rPr lang="en-US" sz="1100" b="0" i="0" u="none" strike="noStrike">
                          <a:solidFill>
                            <a:srgbClr val="000000"/>
                          </a:solidFill>
                          <a:effectLst/>
                          <a:latin typeface="Calibri" panose="020F0502020204030204" pitchFamily="34" charset="0"/>
                        </a:rPr>
                        <a:t>44</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Unusual Site Cond</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77962141"/>
                  </a:ext>
                </a:extLst>
              </a:tr>
              <a:tr h="152208">
                <a:tc>
                  <a:txBody>
                    <a:bodyPr/>
                    <a:lstStyle/>
                    <a:p>
                      <a:pPr algn="r" fontAlgn="b"/>
                      <a:r>
                        <a:rPr lang="en-US" sz="1100" b="0" i="0" u="none" strike="noStrike">
                          <a:solidFill>
                            <a:srgbClr val="000000"/>
                          </a:solidFill>
                          <a:effectLst/>
                          <a:latin typeface="Calibri" panose="020F0502020204030204" pitchFamily="34" charset="0"/>
                        </a:rPr>
                        <a:t>45</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1" i="0" u="none" strike="noStrike">
                          <a:solidFill>
                            <a:srgbClr val="000000"/>
                          </a:solidFill>
                          <a:effectLst/>
                          <a:latin typeface="Calibri" panose="020F0502020204030204" pitchFamily="34" charset="0"/>
                        </a:rPr>
                        <a:t>Subtotal Site Work</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panose="020F0502020204030204" pitchFamily="34" charset="0"/>
                        </a:rPr>
                        <a:t>$0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extLst>
                  <a:ext uri="{0D108BD9-81ED-4DB2-BD59-A6C34878D82A}">
                    <a16:rowId xmlns:a16="http://schemas.microsoft.com/office/drawing/2014/main" val="3442186814"/>
                  </a:ext>
                </a:extLst>
              </a:tr>
              <a:tr h="152208">
                <a:tc>
                  <a:txBody>
                    <a:bodyPr/>
                    <a:lstStyle/>
                    <a:p>
                      <a:pPr algn="r" fontAlgn="b"/>
                      <a:r>
                        <a:rPr lang="en-US" sz="1100" b="0" i="0" u="none" strike="noStrike">
                          <a:solidFill>
                            <a:srgbClr val="000000"/>
                          </a:solidFill>
                          <a:effectLst/>
                          <a:latin typeface="Calibri" panose="020F0502020204030204" pitchFamily="34" charset="0"/>
                        </a:rPr>
                        <a:t>46</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1" i="0" u="none" strike="noStrike">
                          <a:solidFill>
                            <a:srgbClr val="000000"/>
                          </a:solidFill>
                          <a:effectLst/>
                          <a:latin typeface="Calibri" panose="020F0502020204030204" pitchFamily="34" charset="0"/>
                        </a:rPr>
                        <a:t>Total Improvements</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panose="020F0502020204030204" pitchFamily="34" charset="0"/>
                        </a:rPr>
                        <a:t>$0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extLst>
                  <a:ext uri="{0D108BD9-81ED-4DB2-BD59-A6C34878D82A}">
                    <a16:rowId xmlns:a16="http://schemas.microsoft.com/office/drawing/2014/main" val="574686174"/>
                  </a:ext>
                </a:extLst>
              </a:tr>
              <a:tr h="152208">
                <a:tc>
                  <a:txBody>
                    <a:bodyPr/>
                    <a:lstStyle/>
                    <a:p>
                      <a:pPr algn="r" fontAlgn="b"/>
                      <a:r>
                        <a:rPr lang="en-US" sz="1100" b="0" i="0" u="none" strike="noStrike">
                          <a:solidFill>
                            <a:srgbClr val="000000"/>
                          </a:solidFill>
                          <a:effectLst/>
                          <a:latin typeface="Calibri" panose="020F0502020204030204" pitchFamily="34" charset="0"/>
                        </a:rPr>
                        <a:t>47</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General Conditions</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79959427"/>
                  </a:ext>
                </a:extLst>
              </a:tr>
              <a:tr h="152208">
                <a:tc>
                  <a:txBody>
                    <a:bodyPr/>
                    <a:lstStyle/>
                    <a:p>
                      <a:pPr algn="r" fontAlgn="b"/>
                      <a:r>
                        <a:rPr lang="en-US" sz="1100" b="0" i="0" u="none" strike="noStrike">
                          <a:solidFill>
                            <a:srgbClr val="000000"/>
                          </a:solidFill>
                          <a:effectLst/>
                          <a:latin typeface="Calibri" panose="020F0502020204030204" pitchFamily="34" charset="0"/>
                        </a:rPr>
                        <a:t>48</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1" i="0" u="none" strike="noStrike">
                          <a:solidFill>
                            <a:srgbClr val="000000"/>
                          </a:solidFill>
                          <a:effectLst/>
                          <a:latin typeface="Calibri" panose="020F0502020204030204" pitchFamily="34" charset="0"/>
                        </a:rPr>
                        <a:t>Subtotal</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panose="020F0502020204030204" pitchFamily="34" charset="0"/>
                        </a:rPr>
                        <a:t>$0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extLst>
                  <a:ext uri="{0D108BD9-81ED-4DB2-BD59-A6C34878D82A}">
                    <a16:rowId xmlns:a16="http://schemas.microsoft.com/office/drawing/2014/main" val="756022850"/>
                  </a:ext>
                </a:extLst>
              </a:tr>
              <a:tr h="152208">
                <a:tc>
                  <a:txBody>
                    <a:bodyPr/>
                    <a:lstStyle/>
                    <a:p>
                      <a:pPr algn="r" fontAlgn="b"/>
                      <a:r>
                        <a:rPr lang="en-US" sz="1100" b="0" i="0" u="none" strike="noStrike">
                          <a:solidFill>
                            <a:srgbClr val="000000"/>
                          </a:solidFill>
                          <a:effectLst/>
                          <a:latin typeface="Calibri" panose="020F0502020204030204" pitchFamily="34" charset="0"/>
                        </a:rPr>
                        <a:t>49</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Builders Overhead</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69537316"/>
                  </a:ext>
                </a:extLst>
              </a:tr>
              <a:tr h="152208">
                <a:tc>
                  <a:txBody>
                    <a:bodyPr/>
                    <a:lstStyle/>
                    <a:p>
                      <a:pPr algn="r" fontAlgn="b"/>
                      <a:r>
                        <a:rPr lang="en-US" sz="1100" b="0" i="0" u="none" strike="noStrike">
                          <a:solidFill>
                            <a:srgbClr val="000000"/>
                          </a:solidFill>
                          <a:effectLst/>
                          <a:latin typeface="Calibri" panose="020F0502020204030204" pitchFamily="34" charset="0"/>
                        </a:rPr>
                        <a:t>50</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Builders Profit</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58365222"/>
                  </a:ext>
                </a:extLst>
              </a:tr>
              <a:tr h="0">
                <a:tc>
                  <a:txBody>
                    <a:bodyPr/>
                    <a:lstStyle/>
                    <a:p>
                      <a:pPr algn="r" fontAlgn="b"/>
                      <a:r>
                        <a:rPr lang="en-US" sz="1100" b="0" i="0" u="none" strike="noStrike">
                          <a:solidFill>
                            <a:srgbClr val="000000"/>
                          </a:solidFill>
                          <a:effectLst/>
                          <a:latin typeface="Calibri" panose="020F0502020204030204" pitchFamily="34" charset="0"/>
                        </a:rPr>
                        <a:t>51</a:t>
                      </a:r>
                    </a:p>
                  </a:txBody>
                  <a:tcPr marL="3171" marR="3171" marT="3171"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a:t>
                      </a:r>
                    </a:p>
                  </a:txBody>
                  <a:tcPr marL="3171" marR="3171" marT="3171" marB="0" anchor="b">
                    <a:lnL>
                      <a:noFill/>
                    </a:lnL>
                    <a:lnR>
                      <a:noFill/>
                    </a:lnR>
                    <a:lnT>
                      <a:noFill/>
                    </a:lnT>
                    <a:lnB>
                      <a:noFill/>
                    </a:lnB>
                    <a:solidFill>
                      <a:srgbClr val="FFFFFF"/>
                    </a:solidFill>
                  </a:tcPr>
                </a:tc>
                <a:tc>
                  <a:txBody>
                    <a:bodyPr/>
                    <a:lstStyle/>
                    <a:p>
                      <a:pPr algn="l" fontAlgn="b"/>
                      <a:r>
                        <a:rPr lang="en-US" sz="1100" b="1" i="0" u="none" strike="noStrike">
                          <a:solidFill>
                            <a:srgbClr val="000000"/>
                          </a:solidFill>
                          <a:effectLst/>
                          <a:latin typeface="Calibri" panose="020F0502020204030204" pitchFamily="34" charset="0"/>
                        </a:rPr>
                        <a:t>TOTAL</a:t>
                      </a:r>
                    </a:p>
                  </a:txBody>
                  <a:tcPr marL="3171" marR="3171" marT="3171"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900" b="0" i="0" u="none" strike="noStrike">
                          <a:solidFill>
                            <a:srgbClr val="000000"/>
                          </a:solidFill>
                          <a:effectLst/>
                          <a:latin typeface="Calibri" panose="020F0502020204030204" pitchFamily="34" charset="0"/>
                        </a:rPr>
                        <a:t>$0 </a:t>
                      </a:r>
                    </a:p>
                  </a:txBody>
                  <a:tcPr marL="3171" marR="3171" marT="31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extLst>
                  <a:ext uri="{0D108BD9-81ED-4DB2-BD59-A6C34878D82A}">
                    <a16:rowId xmlns:a16="http://schemas.microsoft.com/office/drawing/2014/main" val="977853292"/>
                  </a:ext>
                </a:extLst>
              </a:tr>
              <a:tr h="152208">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171" marR="3171" marT="3171" marB="0" anchor="b">
                    <a:lnL>
                      <a:noFill/>
                    </a:lnL>
                    <a:lnR>
                      <a:noFill/>
                    </a:lnR>
                    <a:lnT>
                      <a:noFill/>
                    </a:lnT>
                    <a:lnB>
                      <a:noFill/>
                    </a:lnB>
                    <a:solidFill>
                      <a:srgbClr val="FFFFFF"/>
                    </a:solidFill>
                  </a:tcPr>
                </a:tc>
                <a:extLst>
                  <a:ext uri="{0D108BD9-81ED-4DB2-BD59-A6C34878D82A}">
                    <a16:rowId xmlns:a16="http://schemas.microsoft.com/office/drawing/2014/main" val="2833484685"/>
                  </a:ext>
                </a:extLst>
              </a:tr>
            </a:tbl>
          </a:graphicData>
        </a:graphic>
      </p:graphicFrame>
      <p:graphicFrame>
        <p:nvGraphicFramePr>
          <p:cNvPr id="15" name="Table 14">
            <a:extLst>
              <a:ext uri="{FF2B5EF4-FFF2-40B4-BE49-F238E27FC236}">
                <a16:creationId xmlns:a16="http://schemas.microsoft.com/office/drawing/2014/main" id="{C1E2F12D-8EAC-3D90-569E-92D502D09604}"/>
              </a:ext>
            </a:extLst>
          </p:cNvPr>
          <p:cNvGraphicFramePr>
            <a:graphicFrameLocks noGrp="1"/>
          </p:cNvGraphicFramePr>
          <p:nvPr>
            <p:extLst>
              <p:ext uri="{D42A27DB-BD31-4B8C-83A1-F6EECF244321}">
                <p14:modId xmlns:p14="http://schemas.microsoft.com/office/powerpoint/2010/main" val="1294521455"/>
              </p:ext>
            </p:extLst>
          </p:nvPr>
        </p:nvGraphicFramePr>
        <p:xfrm>
          <a:off x="1999916" y="605215"/>
          <a:ext cx="7061200" cy="2194560"/>
        </p:xfrm>
        <a:graphic>
          <a:graphicData uri="http://schemas.openxmlformats.org/drawingml/2006/table">
            <a:tbl>
              <a:tblPr/>
              <a:tblGrid>
                <a:gridCol w="343360">
                  <a:extLst>
                    <a:ext uri="{9D8B030D-6E8A-4147-A177-3AD203B41FA5}">
                      <a16:colId xmlns:a16="http://schemas.microsoft.com/office/drawing/2014/main" val="2524757979"/>
                    </a:ext>
                  </a:extLst>
                </a:gridCol>
                <a:gridCol w="206016">
                  <a:extLst>
                    <a:ext uri="{9D8B030D-6E8A-4147-A177-3AD203B41FA5}">
                      <a16:colId xmlns:a16="http://schemas.microsoft.com/office/drawing/2014/main" val="656468055"/>
                    </a:ext>
                  </a:extLst>
                </a:gridCol>
                <a:gridCol w="2355582">
                  <a:extLst>
                    <a:ext uri="{9D8B030D-6E8A-4147-A177-3AD203B41FA5}">
                      <a16:colId xmlns:a16="http://schemas.microsoft.com/office/drawing/2014/main" val="1035975398"/>
                    </a:ext>
                  </a:extLst>
                </a:gridCol>
                <a:gridCol w="1275348">
                  <a:extLst>
                    <a:ext uri="{9D8B030D-6E8A-4147-A177-3AD203B41FA5}">
                      <a16:colId xmlns:a16="http://schemas.microsoft.com/office/drawing/2014/main" val="4217178535"/>
                    </a:ext>
                  </a:extLst>
                </a:gridCol>
                <a:gridCol w="2880894">
                  <a:extLst>
                    <a:ext uri="{9D8B030D-6E8A-4147-A177-3AD203B41FA5}">
                      <a16:colId xmlns:a16="http://schemas.microsoft.com/office/drawing/2014/main" val="1773612572"/>
                    </a:ext>
                  </a:extLst>
                </a:gridCol>
              </a:tblGrid>
              <a:tr h="182880">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a:noFill/>
                    </a:lnL>
                    <a:lnR>
                      <a:noFill/>
                    </a:lnR>
                    <a:lnT>
                      <a:noFill/>
                    </a:lnT>
                    <a:lnB>
                      <a:noFill/>
                    </a:lnB>
                    <a:solidFill>
                      <a:srgbClr val="FFFFFF"/>
                    </a:solidFill>
                  </a:tcPr>
                </a:tc>
                <a:tc>
                  <a:txBody>
                    <a:bodyPr/>
                    <a:lstStyle/>
                    <a:p>
                      <a:pPr algn="l" fontAlgn="b"/>
                      <a:r>
                        <a:rPr lang="en-US" sz="1050" b="0" i="1" u="none" strike="noStrike">
                          <a:solidFill>
                            <a:srgbClr val="000000"/>
                          </a:solidFill>
                          <a:effectLst/>
                          <a:latin typeface="Calibri" panose="020F0502020204030204" pitchFamily="34" charset="0"/>
                        </a:rPr>
                        <a:t>Trade Item</a:t>
                      </a:r>
                    </a:p>
                  </a:txBody>
                  <a:tcPr marL="3810" marR="3810" marT="3810" marB="0" anchor="b">
                    <a:lnL>
                      <a:noFill/>
                    </a:lnL>
                    <a:lnR>
                      <a:noFill/>
                    </a:lnR>
                    <a:lnT>
                      <a:noFill/>
                    </a:lnT>
                    <a:lnB>
                      <a:noFill/>
                    </a:lnB>
                    <a:solidFill>
                      <a:srgbClr val="FFFFFF"/>
                    </a:solidFill>
                  </a:tcPr>
                </a:tc>
                <a:tc>
                  <a:txBody>
                    <a:bodyPr/>
                    <a:lstStyle/>
                    <a:p>
                      <a:pPr algn="ctr" fontAlgn="b"/>
                      <a:r>
                        <a:rPr lang="en-US" sz="1050" b="0" i="1" u="none" strike="noStrike">
                          <a:solidFill>
                            <a:srgbClr val="000000"/>
                          </a:solidFill>
                          <a:effectLst/>
                          <a:latin typeface="Calibri" panose="020F0502020204030204" pitchFamily="34" charset="0"/>
                        </a:rPr>
                        <a:t>Amount</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1" u="none" strike="noStrike">
                          <a:solidFill>
                            <a:srgbClr val="000000"/>
                          </a:solidFill>
                          <a:effectLst/>
                          <a:latin typeface="Calibri" panose="020F0502020204030204" pitchFamily="34" charset="0"/>
                        </a:rPr>
                        <a:t>Description</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8065832"/>
                  </a:ext>
                </a:extLst>
              </a:tr>
              <a:tr h="182880">
                <a:tc>
                  <a:txBody>
                    <a:bodyPr/>
                    <a:lstStyle/>
                    <a:p>
                      <a:pPr algn="r" fontAlgn="b"/>
                      <a:r>
                        <a:rPr lang="en-US" sz="1050" b="0" i="0" u="none" strike="noStrike">
                          <a:solidFill>
                            <a:srgbClr val="000000"/>
                          </a:solidFill>
                          <a:effectLst/>
                          <a:latin typeface="Calibri" panose="020F0502020204030204" pitchFamily="34" charset="0"/>
                        </a:rPr>
                        <a:t>2</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Concrete</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8148870"/>
                  </a:ext>
                </a:extLst>
              </a:tr>
              <a:tr h="182880">
                <a:tc>
                  <a:txBody>
                    <a:bodyPr/>
                    <a:lstStyle/>
                    <a:p>
                      <a:pPr algn="r" fontAlgn="b"/>
                      <a:r>
                        <a:rPr lang="en-US" sz="1050" b="0" i="0" u="none" strike="noStrike">
                          <a:solidFill>
                            <a:srgbClr val="000000"/>
                          </a:solidFill>
                          <a:effectLst/>
                          <a:latin typeface="Calibri" panose="020F0502020204030204" pitchFamily="34" charset="0"/>
                        </a:rPr>
                        <a:t>3</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Masonry</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0299813"/>
                  </a:ext>
                </a:extLst>
              </a:tr>
              <a:tr h="182880">
                <a:tc>
                  <a:txBody>
                    <a:bodyPr/>
                    <a:lstStyle/>
                    <a:p>
                      <a:pPr algn="r" fontAlgn="b"/>
                      <a:r>
                        <a:rPr lang="en-US" sz="1050" b="0" i="0" u="none" strike="noStrike">
                          <a:solidFill>
                            <a:srgbClr val="000000"/>
                          </a:solidFill>
                          <a:effectLst/>
                          <a:latin typeface="Calibri" panose="020F0502020204030204" pitchFamily="34" charset="0"/>
                        </a:rPr>
                        <a:t>4</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Metals</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9550725"/>
                  </a:ext>
                </a:extLst>
              </a:tr>
              <a:tr h="182880">
                <a:tc>
                  <a:txBody>
                    <a:bodyPr/>
                    <a:lstStyle/>
                    <a:p>
                      <a:pPr algn="r" fontAlgn="b"/>
                      <a:r>
                        <a:rPr lang="en-US" sz="1050" b="0" i="0" u="none" strike="noStrike">
                          <a:solidFill>
                            <a:srgbClr val="000000"/>
                          </a:solidFill>
                          <a:effectLst/>
                          <a:latin typeface="Calibri" panose="020F0502020204030204" pitchFamily="34" charset="0"/>
                        </a:rPr>
                        <a:t>5</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Rough Carpentry</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5427638"/>
                  </a:ext>
                </a:extLst>
              </a:tr>
              <a:tr h="182880">
                <a:tc>
                  <a:txBody>
                    <a:bodyPr/>
                    <a:lstStyle/>
                    <a:p>
                      <a:pPr algn="r" fontAlgn="b"/>
                      <a:r>
                        <a:rPr lang="en-US" sz="1050" b="0" i="0" u="none" strike="noStrike">
                          <a:solidFill>
                            <a:srgbClr val="000000"/>
                          </a:solidFill>
                          <a:effectLst/>
                          <a:latin typeface="Calibri" panose="020F0502020204030204" pitchFamily="34" charset="0"/>
                        </a:rPr>
                        <a:t>6</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Finish Carpentry</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9444607"/>
                  </a:ext>
                </a:extLst>
              </a:tr>
              <a:tr h="182880">
                <a:tc>
                  <a:txBody>
                    <a:bodyPr/>
                    <a:lstStyle/>
                    <a:p>
                      <a:pPr algn="r" fontAlgn="b"/>
                      <a:r>
                        <a:rPr lang="en-US" sz="1050" b="0" i="0" u="none" strike="noStrike">
                          <a:solidFill>
                            <a:srgbClr val="000000"/>
                          </a:solidFill>
                          <a:effectLst/>
                          <a:latin typeface="Calibri" panose="020F0502020204030204" pitchFamily="34" charset="0"/>
                        </a:rPr>
                        <a:t>7</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Waterproofing</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1338787"/>
                  </a:ext>
                </a:extLst>
              </a:tr>
              <a:tr h="182880">
                <a:tc>
                  <a:txBody>
                    <a:bodyPr/>
                    <a:lstStyle/>
                    <a:p>
                      <a:pPr algn="r" fontAlgn="b"/>
                      <a:r>
                        <a:rPr lang="en-US" sz="1050" b="0" i="0" u="none" strike="noStrike">
                          <a:solidFill>
                            <a:srgbClr val="000000"/>
                          </a:solidFill>
                          <a:effectLst/>
                          <a:latin typeface="Calibri" panose="020F0502020204030204" pitchFamily="34" charset="0"/>
                        </a:rPr>
                        <a:t>8</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Insulation</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579534"/>
                  </a:ext>
                </a:extLst>
              </a:tr>
              <a:tr h="182880">
                <a:tc>
                  <a:txBody>
                    <a:bodyPr/>
                    <a:lstStyle/>
                    <a:p>
                      <a:pPr algn="r" fontAlgn="b"/>
                      <a:r>
                        <a:rPr lang="en-US" sz="1050" b="0" i="0" u="none" strike="noStrike">
                          <a:solidFill>
                            <a:srgbClr val="000000"/>
                          </a:solidFill>
                          <a:effectLst/>
                          <a:latin typeface="Calibri" panose="020F0502020204030204" pitchFamily="34" charset="0"/>
                        </a:rPr>
                        <a:t>9</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Roofing</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5395242"/>
                  </a:ext>
                </a:extLst>
              </a:tr>
              <a:tr h="182880">
                <a:tc>
                  <a:txBody>
                    <a:bodyPr/>
                    <a:lstStyle/>
                    <a:p>
                      <a:pPr algn="r" fontAlgn="b"/>
                      <a:r>
                        <a:rPr lang="en-US" sz="1050" b="0" i="0" u="none" strike="noStrike">
                          <a:solidFill>
                            <a:srgbClr val="000000"/>
                          </a:solidFill>
                          <a:effectLst/>
                          <a:latin typeface="Calibri" panose="020F0502020204030204" pitchFamily="34" charset="0"/>
                        </a:rPr>
                        <a:t>10</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Sheet Metal and Flashing</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463423"/>
                  </a:ext>
                </a:extLst>
              </a:tr>
              <a:tr h="182880">
                <a:tc>
                  <a:txBody>
                    <a:bodyPr/>
                    <a:lstStyle/>
                    <a:p>
                      <a:pPr algn="r" fontAlgn="b"/>
                      <a:r>
                        <a:rPr lang="en-US" sz="1050" b="0" i="0" u="none" strike="noStrike">
                          <a:solidFill>
                            <a:srgbClr val="000000"/>
                          </a:solidFill>
                          <a:effectLst/>
                          <a:latin typeface="Calibri" panose="020F0502020204030204" pitchFamily="34" charset="0"/>
                        </a:rPr>
                        <a:t>11</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Exterior Siding</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80905907"/>
                  </a:ext>
                </a:extLst>
              </a:tr>
              <a:tr h="182880">
                <a:tc>
                  <a:txBody>
                    <a:bodyPr/>
                    <a:lstStyle/>
                    <a:p>
                      <a:pPr algn="r" fontAlgn="b"/>
                      <a:r>
                        <a:rPr lang="en-US" sz="1050" b="0" i="0" u="none" strike="noStrike">
                          <a:solidFill>
                            <a:srgbClr val="000000"/>
                          </a:solidFill>
                          <a:effectLst/>
                          <a:latin typeface="Calibri" panose="020F0502020204030204" pitchFamily="34" charset="0"/>
                        </a:rPr>
                        <a:t>12</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a:t>
                      </a:r>
                    </a:p>
                  </a:txBody>
                  <a:tcPr marL="3810" marR="3810" marT="3810" marB="0" anchor="b">
                    <a:lnL>
                      <a:noFill/>
                    </a:lnL>
                    <a:lnR>
                      <a:noFill/>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Doors</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710473"/>
                  </a:ext>
                </a:extLst>
              </a:tr>
            </a:tbl>
          </a:graphicData>
        </a:graphic>
      </p:graphicFrame>
      <p:sp>
        <p:nvSpPr>
          <p:cNvPr id="2" name="Title 1"/>
          <p:cNvSpPr>
            <a:spLocks noGrp="1"/>
          </p:cNvSpPr>
          <p:nvPr>
            <p:ph type="title"/>
          </p:nvPr>
        </p:nvSpPr>
        <p:spPr>
          <a:xfrm>
            <a:off x="1938338" y="-99347"/>
            <a:ext cx="7734300" cy="801688"/>
          </a:xfrm>
        </p:spPr>
        <p:txBody>
          <a:bodyPr/>
          <a:lstStyle/>
          <a:p>
            <a:pPr>
              <a:defRPr/>
            </a:pPr>
            <a:r>
              <a:rPr lang="en-US"/>
              <a:t>Development Budget</a:t>
            </a:r>
          </a:p>
        </p:txBody>
      </p:sp>
      <p:sp>
        <p:nvSpPr>
          <p:cNvPr id="4" name="Slide Number Placeholder 3"/>
          <p:cNvSpPr>
            <a:spLocks noGrp="1"/>
          </p:cNvSpPr>
          <p:nvPr>
            <p:ph type="sldNum" sz="quarter" idx="12"/>
          </p:nvPr>
        </p:nvSpPr>
        <p:spPr>
          <a:xfrm>
            <a:off x="8734426" y="6594476"/>
            <a:ext cx="1933575" cy="263525"/>
          </a:xfrm>
        </p:spPr>
        <p:txBody>
          <a:bodyPr/>
          <a:lstStyle/>
          <a:p>
            <a:pPr>
              <a:defRPr/>
            </a:pPr>
            <a:fld id="{A4ADB4E9-C45A-4877-9A1F-190074582DC6}" type="slidenum">
              <a:rPr lang="en-US" smtClean="0">
                <a:solidFill>
                  <a:srgbClr val="000000"/>
                </a:solidFill>
              </a:rPr>
              <a:pPr>
                <a:defRPr/>
              </a:pPr>
              <a:t>29</a:t>
            </a:fld>
            <a:endParaRPr lang="en-US">
              <a:solidFill>
                <a:srgbClr val="000000"/>
              </a:solidFill>
            </a:endParaRPr>
          </a:p>
        </p:txBody>
      </p:sp>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3322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81200" y="304800"/>
            <a:ext cx="8229600" cy="5410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noAutofit/>
          </a:bodyPr>
          <a:lstStyle/>
          <a:p>
            <a:pPr>
              <a:defRPr/>
            </a:pPr>
            <a:r>
              <a:rPr lang="en-US" sz="2800"/>
              <a:t>Early Education &amp; Out of School Time Capital Fund (EEOST)</a:t>
            </a:r>
          </a:p>
        </p:txBody>
      </p:sp>
      <p:sp>
        <p:nvSpPr>
          <p:cNvPr id="5124" name="Content Placeholder 2"/>
          <p:cNvSpPr>
            <a:spLocks noGrp="1"/>
          </p:cNvSpPr>
          <p:nvPr>
            <p:ph idx="1"/>
          </p:nvPr>
        </p:nvSpPr>
        <p:spPr>
          <a:xfrm>
            <a:off x="510047" y="1045952"/>
            <a:ext cx="9239909" cy="4741237"/>
          </a:xfrm>
        </p:spPr>
        <p:txBody>
          <a:bodyPr/>
          <a:lstStyle/>
          <a:p>
            <a:pPr marL="0" indent="0">
              <a:buNone/>
              <a:defRPr/>
            </a:pPr>
            <a:r>
              <a:rPr lang="en-US" sz="2000">
                <a:solidFill>
                  <a:schemeClr val="tx1"/>
                </a:solidFill>
                <a:latin typeface="Calibri" panose="020F0502020204030204" pitchFamily="34" charset="0"/>
                <a:cs typeface="Calibri" panose="020F0502020204030204" pitchFamily="34" charset="0"/>
              </a:rPr>
              <a:t>The Early Education and Out of School Time (EEOST) Capital Fund was created by An Act Financing the Production and Preservation of Housing for Low and Moderate Income Residents, St. 2013, §§2 (Budget Line Item 3000-0400) </a:t>
            </a:r>
            <a:r>
              <a:rPr lang="en-US" altLang="en-US" sz="2000">
                <a:solidFill>
                  <a:schemeClr val="tx1"/>
                </a:solidFill>
                <a:latin typeface="Calibri" panose="020F0502020204030204" pitchFamily="34" charset="0"/>
                <a:cs typeface="Calibri" panose="020F0502020204030204" pitchFamily="34" charset="0"/>
              </a:rPr>
              <a:t>in November, 2013 and reauthorized by St. 2018. c. 99, §§2 (Budget Line Item 3000-0410), 3, and 4 in May 2018.</a:t>
            </a:r>
            <a:br>
              <a:rPr lang="en-US" altLang="en-US" sz="2000">
                <a:solidFill>
                  <a:schemeClr val="tx1"/>
                </a:solidFill>
                <a:latin typeface="Calibri" panose="020F0502020204030204" pitchFamily="34" charset="0"/>
                <a:cs typeface="Calibri" panose="020F0502020204030204" pitchFamily="34" charset="0"/>
              </a:rPr>
            </a:br>
            <a:endParaRPr lang="en-US" altLang="en-US" sz="1200">
              <a:solidFill>
                <a:schemeClr val="tx1"/>
              </a:solidFill>
              <a:latin typeface="Calibri" panose="020F0502020204030204" pitchFamily="34" charset="0"/>
              <a:cs typeface="Calibri" panose="020F0502020204030204" pitchFamily="34" charset="0"/>
            </a:endParaRPr>
          </a:p>
          <a:p>
            <a:pPr>
              <a:spcBef>
                <a:spcPts val="1200"/>
              </a:spcBef>
              <a:buSzPct val="125000"/>
              <a:defRPr/>
            </a:pPr>
            <a:r>
              <a:rPr lang="en-US" sz="2000">
                <a:solidFill>
                  <a:schemeClr val="tx1"/>
                </a:solidFill>
                <a:latin typeface="Calibri" panose="020F0502020204030204" pitchFamily="34" charset="0"/>
                <a:cs typeface="Calibri" panose="020F0502020204030204" pitchFamily="34" charset="0"/>
              </a:rPr>
              <a:t>The EEOST Capital Fund provides grants to tax-exempt non-profit corporations or organizations in which a non-profit corporation has a controlling interest, which shall use such grant funds to develop and/or rehabilitate eligible facilities in which at least 50% of the slots in the facility shall serve low-income families who are eligible for public subsidy. </a:t>
            </a:r>
            <a:br>
              <a:rPr lang="en-US" sz="2000">
                <a:solidFill>
                  <a:schemeClr val="tx1"/>
                </a:solidFill>
                <a:latin typeface="Calibri" panose="020F0502020204030204" pitchFamily="34" charset="0"/>
                <a:cs typeface="Calibri" panose="020F0502020204030204" pitchFamily="34" charset="0"/>
              </a:rPr>
            </a:br>
            <a:endParaRPr lang="en-US" sz="1200">
              <a:solidFill>
                <a:schemeClr val="tx1"/>
              </a:solidFill>
              <a:latin typeface="Calibri" panose="020F0502020204030204" pitchFamily="34" charset="0"/>
              <a:cs typeface="Calibri" panose="020F0502020204030204" pitchFamily="34" charset="0"/>
            </a:endParaRPr>
          </a:p>
          <a:p>
            <a:pPr>
              <a:spcBef>
                <a:spcPts val="1200"/>
              </a:spcBef>
              <a:buSzPct val="125000"/>
              <a:defRPr/>
            </a:pPr>
            <a:r>
              <a:rPr lang="en-US" sz="2000">
                <a:solidFill>
                  <a:schemeClr val="tx1"/>
                </a:solidFill>
                <a:latin typeface="Calibri" panose="020F0502020204030204" pitchFamily="34" charset="0"/>
                <a:cs typeface="Calibri" panose="020F0502020204030204" pitchFamily="34" charset="0"/>
              </a:rPr>
              <a:t>The Commonwealth of Massachusetts Executive Office of Administration and Finance has allocated </a:t>
            </a:r>
            <a:r>
              <a:rPr lang="en-US" altLang="en-US" sz="2000">
                <a:solidFill>
                  <a:schemeClr val="tx1"/>
                </a:solidFill>
                <a:latin typeface="Calibri" panose="020F0502020204030204" pitchFamily="34" charset="0"/>
                <a:cs typeface="Calibri" panose="020F0502020204030204" pitchFamily="34" charset="0"/>
              </a:rPr>
              <a:t>$10.8M in grant funding in FY24 for the EEOST Capital Fund Program, and specifically $4M for the FY24 Large Grant Round.</a:t>
            </a:r>
          </a:p>
        </p:txBody>
      </p:sp>
      <p:sp>
        <p:nvSpPr>
          <p:cNvPr id="6" name="Slide Number Placeholder 5"/>
          <p:cNvSpPr>
            <a:spLocks noGrp="1"/>
          </p:cNvSpPr>
          <p:nvPr>
            <p:ph type="sldNum" sz="quarter" idx="12"/>
          </p:nvPr>
        </p:nvSpPr>
        <p:spPr/>
        <p:txBody>
          <a:bodyPr/>
          <a:lstStyle/>
          <a:p>
            <a:pPr>
              <a:defRPr/>
            </a:pPr>
            <a:fld id="{F6A09A6D-D253-4A92-98E9-FACB6629A463}" type="slidenum">
              <a:rPr lang="en-US" smtClean="0"/>
              <a:pPr>
                <a:defRPr/>
              </a:pPr>
              <a:t>3</a:t>
            </a:fld>
            <a:endParaRPr lang="en-US"/>
          </a:p>
        </p:txBody>
      </p:sp>
    </p:spTree>
    <p:extLst>
      <p:ext uri="{BB962C8B-B14F-4D97-AF65-F5344CB8AC3E}">
        <p14:creationId xmlns:p14="http://schemas.microsoft.com/office/powerpoint/2010/main" val="3221619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047" y="88783"/>
            <a:ext cx="10515600" cy="633413"/>
          </a:xfrm>
        </p:spPr>
        <p:txBody>
          <a:bodyPr>
            <a:normAutofit fontScale="90000"/>
          </a:bodyPr>
          <a:lstStyle/>
          <a:p>
            <a:pPr>
              <a:defRPr/>
            </a:pPr>
            <a:r>
              <a:rPr lang="en-US"/>
              <a:t>Sources and Uses Budget</a:t>
            </a:r>
          </a:p>
        </p:txBody>
      </p:sp>
      <p:sp>
        <p:nvSpPr>
          <p:cNvPr id="4" name="Slide Number Placeholder 3"/>
          <p:cNvSpPr>
            <a:spLocks noGrp="1"/>
          </p:cNvSpPr>
          <p:nvPr>
            <p:ph type="sldNum" sz="quarter" idx="12"/>
          </p:nvPr>
        </p:nvSpPr>
        <p:spPr>
          <a:xfrm>
            <a:off x="8734426" y="6594476"/>
            <a:ext cx="1933575" cy="263525"/>
          </a:xfrm>
        </p:spPr>
        <p:txBody>
          <a:bodyPr/>
          <a:lstStyle/>
          <a:p>
            <a:pPr>
              <a:defRPr/>
            </a:pPr>
            <a:fld id="{A4ADB4E9-C45A-4877-9A1F-190074582DC6}" type="slidenum">
              <a:rPr lang="en-US" smtClean="0">
                <a:solidFill>
                  <a:srgbClr val="000000"/>
                </a:solidFill>
              </a:rPr>
              <a:pPr>
                <a:defRPr/>
              </a:pPr>
              <a:t>30</a:t>
            </a:fld>
            <a:endParaRPr lang="en-US">
              <a:solidFill>
                <a:srgbClr val="000000"/>
              </a:solidFill>
            </a:endParaRPr>
          </a:p>
        </p:txBody>
      </p:sp>
      <p:sp>
        <p:nvSpPr>
          <p:cNvPr id="3"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645C46BA-566F-47D7-A970-28CCF89E5808}"/>
              </a:ext>
            </a:extLst>
          </p:cNvPr>
          <p:cNvSpPr>
            <a:spLocks noChangeArrowheads="1"/>
          </p:cNvSpPr>
          <p:nvPr/>
        </p:nvSpPr>
        <p:spPr bwMode="auto">
          <a:xfrm>
            <a:off x="2830286" y="1039136"/>
            <a:ext cx="126234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DDB97B91-4323-CFD5-D730-36FFED0A8E5F}"/>
              </a:ext>
            </a:extLst>
          </p:cNvPr>
          <p:cNvGraphicFramePr>
            <a:graphicFrameLocks noGrp="1"/>
          </p:cNvGraphicFramePr>
          <p:nvPr>
            <p:extLst>
              <p:ext uri="{D42A27DB-BD31-4B8C-83A1-F6EECF244321}">
                <p14:modId xmlns:p14="http://schemas.microsoft.com/office/powerpoint/2010/main" val="2321207923"/>
              </p:ext>
            </p:extLst>
          </p:nvPr>
        </p:nvGraphicFramePr>
        <p:xfrm>
          <a:off x="1064756" y="660957"/>
          <a:ext cx="7665103" cy="5441289"/>
        </p:xfrm>
        <a:graphic>
          <a:graphicData uri="http://schemas.openxmlformats.org/drawingml/2006/table">
            <a:tbl>
              <a:tblPr/>
              <a:tblGrid>
                <a:gridCol w="2341177">
                  <a:extLst>
                    <a:ext uri="{9D8B030D-6E8A-4147-A177-3AD203B41FA5}">
                      <a16:colId xmlns:a16="http://schemas.microsoft.com/office/drawing/2014/main" val="3875181380"/>
                    </a:ext>
                  </a:extLst>
                </a:gridCol>
                <a:gridCol w="776641">
                  <a:extLst>
                    <a:ext uri="{9D8B030D-6E8A-4147-A177-3AD203B41FA5}">
                      <a16:colId xmlns:a16="http://schemas.microsoft.com/office/drawing/2014/main" val="3710268585"/>
                    </a:ext>
                  </a:extLst>
                </a:gridCol>
                <a:gridCol w="2836426">
                  <a:extLst>
                    <a:ext uri="{9D8B030D-6E8A-4147-A177-3AD203B41FA5}">
                      <a16:colId xmlns:a16="http://schemas.microsoft.com/office/drawing/2014/main" val="3439796564"/>
                    </a:ext>
                  </a:extLst>
                </a:gridCol>
                <a:gridCol w="990497">
                  <a:extLst>
                    <a:ext uri="{9D8B030D-6E8A-4147-A177-3AD203B41FA5}">
                      <a16:colId xmlns:a16="http://schemas.microsoft.com/office/drawing/2014/main" val="3100190893"/>
                    </a:ext>
                  </a:extLst>
                </a:gridCol>
                <a:gridCol w="720362">
                  <a:extLst>
                    <a:ext uri="{9D8B030D-6E8A-4147-A177-3AD203B41FA5}">
                      <a16:colId xmlns:a16="http://schemas.microsoft.com/office/drawing/2014/main" val="840108132"/>
                    </a:ext>
                  </a:extLst>
                </a:gridCol>
              </a:tblGrid>
              <a:tr h="186667">
                <a:tc gridSpan="5">
                  <a:txBody>
                    <a:bodyPr/>
                    <a:lstStyle/>
                    <a:p>
                      <a:pPr algn="ctr" fontAlgn="ctr"/>
                      <a:r>
                        <a:rPr lang="en-US" sz="900" b="1" i="0" u="none" strike="noStrike">
                          <a:solidFill>
                            <a:srgbClr val="000000"/>
                          </a:solidFill>
                          <a:effectLst/>
                          <a:latin typeface="Calibri" panose="020F0502020204030204" pitchFamily="34" charset="0"/>
                        </a:rPr>
                        <a:t>EEOST Proposed Project SOURCES AND USES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2566016"/>
                  </a:ext>
                </a:extLst>
              </a:tr>
              <a:tr h="174107">
                <a:tc gridSpan="5">
                  <a:txBody>
                    <a:bodyPr/>
                    <a:lstStyle/>
                    <a:p>
                      <a:pPr algn="ctr" fontAlgn="ctr"/>
                      <a:r>
                        <a:rPr lang="en-US" sz="900" b="0" i="0" u="none" strike="noStrike">
                          <a:solidFill>
                            <a:srgbClr val="000000"/>
                          </a:solidFill>
                          <a:effectLst/>
                          <a:latin typeface="Calibri" panose="020F0502020204030204" pitchFamily="34" charset="0"/>
                        </a:rPr>
                        <a:t>Status: P=Proposed;  L=Letter of Interest;  A=Application Pending;  C=Commitment</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2182811"/>
                  </a:ext>
                </a:extLst>
              </a:tr>
              <a:tr h="181528">
                <a:tc>
                  <a:txBody>
                    <a:bodyPr/>
                    <a:lstStyle/>
                    <a:p>
                      <a:pPr algn="l" fontAlgn="ctr"/>
                      <a:r>
                        <a:rPr lang="en-US" sz="900" b="1" i="0" u="none" strike="noStrike">
                          <a:solidFill>
                            <a:srgbClr val="000000"/>
                          </a:solidFill>
                          <a:effectLst/>
                          <a:latin typeface="Calibri" panose="020F0502020204030204" pitchFamily="34" charset="0"/>
                        </a:rPr>
                        <a:t>Uses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Amount</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alibri" panose="020F0502020204030204" pitchFamily="34" charset="0"/>
                        </a:rPr>
                        <a:t>Sources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Amount</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alibri" panose="020F0502020204030204" pitchFamily="34" charset="0"/>
                        </a:rPr>
                        <a:t>Status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1193851"/>
                  </a:ext>
                </a:extLst>
              </a:tr>
              <a:tr h="184954">
                <a:tc>
                  <a:txBody>
                    <a:bodyPr/>
                    <a:lstStyle/>
                    <a:p>
                      <a:pPr algn="l" fontAlgn="ctr"/>
                      <a:r>
                        <a:rPr lang="en-US" sz="900" b="0" i="0" u="none" strike="noStrike">
                          <a:solidFill>
                            <a:srgbClr val="000000"/>
                          </a:solidFill>
                          <a:effectLst/>
                          <a:latin typeface="Calibri" panose="020F0502020204030204" pitchFamily="34" charset="0"/>
                        </a:rPr>
                        <a:t>Acquisition: Land</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940702"/>
                  </a:ext>
                </a:extLst>
              </a:tr>
              <a:tr h="184954">
                <a:tc>
                  <a:txBody>
                    <a:bodyPr/>
                    <a:lstStyle/>
                    <a:p>
                      <a:pPr algn="l" fontAlgn="ctr"/>
                      <a:r>
                        <a:rPr lang="en-US" sz="900" b="0" i="0" u="none" strike="noStrike">
                          <a:solidFill>
                            <a:srgbClr val="000000"/>
                          </a:solidFill>
                          <a:effectLst/>
                          <a:latin typeface="Calibri" panose="020F0502020204030204" pitchFamily="34" charset="0"/>
                        </a:rPr>
                        <a:t>Acquisition: Building</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1" u="none" strike="noStrike">
                          <a:solidFill>
                            <a:srgbClr val="000000"/>
                          </a:solidFill>
                          <a:effectLst/>
                          <a:latin typeface="Calibri" panose="020F0502020204030204" pitchFamily="34" charset="0"/>
                        </a:rPr>
                        <a:t>Long Term Debt</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53255929"/>
                  </a:ext>
                </a:extLst>
              </a:tr>
              <a:tr h="181528">
                <a:tc>
                  <a:txBody>
                    <a:bodyPr/>
                    <a:lstStyle/>
                    <a:p>
                      <a:pPr algn="l"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Source 1: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099076"/>
                  </a:ext>
                </a:extLst>
              </a:tr>
              <a:tr h="181528">
                <a:tc>
                  <a:txBody>
                    <a:bodyPr/>
                    <a:lstStyle/>
                    <a:p>
                      <a:pPr algn="l" fontAlgn="ctr"/>
                      <a:r>
                        <a:rPr lang="en-US" sz="900" b="1" i="0" u="sng" strike="noStrike">
                          <a:solidFill>
                            <a:srgbClr val="000000"/>
                          </a:solidFill>
                          <a:effectLst/>
                          <a:latin typeface="Calibri" panose="020F0502020204030204" pitchFamily="34" charset="0"/>
                        </a:rPr>
                        <a:t>Hard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900" b="0" i="0" u="none" strike="noStrike">
                          <a:solidFill>
                            <a:srgbClr val="000000"/>
                          </a:solidFill>
                          <a:effectLst/>
                          <a:latin typeface="Calibri" panose="020F0502020204030204" pitchFamily="34" charset="0"/>
                        </a:rPr>
                        <a:t>Source 2: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64449"/>
                  </a:ext>
                </a:extLst>
              </a:tr>
              <a:tr h="181528">
                <a:tc>
                  <a:txBody>
                    <a:bodyPr/>
                    <a:lstStyle/>
                    <a:p>
                      <a:pPr algn="l" fontAlgn="ctr"/>
                      <a:r>
                        <a:rPr lang="en-US" sz="900" b="0" i="0" u="none" strike="noStrike">
                          <a:solidFill>
                            <a:srgbClr val="000000"/>
                          </a:solidFill>
                          <a:effectLst/>
                          <a:latin typeface="Calibri" panose="020F0502020204030204" pitchFamily="34" charset="0"/>
                        </a:rPr>
                        <a:t>Direct Construction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Organization’s Internal Equity</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30255"/>
                  </a:ext>
                </a:extLst>
              </a:tr>
              <a:tr h="359632">
                <a:tc>
                  <a:txBody>
                    <a:bodyPr/>
                    <a:lstStyle/>
                    <a:p>
                      <a:pPr algn="l" fontAlgn="ctr"/>
                      <a:r>
                        <a:rPr lang="en-US" sz="900" b="0" i="0" u="none" strike="noStrike">
                          <a:solidFill>
                            <a:srgbClr val="000000"/>
                          </a:solidFill>
                          <a:effectLst/>
                          <a:latin typeface="Calibri" panose="020F0502020204030204" pitchFamily="34" charset="0"/>
                        </a:rPr>
                        <a:t>Construction Contingency (10% - 15% of hard costs)</a:t>
                      </a:r>
                    </a:p>
                  </a:txBody>
                  <a:tcPr marL="68374"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1" u="none" strike="noStrike">
                          <a:solidFill>
                            <a:srgbClr val="000000"/>
                          </a:solidFill>
                          <a:effectLst/>
                          <a:latin typeface="Calibri" panose="020F0502020204030204" pitchFamily="34" charset="0"/>
                        </a:rPr>
                        <a:t>Federal Funds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495045994"/>
                  </a:ext>
                </a:extLst>
              </a:tr>
              <a:tr h="181528">
                <a:tc>
                  <a:txBody>
                    <a:bodyPr/>
                    <a:lstStyle/>
                    <a:p>
                      <a:pPr algn="l" fontAlgn="ctr"/>
                      <a:r>
                        <a:rPr lang="en-US" sz="900" b="0" i="0" u="none" strike="noStrike">
                          <a:solidFill>
                            <a:srgbClr val="000000"/>
                          </a:solidFill>
                          <a:effectLst/>
                          <a:latin typeface="Calibri" panose="020F0502020204030204" pitchFamily="34" charset="0"/>
                        </a:rPr>
                        <a:t>Bond &amp; Permits</a:t>
                      </a:r>
                    </a:p>
                  </a:txBody>
                  <a:tcPr marL="68374"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Head Start</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258123"/>
                  </a:ext>
                </a:extLst>
              </a:tr>
              <a:tr h="181528">
                <a:tc>
                  <a:txBody>
                    <a:bodyPr/>
                    <a:lstStyle/>
                    <a:p>
                      <a:pPr algn="l" fontAlgn="ctr"/>
                      <a:r>
                        <a:rPr lang="en-US" sz="900" b="1" i="0" u="sng" strike="noStrike">
                          <a:solidFill>
                            <a:srgbClr val="000000"/>
                          </a:solidFill>
                          <a:effectLst/>
                          <a:latin typeface="Calibri" panose="020F0502020204030204" pitchFamily="34" charset="0"/>
                        </a:rPr>
                        <a:t>General Development Costs:</a:t>
                      </a:r>
                    </a:p>
                  </a:txBody>
                  <a:tcPr marL="2849" marR="2849" marT="284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1"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376529"/>
                  </a:ext>
                </a:extLst>
              </a:tr>
              <a:tr h="195230">
                <a:tc>
                  <a:txBody>
                    <a:bodyPr/>
                    <a:lstStyle/>
                    <a:p>
                      <a:pPr algn="l" fontAlgn="b"/>
                      <a:r>
                        <a:rPr lang="en-US" sz="900" b="0" i="0" u="none" strike="noStrike">
                          <a:solidFill>
                            <a:srgbClr val="000000"/>
                          </a:solidFill>
                          <a:effectLst/>
                          <a:latin typeface="Calibri" panose="020F0502020204030204" pitchFamily="34" charset="0"/>
                        </a:rPr>
                        <a:t>Consultant Costs:</a:t>
                      </a:r>
                    </a:p>
                  </a:txBody>
                  <a:tcPr marL="2849" marR="2849" marT="28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900" b="0" i="0" u="none" strike="noStrike">
                          <a:solidFill>
                            <a:srgbClr val="000000"/>
                          </a:solidFill>
                          <a:effectLst/>
                          <a:latin typeface="Calibri" panose="020F0502020204030204" pitchFamily="34" charset="0"/>
                        </a:rPr>
                        <a:t>Other (specify: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3320958"/>
                  </a:ext>
                </a:extLst>
              </a:tr>
              <a:tr h="195230">
                <a:tc>
                  <a:txBody>
                    <a:bodyPr/>
                    <a:lstStyle/>
                    <a:p>
                      <a:pPr algn="l" fontAlgn="ctr"/>
                      <a:r>
                        <a:rPr lang="en-US" sz="900" b="0" i="0" u="none" strike="noStrike">
                          <a:solidFill>
                            <a:srgbClr val="000000"/>
                          </a:solidFill>
                          <a:effectLst/>
                          <a:latin typeface="Calibri" panose="020F0502020204030204" pitchFamily="34" charset="0"/>
                        </a:rPr>
                        <a:t>     Design / Architect</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1" u="none" strike="noStrike">
                          <a:solidFill>
                            <a:srgbClr val="000000"/>
                          </a:solidFill>
                          <a:effectLst/>
                          <a:latin typeface="Calibri" panose="020F0502020204030204" pitchFamily="34" charset="0"/>
                        </a:rPr>
                        <a:t>State Funds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759191272"/>
                  </a:ext>
                </a:extLst>
              </a:tr>
              <a:tr h="366482">
                <a:tc>
                  <a:txBody>
                    <a:bodyPr/>
                    <a:lstStyle/>
                    <a:p>
                      <a:pPr algn="l" fontAlgn="ctr"/>
                      <a:r>
                        <a:rPr lang="en-US" sz="900" b="0" i="0" u="none" strike="noStrike">
                          <a:solidFill>
                            <a:srgbClr val="000000"/>
                          </a:solidFill>
                          <a:effectLst/>
                          <a:latin typeface="Calibri" panose="020F0502020204030204" pitchFamily="34" charset="0"/>
                        </a:rPr>
                        <a:t>     Engineering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EEOST Request (up to $1,000,000)</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345241"/>
                  </a:ext>
                </a:extLst>
              </a:tr>
              <a:tr h="268296">
                <a:tc>
                  <a:txBody>
                    <a:bodyPr/>
                    <a:lstStyle/>
                    <a:p>
                      <a:pPr algn="l" fontAlgn="ctr"/>
                      <a:r>
                        <a:rPr lang="en-US" sz="900" b="0" i="0" u="none" strike="noStrike">
                          <a:solidFill>
                            <a:srgbClr val="000000"/>
                          </a:solidFill>
                          <a:effectLst/>
                          <a:latin typeface="Calibri" panose="020F0502020204030204" pitchFamily="34" charset="0"/>
                        </a:rPr>
                        <a:t>     Project Management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Other (specify: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188257"/>
                  </a:ext>
                </a:extLst>
              </a:tr>
              <a:tr h="229480">
                <a:tc>
                  <a:txBody>
                    <a:bodyPr/>
                    <a:lstStyle/>
                    <a:p>
                      <a:pPr algn="l" fontAlgn="ctr"/>
                      <a:r>
                        <a:rPr lang="en-US" sz="900" b="0" i="0" u="none" strike="noStrike">
                          <a:solidFill>
                            <a:srgbClr val="000000"/>
                          </a:solidFill>
                          <a:effectLst/>
                          <a:latin typeface="Calibri" panose="020F0502020204030204" pitchFamily="34" charset="0"/>
                        </a:rPr>
                        <a:t>     Construction Management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1" u="none" strike="noStrike">
                          <a:solidFill>
                            <a:srgbClr val="000000"/>
                          </a:solidFill>
                          <a:effectLst/>
                          <a:latin typeface="Calibri" panose="020F0502020204030204" pitchFamily="34" charset="0"/>
                        </a:rPr>
                        <a:t>Local Funds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81443654"/>
                  </a:ext>
                </a:extLst>
              </a:tr>
              <a:tr h="181528">
                <a:tc>
                  <a:txBody>
                    <a:bodyPr/>
                    <a:lstStyle/>
                    <a:p>
                      <a:pPr algn="l" fontAlgn="ctr"/>
                      <a:r>
                        <a:rPr lang="en-US" sz="900" b="0" i="0" u="none" strike="noStrike">
                          <a:solidFill>
                            <a:srgbClr val="000000"/>
                          </a:solidFill>
                          <a:effectLst/>
                          <a:latin typeface="Calibri" panose="020F0502020204030204" pitchFamily="34" charset="0"/>
                        </a:rPr>
                        <a:t>     EEOST attorney legal closing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          5,000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Other (specify: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971026"/>
                  </a:ext>
                </a:extLst>
              </a:tr>
              <a:tr h="359632">
                <a:tc>
                  <a:txBody>
                    <a:bodyPr/>
                    <a:lstStyle/>
                    <a:p>
                      <a:pPr algn="l" fontAlgn="ctr"/>
                      <a:r>
                        <a:rPr lang="en-US" sz="900" b="0" i="0" u="none" strike="noStrike">
                          <a:solidFill>
                            <a:srgbClr val="000000"/>
                          </a:solidFill>
                          <a:effectLst/>
                          <a:latin typeface="Calibri" panose="020F0502020204030204" pitchFamily="34" charset="0"/>
                        </a:rPr>
                        <a:t>     Organization attorney legal closing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49" marR="2849" marT="28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1" u="none" strike="noStrike">
                          <a:solidFill>
                            <a:srgbClr val="000000"/>
                          </a:solidFill>
                          <a:effectLst/>
                          <a:latin typeface="Calibri" panose="020F0502020204030204" pitchFamily="34" charset="0"/>
                        </a:rPr>
                        <a:t>Private Funds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804431522"/>
                  </a:ext>
                </a:extLst>
              </a:tr>
              <a:tr h="181528">
                <a:tc>
                  <a:txBody>
                    <a:bodyPr/>
                    <a:lstStyle/>
                    <a:p>
                      <a:pPr algn="l" fontAlgn="ctr"/>
                      <a:r>
                        <a:rPr lang="en-US" sz="900" b="0" i="0" u="none" strike="noStrike">
                          <a:solidFill>
                            <a:srgbClr val="000000"/>
                          </a:solidFill>
                          <a:effectLst/>
                          <a:latin typeface="Calibri" panose="020F0502020204030204" pitchFamily="34" charset="0"/>
                        </a:rPr>
                        <a:t>Environmental Testing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49" marR="2849" marT="28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Foundation Grants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111344"/>
                  </a:ext>
                </a:extLst>
              </a:tr>
              <a:tr h="184954">
                <a:tc>
                  <a:txBody>
                    <a:bodyPr/>
                    <a:lstStyle/>
                    <a:p>
                      <a:pPr algn="l" fontAlgn="ctr"/>
                      <a:r>
                        <a:rPr lang="en-US" sz="900" b="0" i="0" u="none" strike="noStrike">
                          <a:solidFill>
                            <a:srgbClr val="000000"/>
                          </a:solidFill>
                          <a:effectLst/>
                          <a:latin typeface="Calibri" panose="020F0502020204030204" pitchFamily="34" charset="0"/>
                        </a:rPr>
                        <a:t>Hazardous Materials Testing Costs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Corporate Giving</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352819"/>
                  </a:ext>
                </a:extLst>
              </a:tr>
              <a:tr h="184954">
                <a:tc>
                  <a:txBody>
                    <a:bodyPr/>
                    <a:lstStyle/>
                    <a:p>
                      <a:pPr algn="l" fontAlgn="ctr"/>
                      <a:r>
                        <a:rPr lang="en-US" sz="900" b="0" i="0" u="none" strike="noStrike">
                          <a:solidFill>
                            <a:srgbClr val="000000"/>
                          </a:solidFill>
                          <a:effectLst/>
                          <a:latin typeface="Calibri" panose="020F0502020204030204" pitchFamily="34" charset="0"/>
                        </a:rPr>
                        <a:t>Furniture, Fixtures and Equipment</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2849" marR="2849" marT="28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Individual Giving</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011755"/>
                  </a:ext>
                </a:extLst>
              </a:tr>
              <a:tr h="184954">
                <a:tc>
                  <a:txBody>
                    <a:bodyPr/>
                    <a:lstStyle/>
                    <a:p>
                      <a:pPr algn="l" fontAlgn="ctr"/>
                      <a:r>
                        <a:rPr lang="en-US" sz="900" b="0" i="0" u="none" strike="noStrike">
                          <a:solidFill>
                            <a:srgbClr val="000000"/>
                          </a:solidFill>
                          <a:effectLst/>
                          <a:latin typeface="Calibri" panose="020F0502020204030204" pitchFamily="34" charset="0"/>
                        </a:rPr>
                        <a:t>Other:</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Other (specify:      )</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64458"/>
                  </a:ext>
                </a:extLst>
              </a:tr>
              <a:tr h="184954">
                <a:tc>
                  <a:txBody>
                    <a:bodyPr/>
                    <a:lstStyle/>
                    <a:p>
                      <a:pPr algn="l" fontAlgn="ctr"/>
                      <a:r>
                        <a:rPr lang="en-US" sz="900" b="0" i="0" u="none" strike="noStrike">
                          <a:solidFill>
                            <a:srgbClr val="000000"/>
                          </a:solidFill>
                          <a:effectLst/>
                          <a:latin typeface="Calibri" panose="020F0502020204030204" pitchFamily="34" charset="0"/>
                        </a:rPr>
                        <a:t>Other:</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1"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089681553"/>
                  </a:ext>
                </a:extLst>
              </a:tr>
              <a:tr h="184954">
                <a:tc>
                  <a:txBody>
                    <a:bodyPr/>
                    <a:lstStyle/>
                    <a:p>
                      <a:pPr algn="l" fontAlgn="ctr"/>
                      <a:r>
                        <a:rPr lang="en-US" sz="900" b="0" i="0" u="none" strike="noStrike">
                          <a:solidFill>
                            <a:srgbClr val="000000"/>
                          </a:solidFill>
                          <a:effectLst/>
                          <a:latin typeface="Calibri" panose="020F0502020204030204" pitchFamily="34" charset="0"/>
                        </a:rPr>
                        <a:t>Other:</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900" b="0" i="0" u="none" strike="noStrike">
                          <a:solidFill>
                            <a:srgbClr val="000000"/>
                          </a:solidFill>
                          <a:effectLst/>
                          <a:latin typeface="Calibri" panose="020F0502020204030204" pitchFamily="34" charset="0"/>
                        </a:rPr>
                        <a:t>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effectLst/>
                          <a:latin typeface="Calibri" panose="020F0502020204030204" pitchFamily="34" charset="0"/>
                        </a:rPr>
                        <a:t>Total Sources:</a:t>
                      </a:r>
                    </a:p>
                  </a:txBody>
                  <a:tcPr marL="136748"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fontAlgn="ctr"/>
                      <a:r>
                        <a:rPr lang="en-US" sz="900" b="1" i="0" u="none" strike="noStrike">
                          <a:solidFill>
                            <a:srgbClr val="000000"/>
                          </a:solidFill>
                          <a:effectLst/>
                          <a:latin typeface="Calibri" panose="020F0502020204030204" pitchFamily="34" charset="0"/>
                        </a:rPr>
                        <a:t> $                       -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fontAlgn="ctr"/>
                      <a:r>
                        <a:rPr lang="en-US" sz="900" b="1" i="0" u="none" strike="noStrike">
                          <a:solidFill>
                            <a:srgbClr val="000000"/>
                          </a:solidFill>
                          <a:effectLst/>
                          <a:latin typeface="Calibri" panose="020F0502020204030204" pitchFamily="34" charset="0"/>
                        </a:rPr>
                        <a:t> $               -   </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extLst>
                  <a:ext uri="{0D108BD9-81ED-4DB2-BD59-A6C34878D82A}">
                    <a16:rowId xmlns:a16="http://schemas.microsoft.com/office/drawing/2014/main" val="991554849"/>
                  </a:ext>
                </a:extLst>
              </a:tr>
              <a:tr h="181528">
                <a:tc>
                  <a:txBody>
                    <a:bodyPr/>
                    <a:lstStyle/>
                    <a:p>
                      <a:pPr algn="l" fontAlgn="ctr"/>
                      <a:r>
                        <a:rPr lang="en-US" sz="900" b="1" i="0" u="none" strike="noStrike">
                          <a:solidFill>
                            <a:srgbClr val="000000"/>
                          </a:solidFill>
                          <a:effectLst/>
                          <a:latin typeface="Calibri" panose="020F0502020204030204" pitchFamily="34" charset="0"/>
                        </a:rPr>
                        <a:t>Total Uses:</a:t>
                      </a:r>
                    </a:p>
                  </a:txBody>
                  <a:tcPr marL="2849" marR="2849" marT="28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r" fontAlgn="ctr"/>
                      <a:r>
                        <a:rPr lang="en-US" sz="900" b="1" i="0" u="none" strike="noStrike">
                          <a:solidFill>
                            <a:srgbClr val="000000"/>
                          </a:solidFill>
                          <a:effectLst/>
                          <a:latin typeface="Calibri" panose="020F0502020204030204" pitchFamily="34" charset="0"/>
                        </a:rPr>
                        <a:t> $          5,000 </a:t>
                      </a:r>
                    </a:p>
                  </a:txBody>
                  <a:tcPr marL="2849" marR="2849" marT="284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BDB"/>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2849" marR="2849" marT="2849"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849" marR="2849" marT="284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2849" marR="2849" marT="2849"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58252326"/>
                  </a:ext>
                </a:extLst>
              </a:tr>
              <a:tr h="178103">
                <a:tc>
                  <a:txBody>
                    <a:bodyPr/>
                    <a:lstStyle/>
                    <a:p>
                      <a:pPr algn="l" fontAlgn="ctr"/>
                      <a:r>
                        <a:rPr lang="en-US" sz="900" b="1" i="0" u="none" strike="noStrike">
                          <a:solidFill>
                            <a:srgbClr val="000000"/>
                          </a:solidFill>
                          <a:effectLst/>
                          <a:latin typeface="Calibri" panose="020F0502020204030204" pitchFamily="34" charset="0"/>
                        </a:rPr>
                        <a:t> </a:t>
                      </a:r>
                    </a:p>
                  </a:txBody>
                  <a:tcPr marL="2849" marR="2849" marT="2849"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900" b="1" i="0" u="none" strike="noStrike">
                          <a:solidFill>
                            <a:srgbClr val="000000"/>
                          </a:solidFill>
                          <a:effectLst/>
                          <a:latin typeface="Calibri" panose="020F0502020204030204" pitchFamily="34" charset="0"/>
                        </a:rPr>
                        <a:t> </a:t>
                      </a:r>
                    </a:p>
                  </a:txBody>
                  <a:tcPr marL="2849" marR="2849" marT="2849" marB="0" anchor="ctr">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2849" marR="2849" marT="2849"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2849" marR="2849" marT="2849" marB="0" anchor="b">
                    <a:lnL>
                      <a:noFill/>
                    </a:lnL>
                    <a:lnR>
                      <a:noFill/>
                    </a:lnR>
                    <a:lnT>
                      <a:noFill/>
                    </a:lnT>
                    <a:lnB>
                      <a:noFill/>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2849" marR="2849" marT="2849" marB="0" anchor="ctr">
                    <a:lnL>
                      <a:noFill/>
                    </a:lnL>
                    <a:lnR>
                      <a:noFill/>
                    </a:lnR>
                    <a:lnT>
                      <a:noFill/>
                    </a:lnT>
                    <a:lnB>
                      <a:noFill/>
                    </a:lnB>
                    <a:solidFill>
                      <a:srgbClr val="FFFFFF"/>
                    </a:solidFill>
                  </a:tcPr>
                </a:tc>
                <a:extLst>
                  <a:ext uri="{0D108BD9-81ED-4DB2-BD59-A6C34878D82A}">
                    <a16:rowId xmlns:a16="http://schemas.microsoft.com/office/drawing/2014/main" val="2732796935"/>
                  </a:ext>
                </a:extLst>
              </a:tr>
            </a:tbl>
          </a:graphicData>
        </a:graphic>
      </p:graphicFrame>
    </p:spTree>
    <p:extLst>
      <p:ext uri="{BB962C8B-B14F-4D97-AF65-F5344CB8AC3E}">
        <p14:creationId xmlns:p14="http://schemas.microsoft.com/office/powerpoint/2010/main" val="1210330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t>Chart 3: Enrollment/Slot Charts</a:t>
            </a:r>
          </a:p>
        </p:txBody>
      </p:sp>
      <p:sp>
        <p:nvSpPr>
          <p:cNvPr id="4" name="Slide Number Placeholder 3"/>
          <p:cNvSpPr>
            <a:spLocks noGrp="1"/>
          </p:cNvSpPr>
          <p:nvPr>
            <p:ph type="sldNum" sz="quarter" idx="12"/>
          </p:nvPr>
        </p:nvSpPr>
        <p:spPr/>
        <p:txBody>
          <a:bodyPr/>
          <a:lstStyle/>
          <a:p>
            <a:pPr>
              <a:defRPr/>
            </a:pPr>
            <a:fld id="{8F7561D9-C416-4C7D-B422-E38772C32467}" type="slidenum">
              <a:rPr lang="en-US" smtClean="0"/>
              <a:pPr>
                <a:defRPr/>
              </a:pPr>
              <a:t>31</a:t>
            </a:fld>
            <a:endParaRPr lang="en-US"/>
          </a:p>
        </p:txBody>
      </p:sp>
      <p:sp>
        <p:nvSpPr>
          <p:cNvPr id="3" name="Rectangle 2"/>
          <p:cNvSpPr>
            <a:spLocks noChangeArrowheads="1"/>
          </p:cNvSpPr>
          <p:nvPr/>
        </p:nvSpPr>
        <p:spPr bwMode="auto">
          <a:xfrm>
            <a:off x="1938338" y="1098657"/>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sz="1600">
                <a:latin typeface="Calibri" panose="020F0502020204030204" pitchFamily="34" charset="0"/>
                <a:ea typeface="Times New Roman" pitchFamily="18" charset="0"/>
                <a:cs typeface="Calibri" panose="020F0502020204030204" pitchFamily="34" charset="0"/>
              </a:rPr>
              <a:t>Please fill in the following chart for the </a:t>
            </a:r>
            <a:r>
              <a:rPr lang="en-US" altLang="en-US" sz="1600" b="1">
                <a:latin typeface="Calibri" panose="020F0502020204030204" pitchFamily="34" charset="0"/>
                <a:ea typeface="Times New Roman" pitchFamily="18" charset="0"/>
                <a:cs typeface="Calibri" panose="020F0502020204030204" pitchFamily="34" charset="0"/>
              </a:rPr>
              <a:t>PROJECT SITE as of the date of the application</a:t>
            </a:r>
            <a:r>
              <a:rPr lang="en-US" altLang="en-US" sz="1600">
                <a:latin typeface="Times New Roman" pitchFamily="18" charset="0"/>
                <a:ea typeface="Times New Roman" pitchFamily="18" charset="0"/>
                <a:cs typeface="Times New Roman" pitchFamily="18" charset="0"/>
              </a:rPr>
              <a:t>. </a:t>
            </a:r>
          </a:p>
        </p:txBody>
      </p:sp>
      <p:sp>
        <p:nvSpPr>
          <p:cNvPr id="6" name="Rectangle 185">
            <a:extLst>
              <a:ext uri="{FF2B5EF4-FFF2-40B4-BE49-F238E27FC236}">
                <a16:creationId xmlns:a16="http://schemas.microsoft.com/office/drawing/2014/main" id="{8668E3D3-D350-4C99-98D6-A7709787FDFF}"/>
              </a:ext>
            </a:extLst>
          </p:cNvPr>
          <p:cNvSpPr>
            <a:spLocks noChangeArrowheads="1"/>
          </p:cNvSpPr>
          <p:nvPr/>
        </p:nvSpPr>
        <p:spPr bwMode="auto">
          <a:xfrm>
            <a:off x="1981201" y="285487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457581BE-184D-1207-C60C-577D3235626E}"/>
              </a:ext>
            </a:extLst>
          </p:cNvPr>
          <p:cNvGraphicFramePr>
            <a:graphicFrameLocks noGrp="1"/>
          </p:cNvGraphicFramePr>
          <p:nvPr/>
        </p:nvGraphicFramePr>
        <p:xfrm>
          <a:off x="1981201" y="1728937"/>
          <a:ext cx="7975599" cy="4191395"/>
        </p:xfrm>
        <a:graphic>
          <a:graphicData uri="http://schemas.openxmlformats.org/drawingml/2006/table">
            <a:tbl>
              <a:tblPr/>
              <a:tblGrid>
                <a:gridCol w="2654622">
                  <a:extLst>
                    <a:ext uri="{9D8B030D-6E8A-4147-A177-3AD203B41FA5}">
                      <a16:colId xmlns:a16="http://schemas.microsoft.com/office/drawing/2014/main" val="435950549"/>
                    </a:ext>
                  </a:extLst>
                </a:gridCol>
                <a:gridCol w="818494">
                  <a:extLst>
                    <a:ext uri="{9D8B030D-6E8A-4147-A177-3AD203B41FA5}">
                      <a16:colId xmlns:a16="http://schemas.microsoft.com/office/drawing/2014/main" val="1984785901"/>
                    </a:ext>
                  </a:extLst>
                </a:gridCol>
                <a:gridCol w="1082842">
                  <a:extLst>
                    <a:ext uri="{9D8B030D-6E8A-4147-A177-3AD203B41FA5}">
                      <a16:colId xmlns:a16="http://schemas.microsoft.com/office/drawing/2014/main" val="204786840"/>
                    </a:ext>
                  </a:extLst>
                </a:gridCol>
                <a:gridCol w="882350">
                  <a:extLst>
                    <a:ext uri="{9D8B030D-6E8A-4147-A177-3AD203B41FA5}">
                      <a16:colId xmlns:a16="http://schemas.microsoft.com/office/drawing/2014/main" val="1431731658"/>
                    </a:ext>
                  </a:extLst>
                </a:gridCol>
                <a:gridCol w="1407976">
                  <a:extLst>
                    <a:ext uri="{9D8B030D-6E8A-4147-A177-3AD203B41FA5}">
                      <a16:colId xmlns:a16="http://schemas.microsoft.com/office/drawing/2014/main" val="4287468872"/>
                    </a:ext>
                  </a:extLst>
                </a:gridCol>
                <a:gridCol w="1129315">
                  <a:extLst>
                    <a:ext uri="{9D8B030D-6E8A-4147-A177-3AD203B41FA5}">
                      <a16:colId xmlns:a16="http://schemas.microsoft.com/office/drawing/2014/main" val="1405870487"/>
                    </a:ext>
                  </a:extLst>
                </a:gridCol>
              </a:tblGrid>
              <a:tr h="391847">
                <a:tc gridSpan="2">
                  <a:txBody>
                    <a:bodyPr/>
                    <a:lstStyle/>
                    <a:p>
                      <a:pPr algn="l" fontAlgn="b"/>
                      <a:r>
                        <a:rPr lang="en-US" sz="1600" b="1" i="0" u="sng" strike="noStrike">
                          <a:solidFill>
                            <a:srgbClr val="000000"/>
                          </a:solidFill>
                          <a:effectLst/>
                          <a:latin typeface="Calibri" panose="020F0502020204030204" pitchFamily="34" charset="0"/>
                        </a:rPr>
                        <a:t>Chart 1a: Project Site Enrollment as of date of the application:</a:t>
                      </a:r>
                    </a:p>
                  </a:txBody>
                  <a:tcPr marL="3810" marR="3810" marT="3810"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815404041"/>
                  </a:ext>
                </a:extLst>
              </a:tr>
              <a:tr h="193904">
                <a:tc>
                  <a:txBody>
                    <a:bodyPr/>
                    <a:lstStyle/>
                    <a:p>
                      <a:pPr algn="l" fontAlgn="b"/>
                      <a:endParaRPr lang="en-US" sz="14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717764"/>
                  </a:ext>
                </a:extLst>
              </a:tr>
              <a:tr h="777635">
                <a:tc>
                  <a:txBody>
                    <a:bodyPr/>
                    <a:lstStyle/>
                    <a:p>
                      <a:pPr algn="l" fontAlgn="b"/>
                      <a:r>
                        <a:rPr lang="en-US" sz="1600" b="1" i="0" u="none" strike="noStrike">
                          <a:solidFill>
                            <a:srgbClr val="000000"/>
                          </a:solidFill>
                          <a:effectLst/>
                          <a:latin typeface="Calibri" panose="020F0502020204030204" pitchFamily="34" charset="0"/>
                        </a:rPr>
                        <a:t>Age Groups Served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Infants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Toddlers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Preschool</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Out-of-School Time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Totals</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987409214"/>
                  </a:ext>
                </a:extLst>
              </a:tr>
              <a:tr h="210062">
                <a:tc>
                  <a:txBody>
                    <a:bodyPr/>
                    <a:lstStyle/>
                    <a:p>
                      <a:pPr algn="l" fontAlgn="b"/>
                      <a:r>
                        <a:rPr lang="en-US" sz="1600" b="0" i="0" u="none" strike="noStrike">
                          <a:solidFill>
                            <a:srgbClr val="000000"/>
                          </a:solidFill>
                          <a:effectLst/>
                          <a:latin typeface="Calibri" panose="020F0502020204030204" pitchFamily="34" charset="0"/>
                        </a:rPr>
                        <a:t>1. Licensed Capacity</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539871175"/>
                  </a:ext>
                </a:extLst>
              </a:tr>
              <a:tr h="420125">
                <a:tc>
                  <a:txBody>
                    <a:bodyPr/>
                    <a:lstStyle/>
                    <a:p>
                      <a:pPr algn="l" fontAlgn="b"/>
                      <a:r>
                        <a:rPr lang="en-US" sz="1600" b="0" i="0" u="none" strike="noStrike">
                          <a:solidFill>
                            <a:srgbClr val="000000"/>
                          </a:solidFill>
                          <a:effectLst/>
                          <a:latin typeface="Calibri" panose="020F0502020204030204" pitchFamily="34" charset="0"/>
                        </a:rPr>
                        <a:t>2. Current public subsidies slots (EEC + Head Start) filled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772828292"/>
                  </a:ext>
                </a:extLst>
              </a:tr>
              <a:tr h="210062">
                <a:tc>
                  <a:txBody>
                    <a:bodyPr/>
                    <a:lstStyle/>
                    <a:p>
                      <a:pPr algn="l" fontAlgn="b"/>
                      <a:r>
                        <a:rPr lang="en-US" sz="1600" b="0" i="0" u="none" strike="noStrike">
                          <a:solidFill>
                            <a:srgbClr val="000000"/>
                          </a:solidFill>
                          <a:effectLst/>
                          <a:latin typeface="Calibri" panose="020F0502020204030204" pitchFamily="34" charset="0"/>
                        </a:rPr>
                        <a:t>3. Current discounted slots filled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594558850"/>
                  </a:ext>
                </a:extLst>
              </a:tr>
              <a:tr h="210062">
                <a:tc>
                  <a:txBody>
                    <a:bodyPr/>
                    <a:lstStyle/>
                    <a:p>
                      <a:pPr algn="l" fontAlgn="b"/>
                      <a:r>
                        <a:rPr lang="en-US" sz="1600" b="0" i="0" u="none" strike="noStrike">
                          <a:solidFill>
                            <a:srgbClr val="000000"/>
                          </a:solidFill>
                          <a:effectLst/>
                          <a:latin typeface="Calibri" panose="020F0502020204030204" pitchFamily="34" charset="0"/>
                        </a:rPr>
                        <a:t>4. Current private pay slots filled</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panose="020F0502020204030204" pitchFamily="34" charset="0"/>
                        </a:rPr>
                        <a:t>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322371048"/>
                  </a:ext>
                </a:extLst>
              </a:tr>
              <a:tr h="420125">
                <a:tc>
                  <a:txBody>
                    <a:bodyPr/>
                    <a:lstStyle/>
                    <a:p>
                      <a:pPr algn="l" fontAlgn="b"/>
                      <a:r>
                        <a:rPr lang="en-US" sz="1600" b="0" i="0" u="none" strike="noStrike">
                          <a:solidFill>
                            <a:srgbClr val="000000"/>
                          </a:solidFill>
                          <a:effectLst/>
                          <a:latin typeface="Calibri" panose="020F0502020204030204" pitchFamily="34" charset="0"/>
                        </a:rPr>
                        <a:t>5. Total current slots filled (#2+#3+#4)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en-US" sz="1600" b="0" i="0" u="none" strike="noStrike">
                          <a:solidFill>
                            <a:srgbClr val="000000"/>
                          </a:solidFill>
                          <a:effectLst/>
                          <a:latin typeface="Calibri" panose="020F0502020204030204" pitchFamily="34" charset="0"/>
                        </a:rPr>
                        <a:t>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en-US" sz="1600" b="0" i="0" u="none" strike="noStrike">
                          <a:solidFill>
                            <a:srgbClr val="000000"/>
                          </a:solidFill>
                          <a:effectLst/>
                          <a:latin typeface="Calibri" panose="020F0502020204030204" pitchFamily="34" charset="0"/>
                        </a:rPr>
                        <a:t>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en-US" sz="1600" b="0" i="0" u="none" strike="noStrike">
                          <a:solidFill>
                            <a:srgbClr val="000000"/>
                          </a:solidFill>
                          <a:effectLst/>
                          <a:latin typeface="Calibri" panose="020F0502020204030204" pitchFamily="34" charset="0"/>
                        </a:rPr>
                        <a:t>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en-US" sz="1600" b="0" i="0" u="none" strike="noStrike">
                          <a:solidFill>
                            <a:srgbClr val="000000"/>
                          </a:solidFill>
                          <a:effectLst/>
                          <a:latin typeface="Calibri" panose="020F0502020204030204" pitchFamily="34" charset="0"/>
                        </a:rPr>
                        <a:t>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b"/>
                      <a:r>
                        <a:rPr lang="en-US" sz="1600" b="0" i="0" u="none" strike="noStrike">
                          <a:solidFill>
                            <a:srgbClr val="000000"/>
                          </a:solidFill>
                          <a:effectLst/>
                          <a:latin typeface="Calibri" panose="020F0502020204030204" pitchFamily="34" charset="0"/>
                        </a:rPr>
                        <a:t>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902294683"/>
                  </a:ext>
                </a:extLst>
              </a:tr>
              <a:tr h="420125">
                <a:tc>
                  <a:txBody>
                    <a:bodyPr/>
                    <a:lstStyle/>
                    <a:p>
                      <a:pPr algn="l" fontAlgn="b"/>
                      <a:r>
                        <a:rPr lang="en-US" sz="1600" b="0" i="0" u="none" strike="noStrike">
                          <a:solidFill>
                            <a:srgbClr val="000000"/>
                          </a:solidFill>
                          <a:effectLst/>
                          <a:latin typeface="Calibri" panose="020F0502020204030204" pitchFamily="34" charset="0"/>
                        </a:rPr>
                        <a:t>6. % of total slots on public subsidy (#2 divided by #5)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3">
                  <a:txBody>
                    <a:bodyPr/>
                    <a:lstStyle/>
                    <a:p>
                      <a:pPr algn="ctr" fontAlgn="b"/>
                      <a:r>
                        <a:rPr lang="en-US" sz="1600" b="0" i="0" u="none" strike="noStrike">
                          <a:solidFill>
                            <a:srgbClr val="000000"/>
                          </a:solidFill>
                          <a:effectLst/>
                          <a:latin typeface="Calibri" panose="020F0502020204030204" pitchFamily="34" charset="0"/>
                        </a:rPr>
                        <a:t>#DIV/0!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en-US"/>
                    </a:p>
                  </a:txBody>
                  <a:tcPr/>
                </a:tc>
                <a:tc hMerge="1">
                  <a:txBody>
                    <a:bodyPr/>
                    <a:lstStyle/>
                    <a:p>
                      <a:endParaRPr lang="en-US"/>
                    </a:p>
                  </a:txBody>
                  <a:tcPr/>
                </a:tc>
                <a:tc>
                  <a:txBody>
                    <a:bodyPr/>
                    <a:lstStyle/>
                    <a:p>
                      <a:pPr algn="ctr" fontAlgn="b"/>
                      <a:r>
                        <a:rPr lang="en-US" sz="1600" b="0" i="0" u="none" strike="noStrike">
                          <a:solidFill>
                            <a:srgbClr val="000000"/>
                          </a:solidFill>
                          <a:effectLst/>
                          <a:latin typeface="Calibri" panose="020F0502020204030204" pitchFamily="34" charset="0"/>
                        </a:rPr>
                        <a:t>#DIV/0!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600" b="0" i="0" u="none" strike="noStrike">
                          <a:solidFill>
                            <a:srgbClr val="000000"/>
                          </a:solidFill>
                          <a:effectLst/>
                          <a:latin typeface="Calibri" panose="020F0502020204030204" pitchFamily="34" charset="0"/>
                        </a:rPr>
                        <a:t>#DIV/0!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402227023"/>
                  </a:ext>
                </a:extLst>
              </a:tr>
            </a:tbl>
          </a:graphicData>
        </a:graphic>
      </p:graphicFrame>
    </p:spTree>
    <p:extLst>
      <p:ext uri="{BB962C8B-B14F-4D97-AF65-F5344CB8AC3E}">
        <p14:creationId xmlns:p14="http://schemas.microsoft.com/office/powerpoint/2010/main" val="2425975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916" y="244647"/>
            <a:ext cx="9396733" cy="801688"/>
          </a:xfrm>
        </p:spPr>
        <p:txBody>
          <a:bodyPr>
            <a:normAutofit fontScale="90000"/>
          </a:bodyPr>
          <a:lstStyle/>
          <a:p>
            <a:r>
              <a:rPr lang="en-US"/>
              <a:t>Other Public Subsidies Site Enrollment as of the date of the application</a:t>
            </a:r>
          </a:p>
        </p:txBody>
      </p:sp>
      <p:sp>
        <p:nvSpPr>
          <p:cNvPr id="4" name="Slide Number Placeholder 3"/>
          <p:cNvSpPr>
            <a:spLocks noGrp="1"/>
          </p:cNvSpPr>
          <p:nvPr>
            <p:ph type="sldNum" sz="quarter" idx="12"/>
          </p:nvPr>
        </p:nvSpPr>
        <p:spPr/>
        <p:txBody>
          <a:bodyPr/>
          <a:lstStyle/>
          <a:p>
            <a:fld id="{8D7F8852-6724-41B0-A86E-72CDA7A1E014}" type="slidenum">
              <a:rPr lang="en-US" smtClean="0"/>
              <a:pPr/>
              <a:t>32</a:t>
            </a:fld>
            <a:endParaRPr lang="en-US"/>
          </a:p>
        </p:txBody>
      </p:sp>
      <p:graphicFrame>
        <p:nvGraphicFramePr>
          <p:cNvPr id="5" name="Table 4">
            <a:extLst>
              <a:ext uri="{FF2B5EF4-FFF2-40B4-BE49-F238E27FC236}">
                <a16:creationId xmlns:a16="http://schemas.microsoft.com/office/drawing/2014/main" id="{C85EE6CD-6E72-6D5D-CA4B-0BA6A58900E7}"/>
              </a:ext>
            </a:extLst>
          </p:cNvPr>
          <p:cNvGraphicFramePr>
            <a:graphicFrameLocks noGrp="1"/>
          </p:cNvGraphicFramePr>
          <p:nvPr>
            <p:extLst>
              <p:ext uri="{D42A27DB-BD31-4B8C-83A1-F6EECF244321}">
                <p14:modId xmlns:p14="http://schemas.microsoft.com/office/powerpoint/2010/main" val="1545948758"/>
              </p:ext>
            </p:extLst>
          </p:nvPr>
        </p:nvGraphicFramePr>
        <p:xfrm>
          <a:off x="753978" y="975026"/>
          <a:ext cx="10375230" cy="5084422"/>
        </p:xfrm>
        <a:graphic>
          <a:graphicData uri="http://schemas.openxmlformats.org/drawingml/2006/table">
            <a:tbl>
              <a:tblPr/>
              <a:tblGrid>
                <a:gridCol w="4642564">
                  <a:extLst>
                    <a:ext uri="{9D8B030D-6E8A-4147-A177-3AD203B41FA5}">
                      <a16:colId xmlns:a16="http://schemas.microsoft.com/office/drawing/2014/main" val="1580495179"/>
                    </a:ext>
                  </a:extLst>
                </a:gridCol>
                <a:gridCol w="892603">
                  <a:extLst>
                    <a:ext uri="{9D8B030D-6E8A-4147-A177-3AD203B41FA5}">
                      <a16:colId xmlns:a16="http://schemas.microsoft.com/office/drawing/2014/main" val="3560582770"/>
                    </a:ext>
                  </a:extLst>
                </a:gridCol>
                <a:gridCol w="738706">
                  <a:extLst>
                    <a:ext uri="{9D8B030D-6E8A-4147-A177-3AD203B41FA5}">
                      <a16:colId xmlns:a16="http://schemas.microsoft.com/office/drawing/2014/main" val="3931418395"/>
                    </a:ext>
                  </a:extLst>
                </a:gridCol>
                <a:gridCol w="854129">
                  <a:extLst>
                    <a:ext uri="{9D8B030D-6E8A-4147-A177-3AD203B41FA5}">
                      <a16:colId xmlns:a16="http://schemas.microsoft.com/office/drawing/2014/main" val="788007434"/>
                    </a:ext>
                  </a:extLst>
                </a:gridCol>
                <a:gridCol w="2462355">
                  <a:extLst>
                    <a:ext uri="{9D8B030D-6E8A-4147-A177-3AD203B41FA5}">
                      <a16:colId xmlns:a16="http://schemas.microsoft.com/office/drawing/2014/main" val="3455885298"/>
                    </a:ext>
                  </a:extLst>
                </a:gridCol>
                <a:gridCol w="784873">
                  <a:extLst>
                    <a:ext uri="{9D8B030D-6E8A-4147-A177-3AD203B41FA5}">
                      <a16:colId xmlns:a16="http://schemas.microsoft.com/office/drawing/2014/main" val="1694417762"/>
                    </a:ext>
                  </a:extLst>
                </a:gridCol>
              </a:tblGrid>
              <a:tr h="359480">
                <a:tc gridSpan="6">
                  <a:txBody>
                    <a:bodyPr/>
                    <a:lstStyle/>
                    <a:p>
                      <a:pPr algn="l" fontAlgn="t"/>
                      <a:r>
                        <a:rPr lang="en-US" sz="1400" b="1" i="0" u="sng" strike="noStrike">
                          <a:solidFill>
                            <a:srgbClr val="000000"/>
                          </a:solidFill>
                          <a:effectLst/>
                          <a:latin typeface="Calibri" panose="020F0502020204030204" pitchFamily="34" charset="0"/>
                        </a:rPr>
                        <a:t>Chart 2: Other Public Subsidies Site Enrollment as of the date of the application</a:t>
                      </a:r>
                    </a:p>
                  </a:txBody>
                  <a:tcPr marL="2886" marR="2886" marT="2886"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5459764"/>
                  </a:ext>
                </a:extLst>
              </a:tr>
              <a:tr h="2745135">
                <a:tc gridSpan="6">
                  <a:txBody>
                    <a:bodyPr/>
                    <a:lstStyle/>
                    <a:p>
                      <a:pPr algn="l" fontAlgn="ctr"/>
                      <a:r>
                        <a:rPr lang="en-US" sz="1400" b="0" i="0" u="none" strike="noStrike">
                          <a:solidFill>
                            <a:srgbClr val="000000"/>
                          </a:solidFill>
                          <a:effectLst/>
                          <a:latin typeface="Calibri" panose="020F0502020204030204" pitchFamily="34" charset="0"/>
                        </a:rPr>
                        <a:t>Please fill in the following chart for children in your program who receive OTHER PUBLIC SUBSIDIES as of the date of the application but are not currently in an EEC or Head Start subsidized slot.  Please count each child only once. ***Fill out this chart only if your enrollment as of the date of the application demonstrates subsidy slots representing less than 50% of total enrollment.***</a:t>
                      </a:r>
                      <a:br>
                        <a:rPr lang="en-US" sz="1400" b="0" i="0" u="none" strike="noStrike">
                          <a:solidFill>
                            <a:srgbClr val="000000"/>
                          </a:solidFill>
                          <a:effectLst/>
                          <a:latin typeface="Calibri" panose="020F0502020204030204" pitchFamily="34" charset="0"/>
                        </a:rPr>
                      </a:b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Children (family) receiving another public subsidy including:</a:t>
                      </a:r>
                      <a:br>
                        <a:rPr lang="en-US" sz="1400" b="0" i="0" u="none" strike="noStrike">
                          <a:solidFill>
                            <a:srgbClr val="000000"/>
                          </a:solidFill>
                          <a:effectLst/>
                          <a:latin typeface="Calibri" panose="020F0502020204030204" pitchFamily="34" charset="0"/>
                        </a:rPr>
                      </a:b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Transitional Aid to Families with Dependent Children (TAFDC)</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Supplemental Security Income (SSI) or Social Security Disability Income (SSDI) Benefits</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Supplemental Nutrition Assistance Program (SNAP) or Special Supplemental Nutrition Program for Women, Infants, and Children (WIC)</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In Section 8 housing or on the waitlist for Section 8 housing subsidy</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Low Income Home Energy Assistance Program (LIHEAP)</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MassHealth / Medicaid and/or Children’s Health Insurance Program (CHIP)</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Family claiming Earned Income Tax Credit</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Homeless Families</a:t>
                      </a:r>
                      <a:br>
                        <a:rPr lang="en-US" sz="1400" b="0" i="0" u="none" strike="noStrike">
                          <a:solidFill>
                            <a:srgbClr val="000000"/>
                          </a:solidFill>
                          <a:effectLst/>
                          <a:latin typeface="Calibri" panose="020F0502020204030204" pitchFamily="34" charset="0"/>
                        </a:rPr>
                      </a:br>
                      <a:r>
                        <a:rPr lang="en-US" sz="1400" b="0" i="0" u="none" strike="noStrike">
                          <a:solidFill>
                            <a:srgbClr val="000000"/>
                          </a:solidFill>
                          <a:effectLst/>
                          <a:latin typeface="Calibri" panose="020F0502020204030204" pitchFamily="34" charset="0"/>
                        </a:rPr>
                        <a:t>• On the waitlist for an EEC subsidy or for Head Start</a:t>
                      </a:r>
                    </a:p>
                  </a:txBody>
                  <a:tcPr marL="2886" marR="2886" marT="288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9234344"/>
                  </a:ext>
                </a:extLst>
              </a:tr>
              <a:tr h="324883">
                <a:tc>
                  <a:txBody>
                    <a:bodyPr/>
                    <a:lstStyle/>
                    <a:p>
                      <a:pPr algn="l" fontAlgn="b"/>
                      <a:r>
                        <a:rPr lang="en-US" sz="1400" b="1" i="0" u="none" strike="noStrike">
                          <a:solidFill>
                            <a:srgbClr val="000000"/>
                          </a:solidFill>
                          <a:effectLst/>
                          <a:latin typeface="Calibri" panose="020F0502020204030204" pitchFamily="34" charset="0"/>
                        </a:rPr>
                        <a:t>Children (family) eligible for another public subsidy</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Infants</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Toddlers</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Preschool</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Out-of-School Time</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panose="020F0502020204030204" pitchFamily="34" charset="0"/>
                        </a:rPr>
                        <a:t>Totals</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2853851938"/>
                  </a:ext>
                </a:extLst>
              </a:tr>
              <a:tr h="767167">
                <a:tc>
                  <a:txBody>
                    <a:bodyPr/>
                    <a:lstStyle/>
                    <a:p>
                      <a:pPr algn="l" fontAlgn="b"/>
                      <a:r>
                        <a:rPr lang="en-US" sz="1400" b="1" i="0" u="none" strike="noStrike">
                          <a:solidFill>
                            <a:srgbClr val="000000"/>
                          </a:solidFill>
                          <a:effectLst/>
                          <a:latin typeface="Calibri" panose="020F0502020204030204" pitchFamily="34" charset="0"/>
                        </a:rPr>
                        <a:t>Total </a:t>
                      </a:r>
                      <a:r>
                        <a:rPr lang="en-US" sz="1400" b="0" i="0" u="none" strike="noStrike">
                          <a:solidFill>
                            <a:srgbClr val="000000"/>
                          </a:solidFill>
                          <a:effectLst/>
                          <a:latin typeface="Calibri" panose="020F0502020204030204" pitchFamily="34" charset="0"/>
                        </a:rPr>
                        <a:t>number of children whose families are eligible for public subsidy and not currently receiving child care via a Contract Slot or Voucher*</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0</a:t>
                      </a:r>
                    </a:p>
                  </a:txBody>
                  <a:tcPr marL="2886" marR="2886" marT="28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3867408213"/>
                  </a:ext>
                </a:extLst>
              </a:tr>
              <a:tr h="324883">
                <a:tc gridSpan="6">
                  <a:txBody>
                    <a:bodyPr/>
                    <a:lstStyle/>
                    <a:p>
                      <a:pPr algn="ctr" fontAlgn="b"/>
                      <a:r>
                        <a:rPr lang="en-US" sz="1400" b="0" i="1" u="none" strike="noStrike">
                          <a:solidFill>
                            <a:srgbClr val="000000"/>
                          </a:solidFill>
                          <a:effectLst/>
                          <a:latin typeface="Calibri" panose="020F0502020204030204" pitchFamily="34" charset="0"/>
                        </a:rPr>
                        <a:t>*You must have documentation available for families receiving other public subsidies and be able to document the subsidy, if awarded the grant and maintain on file each year for the term of the grant.</a:t>
                      </a:r>
                    </a:p>
                  </a:txBody>
                  <a:tcPr marL="2886" marR="2886" marT="288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2766663"/>
                  </a:ext>
                </a:extLst>
              </a:tr>
            </a:tbl>
          </a:graphicData>
        </a:graphic>
      </p:graphicFrame>
    </p:spTree>
    <p:extLst>
      <p:ext uri="{BB962C8B-B14F-4D97-AF65-F5344CB8AC3E}">
        <p14:creationId xmlns:p14="http://schemas.microsoft.com/office/powerpoint/2010/main" val="1207624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367561-789A-46AC-916E-8E04B96C4A36}"/>
              </a:ext>
            </a:extLst>
          </p:cNvPr>
          <p:cNvSpPr>
            <a:spLocks noGrp="1"/>
          </p:cNvSpPr>
          <p:nvPr>
            <p:ph type="sldNum" sz="quarter" idx="12"/>
          </p:nvPr>
        </p:nvSpPr>
        <p:spPr/>
        <p:txBody>
          <a:bodyPr/>
          <a:lstStyle/>
          <a:p>
            <a:fld id="{A22C682C-E9DB-4137-9A63-78D4A5F3749E}" type="slidenum">
              <a:rPr lang="en-US" smtClean="0"/>
              <a:t>33</a:t>
            </a:fld>
            <a:endParaRPr lang="en-US"/>
          </a:p>
        </p:txBody>
      </p:sp>
      <p:sp>
        <p:nvSpPr>
          <p:cNvPr id="4" name="Text Placeholder 3">
            <a:extLst>
              <a:ext uri="{FF2B5EF4-FFF2-40B4-BE49-F238E27FC236}">
                <a16:creationId xmlns:a16="http://schemas.microsoft.com/office/drawing/2014/main" id="{6263AD4A-48D5-5F21-E4F3-0078DA73C8C8}"/>
              </a:ext>
            </a:extLst>
          </p:cNvPr>
          <p:cNvSpPr txBox="1">
            <a:spLocks/>
          </p:cNvSpPr>
          <p:nvPr/>
        </p:nvSpPr>
        <p:spPr>
          <a:xfrm rot="21600000">
            <a:off x="677779" y="862264"/>
            <a:ext cx="8440555" cy="5149516"/>
          </a:xfrm>
          <a:prstGeom prst="rect">
            <a:avLst/>
          </a:prstGeom>
        </p:spPr>
        <p:txBody>
          <a:bodyPr vert="horz" lIns="91440" tIns="45720" rIns="91440" bIns="45720" rtlCol="0" anchor="t">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l" defTabSz="914400" rtl="0" eaLnBrk="1" latinLnBrk="0" hangingPunct="1">
              <a:spcBef>
                <a:spcPts val="300"/>
              </a:spcBef>
              <a:buClr>
                <a:schemeClr val="accent2"/>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20000"/>
              </a:lnSpc>
              <a:spcBef>
                <a:spcPts val="0"/>
              </a:spcBef>
            </a:pPr>
            <a:r>
              <a:rPr lang="en-US" sz="2000" b="1" cap="none" spc="0">
                <a:latin typeface="Calibri" panose="020F0502020204030204" pitchFamily="34" charset="0"/>
                <a:cs typeface="Calibri" panose="020F0502020204030204" pitchFamily="34" charset="0"/>
              </a:rPr>
              <a:t>For technical assistance regarding the real estate development aspects of your project, the Children’s Investment Fund team can be reached at </a:t>
            </a:r>
            <a:r>
              <a:rPr lang="en-US" sz="2000" b="1" u="sng" cap="none" spc="0">
                <a:solidFill>
                  <a:schemeClr val="accent2">
                    <a:lumMod val="50000"/>
                  </a:schemeClr>
                </a:solidFill>
                <a:latin typeface="Calibri" panose="020F0502020204030204" pitchFamily="34" charset="0"/>
                <a:cs typeface="Calibri" panose="020F0502020204030204" pitchFamily="34" charset="0"/>
              </a:rPr>
              <a:t>eeost.lg@childrensinvestmentfundma.org </a:t>
            </a:r>
            <a:r>
              <a:rPr lang="en-US" sz="2000" b="1" cap="none" spc="0">
                <a:latin typeface="Calibri" panose="020F0502020204030204" pitchFamily="34" charset="0"/>
                <a:cs typeface="Calibri" panose="020F0502020204030204" pitchFamily="34" charset="0"/>
              </a:rPr>
              <a:t>This technical assistance cannot be about specific EEOST application questions or requirements. </a:t>
            </a:r>
          </a:p>
          <a:p>
            <a:pPr>
              <a:lnSpc>
                <a:spcPct val="120000"/>
              </a:lnSpc>
              <a:spcBef>
                <a:spcPts val="0"/>
              </a:spcBef>
            </a:pPr>
            <a:endParaRPr lang="en-US" sz="2000" b="1" cap="none" spc="0">
              <a:latin typeface="Calibri" panose="020F0502020204030204" pitchFamily="34" charset="0"/>
              <a:cs typeface="Calibri" panose="020F0502020204030204" pitchFamily="34" charset="0"/>
            </a:endParaRPr>
          </a:p>
          <a:p>
            <a:pPr>
              <a:lnSpc>
                <a:spcPct val="120000"/>
              </a:lnSpc>
              <a:spcBef>
                <a:spcPts val="0"/>
              </a:spcBef>
            </a:pPr>
            <a:r>
              <a:rPr lang="en-US" sz="2000" b="1" cap="none" spc="0">
                <a:latin typeface="Calibri" panose="020F0502020204030204" pitchFamily="34" charset="0"/>
                <a:cs typeface="Calibri" panose="020F0502020204030204" pitchFamily="34" charset="0"/>
              </a:rPr>
              <a:t>Those questions should be directed to</a:t>
            </a:r>
          </a:p>
          <a:p>
            <a:pPr>
              <a:lnSpc>
                <a:spcPct val="120000"/>
              </a:lnSpc>
              <a:spcBef>
                <a:spcPts val="0"/>
              </a:spcBef>
            </a:pPr>
            <a:r>
              <a:rPr lang="en-US" sz="2000" b="1" cap="none" spc="0">
                <a:solidFill>
                  <a:schemeClr val="accent2">
                    <a:lumMod val="50000"/>
                  </a:schemeClr>
                </a:solidFill>
                <a:latin typeface="Calibri" panose="020F0502020204030204" pitchFamily="34" charset="0"/>
                <a:cs typeface="Calibri" panose="020F0502020204030204" pitchFamily="34" charset="0"/>
                <a:hlinkClick r:id="rId3"/>
              </a:rPr>
              <a:t>Eec.eeost.large@mass.gov</a:t>
            </a:r>
            <a:r>
              <a:rPr lang="en-US" sz="2000" b="1" cap="none" spc="0">
                <a:solidFill>
                  <a:schemeClr val="accent2">
                    <a:lumMod val="50000"/>
                  </a:schemeClr>
                </a:solidFill>
                <a:latin typeface="Calibri" panose="020F0502020204030204" pitchFamily="34" charset="0"/>
                <a:cs typeface="Calibri" panose="020F0502020204030204" pitchFamily="34" charset="0"/>
              </a:rPr>
              <a:t> </a:t>
            </a:r>
            <a:r>
              <a:rPr lang="en-US" sz="2000" b="1" cap="none" spc="0">
                <a:latin typeface="Calibri" panose="020F0502020204030204" pitchFamily="34" charset="0"/>
                <a:cs typeface="Calibri" panose="020F0502020204030204" pitchFamily="34" charset="0"/>
              </a:rPr>
              <a:t>and must be submitted by 4:00 PM on January 18, 2024 and answers will be posted on or about January 25, 2024.</a:t>
            </a:r>
          </a:p>
        </p:txBody>
      </p:sp>
    </p:spTree>
    <p:extLst>
      <p:ext uri="{BB962C8B-B14F-4D97-AF65-F5344CB8AC3E}">
        <p14:creationId xmlns:p14="http://schemas.microsoft.com/office/powerpoint/2010/main" val="2491319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t>Administration of EEOST Capital Fund</a:t>
            </a:r>
          </a:p>
        </p:txBody>
      </p:sp>
      <p:sp>
        <p:nvSpPr>
          <p:cNvPr id="6147" name="Content Placeholder 2"/>
          <p:cNvSpPr>
            <a:spLocks noGrp="1"/>
          </p:cNvSpPr>
          <p:nvPr>
            <p:ph idx="1"/>
          </p:nvPr>
        </p:nvSpPr>
        <p:spPr>
          <a:xfrm>
            <a:off x="525388" y="1151664"/>
            <a:ext cx="9529011" cy="4980229"/>
          </a:xfrm>
        </p:spPr>
        <p:txBody>
          <a:bodyPr/>
          <a:lstStyle/>
          <a:p>
            <a:pPr marL="0" indent="0">
              <a:spcBef>
                <a:spcPts val="1200"/>
              </a:spcBef>
              <a:buNone/>
            </a:pPr>
            <a:r>
              <a:rPr lang="en-US" sz="2400">
                <a:solidFill>
                  <a:schemeClr val="tx1"/>
                </a:solidFill>
                <a:latin typeface="Calibri" panose="020F0502020204030204" pitchFamily="34" charset="0"/>
                <a:cs typeface="Calibri" panose="020F0502020204030204" pitchFamily="34" charset="0"/>
              </a:rPr>
              <a:t>EEC designated Community Economic Development Assistance Corporation (CEDAC) to administer the EEOST Program.</a:t>
            </a:r>
          </a:p>
          <a:p>
            <a:pPr>
              <a:spcBef>
                <a:spcPts val="1200"/>
              </a:spcBef>
            </a:pPr>
            <a:r>
              <a:rPr lang="en-US" sz="2400">
                <a:solidFill>
                  <a:schemeClr val="tx1"/>
                </a:solidFill>
                <a:latin typeface="Calibri" panose="020F0502020204030204" pitchFamily="34" charset="0"/>
                <a:cs typeface="Calibri" panose="020F0502020204030204" pitchFamily="34" charset="0"/>
              </a:rPr>
              <a:t>Children’s Investment Fund (CIF), which is affiliated with CEDAC, provides technical assistance and financing to ECE &amp; OST facilities across MA.</a:t>
            </a:r>
          </a:p>
          <a:p>
            <a:pPr>
              <a:spcBef>
                <a:spcPts val="1200"/>
              </a:spcBef>
            </a:pPr>
            <a:r>
              <a:rPr lang="en-US" sz="2400">
                <a:solidFill>
                  <a:schemeClr val="tx1"/>
                </a:solidFill>
                <a:latin typeface="Calibri" panose="020F0502020204030204" pitchFamily="34" charset="0"/>
                <a:cs typeface="Calibri" panose="020F0502020204030204" pitchFamily="34" charset="0"/>
              </a:rPr>
              <a:t>CEDAC/CIF has worked with EEC in development of Grant Review Standards and will continue to administer the grants that EEC awards.</a:t>
            </a:r>
          </a:p>
          <a:p>
            <a:pPr marL="0" indent="0">
              <a:spcBef>
                <a:spcPts val="1200"/>
              </a:spcBef>
              <a:buNone/>
            </a:pPr>
            <a:r>
              <a:rPr lang="en-US" sz="2400">
                <a:solidFill>
                  <a:schemeClr val="tx1"/>
                </a:solidFill>
                <a:latin typeface="Calibri" panose="020F0502020204030204" pitchFamily="34" charset="0"/>
                <a:cs typeface="Calibri" panose="020F0502020204030204" pitchFamily="34" charset="0"/>
              </a:rPr>
              <a:t>Since the first round in FY14/FY15, the state has invested $51M in 110 projects throughout the state.</a:t>
            </a:r>
          </a:p>
          <a:p>
            <a:pPr marL="0" indent="0">
              <a:spcBef>
                <a:spcPts val="1200"/>
              </a:spcBef>
              <a:buNone/>
            </a:pPr>
            <a:r>
              <a:rPr lang="en-US" altLang="en-US" sz="2400">
                <a:solidFill>
                  <a:schemeClr val="tx1"/>
                </a:solidFill>
                <a:latin typeface="Calibri" panose="020F0502020204030204" pitchFamily="34" charset="0"/>
                <a:cs typeface="Calibri" panose="020F0502020204030204" pitchFamily="34" charset="0"/>
              </a:rPr>
              <a:t>This year, EEOST will run two rounds – one for small grants ($200K - $500K) and this one, for larger grants (up to $1M)</a:t>
            </a:r>
          </a:p>
          <a:p>
            <a:pPr>
              <a:spcBef>
                <a:spcPts val="1200"/>
              </a:spcBef>
            </a:pPr>
            <a:endParaRPr lang="en-US" sz="2000">
              <a:latin typeface="Calibri" panose="020F0502020204030204" pitchFamily="34" charset="0"/>
              <a:cs typeface="Calibri" panose="020F0502020204030204" pitchFamily="34" charset="0"/>
            </a:endParaRPr>
          </a:p>
          <a:p>
            <a:pPr marL="0" indent="0">
              <a:spcBef>
                <a:spcPts val="1200"/>
              </a:spcBef>
              <a:buNone/>
            </a:pPr>
            <a:endParaRPr lang="en-US" sz="2000">
              <a:latin typeface="Arial" pitchFamily="34" charset="0"/>
              <a:cs typeface="Arial" pitchFamily="34" charset="0"/>
            </a:endParaRPr>
          </a:p>
          <a:p>
            <a:pPr>
              <a:spcBef>
                <a:spcPts val="1200"/>
              </a:spcBef>
            </a:pPr>
            <a:endParaRPr lang="en-US" sz="2000">
              <a:latin typeface="Arial" pitchFamily="34" charset="0"/>
              <a:cs typeface="Arial" pitchFamily="34" charset="0"/>
            </a:endParaRPr>
          </a:p>
          <a:p>
            <a:pPr>
              <a:spcBef>
                <a:spcPts val="1200"/>
              </a:spcBef>
            </a:pPr>
            <a:endParaRPr lang="en-US" sz="2000">
              <a:latin typeface="Arial" pitchFamily="34" charset="0"/>
              <a:cs typeface="Arial" pitchFamily="34" charset="0"/>
            </a:endParaRPr>
          </a:p>
          <a:p>
            <a:pPr>
              <a:spcBef>
                <a:spcPts val="1200"/>
              </a:spcBef>
            </a:pPr>
            <a:endParaRPr lang="en-US" sz="200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EBD76D4-CBCF-4607-B144-1AB5033C6A0B}" type="slidenum">
              <a:rPr lang="en-US" smtClean="0"/>
              <a:pPr>
                <a:defRPr/>
              </a:pPr>
              <a:t>4</a:t>
            </a:fld>
            <a:endParaRPr lang="en-US"/>
          </a:p>
        </p:txBody>
      </p:sp>
    </p:spTree>
    <p:extLst>
      <p:ext uri="{BB962C8B-B14F-4D97-AF65-F5344CB8AC3E}">
        <p14:creationId xmlns:p14="http://schemas.microsoft.com/office/powerpoint/2010/main" val="93849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047" y="478287"/>
            <a:ext cx="10515600" cy="633413"/>
          </a:xfrm>
        </p:spPr>
        <p:txBody>
          <a:bodyPr>
            <a:normAutofit fontScale="90000"/>
          </a:bodyPr>
          <a:lstStyle/>
          <a:p>
            <a:r>
              <a:rPr lang="en-US"/>
              <a:t>Early Education and Out of School Time Capital Fund:  Program Guidelines</a:t>
            </a:r>
          </a:p>
        </p:txBody>
      </p:sp>
      <p:sp>
        <p:nvSpPr>
          <p:cNvPr id="3" name="Content Placeholder 2"/>
          <p:cNvSpPr>
            <a:spLocks noGrp="1"/>
          </p:cNvSpPr>
          <p:nvPr>
            <p:ph idx="1"/>
          </p:nvPr>
        </p:nvSpPr>
        <p:spPr>
          <a:xfrm>
            <a:off x="745955" y="1350512"/>
            <a:ext cx="9749593" cy="4525963"/>
          </a:xfrm>
        </p:spPr>
        <p:txBody>
          <a:bodyPr>
            <a:normAutofit fontScale="92500" lnSpcReduction="20000"/>
          </a:bodyPr>
          <a:lstStyle/>
          <a:p>
            <a:pPr>
              <a:spcBef>
                <a:spcPts val="2400"/>
              </a:spcBef>
            </a:pPr>
            <a:r>
              <a:rPr lang="en-US">
                <a:latin typeface="Calibri" panose="020F0502020204030204" pitchFamily="34" charset="0"/>
                <a:cs typeface="Calibri" panose="020F0502020204030204" pitchFamily="34" charset="0"/>
              </a:rPr>
              <a:t>Eligibility Requirements</a:t>
            </a:r>
          </a:p>
          <a:p>
            <a:pPr>
              <a:spcBef>
                <a:spcPts val="2400"/>
              </a:spcBef>
            </a:pPr>
            <a:r>
              <a:rPr lang="en-US">
                <a:latin typeface="Calibri" panose="020F0502020204030204" pitchFamily="34" charset="0"/>
                <a:cs typeface="Calibri" panose="020F0502020204030204" pitchFamily="34" charset="0"/>
              </a:rPr>
              <a:t>Grant Terms</a:t>
            </a:r>
          </a:p>
          <a:p>
            <a:pPr>
              <a:spcBef>
                <a:spcPts val="2400"/>
              </a:spcBef>
            </a:pPr>
            <a:r>
              <a:rPr lang="en-US">
                <a:latin typeface="Calibri" panose="020F0502020204030204" pitchFamily="34" charset="0"/>
                <a:cs typeface="Calibri" panose="020F0502020204030204" pitchFamily="34" charset="0"/>
              </a:rPr>
              <a:t>Underwriting Standards</a:t>
            </a:r>
          </a:p>
          <a:p>
            <a:pPr>
              <a:spcBef>
                <a:spcPts val="2400"/>
              </a:spcBef>
            </a:pPr>
            <a:r>
              <a:rPr lang="en-US">
                <a:latin typeface="Calibri" panose="020F0502020204030204" pitchFamily="34" charset="0"/>
                <a:cs typeface="Calibri" panose="020F0502020204030204" pitchFamily="34" charset="0"/>
              </a:rPr>
              <a:t>Pre-Application and Application Process</a:t>
            </a:r>
          </a:p>
          <a:p>
            <a:pPr>
              <a:spcBef>
                <a:spcPts val="2400"/>
              </a:spcBef>
            </a:pPr>
            <a:r>
              <a:rPr lang="en-US">
                <a:latin typeface="Calibri" panose="020F0502020204030204" pitchFamily="34" charset="0"/>
                <a:cs typeface="Calibri" panose="020F0502020204030204" pitchFamily="34" charset="0"/>
              </a:rPr>
              <a:t>Regulations &amp; Definitions</a:t>
            </a:r>
          </a:p>
          <a:p>
            <a:pPr>
              <a:spcBef>
                <a:spcPts val="2400"/>
              </a:spcBef>
            </a:pPr>
            <a:endParaRPr lang="en-US">
              <a:latin typeface="Calibri" panose="020F0502020204030204" pitchFamily="34" charset="0"/>
              <a:cs typeface="Calibri" panose="020F0502020204030204" pitchFamily="34" charset="0"/>
            </a:endParaRPr>
          </a:p>
          <a:p>
            <a:pPr marL="0" indent="0">
              <a:spcBef>
                <a:spcPts val="2400"/>
              </a:spcBef>
              <a:buNone/>
            </a:pPr>
            <a:r>
              <a:rPr lang="en-US" sz="3600">
                <a:solidFill>
                  <a:schemeClr val="tx1"/>
                </a:solidFill>
                <a:latin typeface="Calibri" panose="020F0502020204030204" pitchFamily="34" charset="0"/>
                <a:cs typeface="Calibri" panose="020F0502020204030204" pitchFamily="34" charset="0"/>
              </a:rPr>
              <a:t>Posted on COMMBUYS: Bid Number: 	BD-24-1037-1CEN0-C0000-96459</a:t>
            </a:r>
          </a:p>
        </p:txBody>
      </p:sp>
      <p:sp>
        <p:nvSpPr>
          <p:cNvPr id="4" name="Slide Number Placeholder 3"/>
          <p:cNvSpPr>
            <a:spLocks noGrp="1"/>
          </p:cNvSpPr>
          <p:nvPr>
            <p:ph type="sldNum" sz="quarter" idx="12"/>
          </p:nvPr>
        </p:nvSpPr>
        <p:spPr/>
        <p:txBody>
          <a:bodyPr/>
          <a:lstStyle/>
          <a:p>
            <a:fld id="{8D7F8852-6724-41B0-A86E-72CDA7A1E014}" type="slidenum">
              <a:rPr lang="en-US" smtClean="0"/>
              <a:pPr/>
              <a:t>5</a:t>
            </a:fld>
            <a:endParaRPr lang="en-US"/>
          </a:p>
        </p:txBody>
      </p:sp>
    </p:spTree>
    <p:extLst>
      <p:ext uri="{BB962C8B-B14F-4D97-AF65-F5344CB8AC3E}">
        <p14:creationId xmlns:p14="http://schemas.microsoft.com/office/powerpoint/2010/main" val="294508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a:t>Eligible Facility</a:t>
            </a:r>
          </a:p>
        </p:txBody>
      </p:sp>
      <p:sp>
        <p:nvSpPr>
          <p:cNvPr id="7172" name="Content Placeholder 2"/>
          <p:cNvSpPr>
            <a:spLocks noGrp="1"/>
          </p:cNvSpPr>
          <p:nvPr>
            <p:ph idx="1"/>
          </p:nvPr>
        </p:nvSpPr>
        <p:spPr>
          <a:xfrm>
            <a:off x="510047" y="1343105"/>
            <a:ext cx="9235602" cy="5756744"/>
          </a:xfrm>
          <a:noFill/>
        </p:spPr>
        <p:txBody>
          <a:bodyPr>
            <a:noAutofit/>
          </a:bodyPr>
          <a:lstStyle/>
          <a:p>
            <a:pPr marL="0" indent="0">
              <a:spcBef>
                <a:spcPts val="0"/>
              </a:spcBef>
              <a:spcAft>
                <a:spcPts val="1200"/>
              </a:spcAft>
              <a:buNone/>
            </a:pPr>
            <a:r>
              <a:rPr lang="en-US" sz="2000">
                <a:solidFill>
                  <a:schemeClr val="tx1"/>
                </a:solidFill>
                <a:latin typeface="Calibri" panose="020F0502020204030204" pitchFamily="34" charset="0"/>
                <a:cs typeface="Calibri" panose="020F0502020204030204" pitchFamily="34" charset="0"/>
              </a:rPr>
              <a:t>As outlined in the guidelines:</a:t>
            </a:r>
          </a:p>
          <a:p>
            <a:pPr marL="0" indent="0" hangingPunct="0">
              <a:spcBef>
                <a:spcPts val="0"/>
              </a:spcBef>
              <a:spcAft>
                <a:spcPts val="1200"/>
              </a:spcAft>
              <a:buNone/>
            </a:pPr>
            <a:r>
              <a:rPr lang="en-US" sz="2000" u="sng">
                <a:solidFill>
                  <a:schemeClr val="tx1"/>
                </a:solidFill>
                <a:latin typeface="Calibri" panose="020F0502020204030204" pitchFamily="34" charset="0"/>
                <a:cs typeface="Calibri" panose="020F0502020204030204" pitchFamily="34" charset="0"/>
              </a:rPr>
              <a:t>Eligible Facilities include sites that:</a:t>
            </a:r>
            <a:endParaRPr lang="en-US" sz="2000">
              <a:solidFill>
                <a:schemeClr val="tx1"/>
              </a:solidFill>
              <a:latin typeface="Calibri" panose="020F0502020204030204" pitchFamily="34" charset="0"/>
              <a:cs typeface="Calibri" panose="020F0502020204030204" pitchFamily="34" charset="0"/>
            </a:endParaRPr>
          </a:p>
          <a:p>
            <a:pPr>
              <a:spcBef>
                <a:spcPts val="0"/>
              </a:spcBef>
              <a:spcAft>
                <a:spcPts val="1200"/>
              </a:spcAft>
              <a:buSzPct val="125000"/>
            </a:pPr>
            <a:r>
              <a:rPr lang="en-US" sz="2000">
                <a:solidFill>
                  <a:schemeClr val="tx1"/>
                </a:solidFill>
                <a:latin typeface="Calibri" panose="020F0502020204030204" pitchFamily="34" charset="0"/>
                <a:cs typeface="Calibri" panose="020F0502020204030204" pitchFamily="34" charset="0"/>
              </a:rPr>
              <a:t>Comply with M.G.L. c. 15D and all regulations and policies adopted thereunder;</a:t>
            </a:r>
          </a:p>
          <a:p>
            <a:pPr hangingPunct="0">
              <a:spcBef>
                <a:spcPts val="0"/>
              </a:spcBef>
              <a:spcAft>
                <a:spcPts val="1200"/>
              </a:spcAft>
              <a:buSzPct val="125000"/>
            </a:pPr>
            <a:r>
              <a:rPr lang="en-US" sz="2000">
                <a:solidFill>
                  <a:schemeClr val="tx1"/>
                </a:solidFill>
                <a:latin typeface="Calibri" panose="020F0502020204030204" pitchFamily="34" charset="0"/>
                <a:cs typeface="Calibri" panose="020F0502020204030204" pitchFamily="34" charset="0"/>
              </a:rPr>
              <a:t>Comply with all other applicable Federal, State and Local statutes, regulations, and ordinances, including but not limited to the Americans with Disabilities Act (ADA) and the Massachusetts State Building Code (SBC), as may be amended from time to time; </a:t>
            </a:r>
          </a:p>
          <a:p>
            <a:pPr>
              <a:spcBef>
                <a:spcPts val="0"/>
              </a:spcBef>
              <a:spcAft>
                <a:spcPts val="1200"/>
              </a:spcAft>
              <a:buSzPct val="125000"/>
            </a:pPr>
            <a:r>
              <a:rPr lang="en-US" sz="2000">
                <a:solidFill>
                  <a:schemeClr val="tx1"/>
                </a:solidFill>
                <a:latin typeface="Calibri" panose="020F0502020204030204" pitchFamily="34" charset="0"/>
                <a:cs typeface="Calibri" panose="020F0502020204030204" pitchFamily="34" charset="0"/>
              </a:rPr>
              <a:t>If a building, structure, or site is leased, then the leased facilities shall have a lease term that is consistent with the scale of the capital investment but shall not be less than 15 years from the date of completion; if leased from a municipality, or owned, the term will be 25 years.</a:t>
            </a:r>
          </a:p>
          <a:p>
            <a:pPr>
              <a:spcBef>
                <a:spcPts val="0"/>
              </a:spcBef>
              <a:spcAft>
                <a:spcPts val="1200"/>
              </a:spcAft>
              <a:buSzPct val="125000"/>
            </a:pPr>
            <a:r>
              <a:rPr lang="en-US" sz="2000">
                <a:solidFill>
                  <a:schemeClr val="tx1"/>
                </a:solidFill>
                <a:latin typeface="Calibri" panose="020F0502020204030204" pitchFamily="34" charset="0"/>
                <a:cs typeface="Calibri" panose="020F0502020204030204" pitchFamily="34" charset="0"/>
              </a:rPr>
              <a:t>Serve at least 50% low-income families </a:t>
            </a:r>
            <a:r>
              <a:rPr lang="en-US" sz="2000" u="sng">
                <a:solidFill>
                  <a:schemeClr val="tx1"/>
                </a:solidFill>
                <a:latin typeface="Calibri" panose="020F0502020204030204" pitchFamily="34" charset="0"/>
                <a:cs typeface="Calibri" panose="020F0502020204030204" pitchFamily="34" charset="0"/>
              </a:rPr>
              <a:t>as of the date of the EEOST application</a:t>
            </a:r>
            <a:endParaRPr lang="en-US" sz="2000">
              <a:solidFill>
                <a:schemeClr val="tx1"/>
              </a:solidFill>
              <a:latin typeface="Calibri" panose="020F0502020204030204" pitchFamily="34" charset="0"/>
              <a:cs typeface="Calibri" panose="020F0502020204030204" pitchFamily="34" charset="0"/>
            </a:endParaRPr>
          </a:p>
          <a:p>
            <a:pPr marL="0" indent="0">
              <a:spcBef>
                <a:spcPts val="0"/>
              </a:spcBef>
              <a:spcAft>
                <a:spcPts val="1200"/>
              </a:spcAft>
              <a:buSzPct val="125000"/>
              <a:buNone/>
            </a:pPr>
            <a:endParaRPr lang="en-US" sz="160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3C3C4029-6E36-40AF-A665-91BFDBB23C9B}" type="slidenum">
              <a:rPr lang="en-US"/>
              <a:pPr>
                <a:defRPr/>
              </a:pPr>
              <a:t>6</a:t>
            </a:fld>
            <a:endParaRPr lang="en-US"/>
          </a:p>
        </p:txBody>
      </p:sp>
    </p:spTree>
    <p:extLst>
      <p:ext uri="{BB962C8B-B14F-4D97-AF65-F5344CB8AC3E}">
        <p14:creationId xmlns:p14="http://schemas.microsoft.com/office/powerpoint/2010/main" val="72729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t>Eligible Uses of EEOST Funds</a:t>
            </a:r>
          </a:p>
        </p:txBody>
      </p:sp>
      <p:sp>
        <p:nvSpPr>
          <p:cNvPr id="8195" name="Content Placeholder 2"/>
          <p:cNvSpPr>
            <a:spLocks noGrp="1"/>
          </p:cNvSpPr>
          <p:nvPr>
            <p:ph idx="1"/>
          </p:nvPr>
        </p:nvSpPr>
        <p:spPr>
          <a:xfrm>
            <a:off x="878305" y="954089"/>
            <a:ext cx="8387161" cy="4972277"/>
          </a:xfrm>
        </p:spPr>
        <p:txBody>
          <a:bodyPr>
            <a:normAutofit/>
          </a:bodyPr>
          <a:lstStyle/>
          <a:p>
            <a:pPr hangingPunct="0"/>
            <a:r>
              <a:rPr lang="en-US" sz="2000">
                <a:solidFill>
                  <a:schemeClr val="tx1"/>
                </a:solidFill>
                <a:latin typeface="Calibri" panose="020F0502020204030204" pitchFamily="34" charset="0"/>
                <a:cs typeface="Calibri" panose="020F0502020204030204" pitchFamily="34" charset="0"/>
              </a:rPr>
              <a:t>Acquisition of real property;</a:t>
            </a:r>
          </a:p>
          <a:p>
            <a:pPr lvl="0" hangingPunct="0"/>
            <a:r>
              <a:rPr lang="en-US" sz="2000">
                <a:solidFill>
                  <a:schemeClr val="tx1"/>
                </a:solidFill>
                <a:latin typeface="Calibri" panose="020F0502020204030204" pitchFamily="34" charset="0"/>
                <a:cs typeface="Calibri" panose="020F0502020204030204" pitchFamily="34" charset="0"/>
              </a:rPr>
              <a:t>Construction, repair, rehabilitation, and/or renovation of an Eligible Facility;</a:t>
            </a:r>
          </a:p>
          <a:p>
            <a:pPr lvl="0" hangingPunct="0"/>
            <a:r>
              <a:rPr lang="en-US" sz="2000">
                <a:solidFill>
                  <a:schemeClr val="tx1"/>
                </a:solidFill>
                <a:latin typeface="Calibri" panose="020F0502020204030204" pitchFamily="34" charset="0"/>
                <a:cs typeface="Calibri" panose="020F0502020204030204" pitchFamily="34" charset="0"/>
              </a:rPr>
              <a:t>Soft costs directly related to the development of an Eligible Facility.</a:t>
            </a:r>
          </a:p>
          <a:p>
            <a:pPr marL="0" indent="0" hangingPunct="0">
              <a:spcBef>
                <a:spcPts val="0"/>
              </a:spcBef>
              <a:buNone/>
            </a:pPr>
            <a:endParaRPr lang="en-US" sz="900">
              <a:solidFill>
                <a:schemeClr val="tx1"/>
              </a:solidFill>
              <a:latin typeface="Calibri" panose="020F0502020204030204" pitchFamily="34" charset="0"/>
              <a:cs typeface="Calibri" panose="020F0502020204030204" pitchFamily="34" charset="0"/>
            </a:endParaRPr>
          </a:p>
          <a:p>
            <a:pPr marL="0" indent="0" hangingPunct="0">
              <a:spcBef>
                <a:spcPts val="0"/>
              </a:spcBef>
              <a:buNone/>
            </a:pPr>
            <a:endParaRPr lang="en-US" sz="2000">
              <a:solidFill>
                <a:schemeClr val="tx1"/>
              </a:solidFill>
              <a:latin typeface="Calibri" panose="020F0502020204030204" pitchFamily="34" charset="0"/>
              <a:cs typeface="Calibri" panose="020F0502020204030204" pitchFamily="34" charset="0"/>
            </a:endParaRPr>
          </a:p>
          <a:p>
            <a:pPr marL="0" indent="0" hangingPunct="0">
              <a:spcBef>
                <a:spcPts val="0"/>
              </a:spcBef>
              <a:buNone/>
            </a:pPr>
            <a:r>
              <a:rPr lang="en-US" sz="2000">
                <a:solidFill>
                  <a:schemeClr val="tx1"/>
                </a:solidFill>
                <a:latin typeface="Calibri" panose="020F0502020204030204" pitchFamily="34" charset="0"/>
                <a:cs typeface="Calibri" panose="020F0502020204030204" pitchFamily="34" charset="0"/>
              </a:rPr>
              <a:t>As outlined in the guidelines:</a:t>
            </a:r>
          </a:p>
          <a:p>
            <a:pPr eaLnBrk="1" hangingPunct="1">
              <a:defRPr/>
            </a:pPr>
            <a:r>
              <a:rPr lang="en-US" sz="1800">
                <a:solidFill>
                  <a:schemeClr val="tx1"/>
                </a:solidFill>
                <a:latin typeface="Calibri" panose="020F0502020204030204" pitchFamily="34" charset="0"/>
                <a:cs typeface="Calibri" panose="020F0502020204030204" pitchFamily="34" charset="0"/>
              </a:rPr>
              <a:t>Projects that will be 100% complete during the review period of the EEOST Large Grant Program application round will not be considered for funding. </a:t>
            </a:r>
          </a:p>
          <a:p>
            <a:pPr eaLnBrk="1" hangingPunct="1">
              <a:defRPr/>
            </a:pPr>
            <a:r>
              <a:rPr lang="en-US" sz="1800">
                <a:solidFill>
                  <a:schemeClr val="tx1"/>
                </a:solidFill>
                <a:latin typeface="Calibri" panose="020F0502020204030204" pitchFamily="34" charset="0"/>
                <a:cs typeface="Calibri" panose="020F0502020204030204" pitchFamily="34" charset="0"/>
              </a:rPr>
              <a:t>This is defined as projects that will be completed at any point between the time of the Pre-Application until award announcements. </a:t>
            </a:r>
          </a:p>
          <a:p>
            <a:pPr eaLnBrk="1" hangingPunct="1">
              <a:defRPr/>
            </a:pPr>
            <a:r>
              <a:rPr lang="en-US" sz="1800">
                <a:solidFill>
                  <a:schemeClr val="tx1"/>
                </a:solidFill>
                <a:latin typeface="Calibri" panose="020F0502020204030204" pitchFamily="34" charset="0"/>
                <a:cs typeface="Calibri" panose="020F0502020204030204" pitchFamily="34" charset="0"/>
              </a:rPr>
              <a:t>If the EEOST project under consideration is part of a larger, phased development or multipurpose development, the EEOST component of the project must not be complete as described in the previous sentence.</a:t>
            </a:r>
          </a:p>
          <a:p>
            <a:pPr eaLnBrk="1" hangingPunct="1">
              <a:defRPr/>
            </a:pPr>
            <a:endParaRPr lang="en-US" sz="2000">
              <a:latin typeface="Arial" pitchFamily="34" charset="0"/>
              <a:cs typeface="Arial" pitchFamily="34" charset="0"/>
            </a:endParaRPr>
          </a:p>
          <a:p>
            <a:pPr marL="0" indent="0">
              <a:buNone/>
              <a:defRPr/>
            </a:pPr>
            <a:endParaRPr lang="en-US" sz="200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8A55EA91-3853-42A5-AF3C-61126D941B90}" type="slidenum">
              <a:rPr lang="en-US" smtClean="0"/>
              <a:pPr>
                <a:defRPr/>
              </a:pPr>
              <a:t>7</a:t>
            </a:fld>
            <a:endParaRPr lang="en-US"/>
          </a:p>
        </p:txBody>
      </p:sp>
    </p:spTree>
    <p:extLst>
      <p:ext uri="{BB962C8B-B14F-4D97-AF65-F5344CB8AC3E}">
        <p14:creationId xmlns:p14="http://schemas.microsoft.com/office/powerpoint/2010/main" val="5715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a:t>Eligible Applicants</a:t>
            </a:r>
          </a:p>
        </p:txBody>
      </p:sp>
      <p:sp>
        <p:nvSpPr>
          <p:cNvPr id="10244" name="Content Placeholder 2"/>
          <p:cNvSpPr>
            <a:spLocks noGrp="1"/>
          </p:cNvSpPr>
          <p:nvPr>
            <p:ph idx="1"/>
          </p:nvPr>
        </p:nvSpPr>
        <p:spPr>
          <a:xfrm>
            <a:off x="978568" y="1153885"/>
            <a:ext cx="8829896" cy="5292636"/>
          </a:xfrm>
        </p:spPr>
        <p:txBody>
          <a:bodyPr>
            <a:noAutofit/>
          </a:bodyPr>
          <a:lstStyle/>
          <a:p>
            <a:pPr>
              <a:buSzPct val="125000"/>
              <a:buFont typeface="Arial" pitchFamily="34" charset="0"/>
              <a:buChar char="•"/>
            </a:pPr>
            <a:r>
              <a:rPr lang="en-US" sz="1800">
                <a:solidFill>
                  <a:schemeClr val="tx1"/>
                </a:solidFill>
                <a:latin typeface="Calibri" panose="020F0502020204030204" pitchFamily="34" charset="0"/>
                <a:cs typeface="Calibri" panose="020F0502020204030204" pitchFamily="34" charset="0"/>
              </a:rPr>
              <a:t>License in good standing from EEC at the time of the Pre-Application</a:t>
            </a:r>
          </a:p>
          <a:p>
            <a:pPr>
              <a:buSzPct val="125000"/>
              <a:buFont typeface="Arial" pitchFamily="34" charset="0"/>
              <a:buChar char="•"/>
            </a:pPr>
            <a:r>
              <a:rPr lang="en-US" sz="1800">
                <a:solidFill>
                  <a:schemeClr val="tx1"/>
                </a:solidFill>
                <a:latin typeface="Calibri" panose="020F0502020204030204" pitchFamily="34" charset="0"/>
                <a:cs typeface="Calibri" panose="020F0502020204030204" pitchFamily="34" charset="0"/>
              </a:rPr>
              <a:t>Serve at least 50% low-income families as of the date of the EEOST Pre-Application. This will be defined later in this presentation.</a:t>
            </a:r>
          </a:p>
          <a:p>
            <a:pPr>
              <a:buSzPct val="125000"/>
              <a:buFont typeface="Arial" pitchFamily="34" charset="0"/>
              <a:buChar char="•"/>
            </a:pPr>
            <a:r>
              <a:rPr lang="en-US" sz="1800">
                <a:solidFill>
                  <a:schemeClr val="tx1"/>
                </a:solidFill>
                <a:latin typeface="Calibri" panose="020F0502020204030204" pitchFamily="34" charset="0"/>
                <a:cs typeface="Calibri" panose="020F0502020204030204" pitchFamily="34" charset="0"/>
              </a:rPr>
              <a:t>A non-profit organized under M.G.L. c. 180; and exempt from federal income tax under Section 501(c)(3) of the Internal Revenue Code of 1986, as amended, or an organization in which a non-profit corporation has a controlling financial or managerial interest.  Only Chapter 180 corporations are eligible to apply.  Other 501(c)(3) entities are not eligible if they are not incorporated under Chapter 180.</a:t>
            </a:r>
          </a:p>
          <a:p>
            <a:pPr>
              <a:buSzPct val="125000"/>
              <a:buFont typeface="Arial" pitchFamily="34" charset="0"/>
              <a:buChar char="•"/>
            </a:pPr>
            <a:r>
              <a:rPr lang="en-US" sz="1800">
                <a:solidFill>
                  <a:schemeClr val="tx1"/>
                </a:solidFill>
                <a:latin typeface="Calibri" panose="020F0502020204030204" pitchFamily="34" charset="0"/>
                <a:cs typeface="Calibri" panose="020F0502020204030204" pitchFamily="34" charset="0"/>
              </a:rPr>
              <a:t>None of the members, shareholders, officers, employees or members of the board of directors of the Eligible Organization can profit, in any way, from EEOST Capital Fund assistance.</a:t>
            </a:r>
          </a:p>
          <a:p>
            <a:pPr lvl="0">
              <a:buSzPct val="125000"/>
              <a:buFont typeface="Arial" pitchFamily="34" charset="0"/>
              <a:buChar char="•"/>
            </a:pPr>
            <a:r>
              <a:rPr lang="en-US" sz="1800">
                <a:solidFill>
                  <a:schemeClr val="tx1"/>
                </a:solidFill>
                <a:latin typeface="Calibri" panose="020F0502020204030204" pitchFamily="34" charset="0"/>
                <a:cs typeface="Calibri" panose="020F0502020204030204" pitchFamily="34" charset="0"/>
              </a:rPr>
              <a:t>The Applicant need not be the owner of the property, so long as the Applicant can demonstrate site control for a period at least equal to the term of the applicable EEOST Grant. There will be a Land Use Restriction for the term of the grant.</a:t>
            </a:r>
          </a:p>
        </p:txBody>
      </p:sp>
      <p:sp>
        <p:nvSpPr>
          <p:cNvPr id="6" name="Slide Number Placeholder 5"/>
          <p:cNvSpPr>
            <a:spLocks noGrp="1"/>
          </p:cNvSpPr>
          <p:nvPr>
            <p:ph type="sldNum" sz="quarter" idx="12"/>
          </p:nvPr>
        </p:nvSpPr>
        <p:spPr>
          <a:xfrm>
            <a:off x="8734426" y="6569242"/>
            <a:ext cx="1933575" cy="753676"/>
          </a:xfrm>
        </p:spPr>
        <p:txBody>
          <a:bodyPr/>
          <a:lstStyle/>
          <a:p>
            <a:pPr>
              <a:defRPr/>
            </a:pPr>
            <a:fld id="{03B0835D-E00B-40A3-9062-01A30268311F}" type="slidenum">
              <a:rPr lang="en-US"/>
              <a:pPr>
                <a:defRPr/>
              </a:pPr>
              <a:t>8</a:t>
            </a:fld>
            <a:endParaRPr lang="en-US"/>
          </a:p>
        </p:txBody>
      </p:sp>
    </p:spTree>
    <p:extLst>
      <p:ext uri="{BB962C8B-B14F-4D97-AF65-F5344CB8AC3E}">
        <p14:creationId xmlns:p14="http://schemas.microsoft.com/office/powerpoint/2010/main" val="94961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a:t>Partnerships</a:t>
            </a:r>
          </a:p>
        </p:txBody>
      </p:sp>
      <p:sp>
        <p:nvSpPr>
          <p:cNvPr id="10244" name="Content Placeholder 2"/>
          <p:cNvSpPr>
            <a:spLocks noGrp="1"/>
          </p:cNvSpPr>
          <p:nvPr>
            <p:ph idx="1"/>
          </p:nvPr>
        </p:nvSpPr>
        <p:spPr>
          <a:xfrm>
            <a:off x="1668379" y="1153886"/>
            <a:ext cx="8077271" cy="4825495"/>
          </a:xfrm>
        </p:spPr>
        <p:txBody>
          <a:bodyPr>
            <a:noAutofit/>
          </a:bodyPr>
          <a:lstStyle/>
          <a:p>
            <a:pPr lvl="0">
              <a:buSzPct val="125000"/>
              <a:buFont typeface="Arial" pitchFamily="34" charset="0"/>
              <a:buChar char="•"/>
            </a:pPr>
            <a:r>
              <a:rPr lang="en-US" sz="2400">
                <a:solidFill>
                  <a:schemeClr val="tx1"/>
                </a:solidFill>
                <a:latin typeface="Calibri" panose="020F0502020204030204" pitchFamily="34" charset="0"/>
                <a:cs typeface="Calibri" panose="020F0502020204030204" pitchFamily="34" charset="0"/>
              </a:rPr>
              <a:t>A for-profit may act in a joint venture with a non-profit developer.</a:t>
            </a:r>
          </a:p>
          <a:p>
            <a:pPr lvl="0">
              <a:buSzPct val="125000"/>
              <a:buFont typeface="Arial" pitchFamily="34" charset="0"/>
              <a:buChar char="•"/>
            </a:pPr>
            <a:r>
              <a:rPr lang="en-US" sz="2400">
                <a:solidFill>
                  <a:schemeClr val="tx1"/>
                </a:solidFill>
                <a:latin typeface="Calibri" panose="020F0502020204030204" pitchFamily="34" charset="0"/>
                <a:cs typeface="Calibri" panose="020F0502020204030204" pitchFamily="34" charset="0"/>
              </a:rPr>
              <a:t>The non-profit partner is required to have at least a 51% controlling interest in the joint venture.</a:t>
            </a:r>
          </a:p>
          <a:p>
            <a:pPr lvl="0">
              <a:buSzPct val="125000"/>
              <a:buFont typeface="Arial" pitchFamily="34" charset="0"/>
              <a:buChar char="•"/>
            </a:pPr>
            <a:r>
              <a:rPr lang="en-US" sz="2400">
                <a:solidFill>
                  <a:schemeClr val="tx1"/>
                </a:solidFill>
                <a:latin typeface="Calibri" panose="020F0502020204030204" pitchFamily="34" charset="0"/>
                <a:cs typeface="Calibri" panose="020F0502020204030204" pitchFamily="34" charset="0"/>
              </a:rPr>
              <a:t>Organizational documents of the for-profit must be provided along with a description of non-profit’s controlling interest and the non-profit’s organizational documents.</a:t>
            </a:r>
          </a:p>
          <a:p>
            <a:pPr lvl="0">
              <a:buSzPct val="125000"/>
              <a:buFont typeface="Arial" pitchFamily="34" charset="0"/>
              <a:buChar char="•"/>
            </a:pPr>
            <a:r>
              <a:rPr lang="en-US" sz="2400">
                <a:solidFill>
                  <a:schemeClr val="tx1"/>
                </a:solidFill>
                <a:latin typeface="Calibri" panose="020F0502020204030204" pitchFamily="34" charset="0"/>
                <a:cs typeface="Calibri" panose="020F0502020204030204" pitchFamily="34" charset="0"/>
              </a:rPr>
              <a:t>None of the members of the partnership, either for-profit or non-profit, can profit or benefit in any way from EEOST funding.</a:t>
            </a:r>
          </a:p>
        </p:txBody>
      </p:sp>
      <p:sp>
        <p:nvSpPr>
          <p:cNvPr id="6" name="Slide Number Placeholder 5"/>
          <p:cNvSpPr>
            <a:spLocks noGrp="1"/>
          </p:cNvSpPr>
          <p:nvPr>
            <p:ph type="sldNum" sz="quarter" idx="12"/>
          </p:nvPr>
        </p:nvSpPr>
        <p:spPr/>
        <p:txBody>
          <a:bodyPr/>
          <a:lstStyle/>
          <a:p>
            <a:pPr>
              <a:defRPr/>
            </a:pPr>
            <a:fld id="{03B0835D-E00B-40A3-9062-01A30268311F}" type="slidenum">
              <a:rPr lang="en-US"/>
              <a:pPr>
                <a:defRPr/>
              </a:pPr>
              <a:t>9</a:t>
            </a:fld>
            <a:endParaRPr lang="en-US"/>
          </a:p>
        </p:txBody>
      </p:sp>
    </p:spTree>
    <p:extLst>
      <p:ext uri="{BB962C8B-B14F-4D97-AF65-F5344CB8AC3E}">
        <p14:creationId xmlns:p14="http://schemas.microsoft.com/office/powerpoint/2010/main" val="192219819"/>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C2D83"/>
      </a:dk2>
      <a:lt2>
        <a:srgbClr val="E7E6E6"/>
      </a:lt2>
      <a:accent1>
        <a:srgbClr val="0C2D83"/>
      </a:accent1>
      <a:accent2>
        <a:srgbClr val="B50F19"/>
      </a:accent2>
      <a:accent3>
        <a:srgbClr val="E3A438"/>
      </a:accent3>
      <a:accent4>
        <a:srgbClr val="E9EEDA"/>
      </a:accent4>
      <a:accent5>
        <a:srgbClr val="70AD47"/>
      </a:accent5>
      <a:accent6>
        <a:srgbClr val="A5A5A5"/>
      </a:accent6>
      <a:hlink>
        <a:srgbClr val="0563C1"/>
      </a:hlink>
      <a:folHlink>
        <a:srgbClr val="954F72"/>
      </a:folHlink>
    </a:clrScheme>
    <a:fontScheme name="Mont Headers">
      <a:majorFont>
        <a:latin typeface="Montserrat Semi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0C2D83"/>
      </a:dk2>
      <a:lt2>
        <a:srgbClr val="E7E6E6"/>
      </a:lt2>
      <a:accent1>
        <a:srgbClr val="0C2D83"/>
      </a:accent1>
      <a:accent2>
        <a:srgbClr val="B50F19"/>
      </a:accent2>
      <a:accent3>
        <a:srgbClr val="E3A438"/>
      </a:accent3>
      <a:accent4>
        <a:srgbClr val="E9EEDA"/>
      </a:accent4>
      <a:accent5>
        <a:srgbClr val="70AD47"/>
      </a:accent5>
      <a:accent6>
        <a:srgbClr val="A5A5A5"/>
      </a:accent6>
      <a:hlink>
        <a:srgbClr val="0563C1"/>
      </a:hlink>
      <a:folHlink>
        <a:srgbClr val="954F72"/>
      </a:folHlink>
    </a:clrScheme>
    <a:fontScheme name="Mont Headers">
      <a:majorFont>
        <a:latin typeface="Montserrat Semi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cdeb40-08b8-491a-93d4-c3a519fef1d6">
      <Terms xmlns="http://schemas.microsoft.com/office/infopath/2007/PartnerControls"/>
    </lcf76f155ced4ddcb4097134ff3c332f>
    <TaxCatchAll xmlns="114dbc86-a238-4763-92e1-1c751535af1f" xsi:nil="true"/>
    <SharedWithUsers xmlns="114dbc86-a238-4763-92e1-1c751535af1f">
      <UserInfo>
        <DisplayName>Soiles, Eugenia (EEC)</DisplayName>
        <AccountId>1079</AccountId>
        <AccountType/>
      </UserInfo>
      <UserInfo>
        <DisplayName>Minucci, David A. (EEC)</DisplayName>
        <AccountId>956</AccountId>
        <AccountType/>
      </UserInfo>
      <UserInfo>
        <DisplayName>Mendez, Jose (EEC)</DisplayName>
        <AccountId>640</AccountId>
        <AccountType/>
      </UserInfo>
    </SharedWithUsers>
    <_Flow_SignoffStatus xmlns="0dcdeb40-08b8-491a-93d4-c3a519fef1d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C95719DA5F85478777718F594D6D77" ma:contentTypeVersion="18" ma:contentTypeDescription="Create a new document." ma:contentTypeScope="" ma:versionID="ed23504c2553601b7843068e49c0e73b">
  <xsd:schema xmlns:xsd="http://www.w3.org/2001/XMLSchema" xmlns:xs="http://www.w3.org/2001/XMLSchema" xmlns:p="http://schemas.microsoft.com/office/2006/metadata/properties" xmlns:ns2="0dcdeb40-08b8-491a-93d4-c3a519fef1d6" xmlns:ns3="114dbc86-a238-4763-92e1-1c751535af1f" targetNamespace="http://schemas.microsoft.com/office/2006/metadata/properties" ma:root="true" ma:fieldsID="132a1a1ef8d63e39322ff9dbd7091d59" ns2:_="" ns3:_="">
    <xsd:import namespace="0dcdeb40-08b8-491a-93d4-c3a519fef1d6"/>
    <xsd:import namespace="114dbc86-a238-4763-92e1-1c751535af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_Flow_SignoffStatu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deb40-08b8-491a-93d4-c3a519fef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e639e4d-7d9d-4482-bdb5-cf1aad8da8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4dbc86-a238-4763-92e1-1c751535af1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8b76e8e-e7b7-4512-978c-34ed19f0c8a4}" ma:internalName="TaxCatchAll" ma:showField="CatchAllData" ma:web="114dbc86-a238-4763-92e1-1c751535af1f">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3964E9-A4A8-4D74-B1B1-40D2B003F9AC}">
  <ds:schemaRefs>
    <ds:schemaRef ds:uri="0dcdeb40-08b8-491a-93d4-c3a519fef1d6"/>
    <ds:schemaRef ds:uri="http://www.w3.org/XML/1998/namespac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114dbc86-a238-4763-92e1-1c751535af1f"/>
    <ds:schemaRef ds:uri="http://purl.org/dc/dcmitype/"/>
  </ds:schemaRefs>
</ds:datastoreItem>
</file>

<file path=customXml/itemProps2.xml><?xml version="1.0" encoding="utf-8"?>
<ds:datastoreItem xmlns:ds="http://schemas.openxmlformats.org/officeDocument/2006/customXml" ds:itemID="{3FB2CD1A-B6D2-45C2-88B8-867C000DE6AC}">
  <ds:schemaRefs>
    <ds:schemaRef ds:uri="http://schemas.microsoft.com/sharepoint/v3/contenttype/forms"/>
  </ds:schemaRefs>
</ds:datastoreItem>
</file>

<file path=customXml/itemProps3.xml><?xml version="1.0" encoding="utf-8"?>
<ds:datastoreItem xmlns:ds="http://schemas.openxmlformats.org/officeDocument/2006/customXml" ds:itemID="{D9706A52-19CC-43FA-B23E-57D79F292E18}">
  <ds:schemaRefs>
    <ds:schemaRef ds:uri="0dcdeb40-08b8-491a-93d4-c3a519fef1d6"/>
    <ds:schemaRef ds:uri="114dbc86-a238-4763-92e1-1c751535af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6815</Words>
  <Application>Microsoft Office PowerPoint</Application>
  <PresentationFormat>Widescreen</PresentationFormat>
  <Paragraphs>910</Paragraphs>
  <Slides>33</Slides>
  <Notes>33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Montserrat</vt:lpstr>
      <vt:lpstr>Montserrat SemiBold</vt:lpstr>
      <vt:lpstr>Times New Roman</vt:lpstr>
      <vt:lpstr>Wingdings</vt:lpstr>
      <vt:lpstr>Office Theme</vt:lpstr>
      <vt:lpstr>Office Theme</vt:lpstr>
      <vt:lpstr>EEOST Capital Fund Information Session</vt:lpstr>
      <vt:lpstr>Information Session</vt:lpstr>
      <vt:lpstr>Early Education &amp; Out of School Time Capital Fund (EEOST)</vt:lpstr>
      <vt:lpstr>Administration of EEOST Capital Fund</vt:lpstr>
      <vt:lpstr>Early Education and Out of School Time Capital Fund:  Program Guidelines</vt:lpstr>
      <vt:lpstr>Eligible Facility</vt:lpstr>
      <vt:lpstr>Eligible Uses of EEOST Funds</vt:lpstr>
      <vt:lpstr>Eligible Applicants</vt:lpstr>
      <vt:lpstr>Partnerships</vt:lpstr>
      <vt:lpstr>Land Use Restriction and Mortgage</vt:lpstr>
      <vt:lpstr>Recapture (Repayment) Provisions</vt:lpstr>
      <vt:lpstr>Recapture (Repayment) Provisions</vt:lpstr>
      <vt:lpstr>Guidelines for Prior EEOST Recipients</vt:lpstr>
      <vt:lpstr>     FY24 Grant Request Guidelines</vt:lpstr>
      <vt:lpstr>Project Requirements</vt:lpstr>
      <vt:lpstr>Grant Timetable and Disbursement</vt:lpstr>
      <vt:lpstr>Development Team</vt:lpstr>
      <vt:lpstr>Construction Project Manager</vt:lpstr>
      <vt:lpstr>Rehabilitation/Construction Standards</vt:lpstr>
      <vt:lpstr>Total Development Costs (TDC)</vt:lpstr>
      <vt:lpstr>Total Development Costs (TDC) Continued</vt:lpstr>
      <vt:lpstr>The Application Process</vt:lpstr>
      <vt:lpstr>Timeline EEOST Large Grant Round– FY24</vt:lpstr>
      <vt:lpstr>The Pre-Application</vt:lpstr>
      <vt:lpstr>The Pre-Application (cont’d)</vt:lpstr>
      <vt:lpstr>The Application</vt:lpstr>
      <vt:lpstr>Grant Review Score Sheet (Application)</vt:lpstr>
      <vt:lpstr>Preferences</vt:lpstr>
      <vt:lpstr>Development Budget</vt:lpstr>
      <vt:lpstr>Sources and Uses Budget</vt:lpstr>
      <vt:lpstr>Chart 3: Enrollment/Slot Charts</vt:lpstr>
      <vt:lpstr>Other Public Subsidies Site Enrollment as of the date of the application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Eugenia Soiles</dc:creator>
  <cp:lastModifiedBy>Bree Horwitz</cp:lastModifiedBy>
  <cp:revision>1</cp:revision>
  <cp:lastPrinted>2024-01-09T15:30:41Z</cp:lastPrinted>
  <dcterms:created xsi:type="dcterms:W3CDTF">2022-12-15T15:05:25Z</dcterms:created>
  <dcterms:modified xsi:type="dcterms:W3CDTF">2024-01-09T15:43:44Z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0x01010017C95719DA5F85478777718F594D6D77</vt:lpwstr>
  </property>
  <property fmtid="{D5CDD505-2E9C-101B-9397-08002B2CF9AE}" pid="3" name="MediaServiceImageTags">
    <vt:lpwstr/>
  </property>
</Properties>
</file>