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67920" autoAdjust="0"/>
  </p:normalViewPr>
  <p:slideViewPr>
    <p:cSldViewPr snapToGrid="0">
      <p:cViewPr varScale="1">
        <p:scale>
          <a:sx n="112" d="100"/>
          <a:sy n="112" d="100"/>
        </p:scale>
        <p:origin x="78" y="168"/>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Lawrence</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Lawrence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511632038"/>
              </p:ext>
            </p:extLst>
          </p:nvPr>
        </p:nvGraphicFramePr>
        <p:xfrm>
          <a:off x="5893304" y="1447800"/>
          <a:ext cx="5951871" cy="14866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4356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3,256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39087164"/>
              </p:ext>
            </p:extLst>
          </p:nvPr>
        </p:nvGraphicFramePr>
        <p:xfrm>
          <a:off x="144685" y="3893132"/>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Lawrence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Lawrence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87097" y="1025982"/>
            <a:ext cx="10540260" cy="2262158"/>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776962839"/>
              </p:ext>
            </p:extLst>
          </p:nvPr>
        </p:nvGraphicFramePr>
        <p:xfrm>
          <a:off x="914401" y="4038600"/>
          <a:ext cx="9833347"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692678">
                  <a:extLst>
                    <a:ext uri="{9D8B030D-6E8A-4147-A177-3AD203B41FA5}">
                      <a16:colId xmlns:a16="http://schemas.microsoft.com/office/drawing/2014/main" val="455129092"/>
                    </a:ext>
                  </a:extLst>
                </a:gridCol>
                <a:gridCol w="994770">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1,173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20.7%</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1392" y="939478"/>
            <a:ext cx="11433061" cy="1354217"/>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097722292"/>
              </p:ext>
            </p:extLst>
          </p:nvPr>
        </p:nvGraphicFramePr>
        <p:xfrm>
          <a:off x="135767" y="3942207"/>
          <a:ext cx="11839905" cy="149885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Lawrence</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41,217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49,279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43,704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17,076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209953969"/>
              </p:ext>
            </p:extLst>
          </p:nvPr>
        </p:nvGraphicFramePr>
        <p:xfrm>
          <a:off x="3048000" y="2590800"/>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3,622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2,186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Lawrence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910717480"/>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Lawrence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17349"/>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711AC620-9C7E-407A-8813-5E29591377B8}"/>
              </a:ext>
            </a:extLst>
          </p:cNvPr>
          <p:cNvGraphicFramePr>
            <a:graphicFrameLocks noGrp="1"/>
          </p:cNvGraphicFramePr>
          <p:nvPr>
            <p:extLst>
              <p:ext uri="{D42A27DB-BD31-4B8C-83A1-F6EECF244321}">
                <p14:modId xmlns:p14="http://schemas.microsoft.com/office/powerpoint/2010/main" val="2718200580"/>
              </p:ext>
            </p:extLst>
          </p:nvPr>
        </p:nvGraphicFramePr>
        <p:xfrm>
          <a:off x="4238225" y="987792"/>
          <a:ext cx="7802987" cy="5220342"/>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000" dirty="0">
                          <a:solidFill>
                            <a:schemeClr val="tx1"/>
                          </a:solidFill>
                          <a:effectLst/>
                        </a:rPr>
                        <a:t>Boston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000" dirty="0">
                          <a:solidFill>
                            <a:schemeClr val="tx1"/>
                          </a:solidFill>
                          <a:effectLst/>
                        </a:rPr>
                        <a:t>Brockton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000" dirty="0">
                          <a:solidFill>
                            <a:schemeClr val="tx1"/>
                          </a:solidFill>
                          <a:effectLst/>
                        </a:rPr>
                        <a:t>Chelsea</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000" dirty="0">
                          <a:solidFill>
                            <a:schemeClr val="tx1"/>
                          </a:solidFill>
                          <a:effectLst/>
                        </a:rPr>
                        <a:t>Everett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000" dirty="0">
                          <a:solidFill>
                            <a:schemeClr val="tx1"/>
                          </a:solidFill>
                          <a:effectLst/>
                        </a:rPr>
                        <a:t>Fall River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000" dirty="0">
                          <a:solidFill>
                            <a:schemeClr val="tx1"/>
                          </a:solidFill>
                          <a:effectLst/>
                        </a:rPr>
                        <a:t>Fitchburg</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000" dirty="0">
                          <a:solidFill>
                            <a:schemeClr val="tx1"/>
                          </a:solidFill>
                          <a:effectLst/>
                        </a:rPr>
                        <a:t>Framingham</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000" dirty="0">
                          <a:solidFill>
                            <a:schemeClr val="tx1"/>
                          </a:solidFill>
                          <a:effectLst/>
                        </a:rPr>
                        <a:t>Haverhill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000" dirty="0">
                          <a:solidFill>
                            <a:schemeClr val="tx1"/>
                          </a:solidFill>
                          <a:effectLst/>
                        </a:rPr>
                        <a:t>Holyoke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000" dirty="0">
                          <a:solidFill>
                            <a:schemeClr val="tx1"/>
                          </a:solidFill>
                          <a:effectLst/>
                        </a:rPr>
                        <a:t>Lawrence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000" dirty="0">
                          <a:solidFill>
                            <a:schemeClr val="tx1"/>
                          </a:solidFill>
                          <a:effectLst/>
                        </a:rPr>
                        <a:t>Leominster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000" dirty="0">
                          <a:solidFill>
                            <a:schemeClr val="tx1"/>
                          </a:solidFill>
                          <a:effectLst/>
                        </a:rPr>
                        <a:t>Lowell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000" dirty="0">
                          <a:solidFill>
                            <a:schemeClr val="tx1"/>
                          </a:solidFill>
                          <a:effectLst/>
                        </a:rPr>
                        <a:t>Lynn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000" dirty="0">
                          <a:solidFill>
                            <a:schemeClr val="tx1"/>
                          </a:solidFill>
                          <a:effectLst/>
                        </a:rPr>
                        <a:t>Malden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000" dirty="0">
                          <a:solidFill>
                            <a:schemeClr val="tx1"/>
                          </a:solidFill>
                          <a:effectLst/>
                        </a:rPr>
                        <a:t>Methuen</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000" dirty="0">
                          <a:solidFill>
                            <a:schemeClr val="tx1"/>
                          </a:solidFill>
                          <a:effectLst/>
                        </a:rPr>
                        <a:t>New Bedford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000" dirty="0">
                          <a:solidFill>
                            <a:schemeClr val="tx1"/>
                          </a:solidFill>
                          <a:effectLst/>
                        </a:rPr>
                        <a:t>Randolph</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000" dirty="0">
                          <a:solidFill>
                            <a:schemeClr val="tx1"/>
                          </a:solidFill>
                          <a:effectLst/>
                        </a:rPr>
                        <a:t>Revere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000" dirty="0">
                          <a:solidFill>
                            <a:schemeClr val="tx1"/>
                          </a:solidFill>
                          <a:effectLst/>
                        </a:rPr>
                        <a:t>Springfield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000" dirty="0">
                          <a:solidFill>
                            <a:schemeClr val="tx1"/>
                          </a:solidFill>
                          <a:effectLst/>
                        </a:rPr>
                        <a:t>Worcester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086044388"/>
              </p:ext>
            </p:extLst>
          </p:nvPr>
        </p:nvGraphicFramePr>
        <p:xfrm>
          <a:off x="259796" y="1632961"/>
          <a:ext cx="11655094" cy="1939181"/>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986844">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Lawrence</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87,731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1,806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2,571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72,142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10,655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0881">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Lawrence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Lawrence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Lawrence and whether they have met or exceeded the statewide rate</a:t>
            </a:r>
          </a:p>
          <a:p>
            <a:pPr>
              <a:spcBef>
                <a:spcPts val="600"/>
              </a:spcBef>
              <a:spcAft>
                <a:spcPts val="600"/>
              </a:spcAft>
            </a:pPr>
            <a:r>
              <a:rPr lang="en-US" sz="2000" b="1" dirty="0"/>
              <a:t>The percentage of Lawrence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Lawrence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Lawrence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Lawrence</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29096302"/>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Lawrence</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19,308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22,008.2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Lawrence</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Lawrence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31110646"/>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7,748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5,830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Lawrence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Lawrence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Lawrence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Lawrence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986696141"/>
              </p:ext>
            </p:extLst>
          </p:nvPr>
        </p:nvGraphicFramePr>
        <p:xfrm>
          <a:off x="3132312" y="246740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13,578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Lawrence</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Lawrence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15080" y="1059120"/>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16.4% </a:t>
            </a:r>
            <a:r>
              <a:rPr lang="en-US" sz="1600" b="1" dirty="0">
                <a:solidFill>
                  <a:srgbClr val="0F1C32"/>
                </a:solidFill>
                <a:latin typeface="Calibri"/>
              </a:rPr>
              <a:t>for ages 60-64</a:t>
            </a:r>
            <a:endParaRPr lang="en-US" sz="16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746210623"/>
              </p:ext>
            </p:extLst>
          </p:nvPr>
        </p:nvGraphicFramePr>
        <p:xfrm>
          <a:off x="990601" y="362691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7,725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3,550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62.5%</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2,303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352108457"/>
              </p:ext>
            </p:extLst>
          </p:nvPr>
        </p:nvGraphicFramePr>
        <p:xfrm>
          <a:off x="141669" y="4029874"/>
          <a:ext cx="12002715" cy="1381856"/>
        </p:xfrm>
        <a:graphic>
          <a:graphicData uri="http://schemas.openxmlformats.org/drawingml/2006/table">
            <a:tbl>
              <a:tblPr firstRow="1" firstCol="1" bandRow="1">
                <a:tableStyleId>{5C22544A-7EE6-4342-B048-85BDC9FD1C3A}</a:tableStyleId>
              </a:tblPr>
              <a:tblGrid>
                <a:gridCol w="1108113">
                  <a:extLst>
                    <a:ext uri="{9D8B030D-6E8A-4147-A177-3AD203B41FA5}">
                      <a16:colId xmlns:a16="http://schemas.microsoft.com/office/drawing/2014/main" val="4075951014"/>
                    </a:ext>
                  </a:extLst>
                </a:gridCol>
                <a:gridCol w="544618">
                  <a:extLst>
                    <a:ext uri="{9D8B030D-6E8A-4147-A177-3AD203B41FA5}">
                      <a16:colId xmlns:a16="http://schemas.microsoft.com/office/drawing/2014/main" val="3719797945"/>
                    </a:ext>
                  </a:extLst>
                </a:gridCol>
                <a:gridCol w="844185">
                  <a:extLst>
                    <a:ext uri="{9D8B030D-6E8A-4147-A177-3AD203B41FA5}">
                      <a16:colId xmlns:a16="http://schemas.microsoft.com/office/drawing/2014/main" val="2111895905"/>
                    </a:ext>
                  </a:extLst>
                </a:gridCol>
                <a:gridCol w="609308">
                  <a:extLst>
                    <a:ext uri="{9D8B030D-6E8A-4147-A177-3AD203B41FA5}">
                      <a16:colId xmlns:a16="http://schemas.microsoft.com/office/drawing/2014/main" val="1228260744"/>
                    </a:ext>
                  </a:extLst>
                </a:gridCol>
                <a:gridCol w="874728">
                  <a:extLst>
                    <a:ext uri="{9D8B030D-6E8A-4147-A177-3AD203B41FA5}">
                      <a16:colId xmlns:a16="http://schemas.microsoft.com/office/drawing/2014/main" val="3870552715"/>
                    </a:ext>
                  </a:extLst>
                </a:gridCol>
                <a:gridCol w="471649">
                  <a:extLst>
                    <a:ext uri="{9D8B030D-6E8A-4147-A177-3AD203B41FA5}">
                      <a16:colId xmlns:a16="http://schemas.microsoft.com/office/drawing/2014/main" val="2196486683"/>
                    </a:ext>
                  </a:extLst>
                </a:gridCol>
                <a:gridCol w="854374">
                  <a:extLst>
                    <a:ext uri="{9D8B030D-6E8A-4147-A177-3AD203B41FA5}">
                      <a16:colId xmlns:a16="http://schemas.microsoft.com/office/drawing/2014/main" val="2808071338"/>
                    </a:ext>
                  </a:extLst>
                </a:gridCol>
                <a:gridCol w="501123">
                  <a:extLst>
                    <a:ext uri="{9D8B030D-6E8A-4147-A177-3AD203B41FA5}">
                      <a16:colId xmlns:a16="http://schemas.microsoft.com/office/drawing/2014/main" val="2266782108"/>
                    </a:ext>
                  </a:extLst>
                </a:gridCol>
                <a:gridCol w="813299">
                  <a:extLst>
                    <a:ext uri="{9D8B030D-6E8A-4147-A177-3AD203B41FA5}">
                      <a16:colId xmlns:a16="http://schemas.microsoft.com/office/drawing/2014/main" val="1400057223"/>
                    </a:ext>
                  </a:extLst>
                </a:gridCol>
                <a:gridCol w="575060">
                  <a:extLst>
                    <a:ext uri="{9D8B030D-6E8A-4147-A177-3AD203B41FA5}">
                      <a16:colId xmlns:a16="http://schemas.microsoft.com/office/drawing/2014/main" val="607151320"/>
                    </a:ext>
                  </a:extLst>
                </a:gridCol>
                <a:gridCol w="829731">
                  <a:extLst>
                    <a:ext uri="{9D8B030D-6E8A-4147-A177-3AD203B41FA5}">
                      <a16:colId xmlns:a16="http://schemas.microsoft.com/office/drawing/2014/main" val="1732447710"/>
                    </a:ext>
                  </a:extLst>
                </a:gridCol>
                <a:gridCol w="586933">
                  <a:extLst>
                    <a:ext uri="{9D8B030D-6E8A-4147-A177-3AD203B41FA5}">
                      <a16:colId xmlns:a16="http://schemas.microsoft.com/office/drawing/2014/main" val="1497268532"/>
                    </a:ext>
                  </a:extLst>
                </a:gridCol>
                <a:gridCol w="719273">
                  <a:extLst>
                    <a:ext uri="{9D8B030D-6E8A-4147-A177-3AD203B41FA5}">
                      <a16:colId xmlns:a16="http://schemas.microsoft.com/office/drawing/2014/main" val="743602275"/>
                    </a:ext>
                  </a:extLst>
                </a:gridCol>
                <a:gridCol w="761860">
                  <a:extLst>
                    <a:ext uri="{9D8B030D-6E8A-4147-A177-3AD203B41FA5}">
                      <a16:colId xmlns:a16="http://schemas.microsoft.com/office/drawing/2014/main" val="1994207196"/>
                    </a:ext>
                  </a:extLst>
                </a:gridCol>
                <a:gridCol w="821514">
                  <a:extLst>
                    <a:ext uri="{9D8B030D-6E8A-4147-A177-3AD203B41FA5}">
                      <a16:colId xmlns:a16="http://schemas.microsoft.com/office/drawing/2014/main" val="3921377560"/>
                    </a:ext>
                  </a:extLst>
                </a:gridCol>
                <a:gridCol w="578858">
                  <a:extLst>
                    <a:ext uri="{9D8B030D-6E8A-4147-A177-3AD203B41FA5}">
                      <a16:colId xmlns:a16="http://schemas.microsoft.com/office/drawing/2014/main" val="3578839088"/>
                    </a:ext>
                  </a:extLst>
                </a:gridCol>
                <a:gridCol w="508089">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Lawrence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415652907"/>
              </p:ext>
            </p:extLst>
          </p:nvPr>
        </p:nvGraphicFramePr>
        <p:xfrm>
          <a:off x="2498122" y="2179686"/>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pPr marL="628650" lvl="1" indent="-171450">
              <a:buFont typeface="Arial" panose="020B0604020202020204" pitchFamily="34" charset="0"/>
              <a:buChar char="•"/>
            </a:pPr>
            <a:r>
              <a:rPr lang="en-US" sz="1600" dirty="0">
                <a:solidFill>
                  <a:srgbClr val="0F1C32"/>
                </a:solidFill>
              </a:rPr>
              <a:t>The percentage of </a:t>
            </a:r>
            <a:r>
              <a:rPr lang="en-US" sz="1600" b="1" dirty="0">
                <a:solidFill>
                  <a:srgbClr val="0F1C32"/>
                </a:solidFill>
              </a:rPr>
              <a:t>Race/Ethnicity groups and Sex </a:t>
            </a:r>
            <a:r>
              <a:rPr lang="en-US" sz="1600" dirty="0">
                <a:solidFill>
                  <a:srgbClr val="0F1C32"/>
                </a:solidFill>
              </a:rPr>
              <a:t>that have received </a:t>
            </a:r>
            <a:r>
              <a:rPr lang="en-US" sz="1600" b="1" dirty="0">
                <a:solidFill>
                  <a:srgbClr val="0F1C32"/>
                </a:solidFill>
              </a:rPr>
              <a:t>a first dose </a:t>
            </a:r>
            <a:r>
              <a:rPr lang="en-US" sz="1600" dirty="0">
                <a:solidFill>
                  <a:srgbClr val="0F1C32"/>
                </a:solidFill>
              </a:rPr>
              <a:t>of vaccine and whether they have met or exceeded the overall state average of </a:t>
            </a:r>
            <a:r>
              <a:rPr lang="en-US" sz="1600" b="1" dirty="0">
                <a:solidFill>
                  <a:srgbClr val="5B9BD5">
                    <a:lumMod val="75000"/>
                  </a:srgbClr>
                </a:solidFill>
              </a:rPr>
              <a:t>25.3%.</a:t>
            </a:r>
          </a:p>
          <a:p>
            <a:pPr marL="628650" lvl="1" indent="-171450">
              <a:buFont typeface="Arial" panose="020B0604020202020204" pitchFamily="34" charset="0"/>
              <a:buChar char="•"/>
            </a:pPr>
            <a:r>
              <a:rPr lang="en-US" sz="1600" dirty="0">
                <a:solidFill>
                  <a:srgbClr val="0F1C32"/>
                </a:solidFill>
              </a:rPr>
              <a:t>Groups that have met or exceeded the overall statewide average are shaded darker. </a:t>
            </a:r>
          </a:p>
          <a:p>
            <a:endParaRPr lang="en-US" sz="1050" b="1" u="sng" dirty="0">
              <a:solidFill>
                <a:srgbClr val="0F1C32"/>
              </a:solidFill>
              <a:latin typeface="Calibri"/>
            </a:endParaRP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Lawrence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975390475"/>
              </p:ext>
            </p:extLst>
          </p:nvPr>
        </p:nvGraphicFramePr>
        <p:xfrm>
          <a:off x="1219200" y="3323601"/>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Lawrence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4,752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2,377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41.9%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87097" y="982481"/>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Lawrence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96F2A35-9AF4-4E66-B0CA-E09F695E4DEB}"/>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8532</TotalTime>
  <Words>3439</Words>
  <Application>Microsoft Office PowerPoint</Application>
  <PresentationFormat>Widescreen</PresentationFormat>
  <Paragraphs>757</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Lawrence</vt:lpstr>
      <vt:lpstr>Lawrence – Benchmarks</vt:lpstr>
      <vt:lpstr>PowerPoint Presentation</vt:lpstr>
      <vt:lpstr>Vaccine Administration </vt:lpstr>
      <vt:lpstr>Total Doses and Dose Administration Rate/100,000  for Lawrence Compared to Statewide as of 3/17/2021</vt:lpstr>
      <vt:lpstr>Count and Percentage of Population for First Dose, Partially, and Fully Vaccinated for Lawrence Compared to Statewide as of 3/17/2021</vt:lpstr>
      <vt:lpstr>Counts and Percentages of Population with a First Dose by Demographics for Lawrence Compared to Statewide as of 3/17/2021  contd.</vt:lpstr>
      <vt:lpstr>Counts and Percentages of Population with a First Dose by Demographics for Lawrence Compared to Statewide as of 3/17/2021 </vt:lpstr>
      <vt:lpstr>Counts and Percentages of Population Partially Vaccinated by Demographics for Lawrence  Compared to Statewide as of 3/17/2021 contd.</vt:lpstr>
      <vt:lpstr>Counts and Percentages of Population Partially Vaccinated by Demographics for Lawrence Compared to Statewide as of 3/17/2021</vt:lpstr>
      <vt:lpstr>Counts and Percentages of Population Fully Vaccinated by Demographics for Lawrence Compared to Statewide as of 3/17/2021 contd. </vt:lpstr>
      <vt:lpstr>Counts and Percentages of Population Fully Vaccinated by Demographics for Lawrence Compared to Statewide as of 3/17/2021</vt:lpstr>
      <vt:lpstr>Missing Race/Ethnicity Count and Percentage of Population Vaccinated for Lawrence Compared to Statewide as of 3/17/2021</vt:lpstr>
      <vt:lpstr>City/Town COVID-19 Burden </vt:lpstr>
      <vt:lpstr>COVID-19 Case Counts and Rates for 20 Prioritized Communities</vt:lpstr>
      <vt:lpstr>Background </vt:lpstr>
      <vt:lpstr> Profile of Lawrence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384</cp:revision>
  <dcterms:created xsi:type="dcterms:W3CDTF">2021-02-06T16:00:27Z</dcterms:created>
  <dcterms:modified xsi:type="dcterms:W3CDTF">2021-03-18T21:16:12Z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