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84" r:id="rId4"/>
  </p:sldMasterIdLst>
  <p:notesMasterIdLst>
    <p:notesMasterId r:id="rId22"/>
  </p:notesMasterIdLst>
  <p:sldIdLst>
    <p:sldId id="290" r:id="rId5"/>
    <p:sldId id="262" r:id="rId6"/>
    <p:sldId id="291" r:id="rId7"/>
    <p:sldId id="264" r:id="rId8"/>
    <p:sldId id="292" r:id="rId9"/>
    <p:sldId id="266" r:id="rId10"/>
    <p:sldId id="293" r:id="rId11"/>
    <p:sldId id="267" r:id="rId12"/>
    <p:sldId id="268" r:id="rId13"/>
    <p:sldId id="294" r:id="rId14"/>
    <p:sldId id="295" r:id="rId15"/>
    <p:sldId id="269" r:id="rId16"/>
    <p:sldId id="270" r:id="rId17"/>
    <p:sldId id="271" r:id="rId18"/>
    <p:sldId id="274" r:id="rId19"/>
    <p:sldId id="275" r:id="rId20"/>
    <p:sldId id="276" r:id="rId2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1E989AED-DE8F-49FD-A09C-B6A9CD37C5DE}">
          <p14:sldIdLst>
            <p14:sldId id="290"/>
            <p14:sldId id="262"/>
            <p14:sldId id="291"/>
            <p14:sldId id="264"/>
            <p14:sldId id="292"/>
            <p14:sldId id="266"/>
            <p14:sldId id="293"/>
            <p14:sldId id="267"/>
            <p14:sldId id="268"/>
            <p14:sldId id="294"/>
            <p14:sldId id="295"/>
            <p14:sldId id="269"/>
            <p14:sldId id="270"/>
            <p14:sldId id="271"/>
            <p14:sldId id="274"/>
            <p14:sldId id="275"/>
            <p14:sldId id="276"/>
          </p14:sldIdLst>
        </p14:section>
      </p14:sectionLst>
    </p:ex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Tucker, Lindsey (DPH)" initials="TL(" lastIdx="11" clrIdx="0"/>
  <p:cmAuthor id="2" name="Selk, Sabrina (DPH)" initials="SS(" lastIdx="1" clrIdx="1"/>
  <p:cmAuthor id="3" name="Brown, Catherine (DPH)" initials="BC(" lastIdx="5" clrIdx="2">
    <p:extLst>
      <p:ext uri="{19B8F6BF-5375-455C-9EA6-DF929625EA0E}">
        <p15:presenceInfo xmlns:p15="http://schemas.microsoft.com/office/powerpoint/2012/main" userId="S::catherine.brown@mass.gov::4a77f272-69bf-4d4c-a0b7-e8d5503ac332" providerId="AD"/>
      </p:ext>
    </p:extLst>
  </p:cmAuthor>
  <p:cmAuthor id="4" name="Averbach, Abigail (DPH)" initials="AA(" lastIdx="6" clrIdx="3">
    <p:extLst>
      <p:ext uri="{19B8F6BF-5375-455C-9EA6-DF929625EA0E}">
        <p15:presenceInfo xmlns:p15="http://schemas.microsoft.com/office/powerpoint/2012/main" userId="S-1-5-21-1704424431-207686502-1136263860-225685" providerId="AD"/>
      </p:ext>
    </p:extLst>
  </p:cmAuthor>
  <p:cmAuthor id="5" name="Bettano, Amy (DPH)" initials="BA(" lastIdx="9" clrIdx="4">
    <p:extLst>
      <p:ext uri="{19B8F6BF-5375-455C-9EA6-DF929625EA0E}">
        <p15:presenceInfo xmlns:p15="http://schemas.microsoft.com/office/powerpoint/2012/main" userId="S::amy.bettano@mass.gov::6687afda-9e36-4735-beae-b038f20c8e2e"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6DCE5"/>
    <a:srgbClr val="B4C7E7"/>
    <a:srgbClr val="8FAADC"/>
    <a:srgbClr val="E8EEF8"/>
    <a:srgbClr val="5B9BD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67920" autoAdjust="0"/>
  </p:normalViewPr>
  <p:slideViewPr>
    <p:cSldViewPr snapToGrid="0">
      <p:cViewPr varScale="1">
        <p:scale>
          <a:sx n="112" d="100"/>
          <a:sy n="112" d="100"/>
        </p:scale>
        <p:origin x="78" y="168"/>
      </p:cViewPr>
      <p:guideLst>
        <p:guide orient="horz" pos="2160"/>
        <p:guide pos="3840"/>
      </p:guideLst>
    </p:cSldViewPr>
  </p:slideViewPr>
  <p:outlineViewPr>
    <p:cViewPr>
      <p:scale>
        <a:sx n="33" d="100"/>
        <a:sy n="33" d="100"/>
      </p:scale>
      <p:origin x="0" y="-1074"/>
    </p:cViewPr>
  </p:outlin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theme" Target="theme/theme1.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presProps" Target="pres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commentAuthors" Target="commentAuthor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notesMaster" Target="notesMasters/notesMaster1.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BF4DA46-9CE1-4FA5-9C21-FE9664EFA451}" type="datetimeFigureOut">
              <a:rPr lang="en-US" smtClean="0"/>
              <a:t>3/18/2021</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14232F9-3508-44D2-9A4F-82B0B69AB425}" type="slidenum">
              <a:rPr lang="en-US" smtClean="0"/>
              <a:t>‹#›</a:t>
            </a:fld>
            <a:endParaRPr lang="en-US" dirty="0"/>
          </a:p>
        </p:txBody>
      </p:sp>
    </p:spTree>
    <p:extLst>
      <p:ext uri="{BB962C8B-B14F-4D97-AF65-F5344CB8AC3E}">
        <p14:creationId xmlns:p14="http://schemas.microsoft.com/office/powerpoint/2010/main" val="251001813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dirty="0"/>
              <a:t>First Dose (Partially) </a:t>
            </a:r>
          </a:p>
          <a:p>
            <a:endParaRPr lang="en-US" dirty="0"/>
          </a:p>
          <a:p>
            <a:r>
              <a:rPr lang="en-US" dirty="0"/>
              <a:t>First dose + </a:t>
            </a:r>
            <a:r>
              <a:rPr lang="en-US" dirty="0" err="1"/>
              <a:t>jj</a:t>
            </a:r>
            <a:r>
              <a:rPr lang="en-US" dirty="0"/>
              <a:t> (At least) – Own slide </a:t>
            </a:r>
          </a:p>
          <a:p>
            <a:endParaRPr lang="en-US" dirty="0"/>
          </a:p>
          <a:p>
            <a:r>
              <a:rPr lang="en-US" dirty="0"/>
              <a:t>Second Dose  + JJ (Fully Vaccinated) </a:t>
            </a:r>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5" name="Footer Placeholder 4">
            <a:extLst>
              <a:ext uri="{FF2B5EF4-FFF2-40B4-BE49-F238E27FC236}">
                <a16:creationId xmlns:a16="http://schemas.microsoft.com/office/drawing/2014/main" id="{0D8E02D2-10C5-4D99-9DC7-8C7F427E3905}"/>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1</a:t>
            </a:r>
          </a:p>
        </p:txBody>
      </p:sp>
    </p:spTree>
    <p:extLst>
      <p:ext uri="{BB962C8B-B14F-4D97-AF65-F5344CB8AC3E}">
        <p14:creationId xmlns:p14="http://schemas.microsoft.com/office/powerpoint/2010/main" val="361541817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dirty="0"/>
              <a:t>Mention suppression </a:t>
            </a:r>
          </a:p>
          <a:p>
            <a:endParaRPr lang="en-US" dirty="0"/>
          </a:p>
          <a:p>
            <a:r>
              <a:rPr lang="en-US" dirty="0"/>
              <a:t>At least on dose </a:t>
            </a:r>
          </a:p>
          <a:p>
            <a:endParaRPr lang="en-US" dirty="0"/>
          </a:p>
        </p:txBody>
      </p:sp>
      <p:sp>
        <p:nvSpPr>
          <p:cNvPr id="4" name="Footer Placeholder 3"/>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1</a:t>
            </a:r>
          </a:p>
        </p:txBody>
      </p:sp>
      <p:sp>
        <p:nvSpPr>
          <p:cNvPr id="5" name="Slide Number Placeholder 4"/>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11207960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dirty="0"/>
              <a:t>Second Dose + JJ </a:t>
            </a:r>
          </a:p>
          <a:p>
            <a:endParaRPr lang="en-US" dirty="0"/>
          </a:p>
          <a:p>
            <a:r>
              <a:rPr lang="en-US" dirty="0"/>
              <a:t>Add JJ</a:t>
            </a:r>
          </a:p>
        </p:txBody>
      </p:sp>
      <p:sp>
        <p:nvSpPr>
          <p:cNvPr id="4" name="Footer Placeholder 3"/>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1</a:t>
            </a:r>
          </a:p>
        </p:txBody>
      </p:sp>
      <p:sp>
        <p:nvSpPr>
          <p:cNvPr id="5" name="Slide Number Placeholder 4"/>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86322892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dirty="0"/>
              <a:t>Second Dose + JJ </a:t>
            </a:r>
          </a:p>
          <a:p>
            <a:endParaRPr lang="en-US" dirty="0"/>
          </a:p>
          <a:p>
            <a:r>
              <a:rPr lang="en-US" dirty="0"/>
              <a:t>Add JJ</a:t>
            </a:r>
          </a:p>
        </p:txBody>
      </p:sp>
      <p:sp>
        <p:nvSpPr>
          <p:cNvPr id="4" name="Footer Placeholder 3"/>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1</a:t>
            </a:r>
          </a:p>
        </p:txBody>
      </p:sp>
      <p:sp>
        <p:nvSpPr>
          <p:cNvPr id="5" name="Slide Number Placeholder 4"/>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12</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07103352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13</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5" name="Footer Placeholder 4">
            <a:extLst>
              <a:ext uri="{FF2B5EF4-FFF2-40B4-BE49-F238E27FC236}">
                <a16:creationId xmlns:a16="http://schemas.microsoft.com/office/drawing/2014/main" id="{0D8E02D2-10C5-4D99-9DC7-8C7F427E3905}"/>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1</a:t>
            </a:r>
          </a:p>
        </p:txBody>
      </p:sp>
    </p:spTree>
    <p:extLst>
      <p:ext uri="{BB962C8B-B14F-4D97-AF65-F5344CB8AC3E}">
        <p14:creationId xmlns:p14="http://schemas.microsoft.com/office/powerpoint/2010/main" val="11700457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15</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5" name="Footer Placeholder 4">
            <a:extLst>
              <a:ext uri="{FF2B5EF4-FFF2-40B4-BE49-F238E27FC236}">
                <a16:creationId xmlns:a16="http://schemas.microsoft.com/office/drawing/2014/main" id="{0D8E02D2-10C5-4D99-9DC7-8C7F427E3905}"/>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1</a:t>
            </a:r>
          </a:p>
        </p:txBody>
      </p:sp>
    </p:spTree>
    <p:extLst>
      <p:ext uri="{BB962C8B-B14F-4D97-AF65-F5344CB8AC3E}">
        <p14:creationId xmlns:p14="http://schemas.microsoft.com/office/powerpoint/2010/main" val="219186212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dirty="0"/>
              <a:t>Insert percentages of city/town Demographics </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17</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5" name="Footer Placeholder 4">
            <a:extLst>
              <a:ext uri="{FF2B5EF4-FFF2-40B4-BE49-F238E27FC236}">
                <a16:creationId xmlns:a16="http://schemas.microsoft.com/office/drawing/2014/main" id="{814AD3F2-44B7-4DE2-891F-65F5C26C1306}"/>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1</a:t>
            </a:r>
          </a:p>
        </p:txBody>
      </p:sp>
    </p:spTree>
    <p:extLst>
      <p:ext uri="{BB962C8B-B14F-4D97-AF65-F5344CB8AC3E}">
        <p14:creationId xmlns:p14="http://schemas.microsoft.com/office/powerpoint/2010/main" val="1684513357"/>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www.mass.gov/dph/careers" TargetMode="External"/><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www.mass.gov/dph/careers" TargetMode="External"/><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hyperlink" Target="http://www.mass.gov/dph/careers" TargetMode="External"/><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hyperlink" Target="http://www.mass.gov/dph/careers" TargetMode="External"/><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hyperlink" Target="http://www.mass.gov/dph/careers" TargetMode="External"/><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1">
        <a:schemeClr val="bg2"/>
      </p:bgRef>
    </p:bg>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693989"/>
            <a:ext cx="10363200" cy="1470025"/>
          </a:xfrm>
          <a:prstGeom prst="rect">
            <a:avLst/>
          </a:prstGeom>
        </p:spPr>
        <p:txBody>
          <a:bodyPr/>
          <a:lstStyle/>
          <a:p>
            <a:r>
              <a:rPr lang="en-US"/>
              <a:t>Click to edit Master title style</a:t>
            </a:r>
            <a:endParaRPr lang="en-US" dirty="0"/>
          </a:p>
        </p:txBody>
      </p:sp>
      <p:sp>
        <p:nvSpPr>
          <p:cNvPr id="3" name="Subtitle 2"/>
          <p:cNvSpPr>
            <a:spLocks noGrp="1"/>
          </p:cNvSpPr>
          <p:nvPr>
            <p:ph type="subTitle" idx="1"/>
          </p:nvPr>
        </p:nvSpPr>
        <p:spPr>
          <a:xfrm>
            <a:off x="1828801" y="4267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a:xfrm>
            <a:off x="711201" y="6477002"/>
            <a:ext cx="8636000" cy="371475"/>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lang="en-US" sz="1100" smtClean="0">
                <a:effectLst/>
              </a:defRPr>
            </a:lvl1pPr>
          </a:lstStyle>
          <a:p>
            <a:r>
              <a:rPr lang="en-US" dirty="0"/>
              <a:t>to learn more about career opportunities at DPH go to </a:t>
            </a:r>
            <a:r>
              <a:rPr lang="en-US" u="sng" dirty="0">
                <a:hlinkClick r:id="rId2"/>
              </a:rPr>
              <a:t>www.mass.gov/dph/careers</a:t>
            </a:r>
            <a:r>
              <a:rPr lang="en-US" dirty="0"/>
              <a:t>  </a:t>
            </a:r>
          </a:p>
        </p:txBody>
      </p:sp>
      <p:sp>
        <p:nvSpPr>
          <p:cNvPr id="10" name="Rectangle 9">
            <a:extLst>
              <a:ext uri="{FF2B5EF4-FFF2-40B4-BE49-F238E27FC236}">
                <a16:creationId xmlns:a16="http://schemas.microsoft.com/office/drawing/2014/main" id="{4CC38585-9175-5F41-B983-E626A8B41D81}"/>
              </a:ext>
            </a:extLst>
          </p:cNvPr>
          <p:cNvSpPr/>
          <p:nvPr userDrawn="1"/>
        </p:nvSpPr>
        <p:spPr>
          <a:xfrm>
            <a:off x="0" y="2"/>
            <a:ext cx="12192000" cy="977549"/>
          </a:xfrm>
          <a:prstGeom prst="rect">
            <a:avLst/>
          </a:prstGeom>
          <a:solidFill>
            <a:srgbClr val="01336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6"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dirty="0"/>
          </a:p>
        </p:txBody>
      </p:sp>
      <p:sp>
        <p:nvSpPr>
          <p:cNvPr id="7" name="TextBox 6">
            <a:extLst>
              <a:ext uri="{FF2B5EF4-FFF2-40B4-BE49-F238E27FC236}">
                <a16:creationId xmlns:a16="http://schemas.microsoft.com/office/drawing/2014/main" id="{A57BF16A-46A2-2C4D-B679-429BA6325698}"/>
              </a:ext>
            </a:extLst>
          </p:cNvPr>
          <p:cNvSpPr txBox="1"/>
          <p:nvPr userDrawn="1"/>
        </p:nvSpPr>
        <p:spPr>
          <a:xfrm>
            <a:off x="2405139" y="227164"/>
            <a:ext cx="10566401" cy="523220"/>
          </a:xfrm>
          <a:prstGeom prst="rect">
            <a:avLst/>
          </a:prstGeom>
          <a:noFill/>
          <a:ln>
            <a:noFill/>
          </a:ln>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2800" b="1" i="0" u="none" strike="noStrike" kern="0" cap="none" spc="0" normalizeH="0" baseline="0" noProof="0" dirty="0">
                <a:ln w="12700">
                  <a:solidFill>
                    <a:schemeClr val="tx1"/>
                  </a:solidFill>
                  <a:prstDash val="solid"/>
                </a:ln>
                <a:solidFill>
                  <a:srgbClr val="FFFFFF"/>
                </a:solidFill>
                <a:effectLst/>
                <a:uLnTx/>
                <a:uFillTx/>
                <a:latin typeface="+mn-lt"/>
              </a:rPr>
              <a:t>  </a:t>
            </a:r>
            <a:r>
              <a:rPr kumimoji="0" lang="en-US" sz="2800" b="1" i="0" u="none" strike="noStrike" kern="0" cap="none" spc="0" normalizeH="0" baseline="0" noProof="0" dirty="0">
                <a:ln w="12700">
                  <a:solidFill>
                    <a:schemeClr val="bg1"/>
                  </a:solidFill>
                  <a:prstDash val="solid"/>
                </a:ln>
                <a:solidFill>
                  <a:srgbClr val="FFFFFF"/>
                </a:solidFill>
                <a:effectLst/>
                <a:uLnTx/>
                <a:uFillTx/>
                <a:latin typeface="+mn-lt"/>
              </a:rPr>
              <a:t>Massachusetts</a:t>
            </a:r>
            <a:r>
              <a:rPr kumimoji="0" lang="en-US" sz="2800" b="1" i="0" u="none" strike="noStrike" kern="0" cap="none" spc="0" normalizeH="0" baseline="0" noProof="0" dirty="0">
                <a:ln w="12700">
                  <a:solidFill>
                    <a:schemeClr val="tx1"/>
                  </a:solidFill>
                  <a:prstDash val="solid"/>
                </a:ln>
                <a:solidFill>
                  <a:srgbClr val="FFFFFF"/>
                </a:solidFill>
                <a:effectLst/>
                <a:uLnTx/>
                <a:uFillTx/>
                <a:latin typeface="+mn-lt"/>
              </a:rPr>
              <a:t> </a:t>
            </a:r>
            <a:r>
              <a:rPr kumimoji="0" lang="en-US" sz="2800" b="1" i="0" u="none" strike="noStrike" kern="0" cap="none" spc="0" normalizeH="0" baseline="0" noProof="0" dirty="0">
                <a:ln w="12700">
                  <a:solidFill>
                    <a:schemeClr val="bg1"/>
                  </a:solidFill>
                  <a:prstDash val="solid"/>
                </a:ln>
                <a:solidFill>
                  <a:srgbClr val="FFFFFF"/>
                </a:solidFill>
                <a:effectLst/>
                <a:uLnTx/>
                <a:uFillTx/>
                <a:latin typeface="+mn-lt"/>
              </a:rPr>
              <a:t>Department of Public Health</a:t>
            </a:r>
          </a:p>
        </p:txBody>
      </p:sp>
      <p:pic>
        <p:nvPicPr>
          <p:cNvPr id="13" name="Picture 12"/>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711201" y="2"/>
            <a:ext cx="1655837" cy="2607945"/>
          </a:xfrm>
          <a:prstGeom prst="rect">
            <a:avLst/>
          </a:prstGeom>
          <a:solidFill>
            <a:schemeClr val="tx1"/>
          </a:solidFill>
        </p:spPr>
      </p:pic>
    </p:spTree>
    <p:extLst>
      <p:ext uri="{BB962C8B-B14F-4D97-AF65-F5344CB8AC3E}">
        <p14:creationId xmlns:p14="http://schemas.microsoft.com/office/powerpoint/2010/main" val="3707552501"/>
      </p:ext>
    </p:extLst>
  </p:cSld>
  <p:clrMapOvr>
    <a:overrideClrMapping bg1="dk1" tx1="lt1" bg2="dk2" tx2="lt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Date Placeholder 3"/>
          <p:cNvSpPr>
            <a:spLocks noGrp="1"/>
          </p:cNvSpPr>
          <p:nvPr>
            <p:ph type="dt" sz="half" idx="10"/>
          </p:nvPr>
        </p:nvSpPr>
        <p:spPr>
          <a:xfrm>
            <a:off x="711201" y="6477002"/>
            <a:ext cx="10160000" cy="371475"/>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lang="en-US" sz="1100" smtClean="0">
                <a:effectLst/>
              </a:defRPr>
            </a:lvl1pPr>
          </a:lstStyle>
          <a:p>
            <a:r>
              <a:rPr lang="en-US" dirty="0"/>
              <a:t>to learn more about career opportunities at DPH go to </a:t>
            </a:r>
            <a:r>
              <a:rPr lang="en-US" u="sng" dirty="0">
                <a:hlinkClick r:id="rId2"/>
              </a:rPr>
              <a:t>www.mass.gov/dph/careers</a:t>
            </a:r>
            <a:r>
              <a:rPr lang="en-US" dirty="0"/>
              <a:t>  </a:t>
            </a:r>
          </a:p>
        </p:txBody>
      </p:sp>
      <p:sp>
        <p:nvSpPr>
          <p:cNvPr id="9"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dirty="0"/>
          </a:p>
        </p:txBody>
      </p:sp>
      <p:sp>
        <p:nvSpPr>
          <p:cNvPr id="11" name="Title 1"/>
          <p:cNvSpPr>
            <a:spLocks noGrp="1"/>
          </p:cNvSpPr>
          <p:nvPr>
            <p:ph type="title"/>
          </p:nvPr>
        </p:nvSpPr>
        <p:spPr>
          <a:xfrm>
            <a:off x="609600" y="0"/>
            <a:ext cx="10972800" cy="914400"/>
          </a:xfrm>
          <a:prstGeom prst="rect">
            <a:avLst/>
          </a:prstGeom>
        </p:spPr>
        <p:txBody>
          <a:bodyPr/>
          <a:lstStyle>
            <a:lvl1pPr algn="l">
              <a:defRPr>
                <a:solidFill>
                  <a:schemeClr val="bg1"/>
                </a:solidFill>
              </a:defRPr>
            </a:lvl1pPr>
          </a:lstStyle>
          <a:p>
            <a:r>
              <a:rPr lang="en-US"/>
              <a:t>Click to edit Master title style</a:t>
            </a:r>
            <a:endParaRPr lang="en-US" dirty="0"/>
          </a:p>
        </p:txBody>
      </p:sp>
      <p:pic>
        <p:nvPicPr>
          <p:cNvPr id="1026" name="Picture 2"/>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10729532" y="76200"/>
            <a:ext cx="1219200" cy="914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4367010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2"/>
            <a:ext cx="10363200" cy="1362075"/>
          </a:xfrm>
          <a:prstGeom prst="rect">
            <a:avLst/>
          </a:prstGeo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7"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dirty="0"/>
          </a:p>
        </p:txBody>
      </p:sp>
      <p:sp>
        <p:nvSpPr>
          <p:cNvPr id="8" name="Date Placeholder 3"/>
          <p:cNvSpPr>
            <a:spLocks noGrp="1"/>
          </p:cNvSpPr>
          <p:nvPr>
            <p:ph type="dt" sz="half" idx="10"/>
          </p:nvPr>
        </p:nvSpPr>
        <p:spPr>
          <a:xfrm>
            <a:off x="711201" y="6553202"/>
            <a:ext cx="7416800" cy="295275"/>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lang="en-US" sz="1100" smtClean="0">
                <a:effectLst/>
              </a:defRPr>
            </a:lvl1pPr>
          </a:lstStyle>
          <a:p>
            <a:r>
              <a:rPr lang="en-US" dirty="0"/>
              <a:t>to learn more about career opportunities at DPH go to </a:t>
            </a:r>
            <a:r>
              <a:rPr lang="en-US" u="sng" dirty="0">
                <a:hlinkClick r:id="rId2"/>
              </a:rPr>
              <a:t>www.mass.gov/dph/careers</a:t>
            </a:r>
            <a:r>
              <a:rPr lang="en-US" dirty="0"/>
              <a:t>  </a:t>
            </a:r>
          </a:p>
        </p:txBody>
      </p:sp>
      <p:sp>
        <p:nvSpPr>
          <p:cNvPr id="10" name="Rectangle 9">
            <a:extLst>
              <a:ext uri="{FF2B5EF4-FFF2-40B4-BE49-F238E27FC236}">
                <a16:creationId xmlns:a16="http://schemas.microsoft.com/office/drawing/2014/main" id="{4CC38585-9175-5F41-B983-E626A8B41D81}"/>
              </a:ext>
            </a:extLst>
          </p:cNvPr>
          <p:cNvSpPr/>
          <p:nvPr userDrawn="1"/>
        </p:nvSpPr>
        <p:spPr>
          <a:xfrm>
            <a:off x="0" y="2"/>
            <a:ext cx="12192000" cy="977549"/>
          </a:xfrm>
          <a:prstGeom prst="rect">
            <a:avLst/>
          </a:prstGeom>
          <a:solidFill>
            <a:srgbClr val="01336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pic>
        <p:nvPicPr>
          <p:cNvPr id="9" name="Picture 3">
            <a:extLst>
              <a:ext uri="{FF2B5EF4-FFF2-40B4-BE49-F238E27FC236}">
                <a16:creationId xmlns:a16="http://schemas.microsoft.com/office/drawing/2014/main" id="{761AAA9F-9A39-9A4E-BFBD-0A487B5455F9}"/>
              </a:ext>
            </a:extLst>
          </p:cNvPr>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815189" y="233425"/>
            <a:ext cx="1662876" cy="125619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025479002"/>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609600" y="1600202"/>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2"/>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dirty="0"/>
          </a:p>
        </p:txBody>
      </p:sp>
      <p:sp>
        <p:nvSpPr>
          <p:cNvPr id="9" name="Date Placeholder 3"/>
          <p:cNvSpPr>
            <a:spLocks noGrp="1"/>
          </p:cNvSpPr>
          <p:nvPr>
            <p:ph type="dt" sz="half" idx="10"/>
          </p:nvPr>
        </p:nvSpPr>
        <p:spPr>
          <a:xfrm>
            <a:off x="711200" y="6553202"/>
            <a:ext cx="7010400" cy="295275"/>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lang="en-US" sz="1100" smtClean="0">
                <a:effectLst/>
              </a:defRPr>
            </a:lvl1pPr>
          </a:lstStyle>
          <a:p>
            <a:r>
              <a:rPr lang="en-US" dirty="0"/>
              <a:t>to learn more about career opportunities at DPH go to </a:t>
            </a:r>
            <a:r>
              <a:rPr lang="en-US" u="sng" dirty="0">
                <a:hlinkClick r:id="rId2"/>
              </a:rPr>
              <a:t>www.mass.gov/dph/careers</a:t>
            </a:r>
            <a:r>
              <a:rPr lang="en-US" dirty="0"/>
              <a:t>  </a:t>
            </a:r>
          </a:p>
        </p:txBody>
      </p:sp>
      <p:sp>
        <p:nvSpPr>
          <p:cNvPr id="10" name="Title 1"/>
          <p:cNvSpPr>
            <a:spLocks noGrp="1"/>
          </p:cNvSpPr>
          <p:nvPr>
            <p:ph type="title"/>
          </p:nvPr>
        </p:nvSpPr>
        <p:spPr>
          <a:xfrm>
            <a:off x="609600" y="0"/>
            <a:ext cx="10972800" cy="914400"/>
          </a:xfrm>
          <a:prstGeom prst="rect">
            <a:avLst/>
          </a:prstGeom>
        </p:spPr>
        <p:txBody>
          <a:bodyPr/>
          <a:lstStyle>
            <a:lvl1pPr algn="l">
              <a:defRPr>
                <a:solidFill>
                  <a:schemeClr val="bg1"/>
                </a:solidFill>
              </a:defRPr>
            </a:lvl1pPr>
          </a:lstStyle>
          <a:p>
            <a:r>
              <a:rPr lang="en-US"/>
              <a:t>Click to edit Master title style</a:t>
            </a:r>
            <a:endParaRPr lang="en-US" dirty="0"/>
          </a:p>
        </p:txBody>
      </p:sp>
    </p:spTree>
    <p:extLst>
      <p:ext uri="{BB962C8B-B14F-4D97-AF65-F5344CB8AC3E}">
        <p14:creationId xmlns:p14="http://schemas.microsoft.com/office/powerpoint/2010/main" val="38827025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609600" y="1535113"/>
            <a:ext cx="538691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Slide Number Placeholder 5"/>
          <p:cNvSpPr txBox="1">
            <a:spLocks/>
          </p:cNvSpPr>
          <p:nvPr userDrawn="1"/>
        </p:nvSpPr>
        <p:spPr>
          <a:xfrm>
            <a:off x="11176000" y="6553202"/>
            <a:ext cx="609600" cy="365125"/>
          </a:xfrm>
          <a:prstGeom prst="rect">
            <a:avLst/>
          </a:prstGeom>
        </p:spPr>
        <p:txBody>
          <a:bodyPr/>
          <a:lstStyle>
            <a:defPPr>
              <a:defRPr lang="en-US"/>
            </a:defPPr>
            <a:lvl1pPr marL="0" algn="l" defTabSz="914400" rtl="0" eaLnBrk="1" latinLnBrk="0" hangingPunct="1">
              <a:defRPr sz="120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F68D7F43-D02C-429B-B15D-DECB7D8B7A15}" type="slidenum">
              <a:rPr lang="en-US" sz="1200" smtClean="0"/>
              <a:pPr/>
              <a:t>‹#›</a:t>
            </a:fld>
            <a:endParaRPr lang="en-US" sz="1200" dirty="0"/>
          </a:p>
        </p:txBody>
      </p:sp>
      <p:sp>
        <p:nvSpPr>
          <p:cNvPr id="11" name="Date Placeholder 3"/>
          <p:cNvSpPr>
            <a:spLocks noGrp="1"/>
          </p:cNvSpPr>
          <p:nvPr>
            <p:ph type="dt" sz="half" idx="10"/>
          </p:nvPr>
        </p:nvSpPr>
        <p:spPr>
          <a:xfrm>
            <a:off x="711200" y="6555488"/>
            <a:ext cx="5384800" cy="292989"/>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a:lvl1pPr>
          </a:lstStyle>
          <a:p>
            <a:r>
              <a:rPr lang="en-US" dirty="0"/>
              <a:t>Massachusetts Department of Public Health       mass.gov/</a:t>
            </a:r>
            <a:r>
              <a:rPr lang="en-US" dirty="0" err="1"/>
              <a:t>dph</a:t>
            </a:r>
            <a:endParaRPr lang="en-US" dirty="0"/>
          </a:p>
        </p:txBody>
      </p:sp>
      <p:sp>
        <p:nvSpPr>
          <p:cNvPr id="12" name="Title 1"/>
          <p:cNvSpPr>
            <a:spLocks noGrp="1"/>
          </p:cNvSpPr>
          <p:nvPr>
            <p:ph type="title"/>
          </p:nvPr>
        </p:nvSpPr>
        <p:spPr>
          <a:xfrm>
            <a:off x="609600" y="0"/>
            <a:ext cx="10972800" cy="914400"/>
          </a:xfrm>
          <a:prstGeom prst="rect">
            <a:avLst/>
          </a:prstGeom>
        </p:spPr>
        <p:txBody>
          <a:bodyPr/>
          <a:lstStyle>
            <a:lvl1pPr algn="l">
              <a:defRPr>
                <a:solidFill>
                  <a:schemeClr val="bg1"/>
                </a:solidFill>
              </a:defRPr>
            </a:lvl1pPr>
          </a:lstStyle>
          <a:p>
            <a:r>
              <a:rPr lang="en-US"/>
              <a:t>Click to edit Master title style</a:t>
            </a:r>
            <a:endParaRPr lang="en-US" dirty="0"/>
          </a:p>
        </p:txBody>
      </p:sp>
    </p:spTree>
    <p:extLst>
      <p:ext uri="{BB962C8B-B14F-4D97-AF65-F5344CB8AC3E}">
        <p14:creationId xmlns:p14="http://schemas.microsoft.com/office/powerpoint/2010/main" val="12053066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600" y="0"/>
            <a:ext cx="10972800" cy="914400"/>
          </a:xfrm>
          <a:prstGeom prst="rect">
            <a:avLst/>
          </a:prstGeom>
        </p:spPr>
        <p:txBody>
          <a:bodyPr/>
          <a:lstStyle>
            <a:lvl1pPr algn="l">
              <a:defRPr>
                <a:solidFill>
                  <a:schemeClr val="bg1"/>
                </a:solidFill>
              </a:defRPr>
            </a:lvl1pPr>
          </a:lstStyle>
          <a:p>
            <a:r>
              <a:rPr lang="en-US"/>
              <a:t>Click to edit Master title style</a:t>
            </a:r>
            <a:endParaRPr lang="en-US" dirty="0"/>
          </a:p>
        </p:txBody>
      </p:sp>
      <p:sp>
        <p:nvSpPr>
          <p:cNvPr id="6"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dirty="0"/>
          </a:p>
        </p:txBody>
      </p:sp>
      <p:sp>
        <p:nvSpPr>
          <p:cNvPr id="7" name="Date Placeholder 3"/>
          <p:cNvSpPr>
            <a:spLocks noGrp="1"/>
          </p:cNvSpPr>
          <p:nvPr>
            <p:ph type="dt" sz="half" idx="10"/>
          </p:nvPr>
        </p:nvSpPr>
        <p:spPr>
          <a:xfrm>
            <a:off x="711200" y="6555488"/>
            <a:ext cx="5384800" cy="292989"/>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a:lvl1pPr>
          </a:lstStyle>
          <a:p>
            <a:r>
              <a:rPr lang="en-US" dirty="0"/>
              <a:t>Massachusetts Department of Public Health       mass.gov/</a:t>
            </a:r>
            <a:r>
              <a:rPr lang="en-US" dirty="0" err="1"/>
              <a:t>dph</a:t>
            </a:r>
            <a:endParaRPr lang="en-US" dirty="0"/>
          </a:p>
        </p:txBody>
      </p:sp>
    </p:spTree>
    <p:extLst>
      <p:ext uri="{BB962C8B-B14F-4D97-AF65-F5344CB8AC3E}">
        <p14:creationId xmlns:p14="http://schemas.microsoft.com/office/powerpoint/2010/main" val="2052871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Slide Number Placeholder 5"/>
          <p:cNvSpPr txBox="1">
            <a:spLocks/>
          </p:cNvSpPr>
          <p:nvPr userDrawn="1"/>
        </p:nvSpPr>
        <p:spPr>
          <a:xfrm>
            <a:off x="11176000" y="6553202"/>
            <a:ext cx="609600" cy="365125"/>
          </a:xfrm>
          <a:prstGeom prst="rect">
            <a:avLst/>
          </a:prstGeom>
        </p:spPr>
        <p:txBody>
          <a:bodyPr/>
          <a:lstStyle>
            <a:defPPr>
              <a:defRPr lang="en-US"/>
            </a:defPPr>
            <a:lvl1pPr marL="0" algn="l" defTabSz="914400" rtl="0" eaLnBrk="1" latinLnBrk="0" hangingPunct="1">
              <a:defRPr sz="120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F68D7F43-D02C-429B-B15D-DECB7D8B7A15}" type="slidenum">
              <a:rPr lang="en-US" sz="1200" smtClean="0"/>
              <a:pPr/>
              <a:t>‹#›</a:t>
            </a:fld>
            <a:endParaRPr lang="en-US" sz="1200" dirty="0"/>
          </a:p>
        </p:txBody>
      </p:sp>
      <p:sp>
        <p:nvSpPr>
          <p:cNvPr id="6" name="Date Placeholder 3"/>
          <p:cNvSpPr>
            <a:spLocks noGrp="1"/>
          </p:cNvSpPr>
          <p:nvPr>
            <p:ph type="dt" sz="half" idx="10"/>
          </p:nvPr>
        </p:nvSpPr>
        <p:spPr>
          <a:xfrm>
            <a:off x="711200" y="6555488"/>
            <a:ext cx="5384800" cy="292989"/>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a:lvl1pPr>
          </a:lstStyle>
          <a:p>
            <a:r>
              <a:rPr lang="en-US" dirty="0"/>
              <a:t>Massachusetts Department of Public Health       mass.gov/</a:t>
            </a:r>
            <a:r>
              <a:rPr lang="en-US" dirty="0" err="1"/>
              <a:t>dph</a:t>
            </a:r>
            <a:endParaRPr lang="en-US" dirty="0"/>
          </a:p>
        </p:txBody>
      </p:sp>
    </p:spTree>
    <p:extLst>
      <p:ext uri="{BB962C8B-B14F-4D97-AF65-F5344CB8AC3E}">
        <p14:creationId xmlns:p14="http://schemas.microsoft.com/office/powerpoint/2010/main" val="7611984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2" y="1371600"/>
            <a:ext cx="4011084" cy="1162050"/>
          </a:xfrm>
          <a:prstGeom prst="rect">
            <a:avLst/>
          </a:prstGeom>
        </p:spPr>
        <p:txBody>
          <a:bodyPr anchor="b"/>
          <a:lstStyle>
            <a:lvl1pPr algn="l">
              <a:defRPr sz="2000" b="1"/>
            </a:lvl1pPr>
          </a:lstStyle>
          <a:p>
            <a:r>
              <a:rPr lang="en-US"/>
              <a:t>Click to edit Master title style</a:t>
            </a:r>
            <a:endParaRPr lang="en-US" dirty="0"/>
          </a:p>
        </p:txBody>
      </p:sp>
      <p:sp>
        <p:nvSpPr>
          <p:cNvPr id="3" name="Content Placeholder 2"/>
          <p:cNvSpPr>
            <a:spLocks noGrp="1"/>
          </p:cNvSpPr>
          <p:nvPr>
            <p:ph idx="1"/>
          </p:nvPr>
        </p:nvSpPr>
        <p:spPr>
          <a:xfrm>
            <a:off x="4766734" y="1371601"/>
            <a:ext cx="6815666" cy="475456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09602" y="2514602"/>
            <a:ext cx="4011084" cy="36115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711200" y="6600827"/>
            <a:ext cx="5384800" cy="292989"/>
          </a:xfrm>
          <a:prstGeom prst="rect">
            <a:avLst/>
          </a:prstGeom>
        </p:spPr>
        <p:txBody>
          <a:bodyPr/>
          <a:lstStyle/>
          <a:p>
            <a:fld id="{A1054629-AB0F-4720-8E60-A2BACE56D358}" type="datetimeFigureOut">
              <a:rPr lang="en-US" smtClean="0"/>
              <a:t>3/18/2021</a:t>
            </a:fld>
            <a:endParaRPr lang="en-US"/>
          </a:p>
        </p:txBody>
      </p:sp>
      <p:sp>
        <p:nvSpPr>
          <p:cNvPr id="6" name="Footer Placeholder 5"/>
          <p:cNvSpPr>
            <a:spLocks noGrp="1"/>
          </p:cNvSpPr>
          <p:nvPr>
            <p:ph type="ftr" sz="quarter" idx="11"/>
          </p:nvPr>
        </p:nvSpPr>
        <p:spPr>
          <a:xfrm>
            <a:off x="4165601" y="6356352"/>
            <a:ext cx="3860800" cy="365125"/>
          </a:xfrm>
          <a:prstGeom prst="rect">
            <a:avLst/>
          </a:prstGeom>
        </p:spPr>
        <p:txBody>
          <a:bodyPr/>
          <a:lstStyle/>
          <a:p>
            <a:endParaRPr lang="en-US"/>
          </a:p>
        </p:txBody>
      </p:sp>
      <p:sp>
        <p:nvSpPr>
          <p:cNvPr id="8"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dirty="0"/>
          </a:p>
        </p:txBody>
      </p:sp>
    </p:spTree>
    <p:extLst>
      <p:ext uri="{BB962C8B-B14F-4D97-AF65-F5344CB8AC3E}">
        <p14:creationId xmlns:p14="http://schemas.microsoft.com/office/powerpoint/2010/main" val="11291876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8" y="4800600"/>
            <a:ext cx="7315200" cy="566738"/>
          </a:xfrm>
          <a:prstGeom prst="rect">
            <a:avLst/>
          </a:prstGeo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8" y="1066801"/>
            <a:ext cx="7315200" cy="366077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2389718"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8"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dirty="0"/>
          </a:p>
        </p:txBody>
      </p:sp>
      <p:sp>
        <p:nvSpPr>
          <p:cNvPr id="9" name="Date Placeholder 3"/>
          <p:cNvSpPr>
            <a:spLocks noGrp="1"/>
          </p:cNvSpPr>
          <p:nvPr>
            <p:ph type="dt" sz="half" idx="10"/>
          </p:nvPr>
        </p:nvSpPr>
        <p:spPr>
          <a:xfrm>
            <a:off x="711200" y="6553202"/>
            <a:ext cx="6908800" cy="295275"/>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lang="en-US" sz="1100" smtClean="0">
                <a:effectLst/>
              </a:defRPr>
            </a:lvl1pPr>
          </a:lstStyle>
          <a:p>
            <a:r>
              <a:rPr lang="en-US" dirty="0"/>
              <a:t>to learn more about career opportunities at DPH go to </a:t>
            </a:r>
            <a:r>
              <a:rPr lang="en-US" u="sng" dirty="0">
                <a:hlinkClick r:id="rId2"/>
              </a:rPr>
              <a:t>www.mass.gov/dph/careers</a:t>
            </a:r>
            <a:r>
              <a:rPr lang="en-US" dirty="0"/>
              <a:t>  </a:t>
            </a:r>
          </a:p>
        </p:txBody>
      </p:sp>
    </p:spTree>
    <p:extLst>
      <p:ext uri="{BB962C8B-B14F-4D97-AF65-F5344CB8AC3E}">
        <p14:creationId xmlns:p14="http://schemas.microsoft.com/office/powerpoint/2010/main" val="6879304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609600" y="1143002"/>
            <a:ext cx="10972800" cy="49831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Rectangle 6">
            <a:extLst>
              <a:ext uri="{FF2B5EF4-FFF2-40B4-BE49-F238E27FC236}">
                <a16:creationId xmlns:a16="http://schemas.microsoft.com/office/drawing/2014/main" id="{101E840A-BCBE-4B40-B158-B16879D32C9F}"/>
              </a:ext>
            </a:extLst>
          </p:cNvPr>
          <p:cNvSpPr/>
          <p:nvPr/>
        </p:nvSpPr>
        <p:spPr>
          <a:xfrm>
            <a:off x="0" y="2"/>
            <a:ext cx="12192000" cy="977549"/>
          </a:xfrm>
          <a:prstGeom prst="rect">
            <a:avLst/>
          </a:prstGeom>
          <a:solidFill>
            <a:srgbClr val="4376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8" name="Rectangle 7">
            <a:extLst>
              <a:ext uri="{FF2B5EF4-FFF2-40B4-BE49-F238E27FC236}">
                <a16:creationId xmlns:a16="http://schemas.microsoft.com/office/drawing/2014/main" id="{5BB607E6-0B1F-BB4A-9794-46A0CA431F4F}"/>
              </a:ext>
            </a:extLst>
          </p:cNvPr>
          <p:cNvSpPr/>
          <p:nvPr/>
        </p:nvSpPr>
        <p:spPr>
          <a:xfrm>
            <a:off x="0" y="6510528"/>
            <a:ext cx="16256000" cy="347472"/>
          </a:xfrm>
          <a:prstGeom prst="rect">
            <a:avLst/>
          </a:prstGeom>
          <a:solidFill>
            <a:srgbClr val="2A3C4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prstClr val="white"/>
              </a:solidFill>
            </a:endParaRPr>
          </a:p>
        </p:txBody>
      </p:sp>
      <p:sp>
        <p:nvSpPr>
          <p:cNvPr id="9" name="Date Placeholder 3"/>
          <p:cNvSpPr>
            <a:spLocks noGrp="1"/>
          </p:cNvSpPr>
          <p:nvPr>
            <p:ph type="dt" sz="half" idx="2"/>
          </p:nvPr>
        </p:nvSpPr>
        <p:spPr>
          <a:xfrm>
            <a:off x="711200" y="6555488"/>
            <a:ext cx="5384800" cy="292989"/>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sz="1200">
                <a:solidFill>
                  <a:schemeClr val="bg1"/>
                </a:solidFill>
              </a:defRPr>
            </a:lvl1pPr>
          </a:lstStyle>
          <a:p>
            <a:r>
              <a:rPr lang="en-US" dirty="0"/>
              <a:t>Massachusetts Department of Public Health       mass.gov/</a:t>
            </a:r>
            <a:r>
              <a:rPr lang="en-US" dirty="0" err="1"/>
              <a:t>dph</a:t>
            </a:r>
            <a:endParaRPr lang="en-US" dirty="0"/>
          </a:p>
        </p:txBody>
      </p:sp>
    </p:spTree>
    <p:extLst>
      <p:ext uri="{BB962C8B-B14F-4D97-AF65-F5344CB8AC3E}">
        <p14:creationId xmlns:p14="http://schemas.microsoft.com/office/powerpoint/2010/main" val="239162068"/>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3" Type="http://schemas.openxmlformats.org/officeDocument/2006/relationships/hyperlink" Target="https://www.mass.gov/info-details/massachusetts-covid-19-vaccination-data-and-updates#weekly-covid-19-vaccination-dashboard-" TargetMode="External"/><Relationship Id="rId2" Type="http://schemas.openxmlformats.org/officeDocument/2006/relationships/notesSlide" Target="../notesSlides/notesSlide6.xml"/><Relationship Id="rId1" Type="http://schemas.openxmlformats.org/officeDocument/2006/relationships/slideLayout" Target="../slideLayouts/slideLayout6.xml"/><Relationship Id="rId5" Type="http://schemas.openxmlformats.org/officeDocument/2006/relationships/image" Target="../media/image4.png"/><Relationship Id="rId4" Type="http://schemas.openxmlformats.org/officeDocument/2006/relationships/image" Target="../media/image5.emf"/></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29916" y="2743202"/>
            <a:ext cx="10337562" cy="1362075"/>
          </a:xfrm>
        </p:spPr>
        <p:txBody>
          <a:bodyPr/>
          <a:lstStyle/>
          <a:p>
            <a:pPr algn="ctr"/>
            <a:r>
              <a:rPr lang="en-US" dirty="0"/>
              <a:t>Vaccination Data Report</a:t>
            </a:r>
            <a:br>
              <a:rPr lang="en-US" dirty="0"/>
            </a:br>
            <a:r>
              <a:rPr lang="en-US" dirty="0"/>
              <a:t>Lawrence</a:t>
            </a:r>
            <a:endParaRPr lang="en-US" dirty="0">
              <a:highlight>
                <a:srgbClr val="FFFF00"/>
              </a:highlight>
            </a:endParaRPr>
          </a:p>
        </p:txBody>
      </p:sp>
    </p:spTree>
    <p:extLst>
      <p:ext uri="{BB962C8B-B14F-4D97-AF65-F5344CB8AC3E}">
        <p14:creationId xmlns:p14="http://schemas.microsoft.com/office/powerpoint/2010/main" val="70855752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679"/>
            <a:ext cx="10972800" cy="914400"/>
          </a:xfrm>
        </p:spPr>
        <p:txBody>
          <a:bodyPr/>
          <a:lstStyle/>
          <a:p>
            <a:pPr algn="ctr"/>
            <a:r>
              <a:rPr lang="en-US" sz="2000" dirty="0">
                <a:latin typeface="Segoe UI" panose="020B0502040204020203" pitchFamily="34" charset="0"/>
                <a:cs typeface="Segoe UI" panose="020B0502040204020203" pitchFamily="34" charset="0"/>
              </a:rPr>
              <a:t>Counts and Percentages of Population Partially Vaccinated by Demographics for Lawrence Compared to Statewide as of 3/17/2021</a:t>
            </a:r>
          </a:p>
        </p:txBody>
      </p:sp>
      <p:sp>
        <p:nvSpPr>
          <p:cNvPr id="3" name="TextBox 2">
            <a:extLst>
              <a:ext uri="{FF2B5EF4-FFF2-40B4-BE49-F238E27FC236}">
                <a16:creationId xmlns:a16="http://schemas.microsoft.com/office/drawing/2014/main" id="{BBD4B589-4768-4277-BBAF-388C0C03072B}"/>
              </a:ext>
            </a:extLst>
          </p:cNvPr>
          <p:cNvSpPr txBox="1"/>
          <p:nvPr/>
        </p:nvSpPr>
        <p:spPr>
          <a:xfrm>
            <a:off x="144686" y="1210543"/>
            <a:ext cx="5647269" cy="1754326"/>
          </a:xfrm>
          <a:prstGeom prst="rect">
            <a:avLst/>
          </a:prstGeom>
          <a:noFill/>
        </p:spPr>
        <p:txBody>
          <a:bodyPr wrap="square" rtlCol="0">
            <a:spAutoFit/>
          </a:bodyPr>
          <a:lstStyle/>
          <a:p>
            <a:r>
              <a:rPr lang="en-US" b="1" u="sng" dirty="0">
                <a:solidFill>
                  <a:srgbClr val="0F1C32"/>
                </a:solidFill>
                <a:latin typeface="Calibri"/>
              </a:rPr>
              <a:t>Vaccine Administration Benchmark</a:t>
            </a:r>
          </a:p>
          <a:p>
            <a:pPr marL="285750" indent="-285750">
              <a:buFont typeface="Arial" panose="020B0604020202020204" pitchFamily="34" charset="0"/>
              <a:buChar char="•"/>
            </a:pPr>
            <a:r>
              <a:rPr lang="en-US" dirty="0">
                <a:solidFill>
                  <a:srgbClr val="0F1C32"/>
                </a:solidFill>
                <a:latin typeface="Calibri"/>
              </a:rPr>
              <a:t>Percentage of </a:t>
            </a:r>
            <a:r>
              <a:rPr lang="en-US" b="1" dirty="0">
                <a:solidFill>
                  <a:srgbClr val="0F1C32"/>
                </a:solidFill>
                <a:latin typeface="Calibri"/>
              </a:rPr>
              <a:t>Race/Ethnicity groups and Sex </a:t>
            </a:r>
            <a:r>
              <a:rPr lang="en-US" dirty="0">
                <a:solidFill>
                  <a:srgbClr val="0F1C32"/>
                </a:solidFill>
                <a:latin typeface="Calibri"/>
              </a:rPr>
              <a:t>that have been </a:t>
            </a:r>
            <a:r>
              <a:rPr lang="en-US" b="1" dirty="0">
                <a:solidFill>
                  <a:srgbClr val="0F1C32"/>
                </a:solidFill>
                <a:latin typeface="Calibri"/>
              </a:rPr>
              <a:t>partially vaccinated </a:t>
            </a:r>
            <a:r>
              <a:rPr lang="en-US" dirty="0">
                <a:solidFill>
                  <a:srgbClr val="0F1C32"/>
                </a:solidFill>
                <a:latin typeface="Calibri"/>
              </a:rPr>
              <a:t>and whether they have met or exceeded the overall state average of </a:t>
            </a:r>
            <a:r>
              <a:rPr lang="en-US" b="1" dirty="0">
                <a:solidFill>
                  <a:srgbClr val="5B9BD5">
                    <a:lumMod val="75000"/>
                  </a:srgbClr>
                </a:solidFill>
                <a:latin typeface="Calibri"/>
              </a:rPr>
              <a:t>11.4%</a:t>
            </a:r>
            <a:r>
              <a:rPr lang="en-US" dirty="0">
                <a:solidFill>
                  <a:srgbClr val="0F1C32"/>
                </a:solidFill>
                <a:latin typeface="Calibri"/>
              </a:rPr>
              <a:t>.</a:t>
            </a:r>
          </a:p>
          <a:p>
            <a:pPr marL="285750" indent="-285750">
              <a:buFont typeface="Arial" panose="020B0604020202020204" pitchFamily="34" charset="0"/>
              <a:buChar char="•"/>
            </a:pPr>
            <a:r>
              <a:rPr lang="en-US" dirty="0">
                <a:solidFill>
                  <a:srgbClr val="0F1C32"/>
                </a:solidFill>
                <a:latin typeface="Calibri"/>
              </a:rPr>
              <a:t>Groups that have met or exceeded the overall statewide average are shaded darker. </a:t>
            </a:r>
          </a:p>
        </p:txBody>
      </p:sp>
      <p:graphicFrame>
        <p:nvGraphicFramePr>
          <p:cNvPr id="4" name="Table 3">
            <a:extLst>
              <a:ext uri="{FF2B5EF4-FFF2-40B4-BE49-F238E27FC236}">
                <a16:creationId xmlns:a16="http://schemas.microsoft.com/office/drawing/2014/main" id="{4CB58B0C-C94E-4495-951A-A31C1D283971}"/>
              </a:ext>
            </a:extLst>
          </p:cNvPr>
          <p:cNvGraphicFramePr>
            <a:graphicFrameLocks noGrp="1"/>
          </p:cNvGraphicFramePr>
          <p:nvPr>
            <p:extLst>
              <p:ext uri="{D42A27DB-BD31-4B8C-83A1-F6EECF244321}">
                <p14:modId xmlns:p14="http://schemas.microsoft.com/office/powerpoint/2010/main" val="2511632038"/>
              </p:ext>
            </p:extLst>
          </p:nvPr>
        </p:nvGraphicFramePr>
        <p:xfrm>
          <a:off x="5893304" y="1447800"/>
          <a:ext cx="5951871" cy="1486660"/>
        </p:xfrm>
        <a:graphic>
          <a:graphicData uri="http://schemas.openxmlformats.org/drawingml/2006/table">
            <a:tbl>
              <a:tblPr firstRow="1" firstCol="1" bandRow="1">
                <a:tableStyleId>{5C22544A-7EE6-4342-B048-85BDC9FD1C3A}</a:tableStyleId>
              </a:tblPr>
              <a:tblGrid>
                <a:gridCol w="1375039">
                  <a:extLst>
                    <a:ext uri="{9D8B030D-6E8A-4147-A177-3AD203B41FA5}">
                      <a16:colId xmlns:a16="http://schemas.microsoft.com/office/drawing/2014/main" val="4075951014"/>
                    </a:ext>
                  </a:extLst>
                </a:gridCol>
                <a:gridCol w="781651">
                  <a:extLst>
                    <a:ext uri="{9D8B030D-6E8A-4147-A177-3AD203B41FA5}">
                      <a16:colId xmlns:a16="http://schemas.microsoft.com/office/drawing/2014/main" val="2339804205"/>
                    </a:ext>
                  </a:extLst>
                </a:gridCol>
                <a:gridCol w="858959">
                  <a:extLst>
                    <a:ext uri="{9D8B030D-6E8A-4147-A177-3AD203B41FA5}">
                      <a16:colId xmlns:a16="http://schemas.microsoft.com/office/drawing/2014/main" val="2231340445"/>
                    </a:ext>
                  </a:extLst>
                </a:gridCol>
                <a:gridCol w="781651">
                  <a:extLst>
                    <a:ext uri="{9D8B030D-6E8A-4147-A177-3AD203B41FA5}">
                      <a16:colId xmlns:a16="http://schemas.microsoft.com/office/drawing/2014/main" val="4055909847"/>
                    </a:ext>
                  </a:extLst>
                </a:gridCol>
                <a:gridCol w="829278">
                  <a:extLst>
                    <a:ext uri="{9D8B030D-6E8A-4147-A177-3AD203B41FA5}">
                      <a16:colId xmlns:a16="http://schemas.microsoft.com/office/drawing/2014/main" val="2354171825"/>
                    </a:ext>
                  </a:extLst>
                </a:gridCol>
                <a:gridCol w="1325293">
                  <a:extLst>
                    <a:ext uri="{9D8B030D-6E8A-4147-A177-3AD203B41FA5}">
                      <a16:colId xmlns:a16="http://schemas.microsoft.com/office/drawing/2014/main" val="3598310124"/>
                    </a:ext>
                  </a:extLst>
                </a:gridCol>
              </a:tblGrid>
              <a:tr h="223435">
                <a:tc>
                  <a:txBody>
                    <a:bodyPr/>
                    <a:lstStyle/>
                    <a:p>
                      <a:pPr marL="0" marR="0" algn="ctr">
                        <a:spcBef>
                          <a:spcPts val="0"/>
                        </a:spcBef>
                        <a:spcAft>
                          <a:spcPts val="0"/>
                        </a:spcAft>
                      </a:pPr>
                      <a:r>
                        <a:rPr lang="en-US" sz="1200" dirty="0">
                          <a:solidFill>
                            <a:schemeClr val="tx1"/>
                          </a:solidFill>
                          <a:effectLst/>
                        </a:rPr>
                        <a:t>Community</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5">
                  <a:txBody>
                    <a:bodyPr/>
                    <a:lstStyle/>
                    <a:p>
                      <a:pPr marL="0" marR="0" algn="ctr">
                        <a:spcBef>
                          <a:spcPts val="0"/>
                        </a:spcBef>
                        <a:spcAft>
                          <a:spcPts val="0"/>
                        </a:spcAft>
                      </a:pPr>
                      <a:r>
                        <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Sex</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extLst>
                  <a:ext uri="{0D108BD9-81ED-4DB2-BD59-A6C34878D82A}">
                    <a16:rowId xmlns:a16="http://schemas.microsoft.com/office/drawing/2014/main" val="1020352116"/>
                  </a:ext>
                </a:extLst>
              </a:tr>
              <a:tr h="363484">
                <a:tc rowSpan="2">
                  <a:txBody>
                    <a:bodyPr/>
                    <a:lstStyle/>
                    <a:p>
                      <a:pPr marL="0" marR="0" algn="ctr">
                        <a:spcBef>
                          <a:spcPts val="0"/>
                        </a:spcBef>
                        <a:spcAft>
                          <a:spcPts val="0"/>
                        </a:spcAft>
                      </a:pPr>
                      <a:endParaRPr lang="en-US" sz="1100" dirty="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Female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Male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a:txBody>
                    <a:bodyPr/>
                    <a:lstStyle/>
                    <a:p>
                      <a:pPr marL="0" marR="0" algn="ctr">
                        <a:spcBef>
                          <a:spcPts val="0"/>
                        </a:spcBef>
                        <a:spcAft>
                          <a:spcPts val="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Unknown/ </a:t>
                      </a:r>
                    </a:p>
                    <a:p>
                      <a:pPr marL="0" marR="0" algn="ctr">
                        <a:spcBef>
                          <a:spcPts val="0"/>
                        </a:spcBef>
                        <a:spcAft>
                          <a:spcPts val="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Undifferentiated</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911901327"/>
                  </a:ext>
                </a:extLst>
              </a:tr>
              <a:tr h="443561">
                <a:tc v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05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a:r>
                        <a:rPr lang="en-US" sz="1050" dirty="0">
                          <a:effectLst/>
                          <a:latin typeface="Calibri" panose="020F0502020204030204" pitchFamily="34" charset="0"/>
                          <a:ea typeface="Calibri" panose="020F0502020204030204" pitchFamily="34" charset="0"/>
                          <a:cs typeface="Times New Roman" panose="02020603050405020304" pitchFamily="18" charset="0"/>
                        </a:rPr>
                        <a:t>% of Female Population</a:t>
                      </a:r>
                      <a:endParaRPr lang="en-US" sz="1050" dirty="0"/>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algn="ctr">
                        <a:spcBef>
                          <a:spcPts val="0"/>
                        </a:spcBef>
                        <a:spcAft>
                          <a:spcPts val="0"/>
                        </a:spcAft>
                      </a:pPr>
                      <a:r>
                        <a:rPr lang="en-US" sz="105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a:r>
                        <a:rPr lang="en-US" sz="1050" dirty="0">
                          <a:effectLst/>
                          <a:latin typeface="Calibri" panose="020F0502020204030204" pitchFamily="34" charset="0"/>
                          <a:ea typeface="Calibri" panose="020F0502020204030204" pitchFamily="34" charset="0"/>
                          <a:cs typeface="Times New Roman" panose="02020603050405020304" pitchFamily="18" charset="0"/>
                        </a:rPr>
                        <a:t>% of Male Population </a:t>
                      </a:r>
                      <a:endParaRPr lang="en-US" sz="1050" dirty="0"/>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a:r>
                        <a:rPr lang="en-US" sz="1000" dirty="0"/>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3965443321"/>
                  </a:ext>
                </a:extLst>
              </a:tr>
              <a:tr h="223435">
                <a:tc>
                  <a:txBody>
                    <a:bodyPr/>
                    <a:lstStyle/>
                    <a:p>
                      <a:pPr marL="0" marR="0" algn="ctr">
                        <a:spcBef>
                          <a:spcPts val="0"/>
                        </a:spcBef>
                        <a:spcAft>
                          <a:spcPts val="0"/>
                        </a:spcAft>
                      </a:pPr>
                      <a:r>
                        <a:rPr lang="en-US" sz="1200" b="1" dirty="0">
                          <a:solidFill>
                            <a:schemeClr val="tx1"/>
                          </a:solidFill>
                        </a:rPr>
                        <a:t>Lawrence</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4,456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10.0%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              3,256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7.6%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                               36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extLst>
                  <a:ext uri="{0D108BD9-81ED-4DB2-BD59-A6C34878D82A}">
                    <a16:rowId xmlns:a16="http://schemas.microsoft.com/office/drawing/2014/main" val="1702797656"/>
                  </a:ext>
                </a:extLst>
              </a:tr>
              <a:tr h="232745">
                <a:tc>
                  <a:txBody>
                    <a:bodyPr/>
                    <a:lstStyle/>
                    <a:p>
                      <a:pPr marL="0" marR="0" algn="ctr">
                        <a:spcBef>
                          <a:spcPts val="0"/>
                        </a:spcBef>
                        <a:spcAft>
                          <a:spcPts val="0"/>
                        </a:spcAft>
                      </a:pPr>
                      <a:r>
                        <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445,023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12.4%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         330,467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9.8%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                       17,552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extLst>
                  <a:ext uri="{0D108BD9-81ED-4DB2-BD59-A6C34878D82A}">
                    <a16:rowId xmlns:a16="http://schemas.microsoft.com/office/drawing/2014/main" val="2178416838"/>
                  </a:ext>
                </a:extLst>
              </a:tr>
            </a:tbl>
          </a:graphicData>
        </a:graphic>
      </p:graphicFrame>
      <p:graphicFrame>
        <p:nvGraphicFramePr>
          <p:cNvPr id="5" name="Table 4">
            <a:extLst>
              <a:ext uri="{FF2B5EF4-FFF2-40B4-BE49-F238E27FC236}">
                <a16:creationId xmlns:a16="http://schemas.microsoft.com/office/drawing/2014/main" id="{A7DF9D62-E3BE-4E6C-93D2-9B56ACF2148B}"/>
              </a:ext>
            </a:extLst>
          </p:cNvPr>
          <p:cNvGraphicFramePr>
            <a:graphicFrameLocks noGrp="1"/>
          </p:cNvGraphicFramePr>
          <p:nvPr>
            <p:extLst>
              <p:ext uri="{D42A27DB-BD31-4B8C-83A1-F6EECF244321}">
                <p14:modId xmlns:p14="http://schemas.microsoft.com/office/powerpoint/2010/main" val="739087164"/>
              </p:ext>
            </p:extLst>
          </p:nvPr>
        </p:nvGraphicFramePr>
        <p:xfrm>
          <a:off x="144685" y="3893132"/>
          <a:ext cx="11905684" cy="1354071"/>
        </p:xfrm>
        <a:graphic>
          <a:graphicData uri="http://schemas.openxmlformats.org/drawingml/2006/table">
            <a:tbl>
              <a:tblPr firstRow="1" firstCol="1" bandRow="1">
                <a:tableStyleId>{5C22544A-7EE6-4342-B048-85BDC9FD1C3A}</a:tableStyleId>
              </a:tblPr>
              <a:tblGrid>
                <a:gridCol w="1129593">
                  <a:extLst>
                    <a:ext uri="{9D8B030D-6E8A-4147-A177-3AD203B41FA5}">
                      <a16:colId xmlns:a16="http://schemas.microsoft.com/office/drawing/2014/main" val="4075951014"/>
                    </a:ext>
                  </a:extLst>
                </a:gridCol>
                <a:gridCol w="710050">
                  <a:extLst>
                    <a:ext uri="{9D8B030D-6E8A-4147-A177-3AD203B41FA5}">
                      <a16:colId xmlns:a16="http://schemas.microsoft.com/office/drawing/2014/main" val="3719797945"/>
                    </a:ext>
                  </a:extLst>
                </a:gridCol>
                <a:gridCol w="807672">
                  <a:extLst>
                    <a:ext uri="{9D8B030D-6E8A-4147-A177-3AD203B41FA5}">
                      <a16:colId xmlns:a16="http://schemas.microsoft.com/office/drawing/2014/main" val="2111895905"/>
                    </a:ext>
                  </a:extLst>
                </a:gridCol>
                <a:gridCol w="554380">
                  <a:extLst>
                    <a:ext uri="{9D8B030D-6E8A-4147-A177-3AD203B41FA5}">
                      <a16:colId xmlns:a16="http://schemas.microsoft.com/office/drawing/2014/main" val="1228260744"/>
                    </a:ext>
                  </a:extLst>
                </a:gridCol>
                <a:gridCol w="723777">
                  <a:extLst>
                    <a:ext uri="{9D8B030D-6E8A-4147-A177-3AD203B41FA5}">
                      <a16:colId xmlns:a16="http://schemas.microsoft.com/office/drawing/2014/main" val="3870552715"/>
                    </a:ext>
                  </a:extLst>
                </a:gridCol>
                <a:gridCol w="545290">
                  <a:extLst>
                    <a:ext uri="{9D8B030D-6E8A-4147-A177-3AD203B41FA5}">
                      <a16:colId xmlns:a16="http://schemas.microsoft.com/office/drawing/2014/main" val="2196486683"/>
                    </a:ext>
                  </a:extLst>
                </a:gridCol>
                <a:gridCol w="768464">
                  <a:extLst>
                    <a:ext uri="{9D8B030D-6E8A-4147-A177-3AD203B41FA5}">
                      <a16:colId xmlns:a16="http://schemas.microsoft.com/office/drawing/2014/main" val="2808071338"/>
                    </a:ext>
                  </a:extLst>
                </a:gridCol>
                <a:gridCol w="610768">
                  <a:extLst>
                    <a:ext uri="{9D8B030D-6E8A-4147-A177-3AD203B41FA5}">
                      <a16:colId xmlns:a16="http://schemas.microsoft.com/office/drawing/2014/main" val="2266782108"/>
                    </a:ext>
                  </a:extLst>
                </a:gridCol>
                <a:gridCol w="761487">
                  <a:extLst>
                    <a:ext uri="{9D8B030D-6E8A-4147-A177-3AD203B41FA5}">
                      <a16:colId xmlns:a16="http://schemas.microsoft.com/office/drawing/2014/main" val="1400057223"/>
                    </a:ext>
                  </a:extLst>
                </a:gridCol>
                <a:gridCol w="492504">
                  <a:extLst>
                    <a:ext uri="{9D8B030D-6E8A-4147-A177-3AD203B41FA5}">
                      <a16:colId xmlns:a16="http://schemas.microsoft.com/office/drawing/2014/main" val="607151320"/>
                    </a:ext>
                  </a:extLst>
                </a:gridCol>
                <a:gridCol w="817022">
                  <a:extLst>
                    <a:ext uri="{9D8B030D-6E8A-4147-A177-3AD203B41FA5}">
                      <a16:colId xmlns:a16="http://schemas.microsoft.com/office/drawing/2014/main" val="1732447710"/>
                    </a:ext>
                  </a:extLst>
                </a:gridCol>
                <a:gridCol w="564585">
                  <a:extLst>
                    <a:ext uri="{9D8B030D-6E8A-4147-A177-3AD203B41FA5}">
                      <a16:colId xmlns:a16="http://schemas.microsoft.com/office/drawing/2014/main" val="1497268532"/>
                    </a:ext>
                  </a:extLst>
                </a:gridCol>
                <a:gridCol w="737099">
                  <a:extLst>
                    <a:ext uri="{9D8B030D-6E8A-4147-A177-3AD203B41FA5}">
                      <a16:colId xmlns:a16="http://schemas.microsoft.com/office/drawing/2014/main" val="743602275"/>
                    </a:ext>
                  </a:extLst>
                </a:gridCol>
                <a:gridCol w="647047">
                  <a:extLst>
                    <a:ext uri="{9D8B030D-6E8A-4147-A177-3AD203B41FA5}">
                      <a16:colId xmlns:a16="http://schemas.microsoft.com/office/drawing/2014/main" val="1994207196"/>
                    </a:ext>
                  </a:extLst>
                </a:gridCol>
                <a:gridCol w="659808">
                  <a:extLst>
                    <a:ext uri="{9D8B030D-6E8A-4147-A177-3AD203B41FA5}">
                      <a16:colId xmlns:a16="http://schemas.microsoft.com/office/drawing/2014/main" val="3921377560"/>
                    </a:ext>
                  </a:extLst>
                </a:gridCol>
                <a:gridCol w="659808">
                  <a:extLst>
                    <a:ext uri="{9D8B030D-6E8A-4147-A177-3AD203B41FA5}">
                      <a16:colId xmlns:a16="http://schemas.microsoft.com/office/drawing/2014/main" val="1532695522"/>
                    </a:ext>
                  </a:extLst>
                </a:gridCol>
                <a:gridCol w="716330">
                  <a:extLst>
                    <a:ext uri="{9D8B030D-6E8A-4147-A177-3AD203B41FA5}">
                      <a16:colId xmlns:a16="http://schemas.microsoft.com/office/drawing/2014/main" val="3844112707"/>
                    </a:ext>
                  </a:extLst>
                </a:gridCol>
              </a:tblGrid>
              <a:tr h="17129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dirty="0">
                          <a:solidFill>
                            <a:schemeClr val="tx1"/>
                          </a:solidFill>
                          <a:effectLst/>
                          <a:latin typeface="+mn-lt"/>
                        </a:rPr>
                        <a:t>Community</a:t>
                      </a:r>
                      <a:r>
                        <a:rPr lang="en-US" sz="1200" dirty="0">
                          <a:solidFill>
                            <a:schemeClr val="tx1"/>
                          </a:solidFill>
                          <a:effectLst/>
                        </a:rPr>
                        <a:t> </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16">
                  <a:txBody>
                    <a:bodyPr/>
                    <a:lstStyle/>
                    <a:p>
                      <a:pPr marL="0" marR="0" algn="ctr">
                        <a:spcBef>
                          <a:spcPts val="0"/>
                        </a:spcBef>
                        <a:spcAft>
                          <a:spcPts val="0"/>
                        </a:spcAft>
                      </a:pPr>
                      <a:r>
                        <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Race/ Ethnicity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extLst>
                  <a:ext uri="{0D108BD9-81ED-4DB2-BD59-A6C34878D82A}">
                    <a16:rowId xmlns:a16="http://schemas.microsoft.com/office/drawing/2014/main" val="1020352116"/>
                  </a:ext>
                </a:extLst>
              </a:tr>
              <a:tr h="363471">
                <a:tc rowSpan="2">
                  <a:txBody>
                    <a:bodyPr/>
                    <a:lstStyle/>
                    <a:p>
                      <a:pPr marL="0" marR="0" algn="ctr">
                        <a:spcBef>
                          <a:spcPts val="0"/>
                        </a:spcBef>
                        <a:spcAft>
                          <a:spcPts val="0"/>
                        </a:spcAft>
                      </a:pPr>
                      <a:endParaRPr lang="en-US" sz="1100" dirty="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American Indian/ Alaska Native, NH</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Asian,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Black,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Hispanic</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Multi, NH</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dirty="0">
                          <a:effectLst/>
                        </a:rPr>
                        <a:t>Native Hawaiian /Pacific Islander, NH</a:t>
                      </a:r>
                      <a:endParaRPr lang="en-US" sz="900" dirty="0">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White,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Other*</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Missing/Unknown**</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911901327"/>
                  </a:ext>
                </a:extLst>
              </a:tr>
              <a:tr h="310176">
                <a:tc v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AI/AN, NH Population</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Asian,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Black,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Hispanic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Multi,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NH/PI,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White,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601" marR="7601"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fontAlgn="ctr"/>
                      <a:r>
                        <a:rPr lang="en-US" sz="900" b="0" i="0" u="none" strike="noStrike" dirty="0">
                          <a:solidFill>
                            <a:srgbClr val="000000"/>
                          </a:solidFill>
                          <a:effectLst/>
                          <a:latin typeface="Calibri" panose="020F0502020204030204" pitchFamily="34" charset="0"/>
                        </a:rPr>
                        <a:t>Count</a:t>
                      </a:r>
                    </a:p>
                  </a:txBody>
                  <a:tcPr marL="7601" marR="7601"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2197113715"/>
                  </a:ext>
                </a:extLst>
              </a:tr>
              <a:tr h="70869">
                <a:tc>
                  <a:txBody>
                    <a:bodyPr/>
                    <a:lstStyle/>
                    <a:p>
                      <a:pPr marL="0" marR="0" algn="ctr">
                        <a:spcBef>
                          <a:spcPts val="0"/>
                        </a:spcBef>
                        <a:spcAft>
                          <a:spcPts val="0"/>
                        </a:spcAft>
                      </a:pPr>
                      <a:r>
                        <a:rPr lang="en-US" sz="1300" b="1" dirty="0">
                          <a:solidFill>
                            <a:schemeClr val="tx1"/>
                          </a:solidFill>
                        </a:rPr>
                        <a:t>Lawrence</a:t>
                      </a:r>
                      <a:endParaRPr lang="en-US" sz="13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r" defTabSz="914400" rtl="0" eaLnBrk="1" fontAlgn="b"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lvl="0" indent="0" algn="r" defTabSz="914400" rtl="0" eaLnBrk="1" fontAlgn="b"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121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913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35.5%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1,299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103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24.5%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marL="0" marR="0" lvl="0" indent="0" algn="r" defTabSz="914400" rtl="0" eaLnBrk="1" fontAlgn="b"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lvl="0" indent="0" algn="r" defTabSz="914400" rtl="0" eaLnBrk="1" fontAlgn="b"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3,226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30.3%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495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2,056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1702797656"/>
                  </a:ext>
                </a:extLst>
              </a:tr>
              <a:tr h="162309">
                <a:tc>
                  <a:txBody>
                    <a:bodyPr/>
                    <a:lstStyle/>
                    <a:p>
                      <a:pPr marL="0" marR="0" algn="ctr">
                        <a:spcBef>
                          <a:spcPts val="0"/>
                        </a:spcBef>
                        <a:spcAft>
                          <a:spcPts val="0"/>
                        </a:spcAft>
                      </a:pPr>
                      <a:r>
                        <a:rPr lang="en-US" sz="13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716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31,583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37,048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7.3%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40,876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11,902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9.3%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345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12.8%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578,004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11.7%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26,917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128,203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2178416838"/>
                  </a:ext>
                </a:extLst>
              </a:tr>
            </a:tbl>
          </a:graphicData>
        </a:graphic>
      </p:graphicFrame>
      <p:sp>
        <p:nvSpPr>
          <p:cNvPr id="6" name="TextBox 5">
            <a:extLst>
              <a:ext uri="{FF2B5EF4-FFF2-40B4-BE49-F238E27FC236}">
                <a16:creationId xmlns:a16="http://schemas.microsoft.com/office/drawing/2014/main" id="{86905B36-C83F-4F49-BA3F-B91432D95CD5}"/>
              </a:ext>
            </a:extLst>
          </p:cNvPr>
          <p:cNvSpPr txBox="1"/>
          <p:nvPr/>
        </p:nvSpPr>
        <p:spPr>
          <a:xfrm>
            <a:off x="87097" y="5661880"/>
            <a:ext cx="12089822" cy="830997"/>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For populations &lt;50,000 dose counts, 1-29 cases are reported as such or are suppressed for confidentiality purposes. Percentages are not calculated for suppressed counts. Percentages are not calculated for Other and Unknown denominators. </a:t>
            </a:r>
          </a:p>
          <a:p>
            <a:pPr>
              <a:defRPr/>
            </a:pPr>
            <a:r>
              <a:rPr lang="en-US" sz="800" dirty="0">
                <a:solidFill>
                  <a:srgbClr val="000000"/>
                </a:solidFill>
                <a:latin typeface="Arial" panose="020B0604020202020204" pitchFamily="34" charset="0"/>
                <a:cs typeface="Arial" panose="020B0604020202020204" pitchFamily="34" charset="0"/>
              </a:rPr>
              <a:t>Data Current as of 3/17/2021</a:t>
            </a:r>
          </a:p>
          <a:p>
            <a:pPr>
              <a:defRPr/>
            </a:pPr>
            <a:r>
              <a:rPr lang="en-US" sz="800" dirty="0">
                <a:solidFill>
                  <a:srgbClr val="000000"/>
                </a:solidFill>
                <a:latin typeface="Arial" panose="020B0604020202020204" pitchFamily="34" charset="0"/>
                <a:cs typeface="Arial" panose="020B0604020202020204" pitchFamily="34" charset="0"/>
              </a:rPr>
              <a:t>*</a:t>
            </a:r>
            <a:r>
              <a:rPr lang="en-US" sz="800" dirty="0">
                <a:solidFill>
                  <a:srgbClr val="0F1C32"/>
                </a:solidFill>
                <a:latin typeface="Arial" panose="020B0604020202020204" pitchFamily="34" charset="0"/>
                <a:cs typeface="Arial" panose="020B0604020202020204" pitchFamily="34" charset="0"/>
              </a:rPr>
              <a:t>Other includes individuals that are reported as Other. Some large vaccination sites report race/ethnicity as “Other.” </a:t>
            </a:r>
            <a:r>
              <a:rPr lang="en-US" sz="800" dirty="0">
                <a:solidFill>
                  <a:srgbClr val="000000"/>
                </a:solidFill>
                <a:latin typeface="Arial" panose="020B0604020202020204" pitchFamily="34" charset="0"/>
                <a:cs typeface="Arial" panose="020B0604020202020204" pitchFamily="34" charset="0"/>
              </a:rPr>
              <a:t>**Missing/Unknown is defined on page 13.</a:t>
            </a:r>
          </a:p>
          <a:p>
            <a:pPr>
              <a:defRPr/>
            </a:pPr>
            <a:r>
              <a:rPr lang="en-US" sz="800" dirty="0">
                <a:solidFill>
                  <a:srgbClr val="000000"/>
                </a:solidFill>
                <a:latin typeface="Arial" panose="020B0604020202020204" pitchFamily="34" charset="0"/>
                <a:cs typeface="Arial" panose="020B0604020202020204" pitchFamily="34" charset="0"/>
              </a:rPr>
              <a:t>NH = Non – Hispanic; </a:t>
            </a:r>
            <a:r>
              <a:rPr lang="en-US" sz="800" dirty="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a:t>
            </a:r>
            <a:endParaRPr lang="en-US" sz="800" dirty="0">
              <a:solidFill>
                <a:prstClr val="black"/>
              </a:solidFill>
              <a:highlight>
                <a:srgbClr val="FFFF00"/>
              </a:highlight>
              <a:latin typeface="Arial" panose="020B0604020202020204" pitchFamily="34" charset="0"/>
              <a:cs typeface="Arial" panose="020B0604020202020204" pitchFamily="34" charset="0"/>
            </a:endParaRPr>
          </a:p>
        </p:txBody>
      </p:sp>
      <p:pic>
        <p:nvPicPr>
          <p:cNvPr id="7172" name="Picture 4">
            <a:extLst>
              <a:ext uri="{FF2B5EF4-FFF2-40B4-BE49-F238E27FC236}">
                <a16:creationId xmlns:a16="http://schemas.microsoft.com/office/drawing/2014/main" id="{A0112180-CB0A-4780-B7A5-F547DF1C279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136681" y="13444"/>
            <a:ext cx="913688" cy="91368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3887013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0" y="0"/>
            <a:ext cx="10972800" cy="914400"/>
          </a:xfrm>
        </p:spPr>
        <p:txBody>
          <a:bodyPr/>
          <a:lstStyle/>
          <a:p>
            <a:pPr algn="ctr"/>
            <a:r>
              <a:rPr lang="en-US" sz="2000" dirty="0">
                <a:latin typeface="Segoe UI" panose="020B0502040204020203" pitchFamily="34" charset="0"/>
                <a:cs typeface="Segoe UI" panose="020B0502040204020203" pitchFamily="34" charset="0"/>
              </a:rPr>
              <a:t>Counts and Percentages of Population Fully Vaccinated by Demographics for Lawrence Compared to Statewide as of 3/17/2021 contd. </a:t>
            </a:r>
          </a:p>
        </p:txBody>
      </p:sp>
      <p:sp>
        <p:nvSpPr>
          <p:cNvPr id="6" name="TextBox 5">
            <a:extLst>
              <a:ext uri="{FF2B5EF4-FFF2-40B4-BE49-F238E27FC236}">
                <a16:creationId xmlns:a16="http://schemas.microsoft.com/office/drawing/2014/main" id="{0C2707EB-CF0C-4F51-A15A-37637F1BBA40}"/>
              </a:ext>
            </a:extLst>
          </p:cNvPr>
          <p:cNvSpPr txBox="1"/>
          <p:nvPr/>
        </p:nvSpPr>
        <p:spPr>
          <a:xfrm>
            <a:off x="87097" y="1025982"/>
            <a:ext cx="10540260" cy="2262158"/>
          </a:xfrm>
          <a:prstGeom prst="rect">
            <a:avLst/>
          </a:prstGeom>
          <a:noFill/>
        </p:spPr>
        <p:txBody>
          <a:bodyPr wrap="square" rtlCol="0">
            <a:spAutoFit/>
          </a:bodyPr>
          <a:lstStyle/>
          <a:p>
            <a:pPr>
              <a:spcBef>
                <a:spcPts val="600"/>
              </a:spcBef>
              <a:spcAft>
                <a:spcPts val="600"/>
              </a:spcAft>
            </a:pPr>
            <a:r>
              <a:rPr lang="en-US" sz="1600" b="1" u="sng" dirty="0">
                <a:solidFill>
                  <a:srgbClr val="0F1C32"/>
                </a:solidFill>
                <a:latin typeface="Calibri"/>
              </a:rPr>
              <a:t>Vaccine Administration Benchmark</a:t>
            </a:r>
            <a:endParaRPr lang="en-US" sz="1600" dirty="0">
              <a:solidFill>
                <a:srgbClr val="0F1C32"/>
              </a:solidFill>
              <a:latin typeface="Calibri"/>
            </a:endParaRPr>
          </a:p>
          <a:p>
            <a:pPr marL="742950" lvl="1" indent="-285750">
              <a:buFont typeface="Arial" panose="020B0604020202020204" pitchFamily="34" charset="0"/>
              <a:buChar char="•"/>
            </a:pPr>
            <a:r>
              <a:rPr lang="en-US" sz="1600" dirty="0">
                <a:solidFill>
                  <a:srgbClr val="0F1C32"/>
                </a:solidFill>
                <a:latin typeface="Calibri"/>
              </a:rPr>
              <a:t>Percentage by </a:t>
            </a:r>
            <a:r>
              <a:rPr lang="en-US" sz="1600" b="1" dirty="0">
                <a:solidFill>
                  <a:srgbClr val="0F1C32"/>
                </a:solidFill>
                <a:latin typeface="Calibri"/>
              </a:rPr>
              <a:t>Age Group </a:t>
            </a:r>
            <a:r>
              <a:rPr lang="en-US" sz="1600" dirty="0">
                <a:solidFill>
                  <a:srgbClr val="0F1C32"/>
                </a:solidFill>
                <a:latin typeface="Calibri"/>
              </a:rPr>
              <a:t>who are</a:t>
            </a:r>
            <a:r>
              <a:rPr lang="en-US" sz="1600" b="1" dirty="0">
                <a:solidFill>
                  <a:srgbClr val="0F1C32"/>
                </a:solidFill>
                <a:latin typeface="Calibri"/>
              </a:rPr>
              <a:t> fully vaccinated</a:t>
            </a:r>
            <a:r>
              <a:rPr lang="en-US" sz="1600" dirty="0">
                <a:solidFill>
                  <a:srgbClr val="0F1C32"/>
                </a:solidFill>
                <a:latin typeface="Calibri"/>
              </a:rPr>
              <a:t> and whether they have met or exceeded the statewide age-specific group average of:</a:t>
            </a:r>
          </a:p>
          <a:p>
            <a:pPr marL="1200150" lvl="2" indent="-285750">
              <a:buFont typeface="Arial" panose="020B0604020202020204" pitchFamily="34" charset="0"/>
              <a:buChar char="•"/>
            </a:pPr>
            <a:r>
              <a:rPr lang="en-US" b="1" dirty="0">
                <a:solidFill>
                  <a:srgbClr val="5B9BD5">
                    <a:lumMod val="75000"/>
                  </a:srgbClr>
                </a:solidFill>
                <a:latin typeface="Calibri"/>
              </a:rPr>
              <a:t>9.4% </a:t>
            </a:r>
            <a:r>
              <a:rPr lang="en-US" sz="1600" b="1" dirty="0">
                <a:solidFill>
                  <a:srgbClr val="0F1C32"/>
                </a:solidFill>
                <a:latin typeface="Calibri"/>
              </a:rPr>
              <a:t>for ages 0-64</a:t>
            </a:r>
          </a:p>
          <a:p>
            <a:pPr marL="1200150" lvl="2" indent="-285750">
              <a:buFont typeface="Arial" panose="020B0604020202020204" pitchFamily="34" charset="0"/>
              <a:buChar char="•"/>
            </a:pPr>
            <a:r>
              <a:rPr lang="en-US" b="1" dirty="0">
                <a:solidFill>
                  <a:srgbClr val="5B9BD5">
                    <a:lumMod val="75000"/>
                  </a:srgbClr>
                </a:solidFill>
                <a:latin typeface="Calibri"/>
              </a:rPr>
              <a:t>20.3% </a:t>
            </a:r>
            <a:r>
              <a:rPr lang="en-US" sz="1600" b="1" dirty="0">
                <a:solidFill>
                  <a:srgbClr val="0F1C32"/>
                </a:solidFill>
                <a:latin typeface="Calibri"/>
              </a:rPr>
              <a:t>for ages 65-74</a:t>
            </a:r>
          </a:p>
          <a:p>
            <a:pPr marL="1200150" lvl="2" indent="-285750">
              <a:buFont typeface="Arial" panose="020B0604020202020204" pitchFamily="34" charset="0"/>
              <a:buChar char="•"/>
            </a:pPr>
            <a:r>
              <a:rPr lang="en-US" b="1" dirty="0">
                <a:solidFill>
                  <a:srgbClr val="5B9BD5">
                    <a:lumMod val="75000"/>
                  </a:srgbClr>
                </a:solidFill>
                <a:latin typeface="Calibri"/>
              </a:rPr>
              <a:t>58.6%</a:t>
            </a:r>
            <a:r>
              <a:rPr lang="en-US" b="1" dirty="0">
                <a:solidFill>
                  <a:srgbClr val="0F1C32"/>
                </a:solidFill>
                <a:latin typeface="Calibri"/>
              </a:rPr>
              <a:t> </a:t>
            </a:r>
            <a:r>
              <a:rPr lang="en-US" sz="1600" b="1" dirty="0">
                <a:solidFill>
                  <a:srgbClr val="0F1C32"/>
                </a:solidFill>
                <a:latin typeface="Calibri"/>
              </a:rPr>
              <a:t>for ages 75+</a:t>
            </a:r>
            <a:endParaRPr lang="en-US" sz="1600" dirty="0">
              <a:solidFill>
                <a:srgbClr val="0F1C32"/>
              </a:solidFill>
              <a:latin typeface="Calibri"/>
            </a:endParaRPr>
          </a:p>
          <a:p>
            <a:pPr marL="742950" lvl="1" indent="-285750">
              <a:buFont typeface="Arial" panose="020B0604020202020204" pitchFamily="34" charset="0"/>
              <a:buChar char="•"/>
            </a:pPr>
            <a:r>
              <a:rPr lang="en-US" sz="1600" dirty="0">
                <a:solidFill>
                  <a:srgbClr val="0F1C32"/>
                </a:solidFill>
                <a:latin typeface="Calibri"/>
              </a:rPr>
              <a:t>Groups that have met or exceeded the overall statewide average are shaded darker. </a:t>
            </a:r>
          </a:p>
          <a:p>
            <a:endParaRPr lang="en-US" dirty="0">
              <a:solidFill>
                <a:srgbClr val="0F1C32"/>
              </a:solidFill>
              <a:latin typeface="Calibri"/>
            </a:endParaRPr>
          </a:p>
        </p:txBody>
      </p:sp>
      <p:graphicFrame>
        <p:nvGraphicFramePr>
          <p:cNvPr id="7" name="Table 6">
            <a:extLst>
              <a:ext uri="{FF2B5EF4-FFF2-40B4-BE49-F238E27FC236}">
                <a16:creationId xmlns:a16="http://schemas.microsoft.com/office/drawing/2014/main" id="{605E144A-8B73-4509-B5A1-46BDBC416354}"/>
              </a:ext>
            </a:extLst>
          </p:cNvPr>
          <p:cNvGraphicFramePr>
            <a:graphicFrameLocks noGrp="1"/>
          </p:cNvGraphicFramePr>
          <p:nvPr>
            <p:extLst>
              <p:ext uri="{D42A27DB-BD31-4B8C-83A1-F6EECF244321}">
                <p14:modId xmlns:p14="http://schemas.microsoft.com/office/powerpoint/2010/main" val="3776962839"/>
              </p:ext>
            </p:extLst>
          </p:nvPr>
        </p:nvGraphicFramePr>
        <p:xfrm>
          <a:off x="914401" y="4038600"/>
          <a:ext cx="9833347" cy="1194138"/>
        </p:xfrm>
        <a:graphic>
          <a:graphicData uri="http://schemas.openxmlformats.org/drawingml/2006/table">
            <a:tbl>
              <a:tblPr firstRow="1" firstCol="1" bandRow="1">
                <a:tableStyleId>{5C22544A-7EE6-4342-B048-85BDC9FD1C3A}</a:tableStyleId>
              </a:tblPr>
              <a:tblGrid>
                <a:gridCol w="1578581">
                  <a:extLst>
                    <a:ext uri="{9D8B030D-6E8A-4147-A177-3AD203B41FA5}">
                      <a16:colId xmlns:a16="http://schemas.microsoft.com/office/drawing/2014/main" val="4075951014"/>
                    </a:ext>
                  </a:extLst>
                </a:gridCol>
                <a:gridCol w="1130037">
                  <a:extLst>
                    <a:ext uri="{9D8B030D-6E8A-4147-A177-3AD203B41FA5}">
                      <a16:colId xmlns:a16="http://schemas.microsoft.com/office/drawing/2014/main" val="3428920347"/>
                    </a:ext>
                  </a:extLst>
                </a:gridCol>
                <a:gridCol w="1796143">
                  <a:extLst>
                    <a:ext uri="{9D8B030D-6E8A-4147-A177-3AD203B41FA5}">
                      <a16:colId xmlns:a16="http://schemas.microsoft.com/office/drawing/2014/main" val="3751062209"/>
                    </a:ext>
                  </a:extLst>
                </a:gridCol>
                <a:gridCol w="904115">
                  <a:extLst>
                    <a:ext uri="{9D8B030D-6E8A-4147-A177-3AD203B41FA5}">
                      <a16:colId xmlns:a16="http://schemas.microsoft.com/office/drawing/2014/main" val="3281537506"/>
                    </a:ext>
                  </a:extLst>
                </a:gridCol>
                <a:gridCol w="1692678">
                  <a:extLst>
                    <a:ext uri="{9D8B030D-6E8A-4147-A177-3AD203B41FA5}">
                      <a16:colId xmlns:a16="http://schemas.microsoft.com/office/drawing/2014/main" val="455129092"/>
                    </a:ext>
                  </a:extLst>
                </a:gridCol>
                <a:gridCol w="994770">
                  <a:extLst>
                    <a:ext uri="{9D8B030D-6E8A-4147-A177-3AD203B41FA5}">
                      <a16:colId xmlns:a16="http://schemas.microsoft.com/office/drawing/2014/main" val="416938962"/>
                    </a:ext>
                  </a:extLst>
                </a:gridCol>
                <a:gridCol w="1737023">
                  <a:extLst>
                    <a:ext uri="{9D8B030D-6E8A-4147-A177-3AD203B41FA5}">
                      <a16:colId xmlns:a16="http://schemas.microsoft.com/office/drawing/2014/main" val="3361991580"/>
                    </a:ext>
                  </a:extLst>
                </a:gridCol>
              </a:tblGrid>
              <a:tr h="74740">
                <a:tc>
                  <a:txBody>
                    <a:bodyPr/>
                    <a:lstStyle/>
                    <a:p>
                      <a:pPr marL="0" marR="0" algn="ctr">
                        <a:spcBef>
                          <a:spcPts val="0"/>
                        </a:spcBef>
                        <a:spcAft>
                          <a:spcPts val="0"/>
                        </a:spcAft>
                      </a:pPr>
                      <a:r>
                        <a:rPr lang="en-US" sz="1400" dirty="0">
                          <a:solidFill>
                            <a:schemeClr val="tx1"/>
                          </a:solidFill>
                          <a:effectLst/>
                        </a:rPr>
                        <a:t>Community</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6">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Age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20352116"/>
                  </a:ext>
                </a:extLst>
              </a:tr>
              <a:tr h="297509">
                <a:tc rowSpan="2">
                  <a:txBody>
                    <a:bodyPr/>
                    <a:lstStyle/>
                    <a:p>
                      <a:pPr marL="0" marR="0" algn="ctr">
                        <a:spcBef>
                          <a:spcPts val="0"/>
                        </a:spcBef>
                        <a:spcAft>
                          <a:spcPts val="0"/>
                        </a:spcAft>
                      </a:pPr>
                      <a:endParaRPr lang="en-US" sz="1200" dirty="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1050" dirty="0">
                          <a:effectLst/>
                          <a:latin typeface="Calibri" panose="020F0502020204030204" pitchFamily="34" charset="0"/>
                          <a:ea typeface="Calibri" panose="020F0502020204030204" pitchFamily="34" charset="0"/>
                          <a:cs typeface="Times New Roman" panose="02020603050405020304" pitchFamily="18" charset="0"/>
                        </a:rPr>
                        <a:t>0-64</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gridSpan="2">
                  <a:txBody>
                    <a:bodyPr/>
                    <a:lstStyle/>
                    <a:p>
                      <a:pPr marL="0" marR="0" algn="ctr">
                        <a:spcBef>
                          <a:spcPts val="0"/>
                        </a:spcBef>
                        <a:spcAft>
                          <a:spcPts val="0"/>
                        </a:spcAft>
                      </a:pPr>
                      <a:r>
                        <a:rPr lang="en-US" sz="1050" dirty="0">
                          <a:effectLst/>
                          <a:latin typeface="Calibri" panose="020F0502020204030204" pitchFamily="34" charset="0"/>
                          <a:ea typeface="Calibri" panose="020F0502020204030204" pitchFamily="34" charset="0"/>
                          <a:cs typeface="Times New Roman" panose="02020603050405020304" pitchFamily="18" charset="0"/>
                        </a:rPr>
                        <a:t>65-74</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gridSpan="2">
                  <a:txBody>
                    <a:bodyPr/>
                    <a:lstStyle/>
                    <a:p>
                      <a:pPr marL="0" marR="0" algn="ctr">
                        <a:spcBef>
                          <a:spcPts val="0"/>
                        </a:spcBef>
                        <a:spcAft>
                          <a:spcPts val="0"/>
                        </a:spcAft>
                      </a:pPr>
                      <a:r>
                        <a:rPr lang="en-US" sz="1050" dirty="0">
                          <a:effectLst/>
                          <a:latin typeface="Calibri" panose="020F0502020204030204" pitchFamily="34" charset="0"/>
                          <a:ea typeface="Calibri" panose="020F0502020204030204" pitchFamily="34" charset="0"/>
                          <a:cs typeface="Times New Roman" panose="02020603050405020304" pitchFamily="18" charset="0"/>
                        </a:rPr>
                        <a:t>75+</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911901327"/>
                  </a:ext>
                </a:extLst>
              </a:tr>
              <a:tr h="256549">
                <a:tc v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of 0-64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of 65-74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of 75+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extLst>
                  <a:ext uri="{0D108BD9-81ED-4DB2-BD59-A6C34878D82A}">
                    <a16:rowId xmlns:a16="http://schemas.microsoft.com/office/drawing/2014/main" val="3965443321"/>
                  </a:ext>
                </a:extLst>
              </a:tr>
              <a:tr h="130379">
                <a:tc>
                  <a:txBody>
                    <a:bodyPr/>
                    <a:lstStyle/>
                    <a:p>
                      <a:pPr marL="0" marR="0" algn="ctr">
                        <a:spcBef>
                          <a:spcPts val="0"/>
                        </a:spcBef>
                        <a:spcAft>
                          <a:spcPts val="0"/>
                        </a:spcAft>
                      </a:pPr>
                      <a:r>
                        <a:rPr lang="en-US" sz="1400" b="1" dirty="0">
                          <a:solidFill>
                            <a:schemeClr val="tx1"/>
                          </a:solidFill>
                        </a:rPr>
                        <a:t>Lawrence</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2,973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3.8%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            1,173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20.7%</a:t>
                      </a:r>
                    </a:p>
                  </a:txBody>
                  <a:tcPr marL="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1,684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49.9%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extLst>
                  <a:ext uri="{0D108BD9-81ED-4DB2-BD59-A6C34878D82A}">
                    <a16:rowId xmlns:a16="http://schemas.microsoft.com/office/drawing/2014/main" val="1702797656"/>
                  </a:ext>
                </a:extLst>
              </a:tr>
              <a:tr h="164692">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544,900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9.4%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        138,380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20.3%</a:t>
                      </a:r>
                    </a:p>
                  </a:txBody>
                  <a:tcPr marL="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        288,823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58.6%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extLst>
                  <a:ext uri="{0D108BD9-81ED-4DB2-BD59-A6C34878D82A}">
                    <a16:rowId xmlns:a16="http://schemas.microsoft.com/office/drawing/2014/main" val="2178416838"/>
                  </a:ext>
                </a:extLst>
              </a:tr>
            </a:tbl>
          </a:graphicData>
        </a:graphic>
      </p:graphicFrame>
      <p:sp>
        <p:nvSpPr>
          <p:cNvPr id="8" name="TextBox 7">
            <a:extLst>
              <a:ext uri="{FF2B5EF4-FFF2-40B4-BE49-F238E27FC236}">
                <a16:creationId xmlns:a16="http://schemas.microsoft.com/office/drawing/2014/main" id="{2EBEDEF4-6604-40B6-A4EC-8DC7E31049E0}"/>
              </a:ext>
            </a:extLst>
          </p:cNvPr>
          <p:cNvSpPr txBox="1"/>
          <p:nvPr/>
        </p:nvSpPr>
        <p:spPr>
          <a:xfrm>
            <a:off x="87097" y="5661880"/>
            <a:ext cx="12089822" cy="707886"/>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For populations &lt;50,000 dose counts, 1-29 cases are reported as such or are suppressed for confidentiality purposes. Percentages are not calculated for suppressed counts. Percentages are not calculated for Other and Unknown denominators. </a:t>
            </a:r>
          </a:p>
          <a:p>
            <a:pPr>
              <a:defRPr/>
            </a:pPr>
            <a:r>
              <a:rPr lang="en-US" sz="800" dirty="0">
                <a:solidFill>
                  <a:srgbClr val="000000"/>
                </a:solidFill>
                <a:latin typeface="Arial" panose="020B0604020202020204" pitchFamily="34" charset="0"/>
                <a:cs typeface="Arial" panose="020B0604020202020204" pitchFamily="34" charset="0"/>
              </a:rPr>
              <a:t>Data Current as of 3/17/2021</a:t>
            </a:r>
          </a:p>
          <a:p>
            <a:pPr>
              <a:defRPr/>
            </a:pPr>
            <a:r>
              <a:rPr lang="en-US" sz="800" dirty="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 </a:t>
            </a:r>
            <a:endParaRPr lang="en-US" sz="800" dirty="0">
              <a:solidFill>
                <a:prstClr val="black"/>
              </a:solidFill>
              <a:highlight>
                <a:srgbClr val="FFFF00"/>
              </a:highligh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1056251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A200A77D-7159-4753-A8CC-937D9F9F62CA}"/>
              </a:ext>
            </a:extLst>
          </p:cNvPr>
          <p:cNvSpPr>
            <a:spLocks noGrp="1"/>
          </p:cNvSpPr>
          <p:nvPr>
            <p:ph type="sldNum" sz="quarter" idx="12"/>
          </p:nvPr>
        </p:nvSpPr>
        <p:spPr>
          <a:xfrm>
            <a:off x="9041043" y="6460475"/>
            <a:ext cx="2736414" cy="365125"/>
          </a:xfrm>
        </p:spPr>
        <p:txBody>
          <a:bodyPr/>
          <a:lstStyle/>
          <a:p>
            <a:pPr algn="r">
              <a:defRPr/>
            </a:pPr>
            <a:fld id="{568B51E1-594B-4C22-A6D8-C7227A4F2733}" type="slidenum">
              <a:rPr lang="en-US">
                <a:solidFill>
                  <a:prstClr val="black">
                    <a:tint val="75000"/>
                  </a:prstClr>
                </a:solidFill>
                <a:latin typeface="Calibri" panose="020F0502020204030204"/>
              </a:rPr>
              <a:pPr algn="r">
                <a:defRPr/>
              </a:pPr>
              <a:t>12</a:t>
            </a:fld>
            <a:endParaRPr lang="en-US" dirty="0">
              <a:solidFill>
                <a:prstClr val="black">
                  <a:tint val="75000"/>
                </a:prstClr>
              </a:solidFill>
              <a:latin typeface="Calibri" panose="020F0502020204030204"/>
            </a:endParaRPr>
          </a:p>
        </p:txBody>
      </p:sp>
      <p:sp>
        <p:nvSpPr>
          <p:cNvPr id="4" name="TextBox 3">
            <a:extLst>
              <a:ext uri="{FF2B5EF4-FFF2-40B4-BE49-F238E27FC236}">
                <a16:creationId xmlns:a16="http://schemas.microsoft.com/office/drawing/2014/main" id="{BBD4B589-4768-4277-BBAF-388C0C03072B}"/>
              </a:ext>
            </a:extLst>
          </p:cNvPr>
          <p:cNvSpPr txBox="1"/>
          <p:nvPr/>
        </p:nvSpPr>
        <p:spPr>
          <a:xfrm>
            <a:off x="131392" y="939478"/>
            <a:ext cx="11433061" cy="1354217"/>
          </a:xfrm>
          <a:prstGeom prst="rect">
            <a:avLst/>
          </a:prstGeom>
          <a:noFill/>
        </p:spPr>
        <p:txBody>
          <a:bodyPr wrap="square" rtlCol="0">
            <a:spAutoFit/>
          </a:bodyPr>
          <a:lstStyle/>
          <a:p>
            <a:r>
              <a:rPr lang="en-US" b="1" u="sng" dirty="0">
                <a:solidFill>
                  <a:srgbClr val="0F1C32"/>
                </a:solidFill>
                <a:latin typeface="Calibri"/>
              </a:rPr>
              <a:t>Vaccine Administration Benchmark</a:t>
            </a:r>
          </a:p>
          <a:p>
            <a:endParaRPr lang="en-US" sz="1600" b="1" u="sng" dirty="0">
              <a:solidFill>
                <a:srgbClr val="0F1C32"/>
              </a:solidFill>
              <a:latin typeface="Calibri"/>
            </a:endParaRPr>
          </a:p>
          <a:p>
            <a:pPr marL="742950" lvl="1" indent="-285750">
              <a:buFont typeface="Arial" panose="020B0604020202020204" pitchFamily="34" charset="0"/>
              <a:buChar char="•"/>
            </a:pPr>
            <a:r>
              <a:rPr lang="en-US" sz="1600" dirty="0">
                <a:solidFill>
                  <a:srgbClr val="0F1C32"/>
                </a:solidFill>
                <a:latin typeface="Calibri"/>
              </a:rPr>
              <a:t>Percentage of </a:t>
            </a:r>
            <a:r>
              <a:rPr lang="en-US" sz="1600" b="1" dirty="0">
                <a:solidFill>
                  <a:srgbClr val="0F1C32"/>
                </a:solidFill>
                <a:latin typeface="Calibri"/>
              </a:rPr>
              <a:t>Race/Ethnicity groups and Sex </a:t>
            </a:r>
            <a:r>
              <a:rPr lang="en-US" sz="1600" dirty="0">
                <a:solidFill>
                  <a:srgbClr val="0F1C32"/>
                </a:solidFill>
                <a:latin typeface="Calibri"/>
              </a:rPr>
              <a:t>that have been </a:t>
            </a:r>
            <a:r>
              <a:rPr lang="en-US" sz="1600" b="1" dirty="0">
                <a:solidFill>
                  <a:srgbClr val="0F1C32"/>
                </a:solidFill>
                <a:latin typeface="Calibri"/>
              </a:rPr>
              <a:t>fully vaccinated </a:t>
            </a:r>
            <a:r>
              <a:rPr lang="en-US" sz="1600" dirty="0">
                <a:solidFill>
                  <a:srgbClr val="0F1C32"/>
                </a:solidFill>
                <a:latin typeface="Calibri"/>
              </a:rPr>
              <a:t>and whether they have met or exceeded the overall state average of </a:t>
            </a:r>
            <a:r>
              <a:rPr lang="en-US" sz="1600" b="1" dirty="0">
                <a:solidFill>
                  <a:srgbClr val="5B9BD5">
                    <a:lumMod val="75000"/>
                  </a:srgbClr>
                </a:solidFill>
                <a:latin typeface="Calibri"/>
              </a:rPr>
              <a:t>14.0%</a:t>
            </a:r>
            <a:r>
              <a:rPr lang="en-US" sz="1600" dirty="0">
                <a:solidFill>
                  <a:srgbClr val="0F1C32"/>
                </a:solidFill>
                <a:latin typeface="Calibri"/>
              </a:rPr>
              <a:t>.</a:t>
            </a:r>
          </a:p>
          <a:p>
            <a:pPr marL="742950" lvl="1" indent="-285750">
              <a:buFont typeface="Arial" panose="020B0604020202020204" pitchFamily="34" charset="0"/>
              <a:buChar char="•"/>
            </a:pPr>
            <a:r>
              <a:rPr lang="en-US" sz="1600" dirty="0">
                <a:solidFill>
                  <a:srgbClr val="0F1C32"/>
                </a:solidFill>
                <a:latin typeface="Calibri"/>
              </a:rPr>
              <a:t>Groups that have met or exceeded the overall statewide average are shaded darker. </a:t>
            </a:r>
          </a:p>
        </p:txBody>
      </p:sp>
      <p:graphicFrame>
        <p:nvGraphicFramePr>
          <p:cNvPr id="8" name="Table 7">
            <a:extLst>
              <a:ext uri="{FF2B5EF4-FFF2-40B4-BE49-F238E27FC236}">
                <a16:creationId xmlns:a16="http://schemas.microsoft.com/office/drawing/2014/main" id="{785F5116-8A2B-48E4-A4AC-832746306D59}"/>
              </a:ext>
            </a:extLst>
          </p:cNvPr>
          <p:cNvGraphicFramePr>
            <a:graphicFrameLocks noGrp="1"/>
          </p:cNvGraphicFramePr>
          <p:nvPr>
            <p:extLst>
              <p:ext uri="{D42A27DB-BD31-4B8C-83A1-F6EECF244321}">
                <p14:modId xmlns:p14="http://schemas.microsoft.com/office/powerpoint/2010/main" val="1097722292"/>
              </p:ext>
            </p:extLst>
          </p:nvPr>
        </p:nvGraphicFramePr>
        <p:xfrm>
          <a:off x="135767" y="3942207"/>
          <a:ext cx="11839905" cy="1498851"/>
        </p:xfrm>
        <a:graphic>
          <a:graphicData uri="http://schemas.openxmlformats.org/drawingml/2006/table">
            <a:tbl>
              <a:tblPr firstRow="1" firstCol="1" bandRow="1">
                <a:tableStyleId>{5C22544A-7EE6-4342-B048-85BDC9FD1C3A}</a:tableStyleId>
              </a:tblPr>
              <a:tblGrid>
                <a:gridCol w="1129593">
                  <a:extLst>
                    <a:ext uri="{9D8B030D-6E8A-4147-A177-3AD203B41FA5}">
                      <a16:colId xmlns:a16="http://schemas.microsoft.com/office/drawing/2014/main" val="4075951014"/>
                    </a:ext>
                  </a:extLst>
                </a:gridCol>
                <a:gridCol w="710050">
                  <a:extLst>
                    <a:ext uri="{9D8B030D-6E8A-4147-A177-3AD203B41FA5}">
                      <a16:colId xmlns:a16="http://schemas.microsoft.com/office/drawing/2014/main" val="3719797945"/>
                    </a:ext>
                  </a:extLst>
                </a:gridCol>
                <a:gridCol w="807672">
                  <a:extLst>
                    <a:ext uri="{9D8B030D-6E8A-4147-A177-3AD203B41FA5}">
                      <a16:colId xmlns:a16="http://schemas.microsoft.com/office/drawing/2014/main" val="2111895905"/>
                    </a:ext>
                  </a:extLst>
                </a:gridCol>
                <a:gridCol w="554380">
                  <a:extLst>
                    <a:ext uri="{9D8B030D-6E8A-4147-A177-3AD203B41FA5}">
                      <a16:colId xmlns:a16="http://schemas.microsoft.com/office/drawing/2014/main" val="1228260744"/>
                    </a:ext>
                  </a:extLst>
                </a:gridCol>
                <a:gridCol w="723777">
                  <a:extLst>
                    <a:ext uri="{9D8B030D-6E8A-4147-A177-3AD203B41FA5}">
                      <a16:colId xmlns:a16="http://schemas.microsoft.com/office/drawing/2014/main" val="3870552715"/>
                    </a:ext>
                  </a:extLst>
                </a:gridCol>
                <a:gridCol w="545290">
                  <a:extLst>
                    <a:ext uri="{9D8B030D-6E8A-4147-A177-3AD203B41FA5}">
                      <a16:colId xmlns:a16="http://schemas.microsoft.com/office/drawing/2014/main" val="2196486683"/>
                    </a:ext>
                  </a:extLst>
                </a:gridCol>
                <a:gridCol w="768464">
                  <a:extLst>
                    <a:ext uri="{9D8B030D-6E8A-4147-A177-3AD203B41FA5}">
                      <a16:colId xmlns:a16="http://schemas.microsoft.com/office/drawing/2014/main" val="2808071338"/>
                    </a:ext>
                  </a:extLst>
                </a:gridCol>
                <a:gridCol w="610768">
                  <a:extLst>
                    <a:ext uri="{9D8B030D-6E8A-4147-A177-3AD203B41FA5}">
                      <a16:colId xmlns:a16="http://schemas.microsoft.com/office/drawing/2014/main" val="2266782108"/>
                    </a:ext>
                  </a:extLst>
                </a:gridCol>
                <a:gridCol w="761487">
                  <a:extLst>
                    <a:ext uri="{9D8B030D-6E8A-4147-A177-3AD203B41FA5}">
                      <a16:colId xmlns:a16="http://schemas.microsoft.com/office/drawing/2014/main" val="1400057223"/>
                    </a:ext>
                  </a:extLst>
                </a:gridCol>
                <a:gridCol w="492504">
                  <a:extLst>
                    <a:ext uri="{9D8B030D-6E8A-4147-A177-3AD203B41FA5}">
                      <a16:colId xmlns:a16="http://schemas.microsoft.com/office/drawing/2014/main" val="607151320"/>
                    </a:ext>
                  </a:extLst>
                </a:gridCol>
                <a:gridCol w="817022">
                  <a:extLst>
                    <a:ext uri="{9D8B030D-6E8A-4147-A177-3AD203B41FA5}">
                      <a16:colId xmlns:a16="http://schemas.microsoft.com/office/drawing/2014/main" val="1732447710"/>
                    </a:ext>
                  </a:extLst>
                </a:gridCol>
                <a:gridCol w="564585">
                  <a:extLst>
                    <a:ext uri="{9D8B030D-6E8A-4147-A177-3AD203B41FA5}">
                      <a16:colId xmlns:a16="http://schemas.microsoft.com/office/drawing/2014/main" val="1497268532"/>
                    </a:ext>
                  </a:extLst>
                </a:gridCol>
                <a:gridCol w="737099">
                  <a:extLst>
                    <a:ext uri="{9D8B030D-6E8A-4147-A177-3AD203B41FA5}">
                      <a16:colId xmlns:a16="http://schemas.microsoft.com/office/drawing/2014/main" val="743602275"/>
                    </a:ext>
                  </a:extLst>
                </a:gridCol>
                <a:gridCol w="581268">
                  <a:extLst>
                    <a:ext uri="{9D8B030D-6E8A-4147-A177-3AD203B41FA5}">
                      <a16:colId xmlns:a16="http://schemas.microsoft.com/office/drawing/2014/main" val="1994207196"/>
                    </a:ext>
                  </a:extLst>
                </a:gridCol>
                <a:gridCol w="659808">
                  <a:extLst>
                    <a:ext uri="{9D8B030D-6E8A-4147-A177-3AD203B41FA5}">
                      <a16:colId xmlns:a16="http://schemas.microsoft.com/office/drawing/2014/main" val="3921377560"/>
                    </a:ext>
                  </a:extLst>
                </a:gridCol>
                <a:gridCol w="659808">
                  <a:extLst>
                    <a:ext uri="{9D8B030D-6E8A-4147-A177-3AD203B41FA5}">
                      <a16:colId xmlns:a16="http://schemas.microsoft.com/office/drawing/2014/main" val="1532695522"/>
                    </a:ext>
                  </a:extLst>
                </a:gridCol>
                <a:gridCol w="716330">
                  <a:extLst>
                    <a:ext uri="{9D8B030D-6E8A-4147-A177-3AD203B41FA5}">
                      <a16:colId xmlns:a16="http://schemas.microsoft.com/office/drawing/2014/main" val="3844112707"/>
                    </a:ext>
                  </a:extLst>
                </a:gridCol>
              </a:tblGrid>
              <a:tr h="165102">
                <a:tc>
                  <a:txBody>
                    <a:bodyPr/>
                    <a:lstStyle/>
                    <a:p>
                      <a:pPr marL="0" marR="0" algn="ctr">
                        <a:spcBef>
                          <a:spcPts val="0"/>
                        </a:spcBef>
                        <a:spcAft>
                          <a:spcPts val="0"/>
                        </a:spcAft>
                      </a:pPr>
                      <a:r>
                        <a:rPr lang="en-US" sz="1200" dirty="0">
                          <a:solidFill>
                            <a:schemeClr val="tx1"/>
                          </a:solidFill>
                          <a:effectLst/>
                        </a:rPr>
                        <a:t>Community</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16">
                  <a:txBody>
                    <a:bodyPr/>
                    <a:lstStyle/>
                    <a:p>
                      <a:pPr marL="0" marR="0" algn="ctr">
                        <a:spcBef>
                          <a:spcPts val="0"/>
                        </a:spcBef>
                        <a:spcAft>
                          <a:spcPts val="0"/>
                        </a:spcAft>
                      </a:pPr>
                      <a:r>
                        <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Race/ Ethnicity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extLst>
                  <a:ext uri="{0D108BD9-81ED-4DB2-BD59-A6C34878D82A}">
                    <a16:rowId xmlns:a16="http://schemas.microsoft.com/office/drawing/2014/main" val="1020352116"/>
                  </a:ext>
                </a:extLst>
              </a:tr>
              <a:tr h="363471">
                <a:tc rowSpan="2">
                  <a:txBody>
                    <a:bodyPr/>
                    <a:lstStyle/>
                    <a:p>
                      <a:pPr marL="0" marR="0" algn="ctr">
                        <a:spcBef>
                          <a:spcPts val="0"/>
                        </a:spcBef>
                        <a:spcAft>
                          <a:spcPts val="0"/>
                        </a:spcAft>
                      </a:pPr>
                      <a:endParaRPr lang="en-US" sz="1100" dirty="0">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American Indian/ Alaska Native, NH</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Asian,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Black,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Hispanic</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Multi, NH</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dirty="0">
                          <a:effectLst/>
                        </a:rPr>
                        <a:t>Native Hawaiian /Pacific Islander, NH</a:t>
                      </a:r>
                      <a:endParaRPr lang="en-US" sz="900" dirty="0">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White,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Other*</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Missing/Unknown**</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extLst>
                  <a:ext uri="{0D108BD9-81ED-4DB2-BD59-A6C34878D82A}">
                    <a16:rowId xmlns:a16="http://schemas.microsoft.com/office/drawing/2014/main" val="911901327"/>
                  </a:ext>
                </a:extLst>
              </a:tr>
              <a:tr h="257619">
                <a:tc v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AI/AN, NH Population</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Asian,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Black,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Hispanic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Multi,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NH/PI,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White,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601" marR="7601"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ctr" fontAlgn="ctr"/>
                      <a:r>
                        <a:rPr lang="en-US" sz="900" b="0" i="0" u="none" strike="noStrike" dirty="0">
                          <a:solidFill>
                            <a:srgbClr val="000000"/>
                          </a:solidFill>
                          <a:effectLst/>
                          <a:latin typeface="Calibri" panose="020F0502020204030204" pitchFamily="34" charset="0"/>
                        </a:rPr>
                        <a:t>Count</a:t>
                      </a:r>
                    </a:p>
                  </a:txBody>
                  <a:tcPr marL="7601" marR="7601"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extLst>
                  <a:ext uri="{0D108BD9-81ED-4DB2-BD59-A6C34878D82A}">
                    <a16:rowId xmlns:a16="http://schemas.microsoft.com/office/drawing/2014/main" val="2197113715"/>
                  </a:ext>
                </a:extLst>
              </a:tr>
              <a:tr h="185169">
                <a:tc>
                  <a:txBody>
                    <a:bodyPr/>
                    <a:lstStyle/>
                    <a:p>
                      <a:pPr marL="0" marR="0" algn="ctr">
                        <a:spcBef>
                          <a:spcPts val="0"/>
                        </a:spcBef>
                        <a:spcAft>
                          <a:spcPts val="0"/>
                        </a:spcAft>
                      </a:pPr>
                      <a:r>
                        <a:rPr lang="en-US" sz="1300" b="1" dirty="0">
                          <a:solidFill>
                            <a:schemeClr val="tx1"/>
                          </a:solidFill>
                        </a:rPr>
                        <a:t>Lawrence</a:t>
                      </a:r>
                      <a:endParaRPr lang="en-US" sz="13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r" defTabSz="914400" rtl="0" eaLnBrk="1" fontAlgn="b"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lvl="0" indent="0" algn="r" defTabSz="914400" rtl="0" eaLnBrk="1" fontAlgn="b"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81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4.5%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639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24.9%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1,019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1.4%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85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20.2%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marL="0" marR="0" lvl="0" indent="0" algn="r" defTabSz="914400" rtl="0" eaLnBrk="1" fontAlgn="b"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lvl="0" indent="0" algn="r" defTabSz="914400" rtl="0" eaLnBrk="1" fontAlgn="b"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2,676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25.1%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847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478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extLst>
                  <a:ext uri="{0D108BD9-81ED-4DB2-BD59-A6C34878D82A}">
                    <a16:rowId xmlns:a16="http://schemas.microsoft.com/office/drawing/2014/main" val="1702797656"/>
                  </a:ext>
                </a:extLst>
              </a:tr>
              <a:tr h="201207">
                <a:tc>
                  <a:txBody>
                    <a:bodyPr/>
                    <a:lstStyle/>
                    <a:p>
                      <a:pPr marL="0" marR="0" algn="r">
                        <a:spcBef>
                          <a:spcPts val="0"/>
                        </a:spcBef>
                        <a:spcAft>
                          <a:spcPts val="0"/>
                        </a:spcAft>
                      </a:pPr>
                      <a:r>
                        <a:rPr lang="en-US" sz="13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830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7.1%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41,217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8.4%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49,279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9.7%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43,704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5.1%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17,076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13.3%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                577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21.4%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693,915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14.0%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62,062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63,443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extLst>
                  <a:ext uri="{0D108BD9-81ED-4DB2-BD59-A6C34878D82A}">
                    <a16:rowId xmlns:a16="http://schemas.microsoft.com/office/drawing/2014/main" val="2178416838"/>
                  </a:ext>
                </a:extLst>
              </a:tr>
            </a:tbl>
          </a:graphicData>
        </a:graphic>
      </p:graphicFrame>
      <p:graphicFrame>
        <p:nvGraphicFramePr>
          <p:cNvPr id="10" name="Table 9">
            <a:extLst>
              <a:ext uri="{FF2B5EF4-FFF2-40B4-BE49-F238E27FC236}">
                <a16:creationId xmlns:a16="http://schemas.microsoft.com/office/drawing/2014/main" id="{B1091EA0-7D02-4BC6-8EF4-10915C87438A}"/>
              </a:ext>
            </a:extLst>
          </p:cNvPr>
          <p:cNvGraphicFramePr>
            <a:graphicFrameLocks noGrp="1"/>
          </p:cNvGraphicFramePr>
          <p:nvPr>
            <p:extLst>
              <p:ext uri="{D42A27DB-BD31-4B8C-83A1-F6EECF244321}">
                <p14:modId xmlns:p14="http://schemas.microsoft.com/office/powerpoint/2010/main" val="2209953969"/>
              </p:ext>
            </p:extLst>
          </p:nvPr>
        </p:nvGraphicFramePr>
        <p:xfrm>
          <a:off x="3048000" y="2590800"/>
          <a:ext cx="6976752" cy="1203960"/>
        </p:xfrm>
        <a:graphic>
          <a:graphicData uri="http://schemas.openxmlformats.org/drawingml/2006/table">
            <a:tbl>
              <a:tblPr firstRow="1" firstCol="1" bandRow="1">
                <a:tableStyleId>{5C22544A-7EE6-4342-B048-85BDC9FD1C3A}</a:tableStyleId>
              </a:tblPr>
              <a:tblGrid>
                <a:gridCol w="1375039">
                  <a:extLst>
                    <a:ext uri="{9D8B030D-6E8A-4147-A177-3AD203B41FA5}">
                      <a16:colId xmlns:a16="http://schemas.microsoft.com/office/drawing/2014/main" val="4075951014"/>
                    </a:ext>
                  </a:extLst>
                </a:gridCol>
                <a:gridCol w="928569">
                  <a:extLst>
                    <a:ext uri="{9D8B030D-6E8A-4147-A177-3AD203B41FA5}">
                      <a16:colId xmlns:a16="http://schemas.microsoft.com/office/drawing/2014/main" val="2339804205"/>
                    </a:ext>
                  </a:extLst>
                </a:gridCol>
                <a:gridCol w="1066800">
                  <a:extLst>
                    <a:ext uri="{9D8B030D-6E8A-4147-A177-3AD203B41FA5}">
                      <a16:colId xmlns:a16="http://schemas.microsoft.com/office/drawing/2014/main" val="2231340445"/>
                    </a:ext>
                  </a:extLst>
                </a:gridCol>
                <a:gridCol w="914400">
                  <a:extLst>
                    <a:ext uri="{9D8B030D-6E8A-4147-A177-3AD203B41FA5}">
                      <a16:colId xmlns:a16="http://schemas.microsoft.com/office/drawing/2014/main" val="4055909847"/>
                    </a:ext>
                  </a:extLst>
                </a:gridCol>
                <a:gridCol w="1308535">
                  <a:extLst>
                    <a:ext uri="{9D8B030D-6E8A-4147-A177-3AD203B41FA5}">
                      <a16:colId xmlns:a16="http://schemas.microsoft.com/office/drawing/2014/main" val="2354171825"/>
                    </a:ext>
                  </a:extLst>
                </a:gridCol>
                <a:gridCol w="1383409">
                  <a:extLst>
                    <a:ext uri="{9D8B030D-6E8A-4147-A177-3AD203B41FA5}">
                      <a16:colId xmlns:a16="http://schemas.microsoft.com/office/drawing/2014/main" val="3598310124"/>
                    </a:ext>
                  </a:extLst>
                </a:gridCol>
              </a:tblGrid>
              <a:tr h="105201">
                <a:tc>
                  <a:txBody>
                    <a:bodyPr/>
                    <a:lstStyle/>
                    <a:p>
                      <a:pPr marL="0" marR="0" algn="ctr">
                        <a:spcBef>
                          <a:spcPts val="0"/>
                        </a:spcBef>
                        <a:spcAft>
                          <a:spcPts val="0"/>
                        </a:spcAft>
                      </a:pPr>
                      <a:r>
                        <a:rPr lang="en-US" sz="1200" dirty="0">
                          <a:solidFill>
                            <a:schemeClr val="tx1"/>
                          </a:solidFill>
                          <a:effectLst/>
                        </a:rPr>
                        <a:t>Community</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5">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Sex</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extLst>
                  <a:ext uri="{0D108BD9-81ED-4DB2-BD59-A6C34878D82A}">
                    <a16:rowId xmlns:a16="http://schemas.microsoft.com/office/drawing/2014/main" val="1020352116"/>
                  </a:ext>
                </a:extLst>
              </a:tr>
              <a:tr h="297509">
                <a:tc rowSpan="2">
                  <a:txBody>
                    <a:bodyPr/>
                    <a:lstStyle/>
                    <a:p>
                      <a:pPr marL="0" marR="0" algn="ctr">
                        <a:spcBef>
                          <a:spcPts val="0"/>
                        </a:spcBef>
                        <a:spcAft>
                          <a:spcPts val="0"/>
                        </a:spcAft>
                      </a:pPr>
                      <a:endParaRPr lang="en-US" sz="1100" dirty="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1050" dirty="0">
                          <a:effectLst/>
                          <a:latin typeface="Calibri" panose="020F0502020204030204" pitchFamily="34" charset="0"/>
                          <a:ea typeface="Calibri" panose="020F0502020204030204" pitchFamily="34" charset="0"/>
                          <a:cs typeface="Times New Roman" panose="02020603050405020304" pitchFamily="18" charset="0"/>
                        </a:rPr>
                        <a:t>Female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Male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a:txBody>
                    <a:bodyPr/>
                    <a:lstStyle/>
                    <a:p>
                      <a:pPr marL="0" marR="0" algn="ctr">
                        <a:spcBef>
                          <a:spcPts val="0"/>
                        </a:spcBef>
                        <a:spcAft>
                          <a:spcPts val="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Unknown/</a:t>
                      </a:r>
                    </a:p>
                    <a:p>
                      <a:pPr marL="0" marR="0" algn="ctr">
                        <a:spcBef>
                          <a:spcPts val="0"/>
                        </a:spcBef>
                        <a:spcAft>
                          <a:spcPts val="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 Undifferentiated</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extLst>
                  <a:ext uri="{0D108BD9-81ED-4DB2-BD59-A6C34878D82A}">
                    <a16:rowId xmlns:a16="http://schemas.microsoft.com/office/drawing/2014/main" val="911901327"/>
                  </a:ext>
                </a:extLst>
              </a:tr>
              <a:tr h="256549">
                <a:tc v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ctr"/>
                      <a:r>
                        <a:rPr lang="en-US" sz="1050" dirty="0">
                          <a:effectLst/>
                          <a:latin typeface="Calibri" panose="020F0502020204030204" pitchFamily="34" charset="0"/>
                          <a:ea typeface="Calibri" panose="020F0502020204030204" pitchFamily="34" charset="0"/>
                          <a:cs typeface="Times New Roman" panose="02020603050405020304" pitchFamily="18" charset="0"/>
                        </a:rPr>
                        <a:t>% of Female Population</a:t>
                      </a:r>
                      <a:endParaRPr lang="en-US" sz="1050" dirty="0"/>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algn="ctr">
                        <a:spcBef>
                          <a:spcPts val="0"/>
                        </a:spcBef>
                        <a:spcAft>
                          <a:spcPts val="0"/>
                        </a:spcAft>
                      </a:pPr>
                      <a:r>
                        <a:rPr lang="en-US" sz="105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ctr"/>
                      <a:r>
                        <a:rPr lang="en-US" sz="1050" dirty="0">
                          <a:effectLst/>
                          <a:latin typeface="Calibri" panose="020F0502020204030204" pitchFamily="34" charset="0"/>
                          <a:ea typeface="Calibri" panose="020F0502020204030204" pitchFamily="34" charset="0"/>
                          <a:cs typeface="Times New Roman" panose="02020603050405020304" pitchFamily="18" charset="0"/>
                        </a:rPr>
                        <a:t>% of Male Population </a:t>
                      </a:r>
                      <a:endParaRPr lang="en-US" sz="1050" dirty="0"/>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ctr"/>
                      <a:r>
                        <a:rPr lang="en-US" sz="1000" dirty="0"/>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extLst>
                  <a:ext uri="{0D108BD9-81ED-4DB2-BD59-A6C34878D82A}">
                    <a16:rowId xmlns:a16="http://schemas.microsoft.com/office/drawing/2014/main" val="3965443321"/>
                  </a:ext>
                </a:extLst>
              </a:tr>
              <a:tr h="168479">
                <a:tc>
                  <a:txBody>
                    <a:bodyPr/>
                    <a:lstStyle/>
                    <a:p>
                      <a:pPr marL="0" marR="0" algn="ctr">
                        <a:spcBef>
                          <a:spcPts val="0"/>
                        </a:spcBef>
                        <a:spcAft>
                          <a:spcPts val="0"/>
                        </a:spcAft>
                      </a:pPr>
                      <a:r>
                        <a:rPr lang="en-US" sz="1200" b="1" dirty="0">
                          <a:solidFill>
                            <a:schemeClr val="tx1"/>
                          </a:solidFill>
                        </a:rPr>
                        <a:t>Lawrence</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3,622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8.1%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            2,186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5.1%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extLst>
                  <a:ext uri="{0D108BD9-81ED-4DB2-BD59-A6C34878D82A}">
                    <a16:rowId xmlns:a16="http://schemas.microsoft.com/office/drawing/2014/main" val="1702797656"/>
                  </a:ext>
                </a:extLst>
              </a:tr>
              <a:tr h="164692">
                <a:tc>
                  <a:txBody>
                    <a:bodyPr/>
                    <a:lstStyle/>
                    <a:p>
                      <a:pPr marL="0" marR="0" algn="ctr">
                        <a:spcBef>
                          <a:spcPts val="0"/>
                        </a:spcBef>
                        <a:spcAft>
                          <a:spcPts val="0"/>
                        </a:spcAft>
                      </a:pPr>
                      <a:r>
                        <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599,616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16.7%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       356,679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10.5%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                  15,808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extLst>
                  <a:ext uri="{0D108BD9-81ED-4DB2-BD59-A6C34878D82A}">
                    <a16:rowId xmlns:a16="http://schemas.microsoft.com/office/drawing/2014/main" val="2178416838"/>
                  </a:ext>
                </a:extLst>
              </a:tr>
            </a:tbl>
          </a:graphicData>
        </a:graphic>
      </p:graphicFrame>
      <p:sp>
        <p:nvSpPr>
          <p:cNvPr id="6" name="Title 5"/>
          <p:cNvSpPr>
            <a:spLocks noGrp="1"/>
          </p:cNvSpPr>
          <p:nvPr>
            <p:ph type="title"/>
          </p:nvPr>
        </p:nvSpPr>
        <p:spPr>
          <a:xfrm>
            <a:off x="0" y="42017"/>
            <a:ext cx="10972800" cy="914400"/>
          </a:xfrm>
        </p:spPr>
        <p:txBody>
          <a:bodyPr/>
          <a:lstStyle/>
          <a:p>
            <a:pPr algn="ctr"/>
            <a:r>
              <a:rPr lang="en-US" sz="2000" dirty="0">
                <a:latin typeface="Segoe UI" panose="020B0502040204020203" pitchFamily="34" charset="0"/>
                <a:cs typeface="Segoe UI" panose="020B0502040204020203" pitchFamily="34" charset="0"/>
              </a:rPr>
              <a:t>Counts and Percentages of Population Fully Vaccinated by Demographics for Lawrence Compared to Statewide as of 3/17/2021</a:t>
            </a:r>
          </a:p>
        </p:txBody>
      </p:sp>
      <p:sp>
        <p:nvSpPr>
          <p:cNvPr id="7" name="TextBox 6">
            <a:extLst>
              <a:ext uri="{FF2B5EF4-FFF2-40B4-BE49-F238E27FC236}">
                <a16:creationId xmlns:a16="http://schemas.microsoft.com/office/drawing/2014/main" id="{F880D67F-1CE6-4AAC-8B3B-7A4F4F536BAA}"/>
              </a:ext>
            </a:extLst>
          </p:cNvPr>
          <p:cNvSpPr txBox="1"/>
          <p:nvPr/>
        </p:nvSpPr>
        <p:spPr>
          <a:xfrm>
            <a:off x="51089" y="5607658"/>
            <a:ext cx="12089822" cy="830997"/>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For populations &lt;50,000 dose counts, 1-29 cases are reported as such or are suppressed for confidentiality purposes. Percentages are not calculated for suppressed counts. Percentages are not calculated for Other and Unknown denominators.</a:t>
            </a:r>
          </a:p>
          <a:p>
            <a:pPr>
              <a:defRPr/>
            </a:pPr>
            <a:r>
              <a:rPr lang="en-US" sz="800" dirty="0">
                <a:solidFill>
                  <a:srgbClr val="000000"/>
                </a:solidFill>
                <a:latin typeface="Arial" panose="020B0604020202020204" pitchFamily="34" charset="0"/>
                <a:cs typeface="Arial" panose="020B0604020202020204" pitchFamily="34" charset="0"/>
              </a:rPr>
              <a:t> Data Current as of 3/17/2021</a:t>
            </a:r>
          </a:p>
          <a:p>
            <a:pPr>
              <a:defRPr/>
            </a:pPr>
            <a:r>
              <a:rPr lang="en-US" sz="800" dirty="0">
                <a:solidFill>
                  <a:srgbClr val="000000"/>
                </a:solidFill>
                <a:latin typeface="Arial" panose="020B0604020202020204" pitchFamily="34" charset="0"/>
                <a:cs typeface="Arial" panose="020B0604020202020204" pitchFamily="34" charset="0"/>
              </a:rPr>
              <a:t>*</a:t>
            </a:r>
            <a:r>
              <a:rPr lang="en-US" sz="800" dirty="0">
                <a:solidFill>
                  <a:srgbClr val="0F1C32"/>
                </a:solidFill>
                <a:latin typeface="Arial" panose="020B0604020202020204" pitchFamily="34" charset="0"/>
                <a:cs typeface="Arial" panose="020B0604020202020204" pitchFamily="34" charset="0"/>
              </a:rPr>
              <a:t>Other includes individuals that are reported as Other. Some large vaccination sites report race/ethnicity as “Other.” </a:t>
            </a:r>
            <a:r>
              <a:rPr lang="en-US" sz="800" dirty="0">
                <a:solidFill>
                  <a:srgbClr val="000000"/>
                </a:solidFill>
                <a:latin typeface="Arial" panose="020B0604020202020204" pitchFamily="34" charset="0"/>
                <a:cs typeface="Arial" panose="020B0604020202020204" pitchFamily="34" charset="0"/>
              </a:rPr>
              <a:t>**Missing/Unknown is defined on page 13.</a:t>
            </a:r>
          </a:p>
          <a:p>
            <a:pPr>
              <a:defRPr/>
            </a:pPr>
            <a:r>
              <a:rPr lang="en-US" sz="800" dirty="0">
                <a:solidFill>
                  <a:srgbClr val="000000"/>
                </a:solidFill>
                <a:latin typeface="Arial" panose="020B0604020202020204" pitchFamily="34" charset="0"/>
                <a:cs typeface="Arial" panose="020B0604020202020204" pitchFamily="34" charset="0"/>
              </a:rPr>
              <a:t>NH = Non – Hispanic; </a:t>
            </a:r>
            <a:r>
              <a:rPr lang="en-US" sz="800" dirty="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a:t>
            </a:r>
            <a:endParaRPr lang="en-US" sz="800" dirty="0">
              <a:solidFill>
                <a:prstClr val="black"/>
              </a:solidFill>
              <a:highlight>
                <a:srgbClr val="FFFF00"/>
              </a:highlight>
              <a:latin typeface="Arial" panose="020B0604020202020204" pitchFamily="34" charset="0"/>
              <a:cs typeface="Arial" panose="020B0604020202020204" pitchFamily="34" charset="0"/>
            </a:endParaRPr>
          </a:p>
        </p:txBody>
      </p:sp>
      <p:pic>
        <p:nvPicPr>
          <p:cNvPr id="8194" name="Picture 2">
            <a:extLst>
              <a:ext uri="{FF2B5EF4-FFF2-40B4-BE49-F238E27FC236}">
                <a16:creationId xmlns:a16="http://schemas.microsoft.com/office/drawing/2014/main" id="{4EDCCD0E-5CA5-43D2-8467-797866B251D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104191" y="0"/>
            <a:ext cx="956417" cy="95641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2137149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A7DF9D62-E3BE-4E6C-93D2-9B56ACF2148B}"/>
              </a:ext>
            </a:extLst>
          </p:cNvPr>
          <p:cNvGraphicFramePr>
            <a:graphicFrameLocks noGrp="1"/>
          </p:cNvGraphicFramePr>
          <p:nvPr>
            <p:extLst>
              <p:ext uri="{D42A27DB-BD31-4B8C-83A1-F6EECF244321}">
                <p14:modId xmlns:p14="http://schemas.microsoft.com/office/powerpoint/2010/main" val="3910717480"/>
              </p:ext>
            </p:extLst>
          </p:nvPr>
        </p:nvGraphicFramePr>
        <p:xfrm>
          <a:off x="804006" y="1905000"/>
          <a:ext cx="10609726" cy="1284133"/>
        </p:xfrm>
        <a:graphic>
          <a:graphicData uri="http://schemas.openxmlformats.org/drawingml/2006/table">
            <a:tbl>
              <a:tblPr firstRow="1" firstCol="1" bandRow="1">
                <a:tableStyleId>{5C22544A-7EE6-4342-B048-85BDC9FD1C3A}</a:tableStyleId>
              </a:tblPr>
              <a:tblGrid>
                <a:gridCol w="1373371">
                  <a:extLst>
                    <a:ext uri="{9D8B030D-6E8A-4147-A177-3AD203B41FA5}">
                      <a16:colId xmlns:a16="http://schemas.microsoft.com/office/drawing/2014/main" val="4075951014"/>
                    </a:ext>
                  </a:extLst>
                </a:gridCol>
                <a:gridCol w="902792">
                  <a:extLst>
                    <a:ext uri="{9D8B030D-6E8A-4147-A177-3AD203B41FA5}">
                      <a16:colId xmlns:a16="http://schemas.microsoft.com/office/drawing/2014/main" val="3208626251"/>
                    </a:ext>
                  </a:extLst>
                </a:gridCol>
                <a:gridCol w="1555289">
                  <a:extLst>
                    <a:ext uri="{9D8B030D-6E8A-4147-A177-3AD203B41FA5}">
                      <a16:colId xmlns:a16="http://schemas.microsoft.com/office/drawing/2014/main" val="1624605267"/>
                    </a:ext>
                  </a:extLst>
                </a:gridCol>
                <a:gridCol w="1612942">
                  <a:extLst>
                    <a:ext uri="{9D8B030D-6E8A-4147-A177-3AD203B41FA5}">
                      <a16:colId xmlns:a16="http://schemas.microsoft.com/office/drawing/2014/main" val="4207623873"/>
                    </a:ext>
                  </a:extLst>
                </a:gridCol>
                <a:gridCol w="1626769">
                  <a:extLst>
                    <a:ext uri="{9D8B030D-6E8A-4147-A177-3AD203B41FA5}">
                      <a16:colId xmlns:a16="http://schemas.microsoft.com/office/drawing/2014/main" val="1371792494"/>
                    </a:ext>
                  </a:extLst>
                </a:gridCol>
                <a:gridCol w="1615071">
                  <a:extLst>
                    <a:ext uri="{9D8B030D-6E8A-4147-A177-3AD203B41FA5}">
                      <a16:colId xmlns:a16="http://schemas.microsoft.com/office/drawing/2014/main" val="3838757821"/>
                    </a:ext>
                  </a:extLst>
                </a:gridCol>
                <a:gridCol w="1923492">
                  <a:extLst>
                    <a:ext uri="{9D8B030D-6E8A-4147-A177-3AD203B41FA5}">
                      <a16:colId xmlns:a16="http://schemas.microsoft.com/office/drawing/2014/main" val="2025790651"/>
                    </a:ext>
                  </a:extLst>
                </a:gridCol>
              </a:tblGrid>
              <a:tr h="71212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effectLst/>
                          <a:latin typeface="+mn-lt"/>
                        </a:rPr>
                        <a:t>Community</a:t>
                      </a:r>
                    </a:p>
                    <a:p>
                      <a:pPr marL="0" marR="0" algn="ctr">
                        <a:spcBef>
                          <a:spcPts val="0"/>
                        </a:spcBef>
                        <a:spcAft>
                          <a:spcPts val="0"/>
                        </a:spcAft>
                      </a:pPr>
                      <a:r>
                        <a:rPr lang="en-US" sz="1400" dirty="0">
                          <a:solidFill>
                            <a:schemeClr val="tx1"/>
                          </a:solidFill>
                          <a:effectLst/>
                          <a:latin typeface="+mn-lt"/>
                        </a:rPr>
                        <a:t> </a:t>
                      </a:r>
                      <a:endParaRPr lang="en-US" sz="1400" dirty="0">
                        <a:solidFill>
                          <a:schemeClr val="tx1"/>
                        </a:solidFill>
                        <a:effectLst/>
                        <a:latin typeface="+mn-lt"/>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Missing First Dose 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Of those with First Dose Vaccine, Percent Missing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Missing Partially Vaccinated 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Of those with Partially Vaccinated, Percent Missing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Missing Fully Vaccinated 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Of those Fully Vaccinated, Percent Missing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1020352116"/>
                  </a:ext>
                </a:extLst>
              </a:tr>
              <a:tr h="217333">
                <a:tc>
                  <a:txBody>
                    <a:bodyPr/>
                    <a:lstStyle/>
                    <a:p>
                      <a:pPr marL="0" marR="0" algn="ctr">
                        <a:spcBef>
                          <a:spcPts val="0"/>
                        </a:spcBef>
                        <a:spcAft>
                          <a:spcPts val="0"/>
                        </a:spcAft>
                      </a:pPr>
                      <a:r>
                        <a:rPr lang="en-US" sz="1400" b="1" dirty="0">
                          <a:solidFill>
                            <a:schemeClr val="tx1"/>
                          </a:solidFill>
                        </a:rPr>
                        <a:t>Lawrence</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2,061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200" b="1" i="0" u="none" strike="noStrike" dirty="0">
                          <a:solidFill>
                            <a:srgbClr val="000000"/>
                          </a:solidFill>
                          <a:effectLst/>
                          <a:latin typeface="Calibri" panose="020F0502020204030204" pitchFamily="34" charset="0"/>
                        </a:rPr>
                        <a:t>16.3%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2,056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200" b="1" i="0" u="none" strike="noStrike" dirty="0">
                          <a:solidFill>
                            <a:srgbClr val="000000"/>
                          </a:solidFill>
                          <a:effectLst/>
                          <a:latin typeface="Calibri" panose="020F0502020204030204" pitchFamily="34" charset="0"/>
                        </a:rPr>
                        <a:t>28.5%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478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r" fontAlgn="b"/>
                      <a:r>
                        <a:rPr lang="en-US" sz="1200" b="1" i="0" u="none" strike="noStrike" dirty="0">
                          <a:solidFill>
                            <a:srgbClr val="000000"/>
                          </a:solidFill>
                          <a:effectLst/>
                          <a:latin typeface="Calibri" panose="020F0502020204030204" pitchFamily="34" charset="0"/>
                        </a:rPr>
                        <a:t>8.7%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1702797656"/>
                  </a:ext>
                </a:extLst>
              </a:tr>
              <a:tr h="209490">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129,094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200" b="1" i="0" u="none" strike="noStrike" dirty="0">
                          <a:solidFill>
                            <a:srgbClr val="000000"/>
                          </a:solidFill>
                          <a:effectLst/>
                          <a:latin typeface="Calibri" panose="020F0502020204030204" pitchFamily="34" charset="0"/>
                        </a:rPr>
                        <a:t>7.7%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128,203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200" b="1" i="0" u="none" strike="noStrike" dirty="0">
                          <a:solidFill>
                            <a:srgbClr val="000000"/>
                          </a:solidFill>
                          <a:effectLst/>
                          <a:latin typeface="Calibri" panose="020F0502020204030204" pitchFamily="34" charset="0"/>
                        </a:rPr>
                        <a:t>16.7%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63,443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r" fontAlgn="b"/>
                      <a:r>
                        <a:rPr lang="en-US" sz="1200" b="1" i="0" u="none" strike="noStrike" dirty="0">
                          <a:solidFill>
                            <a:srgbClr val="000000"/>
                          </a:solidFill>
                          <a:effectLst/>
                          <a:latin typeface="Calibri" panose="020F0502020204030204" pitchFamily="34" charset="0"/>
                        </a:rPr>
                        <a:t>6.9%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2010462094"/>
                  </a:ext>
                </a:extLst>
              </a:tr>
            </a:tbl>
          </a:graphicData>
        </a:graphic>
      </p:graphicFrame>
      <p:sp>
        <p:nvSpPr>
          <p:cNvPr id="9" name="TextBox 8">
            <a:extLst>
              <a:ext uri="{FF2B5EF4-FFF2-40B4-BE49-F238E27FC236}">
                <a16:creationId xmlns:a16="http://schemas.microsoft.com/office/drawing/2014/main" id="{FB68CFC1-0F99-423F-8877-C8A3BEE97A01}"/>
              </a:ext>
            </a:extLst>
          </p:cNvPr>
          <p:cNvSpPr txBox="1"/>
          <p:nvPr/>
        </p:nvSpPr>
        <p:spPr>
          <a:xfrm>
            <a:off x="15081" y="5667627"/>
            <a:ext cx="12158798" cy="954107"/>
          </a:xfrm>
          <a:prstGeom prst="rect">
            <a:avLst/>
          </a:prstGeom>
          <a:noFill/>
        </p:spPr>
        <p:txBody>
          <a:bodyPr wrap="square" rtlCol="0">
            <a:spAutoFit/>
          </a:bodyPr>
          <a:lstStyle/>
          <a:p>
            <a:pPr>
              <a:defRPr/>
            </a:pPr>
            <a:r>
              <a:rPr lang="en-US" sz="800" dirty="0">
                <a:solidFill>
                  <a:srgbClr val="0F1C32"/>
                </a:solidFill>
                <a:latin typeface="Arial" panose="020B0604020202020204" pitchFamily="34" charset="0"/>
                <a:cs typeface="Arial" panose="020B0604020202020204" pitchFamily="34" charset="0"/>
              </a:rPr>
              <a:t>1. Information on race and ethnicity is collected and reported by laboratories, healthcare providers and local boards of health and may or may not reflect self-report by the individual case. 2. If no information is provided by any reporter on a case’s race or ethnicity, DPH classifies it as missing. 3. A classification of unknown indicates the reporter did not know the race and ethnicity of the individual, the individual refused to provide information, or that the originating system does not capture the information.</a:t>
            </a:r>
            <a:endParaRPr lang="en-US" sz="800" dirty="0">
              <a:solidFill>
                <a:srgbClr val="000000"/>
              </a:solidFill>
              <a:latin typeface="Arial" panose="020B0604020202020204" pitchFamily="34" charset="0"/>
              <a:cs typeface="Arial" panose="020B0604020202020204" pitchFamily="34" charset="0"/>
            </a:endParaRPr>
          </a:p>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Data Current as of 3/17/2021</a:t>
            </a:r>
          </a:p>
          <a:p>
            <a:pPr>
              <a:defRPr/>
            </a:pPr>
            <a:r>
              <a:rPr lang="en-US" sz="800" dirty="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a:t>
            </a:r>
            <a:endParaRPr lang="en-US" sz="800" dirty="0">
              <a:solidFill>
                <a:prstClr val="black"/>
              </a:solidFill>
              <a:highlight>
                <a:srgbClr val="FFFF00"/>
              </a:highlight>
              <a:latin typeface="Arial" panose="020B0604020202020204" pitchFamily="34" charset="0"/>
              <a:cs typeface="Arial" panose="020B0604020202020204" pitchFamily="34" charset="0"/>
            </a:endParaRPr>
          </a:p>
          <a:p>
            <a:pPr>
              <a:defRPr/>
            </a:pPr>
            <a:endParaRPr lang="en-US" sz="800" dirty="0">
              <a:solidFill>
                <a:srgbClr val="000000"/>
              </a:solidFill>
              <a:latin typeface="Arial" panose="020B0604020202020204" pitchFamily="34" charset="0"/>
              <a:cs typeface="Arial" panose="020B0604020202020204" pitchFamily="34" charset="0"/>
            </a:endParaRPr>
          </a:p>
        </p:txBody>
      </p:sp>
      <p:sp>
        <p:nvSpPr>
          <p:cNvPr id="4" name="Slide Number Placeholder 3">
            <a:extLst>
              <a:ext uri="{FF2B5EF4-FFF2-40B4-BE49-F238E27FC236}">
                <a16:creationId xmlns:a16="http://schemas.microsoft.com/office/drawing/2014/main" id="{1FB156B9-7416-4AAA-8971-BE09AC4F6636}"/>
              </a:ext>
            </a:extLst>
          </p:cNvPr>
          <p:cNvSpPr>
            <a:spLocks noGrp="1"/>
          </p:cNvSpPr>
          <p:nvPr>
            <p:ph type="sldNum" sz="quarter" idx="12"/>
          </p:nvPr>
        </p:nvSpPr>
        <p:spPr>
          <a:xfrm>
            <a:off x="8612747" y="6492878"/>
            <a:ext cx="2736414" cy="365125"/>
          </a:xfrm>
        </p:spPr>
        <p:txBody>
          <a:bodyPr/>
          <a:lstStyle/>
          <a:p>
            <a:pPr algn="r">
              <a:defRPr/>
            </a:pPr>
            <a:fld id="{568B51E1-594B-4C22-A6D8-C7227A4F2733}" type="slidenum">
              <a:rPr lang="en-US">
                <a:solidFill>
                  <a:prstClr val="black">
                    <a:tint val="75000"/>
                  </a:prstClr>
                </a:solidFill>
                <a:latin typeface="Calibri" panose="020F0502020204030204"/>
              </a:rPr>
              <a:pPr algn="r">
                <a:defRPr/>
              </a:pPr>
              <a:t>13</a:t>
            </a:fld>
            <a:endParaRPr lang="en-US" dirty="0">
              <a:solidFill>
                <a:prstClr val="black">
                  <a:tint val="75000"/>
                </a:prstClr>
              </a:solidFill>
              <a:latin typeface="Calibri" panose="020F0502020204030204"/>
            </a:endParaRPr>
          </a:p>
        </p:txBody>
      </p:sp>
      <p:sp>
        <p:nvSpPr>
          <p:cNvPr id="3" name="Title 2"/>
          <p:cNvSpPr>
            <a:spLocks noGrp="1"/>
          </p:cNvSpPr>
          <p:nvPr>
            <p:ph type="title"/>
          </p:nvPr>
        </p:nvSpPr>
        <p:spPr>
          <a:xfrm>
            <a:off x="15081" y="50563"/>
            <a:ext cx="10945654" cy="914400"/>
          </a:xfrm>
        </p:spPr>
        <p:txBody>
          <a:bodyPr/>
          <a:lstStyle/>
          <a:p>
            <a:pPr algn="ctr"/>
            <a:r>
              <a:rPr lang="en-US" sz="2000" dirty="0">
                <a:latin typeface="Segoe UI" panose="020B0502040204020203" pitchFamily="34" charset="0"/>
                <a:cs typeface="Segoe UI" panose="020B0502040204020203" pitchFamily="34" charset="0"/>
              </a:rPr>
              <a:t>Missing Race/Ethnicity Count and Percentage of Population Vaccinated for Lawrence Compared to Statewide as of 3/17/2021</a:t>
            </a:r>
          </a:p>
        </p:txBody>
      </p:sp>
      <p:pic>
        <p:nvPicPr>
          <p:cNvPr id="9218" name="Picture 2">
            <a:extLst>
              <a:ext uri="{FF2B5EF4-FFF2-40B4-BE49-F238E27FC236}">
                <a16:creationId xmlns:a16="http://schemas.microsoft.com/office/drawing/2014/main" id="{B53C234E-D96D-4EFA-AC3F-D6B169DCA76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131952" y="0"/>
            <a:ext cx="964963" cy="96496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6407855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7F5738-EA58-48D7-BF1F-2A25C8E0869C}"/>
              </a:ext>
            </a:extLst>
          </p:cNvPr>
          <p:cNvSpPr>
            <a:spLocks noGrp="1"/>
          </p:cNvSpPr>
          <p:nvPr>
            <p:ph type="title"/>
          </p:nvPr>
        </p:nvSpPr>
        <p:spPr>
          <a:xfrm>
            <a:off x="1231265" y="2971802"/>
            <a:ext cx="10337562" cy="1362075"/>
          </a:xfrm>
        </p:spPr>
        <p:txBody>
          <a:bodyPr/>
          <a:lstStyle/>
          <a:p>
            <a:pPr algn="ctr"/>
            <a:r>
              <a:rPr lang="en-US" dirty="0"/>
              <a:t>City/Town COVID-19 Burden</a:t>
            </a:r>
            <a:br>
              <a:rPr lang="en-US" dirty="0"/>
            </a:br>
            <a:endParaRPr lang="en-US" dirty="0"/>
          </a:p>
        </p:txBody>
      </p:sp>
      <p:sp>
        <p:nvSpPr>
          <p:cNvPr id="5" name="Slide Number Placeholder 4">
            <a:extLst>
              <a:ext uri="{FF2B5EF4-FFF2-40B4-BE49-F238E27FC236}">
                <a16:creationId xmlns:a16="http://schemas.microsoft.com/office/drawing/2014/main" id="{E10F2FAA-1221-4214-A534-3D833F7D9E91}"/>
              </a:ext>
            </a:extLst>
          </p:cNvPr>
          <p:cNvSpPr>
            <a:spLocks noGrp="1"/>
          </p:cNvSpPr>
          <p:nvPr>
            <p:ph type="sldNum" sz="quarter" idx="12"/>
          </p:nvPr>
        </p:nvSpPr>
        <p:spPr/>
        <p:txBody>
          <a:bodyPr/>
          <a:lstStyle/>
          <a:p>
            <a:fld id="{CB82AA6B-9B4C-4258-8673-A58C11045426}" type="slidenum">
              <a:rPr lang="en-US">
                <a:solidFill>
                  <a:srgbClr val="0F1C32"/>
                </a:solidFill>
                <a:latin typeface="Calibri"/>
              </a:rPr>
              <a:pPr/>
              <a:t>14</a:t>
            </a:fld>
            <a:endParaRPr lang="en-US" dirty="0">
              <a:solidFill>
                <a:srgbClr val="0F1C32"/>
              </a:solidFill>
              <a:latin typeface="Calibri"/>
            </a:endParaRPr>
          </a:p>
        </p:txBody>
      </p:sp>
    </p:spTree>
    <p:extLst>
      <p:ext uri="{BB962C8B-B14F-4D97-AF65-F5344CB8AC3E}">
        <p14:creationId xmlns:p14="http://schemas.microsoft.com/office/powerpoint/2010/main" val="264484908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a:extLst>
              <a:ext uri="{FF2B5EF4-FFF2-40B4-BE49-F238E27FC236}">
                <a16:creationId xmlns:a16="http://schemas.microsoft.com/office/drawing/2014/main" id="{FB68CFC1-0F99-423F-8877-C8A3BEE97A01}"/>
              </a:ext>
            </a:extLst>
          </p:cNvPr>
          <p:cNvSpPr txBox="1"/>
          <p:nvPr/>
        </p:nvSpPr>
        <p:spPr>
          <a:xfrm>
            <a:off x="15081" y="6217349"/>
            <a:ext cx="12158798" cy="338554"/>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Data Current as of 3/18/2021 from MA weekly vaccination dashboard, </a:t>
            </a:r>
            <a:r>
              <a:rPr lang="en-US" sz="800" dirty="0">
                <a:solidFill>
                  <a:srgbClr val="000000"/>
                </a:solidFill>
                <a:latin typeface="Arial" panose="020B0604020202020204" pitchFamily="34" charset="0"/>
                <a:cs typeface="Arial" panose="020B0604020202020204" pitchFamily="34" charset="0"/>
                <a:hlinkClick r:id="rId3"/>
              </a:rPr>
              <a:t>https://www.mass.gov/info-details/massachusetts-covid-19-vaccination-data-and-updates#weekly-covid-19-vaccination-dashboard-</a:t>
            </a:r>
            <a:endParaRPr lang="en-US" sz="800" dirty="0">
              <a:solidFill>
                <a:srgbClr val="000000"/>
              </a:solidFill>
              <a:latin typeface="Arial" panose="020B0604020202020204" pitchFamily="34" charset="0"/>
              <a:cs typeface="Arial" panose="020B0604020202020204" pitchFamily="34" charset="0"/>
            </a:endParaRPr>
          </a:p>
        </p:txBody>
      </p:sp>
      <p:sp>
        <p:nvSpPr>
          <p:cNvPr id="4" name="Slide Number Placeholder 3">
            <a:extLst>
              <a:ext uri="{FF2B5EF4-FFF2-40B4-BE49-F238E27FC236}">
                <a16:creationId xmlns:a16="http://schemas.microsoft.com/office/drawing/2014/main" id="{1FB156B9-7416-4AAA-8971-BE09AC4F6636}"/>
              </a:ext>
            </a:extLst>
          </p:cNvPr>
          <p:cNvSpPr>
            <a:spLocks noGrp="1"/>
          </p:cNvSpPr>
          <p:nvPr>
            <p:ph type="sldNum" sz="quarter" idx="12"/>
          </p:nvPr>
        </p:nvSpPr>
        <p:spPr>
          <a:xfrm>
            <a:off x="8755423" y="6530894"/>
            <a:ext cx="2736414" cy="365125"/>
          </a:xfrm>
        </p:spPr>
        <p:txBody>
          <a:bodyPr/>
          <a:lstStyle/>
          <a:p>
            <a:pPr algn="r">
              <a:defRPr/>
            </a:pPr>
            <a:fld id="{568B51E1-594B-4C22-A6D8-C7227A4F2733}" type="slidenum">
              <a:rPr lang="en-US">
                <a:solidFill>
                  <a:prstClr val="black">
                    <a:tint val="75000"/>
                  </a:prstClr>
                </a:solidFill>
                <a:latin typeface="Calibri" panose="020F0502020204030204"/>
              </a:rPr>
              <a:pPr algn="r">
                <a:defRPr/>
              </a:pPr>
              <a:t>15</a:t>
            </a:fld>
            <a:endParaRPr lang="en-US" dirty="0">
              <a:solidFill>
                <a:prstClr val="black">
                  <a:tint val="75000"/>
                </a:prstClr>
              </a:solidFill>
              <a:latin typeface="Calibri" panose="020F0502020204030204"/>
            </a:endParaRPr>
          </a:p>
        </p:txBody>
      </p:sp>
      <p:sp>
        <p:nvSpPr>
          <p:cNvPr id="10" name="TextBox 9">
            <a:extLst>
              <a:ext uri="{FF2B5EF4-FFF2-40B4-BE49-F238E27FC236}">
                <a16:creationId xmlns:a16="http://schemas.microsoft.com/office/drawing/2014/main" id="{89A1C3F4-D7C8-4940-95EF-35604F9C498E}"/>
              </a:ext>
            </a:extLst>
          </p:cNvPr>
          <p:cNvSpPr txBox="1"/>
          <p:nvPr/>
        </p:nvSpPr>
        <p:spPr>
          <a:xfrm>
            <a:off x="319125" y="1166845"/>
            <a:ext cx="3919100" cy="1723549"/>
          </a:xfrm>
          <a:prstGeom prst="rect">
            <a:avLst/>
          </a:prstGeom>
          <a:noFill/>
        </p:spPr>
        <p:txBody>
          <a:bodyPr wrap="square" rtlCol="0">
            <a:spAutoFit/>
          </a:bodyPr>
          <a:lstStyle/>
          <a:p>
            <a:pPr>
              <a:spcBef>
                <a:spcPts val="600"/>
              </a:spcBef>
              <a:spcAft>
                <a:spcPts val="600"/>
              </a:spcAft>
              <a:defRPr/>
            </a:pPr>
            <a:r>
              <a:rPr lang="en-US" sz="1600" b="1" u="sng" dirty="0">
                <a:solidFill>
                  <a:prstClr val="black"/>
                </a:solidFill>
                <a:latin typeface="Calibri" panose="020F0502020204030204"/>
              </a:rPr>
              <a:t>City/Towns with highest burden</a:t>
            </a:r>
            <a:endParaRPr lang="en-US" sz="1600" b="1" dirty="0">
              <a:solidFill>
                <a:prstClr val="black"/>
              </a:solidFill>
              <a:latin typeface="Calibri" panose="020F0502020204030204"/>
            </a:endParaRPr>
          </a:p>
          <a:p>
            <a:pPr marL="285750" indent="-285750">
              <a:spcBef>
                <a:spcPts val="600"/>
              </a:spcBef>
              <a:spcAft>
                <a:spcPts val="600"/>
              </a:spcAft>
              <a:buFont typeface="Arial" panose="020B0604020202020204" pitchFamily="34" charset="0"/>
              <a:buChar char="•"/>
              <a:defRPr/>
            </a:pPr>
            <a:r>
              <a:rPr lang="en-US" sz="1600" dirty="0">
                <a:solidFill>
                  <a:prstClr val="black"/>
                </a:solidFill>
                <a:latin typeface="Calibri" panose="020F0502020204030204"/>
              </a:rPr>
              <a:t>Decrease risk levels from red towards grey in the City/Towns  with highest COVID risk based on average daily incidence per 100,000 (weekly COVID-19 public health report)</a:t>
            </a:r>
          </a:p>
        </p:txBody>
      </p:sp>
      <p:pic>
        <p:nvPicPr>
          <p:cNvPr id="7" name="Picture 6">
            <a:extLst>
              <a:ext uri="{FF2B5EF4-FFF2-40B4-BE49-F238E27FC236}">
                <a16:creationId xmlns:a16="http://schemas.microsoft.com/office/drawing/2014/main" id="{DBBD2A6E-3823-4DF3-9828-19EA01BF75F4}"/>
              </a:ext>
            </a:extLst>
          </p:cNvPr>
          <p:cNvPicPr>
            <a:picLocks noChangeAspect="1"/>
          </p:cNvPicPr>
          <p:nvPr/>
        </p:nvPicPr>
        <p:blipFill>
          <a:blip r:embed="rId4"/>
          <a:stretch>
            <a:fillRect/>
          </a:stretch>
        </p:blipFill>
        <p:spPr>
          <a:xfrm>
            <a:off x="15082" y="3791976"/>
            <a:ext cx="4223145" cy="2233914"/>
          </a:xfrm>
          <a:prstGeom prst="rect">
            <a:avLst/>
          </a:prstGeom>
        </p:spPr>
      </p:pic>
      <p:sp>
        <p:nvSpPr>
          <p:cNvPr id="8" name="TextBox 7">
            <a:extLst>
              <a:ext uri="{FF2B5EF4-FFF2-40B4-BE49-F238E27FC236}">
                <a16:creationId xmlns:a16="http://schemas.microsoft.com/office/drawing/2014/main" id="{4A87D7DE-06B2-44DA-AFBD-EC4E2C939839}"/>
              </a:ext>
            </a:extLst>
          </p:cNvPr>
          <p:cNvSpPr txBox="1"/>
          <p:nvPr/>
        </p:nvSpPr>
        <p:spPr>
          <a:xfrm>
            <a:off x="35391" y="3352802"/>
            <a:ext cx="4341219" cy="276999"/>
          </a:xfrm>
          <a:prstGeom prst="rect">
            <a:avLst/>
          </a:prstGeom>
          <a:noFill/>
        </p:spPr>
        <p:txBody>
          <a:bodyPr wrap="square" rtlCol="0">
            <a:spAutoFit/>
          </a:bodyPr>
          <a:lstStyle/>
          <a:p>
            <a:pPr>
              <a:defRPr/>
            </a:pPr>
            <a:r>
              <a:rPr lang="en-US" sz="1200" dirty="0">
                <a:solidFill>
                  <a:prstClr val="black"/>
                </a:solidFill>
                <a:latin typeface="Calibri" panose="020F0502020204030204"/>
              </a:rPr>
              <a:t>Average Daily Incidence Rate per 100,000 Color Calculations</a:t>
            </a:r>
          </a:p>
        </p:txBody>
      </p:sp>
      <p:sp>
        <p:nvSpPr>
          <p:cNvPr id="3" name="Title 2"/>
          <p:cNvSpPr>
            <a:spLocks noGrp="1"/>
          </p:cNvSpPr>
          <p:nvPr>
            <p:ph type="title"/>
          </p:nvPr>
        </p:nvSpPr>
        <p:spPr>
          <a:xfrm>
            <a:off x="0" y="0"/>
            <a:ext cx="11351049" cy="914400"/>
          </a:xfrm>
        </p:spPr>
        <p:txBody>
          <a:bodyPr/>
          <a:lstStyle/>
          <a:p>
            <a:pPr algn="ctr"/>
            <a:r>
              <a:rPr lang="en-US" sz="2800" dirty="0">
                <a:latin typeface="Arial" panose="020B0604020202020204" pitchFamily="34" charset="0"/>
              </a:rPr>
              <a:t>COVID-19 Case Counts and Rates for 20 Prioritized Communities</a:t>
            </a:r>
            <a:endParaRPr lang="en-US" sz="2800" dirty="0"/>
          </a:p>
        </p:txBody>
      </p:sp>
      <p:pic>
        <p:nvPicPr>
          <p:cNvPr id="11266" name="Picture 2">
            <a:extLst>
              <a:ext uri="{FF2B5EF4-FFF2-40B4-BE49-F238E27FC236}">
                <a16:creationId xmlns:a16="http://schemas.microsoft.com/office/drawing/2014/main" id="{47EBC74C-4A45-4649-B772-869ACF847113}"/>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108472" y="390"/>
            <a:ext cx="932740" cy="932740"/>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11" name="Table 10">
            <a:extLst>
              <a:ext uri="{FF2B5EF4-FFF2-40B4-BE49-F238E27FC236}">
                <a16:creationId xmlns:a16="http://schemas.microsoft.com/office/drawing/2014/main" id="{711AC620-9C7E-407A-8813-5E29591377B8}"/>
              </a:ext>
            </a:extLst>
          </p:cNvPr>
          <p:cNvGraphicFramePr>
            <a:graphicFrameLocks noGrp="1"/>
          </p:cNvGraphicFramePr>
          <p:nvPr>
            <p:extLst>
              <p:ext uri="{D42A27DB-BD31-4B8C-83A1-F6EECF244321}">
                <p14:modId xmlns:p14="http://schemas.microsoft.com/office/powerpoint/2010/main" val="2718200580"/>
              </p:ext>
            </p:extLst>
          </p:nvPr>
        </p:nvGraphicFramePr>
        <p:xfrm>
          <a:off x="4238225" y="987792"/>
          <a:ext cx="7802987" cy="5220342"/>
        </p:xfrm>
        <a:graphic>
          <a:graphicData uri="http://schemas.openxmlformats.org/drawingml/2006/table">
            <a:tbl>
              <a:tblPr firstRow="1" firstCol="1" bandRow="1">
                <a:tableStyleId>{5C22544A-7EE6-4342-B048-85BDC9FD1C3A}</a:tableStyleId>
              </a:tblPr>
              <a:tblGrid>
                <a:gridCol w="975720">
                  <a:extLst>
                    <a:ext uri="{9D8B030D-6E8A-4147-A177-3AD203B41FA5}">
                      <a16:colId xmlns:a16="http://schemas.microsoft.com/office/drawing/2014/main" val="4075951014"/>
                    </a:ext>
                  </a:extLst>
                </a:gridCol>
                <a:gridCol w="1019768">
                  <a:extLst>
                    <a:ext uri="{9D8B030D-6E8A-4147-A177-3AD203B41FA5}">
                      <a16:colId xmlns:a16="http://schemas.microsoft.com/office/drawing/2014/main" val="3103514450"/>
                    </a:ext>
                  </a:extLst>
                </a:gridCol>
                <a:gridCol w="911366">
                  <a:extLst>
                    <a:ext uri="{9D8B030D-6E8A-4147-A177-3AD203B41FA5}">
                      <a16:colId xmlns:a16="http://schemas.microsoft.com/office/drawing/2014/main" val="166287587"/>
                    </a:ext>
                  </a:extLst>
                </a:gridCol>
                <a:gridCol w="1099038">
                  <a:extLst>
                    <a:ext uri="{9D8B030D-6E8A-4147-A177-3AD203B41FA5}">
                      <a16:colId xmlns:a16="http://schemas.microsoft.com/office/drawing/2014/main" val="1410471895"/>
                    </a:ext>
                  </a:extLst>
                </a:gridCol>
                <a:gridCol w="1232013">
                  <a:extLst>
                    <a:ext uri="{9D8B030D-6E8A-4147-A177-3AD203B41FA5}">
                      <a16:colId xmlns:a16="http://schemas.microsoft.com/office/drawing/2014/main" val="645255248"/>
                    </a:ext>
                  </a:extLst>
                </a:gridCol>
                <a:gridCol w="800214">
                  <a:extLst>
                    <a:ext uri="{9D8B030D-6E8A-4147-A177-3AD203B41FA5}">
                      <a16:colId xmlns:a16="http://schemas.microsoft.com/office/drawing/2014/main" val="1445814117"/>
                    </a:ext>
                  </a:extLst>
                </a:gridCol>
                <a:gridCol w="1764868">
                  <a:extLst>
                    <a:ext uri="{9D8B030D-6E8A-4147-A177-3AD203B41FA5}">
                      <a16:colId xmlns:a16="http://schemas.microsoft.com/office/drawing/2014/main" val="1842109608"/>
                    </a:ext>
                  </a:extLst>
                </a:gridCol>
              </a:tblGrid>
              <a:tr h="381468">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dirty="0">
                          <a:solidFill>
                            <a:schemeClr val="tx1"/>
                          </a:solidFill>
                          <a:effectLst/>
                          <a:latin typeface="+mn-lt"/>
                        </a:rPr>
                        <a:t>Community</a:t>
                      </a:r>
                    </a:p>
                    <a:p>
                      <a:pPr marL="0" marR="0" algn="ctr">
                        <a:spcBef>
                          <a:spcPts val="0"/>
                        </a:spcBef>
                        <a:spcAft>
                          <a:spcPts val="0"/>
                        </a:spcAft>
                      </a:pPr>
                      <a:r>
                        <a:rPr lang="en-US" sz="1000" dirty="0">
                          <a:solidFill>
                            <a:schemeClr val="tx1"/>
                          </a:solidFill>
                          <a:effectLst/>
                          <a:latin typeface="+mn-lt"/>
                        </a:rPr>
                        <a:t> </a:t>
                      </a:r>
                      <a:endParaRPr lang="en-US" sz="1000" dirty="0">
                        <a:solidFill>
                          <a:schemeClr val="tx1"/>
                        </a:solidFill>
                        <a:effectLst/>
                        <a:latin typeface="+mn-lt"/>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Total Case Counts (12/24/2020)</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Two Week Case Counts (12/24/2020)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000" dirty="0">
                          <a:solidFill>
                            <a:schemeClr val="tx1"/>
                          </a:solidFill>
                        </a:rPr>
                        <a:t>Average Daily Incidence Rate per 100,000 </a:t>
                      </a:r>
                      <a:r>
                        <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(12/24/2020)</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Total Case Counts (3/18/2021)</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Two Week Case Counts (3/18/2021)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000" dirty="0">
                          <a:solidFill>
                            <a:schemeClr val="tx1"/>
                          </a:solidFill>
                        </a:rPr>
                        <a:t>Average Daily Incidence Rate per 100,000  </a:t>
                      </a:r>
                    </a:p>
                    <a:p>
                      <a:pPr marL="0" marR="0" algn="ctr">
                        <a:spcBef>
                          <a:spcPts val="0"/>
                        </a:spcBef>
                        <a:spcAft>
                          <a:spcPts val="0"/>
                        </a:spcAft>
                      </a:pPr>
                      <a:r>
                        <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(3/18/2021)</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020352116"/>
                  </a:ext>
                </a:extLst>
              </a:tr>
              <a:tr h="176134">
                <a:tc>
                  <a:txBody>
                    <a:bodyPr/>
                    <a:lstStyle/>
                    <a:p>
                      <a:pPr marL="0" marR="0" algn="ctr">
                        <a:spcBef>
                          <a:spcPts val="0"/>
                        </a:spcBef>
                        <a:spcAft>
                          <a:spcPts val="0"/>
                        </a:spcAft>
                      </a:pPr>
                      <a:r>
                        <a:rPr lang="en-US" sz="1000" dirty="0">
                          <a:solidFill>
                            <a:schemeClr val="tx1"/>
                          </a:solidFill>
                          <a:effectLst/>
                        </a:rPr>
                        <a:t>Boston</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36,686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5,732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59.1</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r" fontAlgn="b"/>
                      <a:r>
                        <a:rPr lang="en-US" sz="1100" b="0" i="0" u="none" strike="noStrike" dirty="0">
                          <a:solidFill>
                            <a:srgbClr val="000000"/>
                          </a:solidFill>
                          <a:effectLst/>
                          <a:latin typeface="Calibri" panose="020F0502020204030204" pitchFamily="34" charset="0"/>
                        </a:rPr>
                        <a:t>61,224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2,210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22.8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2411346040"/>
                  </a:ext>
                </a:extLst>
              </a:tr>
              <a:tr h="213711">
                <a:tc>
                  <a:txBody>
                    <a:bodyPr/>
                    <a:lstStyle/>
                    <a:p>
                      <a:pPr marL="0" marR="0" algn="ctr">
                        <a:spcBef>
                          <a:spcPts val="0"/>
                        </a:spcBef>
                        <a:spcAft>
                          <a:spcPts val="0"/>
                        </a:spcAft>
                      </a:pPr>
                      <a:r>
                        <a:rPr lang="en-US" sz="1000" dirty="0">
                          <a:solidFill>
                            <a:schemeClr val="tx1"/>
                          </a:solidFill>
                          <a:effectLst/>
                        </a:rPr>
                        <a:t>Brockton</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8,013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987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71.0</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12,272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268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19.3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2185886671"/>
                  </a:ext>
                </a:extLst>
              </a:tr>
              <a:tr h="213711">
                <a:tc>
                  <a:txBody>
                    <a:bodyPr/>
                    <a:lstStyle/>
                    <a:p>
                      <a:pPr marL="0" marR="0" algn="ctr">
                        <a:spcBef>
                          <a:spcPts val="0"/>
                        </a:spcBef>
                        <a:spcAft>
                          <a:spcPts val="0"/>
                        </a:spcAft>
                      </a:pPr>
                      <a:r>
                        <a:rPr lang="en-US" sz="1000" dirty="0">
                          <a:solidFill>
                            <a:schemeClr val="tx1"/>
                          </a:solidFill>
                          <a:effectLst/>
                        </a:rPr>
                        <a:t>Chelsea</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5,880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707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136.8</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8,169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113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21.9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983324550"/>
                  </a:ext>
                </a:extLst>
              </a:tr>
              <a:tr h="213711">
                <a:tc>
                  <a:txBody>
                    <a:bodyPr/>
                    <a:lstStyle/>
                    <a:p>
                      <a:pPr marL="0" marR="0" algn="ctr">
                        <a:spcBef>
                          <a:spcPts val="0"/>
                        </a:spcBef>
                        <a:spcAft>
                          <a:spcPts val="0"/>
                        </a:spcAft>
                      </a:pPr>
                      <a:r>
                        <a:rPr lang="en-US" sz="1000" dirty="0">
                          <a:solidFill>
                            <a:schemeClr val="tx1"/>
                          </a:solidFill>
                          <a:effectLst/>
                        </a:rPr>
                        <a:t>Everett</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4,930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808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118.9</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7,798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219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32.2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2919502357"/>
                  </a:ext>
                </a:extLst>
              </a:tr>
              <a:tr h="213711">
                <a:tc>
                  <a:txBody>
                    <a:bodyPr/>
                    <a:lstStyle/>
                    <a:p>
                      <a:pPr marL="0" marR="0" algn="ctr">
                        <a:spcBef>
                          <a:spcPts val="0"/>
                        </a:spcBef>
                        <a:spcAft>
                          <a:spcPts val="0"/>
                        </a:spcAft>
                      </a:pPr>
                      <a:r>
                        <a:rPr lang="en-US" sz="1000" dirty="0">
                          <a:solidFill>
                            <a:schemeClr val="tx1"/>
                          </a:solidFill>
                          <a:effectLst/>
                        </a:rPr>
                        <a:t>Fall River</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7,079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1,296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103.6</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12,576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275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22.0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3537561560"/>
                  </a:ext>
                </a:extLst>
              </a:tr>
              <a:tr h="213711">
                <a:tc>
                  <a:txBody>
                    <a:bodyPr/>
                    <a:lstStyle/>
                    <a:p>
                      <a:pPr marL="0" marR="0" algn="ctr">
                        <a:spcBef>
                          <a:spcPts val="0"/>
                        </a:spcBef>
                        <a:spcAft>
                          <a:spcPts val="0"/>
                        </a:spcAft>
                      </a:pPr>
                      <a:r>
                        <a:rPr lang="en-US" sz="1000" dirty="0">
                          <a:solidFill>
                            <a:schemeClr val="tx1"/>
                          </a:solidFill>
                          <a:effectLst/>
                        </a:rPr>
                        <a:t>Fitchburg</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2,522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476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80.7</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4,241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120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20.3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521107291"/>
                  </a:ext>
                </a:extLst>
              </a:tr>
              <a:tr h="213711">
                <a:tc>
                  <a:txBody>
                    <a:bodyPr/>
                    <a:lstStyle/>
                    <a:p>
                      <a:pPr marL="0" marR="0" algn="ctr">
                        <a:spcBef>
                          <a:spcPts val="0"/>
                        </a:spcBef>
                        <a:spcAft>
                          <a:spcPts val="0"/>
                        </a:spcAft>
                      </a:pPr>
                      <a:r>
                        <a:rPr lang="en-US" sz="1000" dirty="0">
                          <a:solidFill>
                            <a:schemeClr val="tx1"/>
                          </a:solidFill>
                          <a:effectLst/>
                        </a:rPr>
                        <a:t>Framingham</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4,681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723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69.4</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7,171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281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27.0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1000873288"/>
                  </a:ext>
                </a:extLst>
              </a:tr>
              <a:tr h="213711">
                <a:tc>
                  <a:txBody>
                    <a:bodyPr/>
                    <a:lstStyle/>
                    <a:p>
                      <a:pPr marL="0" marR="0" algn="ctr">
                        <a:spcBef>
                          <a:spcPts val="0"/>
                        </a:spcBef>
                        <a:spcAft>
                          <a:spcPts val="0"/>
                        </a:spcAft>
                      </a:pPr>
                      <a:r>
                        <a:rPr lang="en-US" sz="1000" dirty="0">
                          <a:solidFill>
                            <a:schemeClr val="tx1"/>
                          </a:solidFill>
                          <a:effectLst/>
                        </a:rPr>
                        <a:t>Haverhill</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4,217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901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97.6</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7,229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210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22.7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751112912"/>
                  </a:ext>
                </a:extLst>
              </a:tr>
              <a:tr h="213711">
                <a:tc>
                  <a:txBody>
                    <a:bodyPr/>
                    <a:lstStyle/>
                    <a:p>
                      <a:pPr marL="0" marR="0" algn="ctr">
                        <a:spcBef>
                          <a:spcPts val="0"/>
                        </a:spcBef>
                        <a:spcAft>
                          <a:spcPts val="0"/>
                        </a:spcAft>
                      </a:pPr>
                      <a:r>
                        <a:rPr lang="en-US" sz="1000" dirty="0">
                          <a:solidFill>
                            <a:schemeClr val="tx1"/>
                          </a:solidFill>
                          <a:effectLst/>
                        </a:rPr>
                        <a:t>Holyoke</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2,770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414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72.8</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4,807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160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28.1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2507334088"/>
                  </a:ext>
                </a:extLst>
              </a:tr>
              <a:tr h="221783">
                <a:tc>
                  <a:txBody>
                    <a:bodyPr/>
                    <a:lstStyle/>
                    <a:p>
                      <a:pPr marL="0" marR="0" algn="ctr">
                        <a:spcBef>
                          <a:spcPts val="0"/>
                        </a:spcBef>
                        <a:spcAft>
                          <a:spcPts val="0"/>
                        </a:spcAft>
                      </a:pPr>
                      <a:r>
                        <a:rPr lang="en-US" sz="1000" dirty="0">
                          <a:solidFill>
                            <a:schemeClr val="tx1"/>
                          </a:solidFill>
                          <a:effectLst/>
                        </a:rPr>
                        <a:t>Lawrence</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12,568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2,116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172.3</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18,207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282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23.0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1702797656"/>
                  </a:ext>
                </a:extLst>
              </a:tr>
              <a:tr h="213711">
                <a:tc>
                  <a:txBody>
                    <a:bodyPr/>
                    <a:lstStyle/>
                    <a:p>
                      <a:pPr marL="0" marR="0" algn="ctr">
                        <a:spcBef>
                          <a:spcPts val="0"/>
                        </a:spcBef>
                        <a:spcAft>
                          <a:spcPts val="0"/>
                        </a:spcAft>
                      </a:pPr>
                      <a:r>
                        <a:rPr lang="en-US" sz="1000" dirty="0">
                          <a:solidFill>
                            <a:schemeClr val="tx1"/>
                          </a:solidFill>
                          <a:effectLst/>
                        </a:rPr>
                        <a:t>Leominster</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2,541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573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101.4</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4,538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128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22.6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3808939522"/>
                  </a:ext>
                </a:extLst>
              </a:tr>
              <a:tr h="213711">
                <a:tc>
                  <a:txBody>
                    <a:bodyPr/>
                    <a:lstStyle/>
                    <a:p>
                      <a:pPr marL="0" marR="0" algn="ctr">
                        <a:spcBef>
                          <a:spcPts val="0"/>
                        </a:spcBef>
                        <a:spcAft>
                          <a:spcPts val="0"/>
                        </a:spcAft>
                      </a:pPr>
                      <a:r>
                        <a:rPr lang="en-US" sz="1000" dirty="0">
                          <a:solidFill>
                            <a:schemeClr val="tx1"/>
                          </a:solidFill>
                          <a:effectLst/>
                        </a:rPr>
                        <a:t>Lowell</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9,844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1,966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120.9</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14,930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412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25.3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3626614678"/>
                  </a:ext>
                </a:extLst>
              </a:tr>
              <a:tr h="204967">
                <a:tc>
                  <a:txBody>
                    <a:bodyPr/>
                    <a:lstStyle/>
                    <a:p>
                      <a:pPr marL="0" marR="0" algn="ctr">
                        <a:spcBef>
                          <a:spcPts val="0"/>
                        </a:spcBef>
                        <a:spcAft>
                          <a:spcPts val="0"/>
                        </a:spcAft>
                      </a:pPr>
                      <a:r>
                        <a:rPr lang="en-US" sz="1000" dirty="0">
                          <a:solidFill>
                            <a:schemeClr val="tx1"/>
                          </a:solidFill>
                          <a:effectLst/>
                        </a:rPr>
                        <a:t>Lynn</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10,212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1,758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124.5</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15,664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315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22.3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1494468027"/>
                  </a:ext>
                </a:extLst>
              </a:tr>
              <a:tr h="213711">
                <a:tc>
                  <a:txBody>
                    <a:bodyPr/>
                    <a:lstStyle/>
                    <a:p>
                      <a:pPr marL="0" marR="0" algn="ctr">
                        <a:spcBef>
                          <a:spcPts val="0"/>
                        </a:spcBef>
                        <a:spcAft>
                          <a:spcPts val="0"/>
                        </a:spcAft>
                      </a:pPr>
                      <a:r>
                        <a:rPr lang="en-US" sz="1000" dirty="0">
                          <a:solidFill>
                            <a:schemeClr val="tx1"/>
                          </a:solidFill>
                          <a:effectLst/>
                        </a:rPr>
                        <a:t>Malden</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3,676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718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75.8</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6,278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212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22.4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326580341"/>
                  </a:ext>
                </a:extLst>
              </a:tr>
              <a:tr h="213711">
                <a:tc>
                  <a:txBody>
                    <a:bodyPr/>
                    <a:lstStyle/>
                    <a:p>
                      <a:pPr marL="0" marR="0" algn="ctr">
                        <a:spcBef>
                          <a:spcPts val="0"/>
                        </a:spcBef>
                        <a:spcAft>
                          <a:spcPts val="0"/>
                        </a:spcAft>
                      </a:pPr>
                      <a:r>
                        <a:rPr lang="en-US" sz="1000" dirty="0">
                          <a:solidFill>
                            <a:schemeClr val="tx1"/>
                          </a:solidFill>
                          <a:effectLst/>
                        </a:rPr>
                        <a:t>Methuen</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4,154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909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120.6</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6,694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183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24.3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4173796939"/>
                  </a:ext>
                </a:extLst>
              </a:tr>
              <a:tr h="213711">
                <a:tc>
                  <a:txBody>
                    <a:bodyPr/>
                    <a:lstStyle/>
                    <a:p>
                      <a:pPr marL="0" marR="0" algn="ctr">
                        <a:spcBef>
                          <a:spcPts val="0"/>
                        </a:spcBef>
                        <a:spcAft>
                          <a:spcPts val="0"/>
                        </a:spcAft>
                      </a:pPr>
                      <a:r>
                        <a:rPr lang="en-US" sz="1000" dirty="0">
                          <a:solidFill>
                            <a:schemeClr val="tx1"/>
                          </a:solidFill>
                          <a:effectLst/>
                        </a:rPr>
                        <a:t>New Bedford</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6,943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1,413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100.9</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12,686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262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18.7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3517422476"/>
                  </a:ext>
                </a:extLst>
              </a:tr>
              <a:tr h="213711">
                <a:tc>
                  <a:txBody>
                    <a:bodyPr/>
                    <a:lstStyle/>
                    <a:p>
                      <a:pPr marL="0" marR="0" algn="ctr">
                        <a:spcBef>
                          <a:spcPts val="0"/>
                        </a:spcBef>
                        <a:spcAft>
                          <a:spcPts val="0"/>
                        </a:spcAft>
                      </a:pPr>
                      <a:r>
                        <a:rPr lang="en-US" sz="1000" dirty="0">
                          <a:solidFill>
                            <a:schemeClr val="tx1"/>
                          </a:solidFill>
                          <a:effectLst/>
                        </a:rPr>
                        <a:t>Randolph</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2,075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325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67.4</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3,656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96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19.9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3470386812"/>
                  </a:ext>
                </a:extLst>
              </a:tr>
              <a:tr h="213711">
                <a:tc>
                  <a:txBody>
                    <a:bodyPr/>
                    <a:lstStyle/>
                    <a:p>
                      <a:pPr marL="0" marR="0" algn="ctr">
                        <a:spcBef>
                          <a:spcPts val="0"/>
                        </a:spcBef>
                        <a:spcAft>
                          <a:spcPts val="0"/>
                        </a:spcAft>
                      </a:pPr>
                      <a:r>
                        <a:rPr lang="en-US" sz="1000" dirty="0">
                          <a:solidFill>
                            <a:schemeClr val="tx1"/>
                          </a:solidFill>
                          <a:effectLst/>
                        </a:rPr>
                        <a:t>Revere</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6,188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1,151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135.1</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9,730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263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30.9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3328640128"/>
                  </a:ext>
                </a:extLst>
              </a:tr>
              <a:tr h="226883">
                <a:tc>
                  <a:txBody>
                    <a:bodyPr/>
                    <a:lstStyle/>
                    <a:p>
                      <a:pPr marL="0" marR="0" algn="ctr">
                        <a:spcBef>
                          <a:spcPts val="0"/>
                        </a:spcBef>
                        <a:spcAft>
                          <a:spcPts val="0"/>
                        </a:spcAft>
                      </a:pPr>
                      <a:r>
                        <a:rPr lang="en-US" sz="1000" dirty="0">
                          <a:solidFill>
                            <a:schemeClr val="tx1"/>
                          </a:solidFill>
                          <a:effectLst/>
                        </a:rPr>
                        <a:t>Springfield</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10,159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1,837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84.0</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18,317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631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28.8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911815788"/>
                  </a:ext>
                </a:extLst>
              </a:tr>
              <a:tr h="209550">
                <a:tc>
                  <a:txBody>
                    <a:bodyPr/>
                    <a:lstStyle/>
                    <a:p>
                      <a:pPr marL="0" marR="0" algn="ctr">
                        <a:spcBef>
                          <a:spcPts val="0"/>
                        </a:spcBef>
                        <a:spcAft>
                          <a:spcPts val="0"/>
                        </a:spcAft>
                      </a:pPr>
                      <a:r>
                        <a:rPr lang="en-US" sz="1000" dirty="0">
                          <a:solidFill>
                            <a:schemeClr val="tx1"/>
                          </a:solidFill>
                          <a:effectLst/>
                        </a:rPr>
                        <a:t>Worcester</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13,435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2,295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85.6</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21,404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553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20.6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756535634"/>
                  </a:ext>
                </a:extLst>
              </a:tr>
              <a:tr h="354589">
                <a:tc>
                  <a:txBody>
                    <a:bodyPr/>
                    <a:lstStyle/>
                    <a:p>
                      <a:pPr marL="0" marR="0" algn="ctr">
                        <a:spcBef>
                          <a:spcPts val="0"/>
                        </a:spcBef>
                        <a:spcAft>
                          <a:spcPts val="0"/>
                        </a:spcAft>
                      </a:pPr>
                      <a:r>
                        <a:rPr lang="en-US" sz="12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322,652</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61,603</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63.2</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572,278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19,036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19.5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1175785916"/>
                  </a:ext>
                </a:extLst>
              </a:tr>
            </a:tbl>
          </a:graphicData>
        </a:graphic>
      </p:graphicFrame>
    </p:spTree>
    <p:extLst>
      <p:ext uri="{BB962C8B-B14F-4D97-AF65-F5344CB8AC3E}">
        <p14:creationId xmlns:p14="http://schemas.microsoft.com/office/powerpoint/2010/main" val="177699574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7F5738-EA58-48D7-BF1F-2A25C8E0869C}"/>
              </a:ext>
            </a:extLst>
          </p:cNvPr>
          <p:cNvSpPr>
            <a:spLocks noGrp="1"/>
          </p:cNvSpPr>
          <p:nvPr>
            <p:ph type="title"/>
          </p:nvPr>
        </p:nvSpPr>
        <p:spPr>
          <a:xfrm>
            <a:off x="927219" y="3429002"/>
            <a:ext cx="10337562" cy="1362075"/>
          </a:xfrm>
        </p:spPr>
        <p:txBody>
          <a:bodyPr/>
          <a:lstStyle/>
          <a:p>
            <a:pPr algn="ctr"/>
            <a:r>
              <a:rPr lang="en-US" dirty="0"/>
              <a:t>Background</a:t>
            </a:r>
            <a:br>
              <a:rPr lang="en-US" dirty="0"/>
            </a:br>
            <a:endParaRPr lang="en-US" dirty="0"/>
          </a:p>
        </p:txBody>
      </p:sp>
      <p:sp>
        <p:nvSpPr>
          <p:cNvPr id="5" name="Slide Number Placeholder 4">
            <a:extLst>
              <a:ext uri="{FF2B5EF4-FFF2-40B4-BE49-F238E27FC236}">
                <a16:creationId xmlns:a16="http://schemas.microsoft.com/office/drawing/2014/main" id="{E10F2FAA-1221-4214-A534-3D833F7D9E91}"/>
              </a:ext>
            </a:extLst>
          </p:cNvPr>
          <p:cNvSpPr>
            <a:spLocks noGrp="1"/>
          </p:cNvSpPr>
          <p:nvPr>
            <p:ph type="sldNum" sz="quarter" idx="12"/>
          </p:nvPr>
        </p:nvSpPr>
        <p:spPr/>
        <p:txBody>
          <a:bodyPr/>
          <a:lstStyle/>
          <a:p>
            <a:pPr algn="r">
              <a:defRPr/>
            </a:pPr>
            <a:fld id="{CB82AA6B-9B4C-4258-8673-A58C11045426}" type="slidenum">
              <a:rPr lang="en-US">
                <a:solidFill>
                  <a:prstClr val="black">
                    <a:tint val="75000"/>
                  </a:prstClr>
                </a:solidFill>
                <a:latin typeface="Calibri" panose="020F0502020204030204"/>
              </a:rPr>
              <a:pPr algn="r">
                <a:defRPr/>
              </a:pPr>
              <a:t>16</a:t>
            </a:fld>
            <a:endParaRPr lang="en-US" dirty="0">
              <a:solidFill>
                <a:prstClr val="black">
                  <a:tint val="75000"/>
                </a:prstClr>
              </a:solidFill>
              <a:latin typeface="Calibri" panose="020F0502020204030204"/>
            </a:endParaRPr>
          </a:p>
        </p:txBody>
      </p:sp>
    </p:spTree>
    <p:extLst>
      <p:ext uri="{BB962C8B-B14F-4D97-AF65-F5344CB8AC3E}">
        <p14:creationId xmlns:p14="http://schemas.microsoft.com/office/powerpoint/2010/main" val="4153499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a:extLst>
              <a:ext uri="{FF2B5EF4-FFF2-40B4-BE49-F238E27FC236}">
                <a16:creationId xmlns:a16="http://schemas.microsoft.com/office/drawing/2014/main" id="{3969B033-9878-4145-98C7-6B3E96FFB884}"/>
              </a:ext>
            </a:extLst>
          </p:cNvPr>
          <p:cNvSpPr>
            <a:spLocks noGrp="1"/>
          </p:cNvSpPr>
          <p:nvPr>
            <p:ph type="sldNum" sz="quarter" idx="12"/>
          </p:nvPr>
        </p:nvSpPr>
        <p:spPr/>
        <p:txBody>
          <a:bodyPr/>
          <a:lstStyle/>
          <a:p>
            <a:pPr algn="r">
              <a:defRPr/>
            </a:pPr>
            <a:fld id="{568B51E1-594B-4C22-A6D8-C7227A4F2733}" type="slidenum">
              <a:rPr lang="en-US">
                <a:solidFill>
                  <a:prstClr val="black">
                    <a:tint val="75000"/>
                  </a:prstClr>
                </a:solidFill>
                <a:latin typeface="Calibri" panose="020F0502020204030204"/>
              </a:rPr>
              <a:pPr algn="r">
                <a:defRPr/>
              </a:pPr>
              <a:t>17</a:t>
            </a:fld>
            <a:endParaRPr lang="en-US">
              <a:solidFill>
                <a:prstClr val="black">
                  <a:tint val="75000"/>
                </a:prstClr>
              </a:solidFill>
              <a:latin typeface="Calibri" panose="020F0502020204030204"/>
            </a:endParaRPr>
          </a:p>
        </p:txBody>
      </p:sp>
      <p:sp>
        <p:nvSpPr>
          <p:cNvPr id="7" name="TextBox 6">
            <a:extLst>
              <a:ext uri="{FF2B5EF4-FFF2-40B4-BE49-F238E27FC236}">
                <a16:creationId xmlns:a16="http://schemas.microsoft.com/office/drawing/2014/main" id="{32CBC1D6-EB4D-4E9D-B088-02FE2E83DF4A}"/>
              </a:ext>
            </a:extLst>
          </p:cNvPr>
          <p:cNvSpPr txBox="1"/>
          <p:nvPr/>
        </p:nvSpPr>
        <p:spPr>
          <a:xfrm>
            <a:off x="7944" y="5966936"/>
            <a:ext cx="12158798" cy="615553"/>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Population percentage calculations provided by UMass Donahue Inst. based on </a:t>
            </a:r>
            <a:r>
              <a:rPr lang="en-US" sz="800" dirty="0" err="1">
                <a:solidFill>
                  <a:srgbClr val="000000"/>
                </a:solidFill>
                <a:latin typeface="Arial" panose="020B0604020202020204" pitchFamily="34" charset="0"/>
                <a:cs typeface="Arial" panose="020B0604020202020204" pitchFamily="34" charset="0"/>
              </a:rPr>
              <a:t>Strate</a:t>
            </a:r>
            <a:r>
              <a:rPr lang="en-US" sz="800" dirty="0">
                <a:solidFill>
                  <a:srgbClr val="000000"/>
                </a:solidFill>
                <a:latin typeface="Arial" panose="020B0604020202020204" pitchFamily="34" charset="0"/>
                <a:cs typeface="Arial" panose="020B0604020202020204" pitchFamily="34" charset="0"/>
              </a:rPr>
              <a:t> S, et al. Small Area Population Estimates for 2011 through 2020, published March 2020 (original report published Oct 2016) </a:t>
            </a:r>
          </a:p>
          <a:p>
            <a:pPr>
              <a:defRPr/>
            </a:pPr>
            <a:r>
              <a:rPr lang="en-US" sz="800" dirty="0">
                <a:solidFill>
                  <a:srgbClr val="000000"/>
                </a:solidFill>
                <a:latin typeface="Arial" panose="020B0604020202020204" pitchFamily="34" charset="0"/>
                <a:cs typeface="Arial" panose="020B0604020202020204" pitchFamily="34" charset="0"/>
              </a:rPr>
              <a:t>Percentages for Other and Unknown were not calculated due to unknown denominators. </a:t>
            </a:r>
          </a:p>
          <a:p>
            <a:pPr>
              <a:defRPr/>
            </a:pPr>
            <a:r>
              <a:rPr lang="en-US" sz="800" dirty="0">
                <a:solidFill>
                  <a:srgbClr val="000000"/>
                </a:solidFill>
                <a:latin typeface="Arial" panose="020B0604020202020204" pitchFamily="34" charset="0"/>
                <a:cs typeface="Arial" panose="020B0604020202020204" pitchFamily="34" charset="0"/>
              </a:rPr>
              <a:t>NH = Non – Hispanic</a:t>
            </a:r>
            <a:endParaRPr lang="en-US" sz="800" dirty="0">
              <a:solidFill>
                <a:prstClr val="black"/>
              </a:solidFill>
              <a:highlight>
                <a:srgbClr val="FFFF00"/>
              </a:highlight>
              <a:latin typeface="Arial" panose="020B0604020202020204" pitchFamily="34" charset="0"/>
              <a:cs typeface="Arial" panose="020B0604020202020204" pitchFamily="34" charset="0"/>
            </a:endParaRPr>
          </a:p>
          <a:p>
            <a:pPr>
              <a:defRPr/>
            </a:pPr>
            <a:endParaRPr lang="en-US" sz="1000" dirty="0">
              <a:solidFill>
                <a:srgbClr val="000000"/>
              </a:solidFill>
              <a:latin typeface="Arial" panose="020B0604020202020204" pitchFamily="34" charset="0"/>
              <a:cs typeface="Arial" panose="020B0604020202020204" pitchFamily="34" charset="0"/>
            </a:endParaRPr>
          </a:p>
        </p:txBody>
      </p:sp>
      <p:graphicFrame>
        <p:nvGraphicFramePr>
          <p:cNvPr id="8" name="Table 7">
            <a:extLst>
              <a:ext uri="{FF2B5EF4-FFF2-40B4-BE49-F238E27FC236}">
                <a16:creationId xmlns:a16="http://schemas.microsoft.com/office/drawing/2014/main" id="{8D6E6925-CD2C-44DF-9266-100A0221CC11}"/>
              </a:ext>
            </a:extLst>
          </p:cNvPr>
          <p:cNvGraphicFramePr>
            <a:graphicFrameLocks noGrp="1"/>
          </p:cNvGraphicFramePr>
          <p:nvPr>
            <p:extLst>
              <p:ext uri="{D42A27DB-BD31-4B8C-83A1-F6EECF244321}">
                <p14:modId xmlns:p14="http://schemas.microsoft.com/office/powerpoint/2010/main" val="1086044388"/>
              </p:ext>
            </p:extLst>
          </p:nvPr>
        </p:nvGraphicFramePr>
        <p:xfrm>
          <a:off x="259796" y="1632961"/>
          <a:ext cx="11655094" cy="1939181"/>
        </p:xfrm>
        <a:graphic>
          <a:graphicData uri="http://schemas.openxmlformats.org/drawingml/2006/table">
            <a:tbl>
              <a:tblPr firstRow="1" firstCol="1" bandRow="1">
                <a:tableStyleId>{5C22544A-7EE6-4342-B048-85BDC9FD1C3A}</a:tableStyleId>
              </a:tblPr>
              <a:tblGrid>
                <a:gridCol w="1144545">
                  <a:extLst>
                    <a:ext uri="{9D8B030D-6E8A-4147-A177-3AD203B41FA5}">
                      <a16:colId xmlns:a16="http://schemas.microsoft.com/office/drawing/2014/main" val="4075951014"/>
                    </a:ext>
                  </a:extLst>
                </a:gridCol>
                <a:gridCol w="660071">
                  <a:extLst>
                    <a:ext uri="{9D8B030D-6E8A-4147-A177-3AD203B41FA5}">
                      <a16:colId xmlns:a16="http://schemas.microsoft.com/office/drawing/2014/main" val="1612505937"/>
                    </a:ext>
                  </a:extLst>
                </a:gridCol>
                <a:gridCol w="699616">
                  <a:extLst>
                    <a:ext uri="{9D8B030D-6E8A-4147-A177-3AD203B41FA5}">
                      <a16:colId xmlns:a16="http://schemas.microsoft.com/office/drawing/2014/main" val="1025797876"/>
                    </a:ext>
                  </a:extLst>
                </a:gridCol>
                <a:gridCol w="719405">
                  <a:extLst>
                    <a:ext uri="{9D8B030D-6E8A-4147-A177-3AD203B41FA5}">
                      <a16:colId xmlns:a16="http://schemas.microsoft.com/office/drawing/2014/main" val="1637006745"/>
                    </a:ext>
                  </a:extLst>
                </a:gridCol>
                <a:gridCol w="595599">
                  <a:extLst>
                    <a:ext uri="{9D8B030D-6E8A-4147-A177-3AD203B41FA5}">
                      <a16:colId xmlns:a16="http://schemas.microsoft.com/office/drawing/2014/main" val="2031668282"/>
                    </a:ext>
                  </a:extLst>
                </a:gridCol>
                <a:gridCol w="886145">
                  <a:extLst>
                    <a:ext uri="{9D8B030D-6E8A-4147-A177-3AD203B41FA5}">
                      <a16:colId xmlns:a16="http://schemas.microsoft.com/office/drawing/2014/main" val="1984051687"/>
                    </a:ext>
                  </a:extLst>
                </a:gridCol>
                <a:gridCol w="625009">
                  <a:extLst>
                    <a:ext uri="{9D8B030D-6E8A-4147-A177-3AD203B41FA5}">
                      <a16:colId xmlns:a16="http://schemas.microsoft.com/office/drawing/2014/main" val="869740983"/>
                    </a:ext>
                  </a:extLst>
                </a:gridCol>
                <a:gridCol w="874667">
                  <a:extLst>
                    <a:ext uri="{9D8B030D-6E8A-4147-A177-3AD203B41FA5}">
                      <a16:colId xmlns:a16="http://schemas.microsoft.com/office/drawing/2014/main" val="1883575049"/>
                    </a:ext>
                  </a:extLst>
                </a:gridCol>
                <a:gridCol w="530310">
                  <a:extLst>
                    <a:ext uri="{9D8B030D-6E8A-4147-A177-3AD203B41FA5}">
                      <a16:colId xmlns:a16="http://schemas.microsoft.com/office/drawing/2014/main" val="2771555140"/>
                    </a:ext>
                  </a:extLst>
                </a:gridCol>
                <a:gridCol w="723627">
                  <a:extLst>
                    <a:ext uri="{9D8B030D-6E8A-4147-A177-3AD203B41FA5}">
                      <a16:colId xmlns:a16="http://schemas.microsoft.com/office/drawing/2014/main" val="3719797945"/>
                    </a:ext>
                  </a:extLst>
                </a:gridCol>
                <a:gridCol w="605164">
                  <a:extLst>
                    <a:ext uri="{9D8B030D-6E8A-4147-A177-3AD203B41FA5}">
                      <a16:colId xmlns:a16="http://schemas.microsoft.com/office/drawing/2014/main" val="1228260744"/>
                    </a:ext>
                  </a:extLst>
                </a:gridCol>
                <a:gridCol w="757774">
                  <a:extLst>
                    <a:ext uri="{9D8B030D-6E8A-4147-A177-3AD203B41FA5}">
                      <a16:colId xmlns:a16="http://schemas.microsoft.com/office/drawing/2014/main" val="2196486683"/>
                    </a:ext>
                  </a:extLst>
                </a:gridCol>
                <a:gridCol w="701512">
                  <a:extLst>
                    <a:ext uri="{9D8B030D-6E8A-4147-A177-3AD203B41FA5}">
                      <a16:colId xmlns:a16="http://schemas.microsoft.com/office/drawing/2014/main" val="2266782108"/>
                    </a:ext>
                  </a:extLst>
                </a:gridCol>
                <a:gridCol w="731233">
                  <a:extLst>
                    <a:ext uri="{9D8B030D-6E8A-4147-A177-3AD203B41FA5}">
                      <a16:colId xmlns:a16="http://schemas.microsoft.com/office/drawing/2014/main" val="1497268532"/>
                    </a:ext>
                  </a:extLst>
                </a:gridCol>
                <a:gridCol w="599267">
                  <a:extLst>
                    <a:ext uri="{9D8B030D-6E8A-4147-A177-3AD203B41FA5}">
                      <a16:colId xmlns:a16="http://schemas.microsoft.com/office/drawing/2014/main" val="721864081"/>
                    </a:ext>
                  </a:extLst>
                </a:gridCol>
                <a:gridCol w="801150">
                  <a:extLst>
                    <a:ext uri="{9D8B030D-6E8A-4147-A177-3AD203B41FA5}">
                      <a16:colId xmlns:a16="http://schemas.microsoft.com/office/drawing/2014/main" val="1994207196"/>
                    </a:ext>
                  </a:extLst>
                </a:gridCol>
              </a:tblGrid>
              <a:tr h="308556">
                <a:tc>
                  <a:txBody>
                    <a:bodyPr/>
                    <a:lstStyle/>
                    <a:p>
                      <a:pPr marL="0" marR="0" algn="ctr">
                        <a:spcBef>
                          <a:spcPts val="0"/>
                        </a:spcBef>
                        <a:spcAft>
                          <a:spcPts val="0"/>
                        </a:spcAft>
                      </a:pPr>
                      <a:r>
                        <a:rPr lang="en-US" sz="1000" dirty="0">
                          <a:solidFill>
                            <a:schemeClr val="tx1"/>
                          </a:solidFill>
                          <a:effectLst/>
                        </a:rPr>
                        <a:t> </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15">
                  <a:txBody>
                    <a:bodyPr/>
                    <a:lstStyle/>
                    <a:p>
                      <a:pPr marL="0" marR="0" algn="ctr">
                        <a:spcBef>
                          <a:spcPts val="0"/>
                        </a:spcBef>
                        <a:spcAft>
                          <a:spcPts val="0"/>
                        </a:spcAft>
                      </a:pPr>
                      <a:r>
                        <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Race/Ethnicity</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20352116"/>
                  </a:ext>
                </a:extLst>
              </a:tr>
              <a:tr h="986844">
                <a:tc>
                  <a:txBody>
                    <a:bodyPr/>
                    <a:lstStyle/>
                    <a:p>
                      <a:pPr marL="0" marR="0" algn="ctr">
                        <a:spcBef>
                          <a:spcPts val="0"/>
                        </a:spcBef>
                        <a:spcAft>
                          <a:spcPts val="0"/>
                        </a:spcAft>
                      </a:pPr>
                      <a:r>
                        <a:rPr lang="en-US" sz="1000" dirty="0">
                          <a:solidFill>
                            <a:schemeClr val="tx1"/>
                          </a:solidFill>
                          <a:effectLst/>
                        </a:rPr>
                        <a:t>Community</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Total Population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American Indian/ Alaskan Native, NH</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Asian, NH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Black, NH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Hispanic</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Multi, NH</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lang="en-US" sz="1000" b="1" i="0" u="none" strike="noStrike" dirty="0">
                          <a:solidFill>
                            <a:srgbClr val="000000"/>
                          </a:solidFill>
                          <a:effectLst/>
                          <a:latin typeface="Calibri" panose="020F0502020204030204" pitchFamily="34" charset="0"/>
                        </a:rPr>
                        <a:t>% of Population</a:t>
                      </a:r>
                    </a:p>
                    <a:p>
                      <a:pPr algn="ctr" fontAlgn="b"/>
                      <a:endParaRPr lang="en-US" sz="1000" b="1" i="0" u="none" strike="noStrike" dirty="0">
                        <a:solidFill>
                          <a:srgbClr val="000000"/>
                        </a:solidFill>
                        <a:effectLst/>
                        <a:latin typeface="Calibri" panose="020F0502020204030204" pitchFamily="34" charset="0"/>
                      </a:endParaRP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Native Hawaiian /Pacific Islander, NH</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White, NH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911901327"/>
                  </a:ext>
                </a:extLst>
              </a:tr>
              <a:tr h="338806">
                <a:tc>
                  <a:txBody>
                    <a:bodyPr/>
                    <a:lstStyle/>
                    <a:p>
                      <a:pPr marL="0" marR="0" algn="ctr">
                        <a:spcBef>
                          <a:spcPts val="0"/>
                        </a:spcBef>
                        <a:spcAft>
                          <a:spcPts val="0"/>
                        </a:spcAft>
                      </a:pPr>
                      <a:r>
                        <a:rPr lang="en-US" sz="1050" b="1" dirty="0">
                          <a:solidFill>
                            <a:schemeClr val="tx1"/>
                          </a:solidFill>
                        </a:rPr>
                        <a:t>Lawrence</a:t>
                      </a:r>
                      <a:endParaRPr lang="en-US" sz="105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87,731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117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0.1%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                1,806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2.1%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2,571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2.9%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            72,142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82.2%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                 421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0.5%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                                                 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&lt;0.1%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              10,655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12.1%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846718857"/>
                  </a:ext>
                </a:extLst>
              </a:tr>
              <a:tr h="300881">
                <a:tc>
                  <a:txBody>
                    <a:bodyPr/>
                    <a:lstStyle/>
                    <a:p>
                      <a:pPr marL="0" marR="0" algn="ctr">
                        <a:spcBef>
                          <a:spcPts val="0"/>
                        </a:spcBef>
                        <a:spcAft>
                          <a:spcPts val="0"/>
                        </a:spcAft>
                      </a:pPr>
                      <a:r>
                        <a:rPr lang="en-US" sz="105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6,964,383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11,644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1" i="0" u="none" strike="noStrike" dirty="0">
                          <a:solidFill>
                            <a:srgbClr val="000000"/>
                          </a:solidFill>
                          <a:effectLst/>
                          <a:latin typeface="Calibri" panose="020F0502020204030204" pitchFamily="34" charset="0"/>
                        </a:rPr>
                        <a:t>0.2%</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492,858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1" i="0" u="none" strike="noStrike" dirty="0">
                          <a:solidFill>
                            <a:srgbClr val="000000"/>
                          </a:solidFill>
                          <a:effectLst/>
                          <a:latin typeface="Calibri" panose="020F0502020204030204" pitchFamily="34" charset="0"/>
                        </a:rPr>
                        <a:t>7.1%</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509,228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1" i="0" u="none" strike="noStrike" dirty="0">
                          <a:solidFill>
                            <a:srgbClr val="000000"/>
                          </a:solidFill>
                          <a:effectLst/>
                          <a:latin typeface="Calibri" panose="020F0502020204030204" pitchFamily="34" charset="0"/>
                        </a:rPr>
                        <a:t>7.3%</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859,095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1" i="0" u="none" strike="noStrike" dirty="0">
                          <a:solidFill>
                            <a:srgbClr val="000000"/>
                          </a:solidFill>
                          <a:effectLst/>
                          <a:latin typeface="Calibri" panose="020F0502020204030204" pitchFamily="34" charset="0"/>
                        </a:rPr>
                        <a:t>12.3%</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128,005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1" i="0" u="none" strike="noStrike" dirty="0">
                          <a:solidFill>
                            <a:srgbClr val="000000"/>
                          </a:solidFill>
                          <a:effectLst/>
                          <a:latin typeface="Calibri" panose="020F0502020204030204" pitchFamily="34" charset="0"/>
                        </a:rPr>
                        <a:t>1.8%</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2,695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r" defTabSz="914400" rtl="0" eaLnBrk="1" fontAlgn="b" latinLnBrk="0" hangingPunct="1">
                        <a:lnSpc>
                          <a:spcPct val="100000"/>
                        </a:lnSpc>
                        <a:spcBef>
                          <a:spcPts val="0"/>
                        </a:spcBef>
                        <a:spcAft>
                          <a:spcPts val="0"/>
                        </a:spcAft>
                        <a:buClrTx/>
                        <a:buSzTx/>
                        <a:buFontTx/>
                        <a:buNone/>
                        <a:tabLst/>
                        <a:defRPr/>
                      </a:pPr>
                      <a:r>
                        <a:rPr kumimoji="0" lang="en-US" sz="1100" b="1"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&lt;0.1%</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4,955,521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1" i="0" u="none" strike="noStrike" dirty="0">
                          <a:solidFill>
                            <a:srgbClr val="000000"/>
                          </a:solidFill>
                          <a:effectLst/>
                          <a:latin typeface="Calibri" panose="020F0502020204030204" pitchFamily="34" charset="0"/>
                        </a:rPr>
                        <a:t>71.2%</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028356429"/>
                  </a:ext>
                </a:extLst>
              </a:tr>
            </a:tbl>
          </a:graphicData>
        </a:graphic>
      </p:graphicFrame>
      <p:sp>
        <p:nvSpPr>
          <p:cNvPr id="3" name="Title 2"/>
          <p:cNvSpPr>
            <a:spLocks noGrp="1"/>
          </p:cNvSpPr>
          <p:nvPr>
            <p:ph type="title"/>
          </p:nvPr>
        </p:nvSpPr>
        <p:spPr>
          <a:xfrm>
            <a:off x="-72946" y="37477"/>
            <a:ext cx="11553746" cy="914400"/>
          </a:xfrm>
        </p:spPr>
        <p:txBody>
          <a:bodyPr/>
          <a:lstStyle/>
          <a:p>
            <a:pPr algn="ctr"/>
            <a:r>
              <a:rPr lang="en-US" sz="3600" dirty="0">
                <a:solidFill>
                  <a:schemeClr val="bg2"/>
                </a:solidFill>
                <a:latin typeface="Segoe UI" panose="020B0502040204020203" pitchFamily="34" charset="0"/>
                <a:cs typeface="Segoe UI" panose="020B0502040204020203" pitchFamily="34" charset="0"/>
              </a:rPr>
              <a:t> Profile of </a:t>
            </a:r>
            <a:r>
              <a:rPr lang="en-US" sz="3600" dirty="0">
                <a:latin typeface="Segoe UI" panose="020B0502040204020203" pitchFamily="34" charset="0"/>
                <a:cs typeface="Segoe UI" panose="020B0502040204020203" pitchFamily="34" charset="0"/>
              </a:rPr>
              <a:t>Lawrence </a:t>
            </a:r>
            <a:r>
              <a:rPr lang="en-US" sz="3600" dirty="0">
                <a:solidFill>
                  <a:schemeClr val="bg2"/>
                </a:solidFill>
                <a:latin typeface="Segoe UI" panose="020B0502040204020203" pitchFamily="34" charset="0"/>
                <a:cs typeface="Segoe UI" panose="020B0502040204020203" pitchFamily="34" charset="0"/>
              </a:rPr>
              <a:t>by Race/Ethnicity </a:t>
            </a:r>
          </a:p>
        </p:txBody>
      </p:sp>
      <p:pic>
        <p:nvPicPr>
          <p:cNvPr id="12290" name="Picture 2">
            <a:extLst>
              <a:ext uri="{FF2B5EF4-FFF2-40B4-BE49-F238E27FC236}">
                <a16:creationId xmlns:a16="http://schemas.microsoft.com/office/drawing/2014/main" id="{A4F701C7-07D9-42CC-857E-9E03CF43A23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176000" y="15873"/>
            <a:ext cx="870959" cy="87095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8762826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EC42E0-3821-44BA-9FD8-F292A3298671}"/>
              </a:ext>
            </a:extLst>
          </p:cNvPr>
          <p:cNvSpPr>
            <a:spLocks noGrp="1"/>
          </p:cNvSpPr>
          <p:nvPr>
            <p:ph type="title"/>
          </p:nvPr>
        </p:nvSpPr>
        <p:spPr>
          <a:xfrm>
            <a:off x="480963" y="42960"/>
            <a:ext cx="10489585" cy="867541"/>
          </a:xfrm>
        </p:spPr>
        <p:txBody>
          <a:bodyPr>
            <a:normAutofit/>
          </a:bodyPr>
          <a:lstStyle/>
          <a:p>
            <a:pPr algn="ctr"/>
            <a:r>
              <a:rPr lang="en-US" dirty="0">
                <a:latin typeface="Segoe UI" panose="020B0502040204020203" pitchFamily="34" charset="0"/>
                <a:cs typeface="Segoe UI" panose="020B0502040204020203" pitchFamily="34" charset="0"/>
              </a:rPr>
              <a:t>Lawrence – Benchmarks</a:t>
            </a:r>
          </a:p>
        </p:txBody>
      </p:sp>
      <p:sp>
        <p:nvSpPr>
          <p:cNvPr id="3" name="Content Placeholder 2">
            <a:extLst>
              <a:ext uri="{FF2B5EF4-FFF2-40B4-BE49-F238E27FC236}">
                <a16:creationId xmlns:a16="http://schemas.microsoft.com/office/drawing/2014/main" id="{7C89D56F-1856-4109-A075-603A8B022BFF}"/>
              </a:ext>
            </a:extLst>
          </p:cNvPr>
          <p:cNvSpPr>
            <a:spLocks noGrp="1"/>
          </p:cNvSpPr>
          <p:nvPr>
            <p:ph idx="1"/>
          </p:nvPr>
        </p:nvSpPr>
        <p:spPr>
          <a:xfrm>
            <a:off x="788611" y="1252905"/>
            <a:ext cx="10037864" cy="4957893"/>
          </a:xfrm>
        </p:spPr>
        <p:txBody>
          <a:bodyPr>
            <a:normAutofit fontScale="70000" lnSpcReduction="20000"/>
          </a:bodyPr>
          <a:lstStyle/>
          <a:p>
            <a:pPr marL="0" indent="0">
              <a:spcBef>
                <a:spcPts val="600"/>
              </a:spcBef>
              <a:spcAft>
                <a:spcPts val="600"/>
              </a:spcAft>
              <a:buNone/>
            </a:pPr>
            <a:r>
              <a:rPr lang="en-US" sz="2900" u="sng" dirty="0"/>
              <a:t>Vaccine Administration</a:t>
            </a:r>
          </a:p>
          <a:p>
            <a:pPr>
              <a:spcBef>
                <a:spcPts val="600"/>
              </a:spcBef>
              <a:spcAft>
                <a:spcPts val="600"/>
              </a:spcAft>
            </a:pPr>
            <a:r>
              <a:rPr lang="en-US" sz="2000" b="1" dirty="0"/>
              <a:t>The per-capita dose administration rate (total doses) in Lawrence and whether they have met or exceeded the statewide rate</a:t>
            </a:r>
          </a:p>
          <a:p>
            <a:pPr>
              <a:spcBef>
                <a:spcPts val="600"/>
              </a:spcBef>
              <a:spcAft>
                <a:spcPts val="600"/>
              </a:spcAft>
            </a:pPr>
            <a:r>
              <a:rPr lang="en-US" sz="2000" b="1" dirty="0"/>
              <a:t>The percentage of Lawrence that has received a First Dose and whether they have met or exceeded the overall statewide average</a:t>
            </a:r>
          </a:p>
          <a:p>
            <a:pPr lvl="1">
              <a:spcBef>
                <a:spcPts val="600"/>
              </a:spcBef>
              <a:spcAft>
                <a:spcPts val="600"/>
              </a:spcAft>
            </a:pPr>
            <a:r>
              <a:rPr lang="en-US" sz="2000" dirty="0"/>
              <a:t>The percentage of </a:t>
            </a:r>
            <a:r>
              <a:rPr lang="en-US" sz="2000" b="1" dirty="0"/>
              <a:t>Age groups </a:t>
            </a:r>
            <a:r>
              <a:rPr lang="en-US" sz="2000" dirty="0"/>
              <a:t>that have received </a:t>
            </a:r>
            <a:r>
              <a:rPr lang="en-US" sz="2000" b="1" dirty="0"/>
              <a:t>a first dose </a:t>
            </a:r>
            <a:r>
              <a:rPr lang="en-US" sz="2000" dirty="0"/>
              <a:t>of vaccine and whether they have met or exceeded the </a:t>
            </a:r>
            <a:r>
              <a:rPr lang="en-US" sz="2000" b="1" dirty="0"/>
              <a:t>age-specific statewide averages </a:t>
            </a:r>
            <a:r>
              <a:rPr lang="en-US" sz="2000" dirty="0"/>
              <a:t>for Age group.</a:t>
            </a:r>
          </a:p>
          <a:p>
            <a:pPr lvl="1">
              <a:spcBef>
                <a:spcPts val="600"/>
              </a:spcBef>
              <a:spcAft>
                <a:spcPts val="600"/>
              </a:spcAft>
            </a:pPr>
            <a:r>
              <a:rPr lang="en-US" sz="2000" dirty="0"/>
              <a:t>The percentage of </a:t>
            </a:r>
            <a:r>
              <a:rPr lang="en-US" sz="2000" b="1" dirty="0"/>
              <a:t>Race/Ethnicity groups and Sex </a:t>
            </a:r>
            <a:r>
              <a:rPr lang="en-US" sz="2000" dirty="0"/>
              <a:t>that have received </a:t>
            </a:r>
            <a:r>
              <a:rPr lang="en-US" sz="2000" b="1" dirty="0"/>
              <a:t>a first dose </a:t>
            </a:r>
            <a:r>
              <a:rPr lang="en-US" sz="2000" dirty="0"/>
              <a:t>of vaccine and whether they have met or exceeded the overall statewide average.</a:t>
            </a:r>
          </a:p>
          <a:p>
            <a:pPr>
              <a:spcBef>
                <a:spcPts val="600"/>
              </a:spcBef>
              <a:spcAft>
                <a:spcPts val="600"/>
              </a:spcAft>
            </a:pPr>
            <a:r>
              <a:rPr lang="en-US" sz="2000" b="1" dirty="0"/>
              <a:t>The percentage of Lawrence that has been Partially and Fully Vaccinated and whether they have met or exceeded the state averages</a:t>
            </a:r>
          </a:p>
          <a:p>
            <a:pPr lvl="1">
              <a:spcBef>
                <a:spcPts val="600"/>
              </a:spcBef>
              <a:spcAft>
                <a:spcPts val="600"/>
              </a:spcAft>
            </a:pPr>
            <a:r>
              <a:rPr lang="en-US" sz="2000" dirty="0"/>
              <a:t>The percentage of </a:t>
            </a:r>
            <a:r>
              <a:rPr lang="en-US" sz="2000" b="1" dirty="0"/>
              <a:t>Age groups </a:t>
            </a:r>
            <a:r>
              <a:rPr lang="en-US" sz="2000" dirty="0"/>
              <a:t>that has been partially and fully vaccinated and whether they have met or exceeded the </a:t>
            </a:r>
            <a:r>
              <a:rPr lang="en-US" sz="2000" b="1" dirty="0"/>
              <a:t>age-specific statewide averages</a:t>
            </a:r>
            <a:r>
              <a:rPr lang="en-US" sz="2000" dirty="0"/>
              <a:t> for Age group.</a:t>
            </a:r>
          </a:p>
          <a:p>
            <a:pPr lvl="1">
              <a:spcBef>
                <a:spcPts val="600"/>
              </a:spcBef>
              <a:spcAft>
                <a:spcPts val="600"/>
              </a:spcAft>
            </a:pPr>
            <a:r>
              <a:rPr lang="en-US" sz="2000" dirty="0"/>
              <a:t>The percentage of </a:t>
            </a:r>
            <a:r>
              <a:rPr lang="en-US" sz="2000" b="1" dirty="0"/>
              <a:t>Race/Ethnicity groups and Sex </a:t>
            </a:r>
            <a:r>
              <a:rPr lang="en-US" sz="2000" dirty="0"/>
              <a:t>that has been partially and fully vaccinated and whether they have met or exceeded the overall state averages.</a:t>
            </a:r>
          </a:p>
          <a:p>
            <a:pPr marL="0" indent="0">
              <a:spcBef>
                <a:spcPts val="600"/>
              </a:spcBef>
              <a:spcAft>
                <a:spcPts val="600"/>
              </a:spcAft>
              <a:buNone/>
            </a:pPr>
            <a:r>
              <a:rPr lang="en-US" sz="2900" u="sng" dirty="0"/>
              <a:t>Community with highest burden</a:t>
            </a:r>
          </a:p>
          <a:p>
            <a:pPr marL="285750" indent="-285750">
              <a:spcBef>
                <a:spcPts val="600"/>
              </a:spcBef>
              <a:spcAft>
                <a:spcPts val="600"/>
              </a:spcAft>
            </a:pPr>
            <a:r>
              <a:rPr lang="en-US" sz="2000" b="1" dirty="0"/>
              <a:t>Decrease risk levels from red towards grey in Lawrence based on the average daily incidence per 100,000 (as published in the weekly COVID-19 public health report).</a:t>
            </a:r>
          </a:p>
          <a:p>
            <a:pPr marL="0" indent="0">
              <a:buNone/>
            </a:pPr>
            <a:endParaRPr lang="en-US" dirty="0"/>
          </a:p>
          <a:p>
            <a:endParaRPr lang="en-US" dirty="0"/>
          </a:p>
          <a:p>
            <a:endParaRPr lang="en-US" dirty="0"/>
          </a:p>
        </p:txBody>
      </p:sp>
      <p:sp>
        <p:nvSpPr>
          <p:cNvPr id="5" name="Slide Number Placeholder 4">
            <a:extLst>
              <a:ext uri="{FF2B5EF4-FFF2-40B4-BE49-F238E27FC236}">
                <a16:creationId xmlns:a16="http://schemas.microsoft.com/office/drawing/2014/main" id="{8F015AC8-408F-4E35-9487-4510AC67C41E}"/>
              </a:ext>
            </a:extLst>
          </p:cNvPr>
          <p:cNvSpPr>
            <a:spLocks noGrp="1"/>
          </p:cNvSpPr>
          <p:nvPr>
            <p:ph type="sldNum" sz="quarter" idx="12"/>
          </p:nvPr>
        </p:nvSpPr>
        <p:spPr/>
        <p:txBody>
          <a:bodyPr/>
          <a:lstStyle/>
          <a:p>
            <a:fld id="{CB82AA6B-9B4C-4258-8673-A58C11045426}" type="slidenum">
              <a:rPr lang="en-US">
                <a:solidFill>
                  <a:srgbClr val="FFFFFF"/>
                </a:solidFill>
                <a:latin typeface="Calibri"/>
              </a:rPr>
              <a:pPr/>
              <a:t>2</a:t>
            </a:fld>
            <a:endParaRPr lang="en-US" dirty="0">
              <a:solidFill>
                <a:srgbClr val="FFFFFF"/>
              </a:solidFill>
              <a:latin typeface="Calibri"/>
            </a:endParaRPr>
          </a:p>
        </p:txBody>
      </p:sp>
    </p:spTree>
    <p:extLst>
      <p:ext uri="{BB962C8B-B14F-4D97-AF65-F5344CB8AC3E}">
        <p14:creationId xmlns:p14="http://schemas.microsoft.com/office/powerpoint/2010/main" val="55931272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137077" y="228602"/>
            <a:ext cx="5699060" cy="769441"/>
          </a:xfrm>
          <a:prstGeom prst="rect">
            <a:avLst/>
          </a:prstGeom>
        </p:spPr>
        <p:txBody>
          <a:bodyPr wrap="none">
            <a:spAutoFit/>
          </a:bodyPr>
          <a:lstStyle/>
          <a:p>
            <a:pPr algn="ctr"/>
            <a:r>
              <a:rPr lang="en-US" sz="4400" dirty="0">
                <a:solidFill>
                  <a:srgbClr val="FFFFFF"/>
                </a:solidFill>
                <a:latin typeface="Calibri"/>
              </a:rPr>
              <a:t> Vaccination Definitions </a:t>
            </a:r>
          </a:p>
        </p:txBody>
      </p:sp>
      <p:sp>
        <p:nvSpPr>
          <p:cNvPr id="3" name="Content Placeholder 2">
            <a:extLst>
              <a:ext uri="{FF2B5EF4-FFF2-40B4-BE49-F238E27FC236}">
                <a16:creationId xmlns:a16="http://schemas.microsoft.com/office/drawing/2014/main" id="{7C89D56F-1856-4109-A075-603A8B022BFF}"/>
              </a:ext>
            </a:extLst>
          </p:cNvPr>
          <p:cNvSpPr txBox="1">
            <a:spLocks/>
          </p:cNvSpPr>
          <p:nvPr/>
        </p:nvSpPr>
        <p:spPr>
          <a:xfrm>
            <a:off x="461431" y="1258169"/>
            <a:ext cx="11024775" cy="3761095"/>
          </a:xfrm>
          <a:prstGeom prst="rect">
            <a:avLst/>
          </a:prstGeom>
        </p:spPr>
        <p:txBody>
          <a:bodyPr>
            <a:normAutofit fontScale="92500" lnSpcReduction="10000"/>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r>
              <a:rPr lang="en-US">
                <a:solidFill>
                  <a:srgbClr val="0F1C32"/>
                </a:solidFill>
                <a:latin typeface="Calibri"/>
              </a:rPr>
              <a:t>First Dose– Anyone who has received any vaccine (1</a:t>
            </a:r>
            <a:r>
              <a:rPr lang="en-US" baseline="30000">
                <a:solidFill>
                  <a:srgbClr val="0F1C32"/>
                </a:solidFill>
                <a:latin typeface="Calibri"/>
              </a:rPr>
              <a:t>st</a:t>
            </a:r>
            <a:r>
              <a:rPr lang="en-US">
                <a:solidFill>
                  <a:srgbClr val="0F1C32"/>
                </a:solidFill>
                <a:latin typeface="Calibri"/>
              </a:rPr>
              <a:t> dose of Moderna/Pfizer vaccine or Johnson &amp; Johnson vaccine)</a:t>
            </a:r>
          </a:p>
          <a:p>
            <a:pPr marL="0" indent="0">
              <a:buNone/>
            </a:pPr>
            <a:endParaRPr lang="en-US">
              <a:solidFill>
                <a:srgbClr val="0F1C32"/>
              </a:solidFill>
              <a:latin typeface="Calibri"/>
            </a:endParaRPr>
          </a:p>
          <a:p>
            <a:pPr marL="0" indent="0">
              <a:buNone/>
            </a:pPr>
            <a:r>
              <a:rPr lang="en-US">
                <a:solidFill>
                  <a:srgbClr val="0F1C32"/>
                </a:solidFill>
                <a:latin typeface="Calibri"/>
              </a:rPr>
              <a:t>Partially Vaccinated – Anyone who has received only the 1</a:t>
            </a:r>
            <a:r>
              <a:rPr lang="en-US" baseline="30000">
                <a:solidFill>
                  <a:srgbClr val="0F1C32"/>
                </a:solidFill>
                <a:latin typeface="Calibri"/>
              </a:rPr>
              <a:t>st</a:t>
            </a:r>
            <a:r>
              <a:rPr lang="en-US">
                <a:solidFill>
                  <a:srgbClr val="0F1C32"/>
                </a:solidFill>
                <a:latin typeface="Calibri"/>
              </a:rPr>
              <a:t> dose of Moderna/Pfizer vaccine</a:t>
            </a:r>
          </a:p>
          <a:p>
            <a:pPr marL="0" indent="0">
              <a:buNone/>
            </a:pPr>
            <a:endParaRPr lang="en-US">
              <a:solidFill>
                <a:srgbClr val="0F1C32"/>
              </a:solidFill>
              <a:latin typeface="Calibri"/>
            </a:endParaRPr>
          </a:p>
          <a:p>
            <a:pPr marL="0" indent="0">
              <a:buNone/>
            </a:pPr>
            <a:r>
              <a:rPr lang="en-US">
                <a:solidFill>
                  <a:srgbClr val="0F1C32"/>
                </a:solidFill>
                <a:latin typeface="Calibri"/>
              </a:rPr>
              <a:t>Fully Vaccinated – Anyone who has received the 2</a:t>
            </a:r>
            <a:r>
              <a:rPr lang="en-US" baseline="30000">
                <a:solidFill>
                  <a:srgbClr val="0F1C32"/>
                </a:solidFill>
                <a:latin typeface="Calibri"/>
              </a:rPr>
              <a:t>nd</a:t>
            </a:r>
            <a:r>
              <a:rPr lang="en-US">
                <a:solidFill>
                  <a:srgbClr val="0F1C32"/>
                </a:solidFill>
                <a:latin typeface="Calibri"/>
              </a:rPr>
              <a:t> dose of Moderna/Pfizer or Johnson &amp; Johnson Vaccine </a:t>
            </a:r>
          </a:p>
          <a:p>
            <a:pPr marL="0" indent="0">
              <a:buNone/>
            </a:pPr>
            <a:endParaRPr lang="en-US">
              <a:solidFill>
                <a:srgbClr val="0F1C32"/>
              </a:solidFill>
              <a:latin typeface="Calibri"/>
            </a:endParaRPr>
          </a:p>
          <a:p>
            <a:endParaRPr lang="en-US">
              <a:solidFill>
                <a:srgbClr val="0F1C32"/>
              </a:solidFill>
              <a:latin typeface="Calibri"/>
            </a:endParaRPr>
          </a:p>
          <a:p>
            <a:endParaRPr lang="en-US" dirty="0">
              <a:solidFill>
                <a:srgbClr val="0F1C32"/>
              </a:solidFill>
              <a:latin typeface="Calibri"/>
            </a:endParaRPr>
          </a:p>
        </p:txBody>
      </p:sp>
      <p:sp>
        <p:nvSpPr>
          <p:cNvPr id="4" name="TextBox 3">
            <a:extLst>
              <a:ext uri="{FF2B5EF4-FFF2-40B4-BE49-F238E27FC236}">
                <a16:creationId xmlns:a16="http://schemas.microsoft.com/office/drawing/2014/main" id="{93AE8FE3-0DC5-4D37-A03E-BF32CA03BA7D}"/>
              </a:ext>
            </a:extLst>
          </p:cNvPr>
          <p:cNvSpPr txBox="1"/>
          <p:nvPr/>
        </p:nvSpPr>
        <p:spPr>
          <a:xfrm>
            <a:off x="38037" y="6248400"/>
            <a:ext cx="11897140" cy="215444"/>
          </a:xfrm>
          <a:prstGeom prst="rect">
            <a:avLst/>
          </a:prstGeom>
          <a:noFill/>
        </p:spPr>
        <p:txBody>
          <a:bodyPr wrap="square" rtlCol="0">
            <a:spAutoFit/>
          </a:bodyPr>
          <a:lstStyle/>
          <a:p>
            <a:r>
              <a:rPr lang="en-US" sz="800" dirty="0">
                <a:solidFill>
                  <a:srgbClr val="0F1C32"/>
                </a:solidFill>
                <a:latin typeface="Calibri"/>
              </a:rPr>
              <a:t>Please note: </a:t>
            </a:r>
            <a:r>
              <a:rPr lang="en-US" sz="800" dirty="0" err="1">
                <a:solidFill>
                  <a:srgbClr val="0F1C32"/>
                </a:solidFill>
                <a:latin typeface="Calibri"/>
              </a:rPr>
              <a:t>Moderna</a:t>
            </a:r>
            <a:r>
              <a:rPr lang="en-US" sz="800" dirty="0">
                <a:solidFill>
                  <a:srgbClr val="0F1C32"/>
                </a:solidFill>
                <a:latin typeface="Calibri"/>
              </a:rPr>
              <a:t> and Pfizer vaccines are a 2-dose series. The Johnson &amp; Johnson is a 1 dose series  </a:t>
            </a:r>
          </a:p>
        </p:txBody>
      </p:sp>
      <p:pic>
        <p:nvPicPr>
          <p:cNvPr id="1026" name="Picture 2">
            <a:extLst>
              <a:ext uri="{FF2B5EF4-FFF2-40B4-BE49-F238E27FC236}">
                <a16:creationId xmlns:a16="http://schemas.microsoft.com/office/drawing/2014/main" id="{FECDB353-8CBC-4B89-ABEE-9DDE9D24A06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850573" y="29033"/>
            <a:ext cx="1084604" cy="92523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5148734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7F5738-EA58-48D7-BF1F-2A25C8E0869C}"/>
              </a:ext>
            </a:extLst>
          </p:cNvPr>
          <p:cNvSpPr>
            <a:spLocks noGrp="1"/>
          </p:cNvSpPr>
          <p:nvPr>
            <p:ph type="title"/>
          </p:nvPr>
        </p:nvSpPr>
        <p:spPr>
          <a:xfrm>
            <a:off x="1231265" y="3057526"/>
            <a:ext cx="10337562" cy="1362075"/>
          </a:xfrm>
        </p:spPr>
        <p:txBody>
          <a:bodyPr/>
          <a:lstStyle/>
          <a:p>
            <a:pPr algn="ctr"/>
            <a:r>
              <a:rPr lang="en-US" dirty="0"/>
              <a:t>Vaccine Administration</a:t>
            </a:r>
            <a:br>
              <a:rPr lang="en-US" dirty="0"/>
            </a:br>
            <a:endParaRPr lang="en-US" dirty="0"/>
          </a:p>
        </p:txBody>
      </p:sp>
      <p:sp>
        <p:nvSpPr>
          <p:cNvPr id="5" name="Slide Number Placeholder 4">
            <a:extLst>
              <a:ext uri="{FF2B5EF4-FFF2-40B4-BE49-F238E27FC236}">
                <a16:creationId xmlns:a16="http://schemas.microsoft.com/office/drawing/2014/main" id="{E10F2FAA-1221-4214-A534-3D833F7D9E91}"/>
              </a:ext>
            </a:extLst>
          </p:cNvPr>
          <p:cNvSpPr>
            <a:spLocks noGrp="1"/>
          </p:cNvSpPr>
          <p:nvPr>
            <p:ph type="sldNum" sz="quarter" idx="12"/>
          </p:nvPr>
        </p:nvSpPr>
        <p:spPr/>
        <p:txBody>
          <a:bodyPr/>
          <a:lstStyle/>
          <a:p>
            <a:fld id="{CB82AA6B-9B4C-4258-8673-A58C11045426}" type="slidenum">
              <a:rPr lang="en-US">
                <a:solidFill>
                  <a:srgbClr val="0F1C32"/>
                </a:solidFill>
                <a:latin typeface="Calibri"/>
              </a:rPr>
              <a:pPr/>
              <a:t>4</a:t>
            </a:fld>
            <a:endParaRPr lang="en-US" dirty="0">
              <a:solidFill>
                <a:srgbClr val="0F1C32"/>
              </a:solidFill>
              <a:latin typeface="Calibri"/>
            </a:endParaRPr>
          </a:p>
        </p:txBody>
      </p:sp>
    </p:spTree>
    <p:extLst>
      <p:ext uri="{BB962C8B-B14F-4D97-AF65-F5344CB8AC3E}">
        <p14:creationId xmlns:p14="http://schemas.microsoft.com/office/powerpoint/2010/main" val="26388162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3173" y="-76200"/>
            <a:ext cx="10844306" cy="2667000"/>
          </a:xfrm>
        </p:spPr>
        <p:txBody>
          <a:bodyPr/>
          <a:lstStyle/>
          <a:p>
            <a:pPr algn="ctr"/>
            <a:r>
              <a:rPr lang="en-US" sz="2400" dirty="0">
                <a:latin typeface="Segoe UI" panose="020B0502040204020203" pitchFamily="34" charset="0"/>
              </a:rPr>
              <a:t>Total Doses and Dose Administration Rate/100,000 </a:t>
            </a:r>
            <a:br>
              <a:rPr lang="en-US" sz="2400" dirty="0">
                <a:latin typeface="Segoe UI" panose="020B0502040204020203" pitchFamily="34" charset="0"/>
              </a:rPr>
            </a:br>
            <a:r>
              <a:rPr lang="en-US" sz="2400" dirty="0">
                <a:latin typeface="Segoe UI" panose="020B0502040204020203" pitchFamily="34" charset="0"/>
              </a:rPr>
              <a:t>for </a:t>
            </a:r>
            <a:r>
              <a:rPr lang="en-US" sz="2400" dirty="0">
                <a:latin typeface="Segoe UI" panose="020B0502040204020203" pitchFamily="34" charset="0"/>
                <a:cs typeface="Segoe UI" panose="020B0502040204020203" pitchFamily="34" charset="0"/>
              </a:rPr>
              <a:t>Lawrence</a:t>
            </a:r>
            <a:r>
              <a:rPr lang="en-US" sz="2400" dirty="0"/>
              <a:t> </a:t>
            </a:r>
            <a:r>
              <a:rPr lang="en-US" sz="2400" dirty="0">
                <a:latin typeface="Segoe UI" panose="020B0502040204020203" pitchFamily="34" charset="0"/>
              </a:rPr>
              <a:t>Compared to Statewide as of 3/17/2021</a:t>
            </a:r>
            <a:endParaRPr lang="en-US" sz="2400" dirty="0"/>
          </a:p>
        </p:txBody>
      </p:sp>
      <p:graphicFrame>
        <p:nvGraphicFramePr>
          <p:cNvPr id="3" name="Table 2">
            <a:extLst>
              <a:ext uri="{FF2B5EF4-FFF2-40B4-BE49-F238E27FC236}">
                <a16:creationId xmlns:a16="http://schemas.microsoft.com/office/drawing/2014/main" id="{A7DF9D62-E3BE-4E6C-93D2-9B56ACF2148B}"/>
              </a:ext>
            </a:extLst>
          </p:cNvPr>
          <p:cNvGraphicFramePr>
            <a:graphicFrameLocks noGrp="1"/>
          </p:cNvGraphicFramePr>
          <p:nvPr>
            <p:extLst>
              <p:ext uri="{D42A27DB-BD31-4B8C-83A1-F6EECF244321}">
                <p14:modId xmlns:p14="http://schemas.microsoft.com/office/powerpoint/2010/main" val="2429096302"/>
              </p:ext>
            </p:extLst>
          </p:nvPr>
        </p:nvGraphicFramePr>
        <p:xfrm>
          <a:off x="1071303" y="2622822"/>
          <a:ext cx="9055735" cy="2203740"/>
        </p:xfrm>
        <a:graphic>
          <a:graphicData uri="http://schemas.openxmlformats.org/drawingml/2006/table">
            <a:tbl>
              <a:tblPr firstRow="1" firstCol="1" bandRow="1">
                <a:tableStyleId>{5C22544A-7EE6-4342-B048-85BDC9FD1C3A}</a:tableStyleId>
              </a:tblPr>
              <a:tblGrid>
                <a:gridCol w="2787994">
                  <a:extLst>
                    <a:ext uri="{9D8B030D-6E8A-4147-A177-3AD203B41FA5}">
                      <a16:colId xmlns:a16="http://schemas.microsoft.com/office/drawing/2014/main" val="4075951014"/>
                    </a:ext>
                  </a:extLst>
                </a:gridCol>
                <a:gridCol w="3223568">
                  <a:extLst>
                    <a:ext uri="{9D8B030D-6E8A-4147-A177-3AD203B41FA5}">
                      <a16:colId xmlns:a16="http://schemas.microsoft.com/office/drawing/2014/main" val="3103514450"/>
                    </a:ext>
                  </a:extLst>
                </a:gridCol>
                <a:gridCol w="3044173">
                  <a:extLst>
                    <a:ext uri="{9D8B030D-6E8A-4147-A177-3AD203B41FA5}">
                      <a16:colId xmlns:a16="http://schemas.microsoft.com/office/drawing/2014/main" val="166287587"/>
                    </a:ext>
                  </a:extLst>
                </a:gridCol>
              </a:tblGrid>
              <a:tr h="938676">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600" dirty="0">
                          <a:solidFill>
                            <a:schemeClr val="tx1"/>
                          </a:solidFill>
                          <a:effectLst/>
                          <a:latin typeface="+mn-lt"/>
                        </a:rPr>
                        <a:t>Community</a:t>
                      </a:r>
                    </a:p>
                    <a:p>
                      <a:pPr marL="0" marR="0" algn="ctr">
                        <a:spcBef>
                          <a:spcPts val="0"/>
                        </a:spcBef>
                        <a:spcAft>
                          <a:spcPts val="0"/>
                        </a:spcAft>
                      </a:pPr>
                      <a:r>
                        <a:rPr lang="en-US" sz="1600" dirty="0">
                          <a:solidFill>
                            <a:schemeClr val="tx1"/>
                          </a:solidFill>
                          <a:effectLst/>
                          <a:latin typeface="+mn-lt"/>
                        </a:rPr>
                        <a:t> </a:t>
                      </a:r>
                      <a:endParaRPr lang="en-US" sz="1600" dirty="0">
                        <a:solidFill>
                          <a:schemeClr val="tx1"/>
                        </a:solidFill>
                        <a:effectLst/>
                        <a:latin typeface="+mn-lt"/>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6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Total Doses Administered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6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Administered Rate per 100K*</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020352116"/>
                  </a:ext>
                </a:extLst>
              </a:tr>
              <a:tr h="629502">
                <a:tc>
                  <a:txBody>
                    <a:bodyPr/>
                    <a:lstStyle/>
                    <a:p>
                      <a:pPr marL="0" marR="0" algn="ctr">
                        <a:spcBef>
                          <a:spcPts val="0"/>
                        </a:spcBef>
                        <a:spcAft>
                          <a:spcPts val="0"/>
                        </a:spcAft>
                      </a:pPr>
                      <a:r>
                        <a:rPr lang="en-US" sz="1600" b="1" dirty="0">
                          <a:solidFill>
                            <a:schemeClr val="tx1"/>
                          </a:solidFill>
                        </a:rPr>
                        <a:t>Lawrence</a:t>
                      </a:r>
                      <a:endParaRPr lang="en-US" sz="16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2000" b="0" i="0" u="none" strike="noStrike" dirty="0">
                          <a:solidFill>
                            <a:srgbClr val="000000"/>
                          </a:solidFill>
                          <a:effectLst/>
                          <a:latin typeface="Calibri" panose="020F0502020204030204" pitchFamily="34" charset="0"/>
                        </a:rPr>
                        <a:t>                                       19,308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2000" b="0" i="0" u="none" strike="noStrike" dirty="0">
                          <a:solidFill>
                            <a:srgbClr val="000000"/>
                          </a:solidFill>
                          <a:effectLst/>
                          <a:latin typeface="Calibri" panose="020F0502020204030204" pitchFamily="34" charset="0"/>
                        </a:rPr>
                        <a:t>                                                  22,008.2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494468027"/>
                  </a:ext>
                </a:extLst>
              </a:tr>
              <a:tr h="635562">
                <a:tc>
                  <a:txBody>
                    <a:bodyPr/>
                    <a:lstStyle/>
                    <a:p>
                      <a:pPr marL="0" marR="0" algn="ctr">
                        <a:spcBef>
                          <a:spcPts val="0"/>
                        </a:spcBef>
                        <a:spcAft>
                          <a:spcPts val="0"/>
                        </a:spcAft>
                      </a:pPr>
                      <a:r>
                        <a:rPr lang="en-US" sz="16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2000" b="0" i="0" u="none" strike="noStrike" dirty="0">
                          <a:solidFill>
                            <a:srgbClr val="000000"/>
                          </a:solidFill>
                          <a:effectLst/>
                          <a:latin typeface="Calibri" panose="020F0502020204030204" pitchFamily="34" charset="0"/>
                        </a:rPr>
                        <a:t>                                 2,671,928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2000" b="0" i="0" u="none" strike="noStrike" dirty="0">
                          <a:solidFill>
                            <a:srgbClr val="000000"/>
                          </a:solidFill>
                          <a:effectLst/>
                          <a:latin typeface="Calibri" panose="020F0502020204030204" pitchFamily="34" charset="0"/>
                        </a:rPr>
                        <a:t>                                                  38,365.6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262588915"/>
                  </a:ext>
                </a:extLst>
              </a:tr>
            </a:tbl>
          </a:graphicData>
        </a:graphic>
      </p:graphicFrame>
      <p:sp>
        <p:nvSpPr>
          <p:cNvPr id="5" name="TextBox 4">
            <a:extLst>
              <a:ext uri="{FF2B5EF4-FFF2-40B4-BE49-F238E27FC236}">
                <a16:creationId xmlns:a16="http://schemas.microsoft.com/office/drawing/2014/main" id="{FB68CFC1-0F99-423F-8877-C8A3BEE97A01}"/>
              </a:ext>
            </a:extLst>
          </p:cNvPr>
          <p:cNvSpPr txBox="1"/>
          <p:nvPr/>
        </p:nvSpPr>
        <p:spPr>
          <a:xfrm>
            <a:off x="15081" y="5791201"/>
            <a:ext cx="12161838" cy="707886"/>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Data Current as of 3/17/2021</a:t>
            </a:r>
          </a:p>
          <a:p>
            <a:pPr>
              <a:defRPr/>
            </a:pPr>
            <a:r>
              <a:rPr lang="en-US" sz="800" dirty="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 </a:t>
            </a:r>
            <a:endParaRPr lang="en-US" sz="800" dirty="0">
              <a:solidFill>
                <a:prstClr val="black"/>
              </a:solidFill>
              <a:highlight>
                <a:srgbClr val="FFFF00"/>
              </a:highlight>
              <a:latin typeface="Arial" panose="020B0604020202020204" pitchFamily="34" charset="0"/>
              <a:cs typeface="Arial" panose="020B0604020202020204" pitchFamily="34" charset="0"/>
            </a:endParaRPr>
          </a:p>
          <a:p>
            <a:pPr>
              <a:defRPr/>
            </a:pPr>
            <a:endParaRPr lang="en-US" sz="800" dirty="0">
              <a:solidFill>
                <a:srgbClr val="000000"/>
              </a:solidFill>
              <a:latin typeface="Arial" panose="020B0604020202020204" pitchFamily="34" charset="0"/>
              <a:cs typeface="Arial" panose="020B0604020202020204" pitchFamily="34" charset="0"/>
            </a:endParaRPr>
          </a:p>
        </p:txBody>
      </p:sp>
      <p:sp>
        <p:nvSpPr>
          <p:cNvPr id="6" name="TextBox 5">
            <a:extLst>
              <a:ext uri="{FF2B5EF4-FFF2-40B4-BE49-F238E27FC236}">
                <a16:creationId xmlns:a16="http://schemas.microsoft.com/office/drawing/2014/main" id="{1969D6DE-8958-4FC5-99C7-55A7F881A900}"/>
              </a:ext>
            </a:extLst>
          </p:cNvPr>
          <p:cNvSpPr txBox="1"/>
          <p:nvPr/>
        </p:nvSpPr>
        <p:spPr>
          <a:xfrm>
            <a:off x="377942" y="1060722"/>
            <a:ext cx="10975858" cy="1631216"/>
          </a:xfrm>
          <a:prstGeom prst="rect">
            <a:avLst/>
          </a:prstGeom>
          <a:noFill/>
        </p:spPr>
        <p:txBody>
          <a:bodyPr wrap="square" rtlCol="0">
            <a:spAutoFit/>
          </a:bodyPr>
          <a:lstStyle/>
          <a:p>
            <a:pPr>
              <a:defRPr/>
            </a:pPr>
            <a:r>
              <a:rPr lang="en-US" sz="1600" b="1" u="sng" dirty="0">
                <a:solidFill>
                  <a:prstClr val="black"/>
                </a:solidFill>
                <a:latin typeface="Calibri" panose="020F0502020204030204"/>
              </a:rPr>
              <a:t>Vaccine Administration Benchmark</a:t>
            </a:r>
            <a:endParaRPr lang="en-US" sz="2400" b="1" u="sng" dirty="0">
              <a:solidFill>
                <a:prstClr val="black"/>
              </a:solidFill>
              <a:latin typeface="Calibri" panose="020F0502020204030204"/>
            </a:endParaRPr>
          </a:p>
          <a:p>
            <a:pPr marL="742950" lvl="1" indent="-285750">
              <a:buFont typeface="Arial" panose="020B0604020202020204" pitchFamily="34" charset="0"/>
              <a:buChar char="•"/>
              <a:defRPr/>
            </a:pPr>
            <a:r>
              <a:rPr lang="en-US" sz="1400" dirty="0">
                <a:solidFill>
                  <a:prstClr val="black"/>
                </a:solidFill>
                <a:latin typeface="Calibri" panose="020F0502020204030204"/>
              </a:rPr>
              <a:t>Per-capita dose administration rate for Lawrence</a:t>
            </a:r>
            <a:r>
              <a:rPr lang="en-US" sz="1400" dirty="0">
                <a:solidFill>
                  <a:srgbClr val="0F1C32"/>
                </a:solidFill>
                <a:latin typeface="Calibri" panose="020F0502020204030204"/>
              </a:rPr>
              <a:t> compared to the overall state rate of </a:t>
            </a:r>
            <a:r>
              <a:rPr lang="en-US" sz="1600" b="1" dirty="0">
                <a:solidFill>
                  <a:srgbClr val="5B9BD5">
                    <a:lumMod val="75000"/>
                  </a:srgbClr>
                </a:solidFill>
                <a:latin typeface="Calibri" panose="020F0502020204030204"/>
              </a:rPr>
              <a:t>38,365.6 per 100,000.</a:t>
            </a:r>
          </a:p>
          <a:p>
            <a:pPr marL="742950" lvl="1" indent="-285750">
              <a:buFont typeface="Arial" panose="020B0604020202020204" pitchFamily="34" charset="0"/>
              <a:buChar char="•"/>
              <a:defRPr/>
            </a:pPr>
            <a:r>
              <a:rPr lang="en-US" sz="1400" dirty="0">
                <a:solidFill>
                  <a:prstClr val="black"/>
                </a:solidFill>
                <a:latin typeface="Calibri" panose="020F0502020204030204"/>
              </a:rPr>
              <a:t>Lawrence has not met or exceeded the overall state average.</a:t>
            </a:r>
          </a:p>
          <a:p>
            <a:pPr lvl="1">
              <a:defRPr/>
            </a:pPr>
            <a:endParaRPr lang="en-US" b="1" dirty="0">
              <a:solidFill>
                <a:srgbClr val="5B9BD5">
                  <a:lumMod val="75000"/>
                </a:srgbClr>
              </a:solidFill>
              <a:latin typeface="Calibri" panose="020F0502020204030204"/>
            </a:endParaRPr>
          </a:p>
          <a:p>
            <a:pPr lvl="1">
              <a:defRPr/>
            </a:pPr>
            <a:endParaRPr lang="en-US" dirty="0">
              <a:solidFill>
                <a:prstClr val="black"/>
              </a:solidFill>
              <a:latin typeface="Calibri" panose="020F0502020204030204"/>
            </a:endParaRPr>
          </a:p>
          <a:p>
            <a:pPr>
              <a:defRPr/>
            </a:pPr>
            <a:endParaRPr lang="en-US" dirty="0">
              <a:solidFill>
                <a:prstClr val="black"/>
              </a:solidFill>
              <a:latin typeface="Calibri" panose="020F0502020204030204"/>
            </a:endParaRPr>
          </a:p>
        </p:txBody>
      </p:sp>
      <p:pic>
        <p:nvPicPr>
          <p:cNvPr id="2050" name="Picture 2">
            <a:extLst>
              <a:ext uri="{FF2B5EF4-FFF2-40B4-BE49-F238E27FC236}">
                <a16:creationId xmlns:a16="http://schemas.microsoft.com/office/drawing/2014/main" id="{16C545D3-2B38-4C00-85D1-585A1619146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984997" y="0"/>
            <a:ext cx="964963" cy="96496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8707775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A7DF9D62-E3BE-4E6C-93D2-9B56ACF2148B}"/>
              </a:ext>
            </a:extLst>
          </p:cNvPr>
          <p:cNvGraphicFramePr>
            <a:graphicFrameLocks noGrp="1"/>
          </p:cNvGraphicFramePr>
          <p:nvPr>
            <p:extLst>
              <p:ext uri="{D42A27DB-BD31-4B8C-83A1-F6EECF244321}">
                <p14:modId xmlns:p14="http://schemas.microsoft.com/office/powerpoint/2010/main" val="2631110646"/>
              </p:ext>
            </p:extLst>
          </p:nvPr>
        </p:nvGraphicFramePr>
        <p:xfrm>
          <a:off x="420472" y="4236720"/>
          <a:ext cx="11553749" cy="1082040"/>
        </p:xfrm>
        <a:graphic>
          <a:graphicData uri="http://schemas.openxmlformats.org/drawingml/2006/table">
            <a:tbl>
              <a:tblPr firstRow="1" firstCol="1" bandRow="1">
                <a:tableStyleId>{5C22544A-7EE6-4342-B048-85BDC9FD1C3A}</a:tableStyleId>
              </a:tblPr>
              <a:tblGrid>
                <a:gridCol w="1380450">
                  <a:extLst>
                    <a:ext uri="{9D8B030D-6E8A-4147-A177-3AD203B41FA5}">
                      <a16:colId xmlns:a16="http://schemas.microsoft.com/office/drawing/2014/main" val="4075951014"/>
                    </a:ext>
                  </a:extLst>
                </a:gridCol>
                <a:gridCol w="1247079">
                  <a:extLst>
                    <a:ext uri="{9D8B030D-6E8A-4147-A177-3AD203B41FA5}">
                      <a16:colId xmlns:a16="http://schemas.microsoft.com/office/drawing/2014/main" val="3208626251"/>
                    </a:ext>
                  </a:extLst>
                </a:gridCol>
                <a:gridCol w="1953857">
                  <a:extLst>
                    <a:ext uri="{9D8B030D-6E8A-4147-A177-3AD203B41FA5}">
                      <a16:colId xmlns:a16="http://schemas.microsoft.com/office/drawing/2014/main" val="3103514450"/>
                    </a:ext>
                  </a:extLst>
                </a:gridCol>
                <a:gridCol w="1682739">
                  <a:extLst>
                    <a:ext uri="{9D8B030D-6E8A-4147-A177-3AD203B41FA5}">
                      <a16:colId xmlns:a16="http://schemas.microsoft.com/office/drawing/2014/main" val="166287587"/>
                    </a:ext>
                  </a:extLst>
                </a:gridCol>
                <a:gridCol w="1548513">
                  <a:extLst>
                    <a:ext uri="{9D8B030D-6E8A-4147-A177-3AD203B41FA5}">
                      <a16:colId xmlns:a16="http://schemas.microsoft.com/office/drawing/2014/main" val="4207623873"/>
                    </a:ext>
                  </a:extLst>
                </a:gridCol>
                <a:gridCol w="1996353">
                  <a:extLst>
                    <a:ext uri="{9D8B030D-6E8A-4147-A177-3AD203B41FA5}">
                      <a16:colId xmlns:a16="http://schemas.microsoft.com/office/drawing/2014/main" val="1407159824"/>
                    </a:ext>
                  </a:extLst>
                </a:gridCol>
                <a:gridCol w="1744758">
                  <a:extLst>
                    <a:ext uri="{9D8B030D-6E8A-4147-A177-3AD203B41FA5}">
                      <a16:colId xmlns:a16="http://schemas.microsoft.com/office/drawing/2014/main" val="1855648807"/>
                    </a:ext>
                  </a:extLst>
                </a:gridCol>
              </a:tblGrid>
              <a:tr h="591151">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effectLst/>
                          <a:latin typeface="+mn-lt"/>
                        </a:rPr>
                        <a:t>Community</a:t>
                      </a:r>
                    </a:p>
                    <a:p>
                      <a:pPr marL="0" marR="0" algn="ctr">
                        <a:spcBef>
                          <a:spcPts val="0"/>
                        </a:spcBef>
                        <a:spcAft>
                          <a:spcPts val="0"/>
                        </a:spcAft>
                      </a:pPr>
                      <a:r>
                        <a:rPr lang="en-US" sz="1400" dirty="0">
                          <a:solidFill>
                            <a:schemeClr val="tx1"/>
                          </a:solidFill>
                          <a:effectLst/>
                          <a:latin typeface="+mn-lt"/>
                        </a:rPr>
                        <a:t> </a:t>
                      </a:r>
                      <a:endParaRPr lang="en-US" sz="1400" dirty="0">
                        <a:solidFill>
                          <a:schemeClr val="tx1"/>
                        </a:solidFill>
                        <a:effectLst/>
                        <a:latin typeface="+mn-lt"/>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Partially Vaccinated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of Community population Partially Vaccinated</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400" baseline="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Difference from state average</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Fully Vaccinated</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of community population Fully Vaccinated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Difference from </a:t>
                      </a:r>
                    </a:p>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state average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1020352116"/>
                  </a:ext>
                </a:extLst>
              </a:tr>
              <a:tr h="228600">
                <a:tc>
                  <a:txBody>
                    <a:bodyPr/>
                    <a:lstStyle/>
                    <a:p>
                      <a:pPr marL="0" marR="0" algn="ctr">
                        <a:spcBef>
                          <a:spcPts val="0"/>
                        </a:spcBef>
                        <a:spcAft>
                          <a:spcPts val="0"/>
                        </a:spcAft>
                      </a:pPr>
                      <a:r>
                        <a:rPr lang="en-US" sz="1400" b="1" dirty="0">
                          <a:solidFill>
                            <a:schemeClr val="tx1"/>
                          </a:solidFill>
                        </a:rPr>
                        <a:t>Lawrence</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7,748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8.8%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5,830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a:solidFill>
                            <a:srgbClr val="000000"/>
                          </a:solidFill>
                          <a:effectLst/>
                          <a:latin typeface="Calibri" panose="020F0502020204030204" pitchFamily="34" charset="0"/>
                        </a:rPr>
                        <a:t>6.6%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-7.4%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1702797656"/>
                  </a:ext>
                </a:extLst>
              </a:tr>
              <a:tr h="212049">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793,042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11.4%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0.0%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972,103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14.0%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0.0%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2010462094"/>
                  </a:ext>
                </a:extLst>
              </a:tr>
            </a:tbl>
          </a:graphicData>
        </a:graphic>
      </p:graphicFrame>
      <p:sp>
        <p:nvSpPr>
          <p:cNvPr id="4" name="Slide Number Placeholder 3">
            <a:extLst>
              <a:ext uri="{FF2B5EF4-FFF2-40B4-BE49-F238E27FC236}">
                <a16:creationId xmlns:a16="http://schemas.microsoft.com/office/drawing/2014/main" id="{1FB156B9-7416-4AAA-8971-BE09AC4F6636}"/>
              </a:ext>
            </a:extLst>
          </p:cNvPr>
          <p:cNvSpPr>
            <a:spLocks noGrp="1"/>
          </p:cNvSpPr>
          <p:nvPr>
            <p:ph type="sldNum" sz="quarter" idx="12"/>
          </p:nvPr>
        </p:nvSpPr>
        <p:spPr>
          <a:xfrm>
            <a:off x="8612747" y="6492878"/>
            <a:ext cx="2736414" cy="365125"/>
          </a:xfrm>
        </p:spPr>
        <p:txBody>
          <a:bodyPr/>
          <a:lstStyle/>
          <a:p>
            <a:pPr algn="r">
              <a:defRPr/>
            </a:pPr>
            <a:fld id="{568B51E1-594B-4C22-A6D8-C7227A4F2733}" type="slidenum">
              <a:rPr lang="en-US">
                <a:solidFill>
                  <a:prstClr val="black">
                    <a:tint val="75000"/>
                  </a:prstClr>
                </a:solidFill>
                <a:latin typeface="Calibri" panose="020F0502020204030204"/>
              </a:rPr>
              <a:pPr algn="r">
                <a:defRPr/>
              </a:pPr>
              <a:t>6</a:t>
            </a:fld>
            <a:endParaRPr lang="en-US" dirty="0">
              <a:solidFill>
                <a:prstClr val="black">
                  <a:tint val="75000"/>
                </a:prstClr>
              </a:solidFill>
              <a:latin typeface="Calibri" panose="020F0502020204030204"/>
            </a:endParaRPr>
          </a:p>
        </p:txBody>
      </p:sp>
      <p:sp>
        <p:nvSpPr>
          <p:cNvPr id="3" name="TextBox 2">
            <a:extLst>
              <a:ext uri="{FF2B5EF4-FFF2-40B4-BE49-F238E27FC236}">
                <a16:creationId xmlns:a16="http://schemas.microsoft.com/office/drawing/2014/main" id="{ED7907DD-4508-46A8-B98F-0FDEF5ED0337}"/>
              </a:ext>
            </a:extLst>
          </p:cNvPr>
          <p:cNvSpPr txBox="1"/>
          <p:nvPr/>
        </p:nvSpPr>
        <p:spPr>
          <a:xfrm>
            <a:off x="319127" y="815421"/>
            <a:ext cx="12161838" cy="1538883"/>
          </a:xfrm>
          <a:prstGeom prst="rect">
            <a:avLst/>
          </a:prstGeom>
          <a:noFill/>
        </p:spPr>
        <p:txBody>
          <a:bodyPr wrap="square" rtlCol="0">
            <a:spAutoFit/>
          </a:bodyPr>
          <a:lstStyle/>
          <a:p>
            <a:endParaRPr lang="en-US" sz="1600" b="1" u="sng" dirty="0">
              <a:solidFill>
                <a:srgbClr val="0F1C32"/>
              </a:solidFill>
              <a:latin typeface="Calibri"/>
            </a:endParaRPr>
          </a:p>
          <a:p>
            <a:pPr>
              <a:spcBef>
                <a:spcPts val="600"/>
              </a:spcBef>
            </a:pPr>
            <a:r>
              <a:rPr lang="en-US" sz="1600" b="1" u="sng" dirty="0">
                <a:solidFill>
                  <a:srgbClr val="0F1C32"/>
                </a:solidFill>
                <a:latin typeface="Calibri"/>
              </a:rPr>
              <a:t>Vaccine Administration Benchmark</a:t>
            </a:r>
          </a:p>
          <a:p>
            <a:pPr marL="742950" lvl="1" indent="-285750">
              <a:spcBef>
                <a:spcPts val="600"/>
              </a:spcBef>
              <a:buFont typeface="Arial" panose="020B0604020202020204" pitchFamily="34" charset="0"/>
              <a:buChar char="•"/>
            </a:pPr>
            <a:r>
              <a:rPr lang="en-US" sz="1300" dirty="0">
                <a:solidFill>
                  <a:srgbClr val="0F1C32"/>
                </a:solidFill>
                <a:latin typeface="Calibri"/>
              </a:rPr>
              <a:t>Percentage of Lawrence that has received </a:t>
            </a:r>
            <a:r>
              <a:rPr lang="en-US" sz="1300" b="1" dirty="0">
                <a:solidFill>
                  <a:srgbClr val="0F1C32"/>
                </a:solidFill>
                <a:latin typeface="Calibri"/>
              </a:rPr>
              <a:t>a First Dose </a:t>
            </a:r>
            <a:r>
              <a:rPr lang="en-US" sz="1300" dirty="0">
                <a:solidFill>
                  <a:srgbClr val="0F1C32"/>
                </a:solidFill>
                <a:latin typeface="Calibri"/>
              </a:rPr>
              <a:t>of vaccine and whether the community has met or exceeded the statewide average of </a:t>
            </a:r>
            <a:r>
              <a:rPr lang="en-US" sz="1300" b="1" dirty="0">
                <a:solidFill>
                  <a:srgbClr val="5B9BD5">
                    <a:lumMod val="75000"/>
                  </a:srgbClr>
                </a:solidFill>
                <a:latin typeface="Calibri"/>
              </a:rPr>
              <a:t>25.3%.</a:t>
            </a:r>
            <a:endParaRPr lang="en-US" sz="1300" dirty="0">
              <a:solidFill>
                <a:srgbClr val="0F1C32"/>
              </a:solidFill>
              <a:latin typeface="Calibri"/>
            </a:endParaRPr>
          </a:p>
          <a:p>
            <a:pPr marL="742950" lvl="1" indent="-285750">
              <a:buFont typeface="Arial" panose="020B0604020202020204" pitchFamily="34" charset="0"/>
              <a:buChar char="•"/>
            </a:pPr>
            <a:r>
              <a:rPr lang="en-US" sz="1300" dirty="0">
                <a:solidFill>
                  <a:srgbClr val="0F1C32"/>
                </a:solidFill>
                <a:latin typeface="Calibri"/>
              </a:rPr>
              <a:t>Percentage of Lawrence that is </a:t>
            </a:r>
            <a:r>
              <a:rPr lang="en-US" sz="1300" b="1" dirty="0">
                <a:solidFill>
                  <a:srgbClr val="0F1C32"/>
                </a:solidFill>
                <a:latin typeface="Calibri"/>
              </a:rPr>
              <a:t>Partially Vaccinated  </a:t>
            </a:r>
            <a:r>
              <a:rPr lang="en-US" sz="1300" dirty="0">
                <a:solidFill>
                  <a:srgbClr val="0F1C32"/>
                </a:solidFill>
                <a:latin typeface="Calibri"/>
              </a:rPr>
              <a:t>and whether they have met or exceeded the state average of </a:t>
            </a:r>
            <a:r>
              <a:rPr lang="en-US" sz="1300" b="1" dirty="0">
                <a:solidFill>
                  <a:srgbClr val="5B9BD5">
                    <a:lumMod val="75000"/>
                  </a:srgbClr>
                </a:solidFill>
                <a:latin typeface="Calibri"/>
              </a:rPr>
              <a:t>11.4%.</a:t>
            </a:r>
          </a:p>
          <a:p>
            <a:pPr marL="742950" lvl="1" indent="-285750">
              <a:buFont typeface="Arial" panose="020B0604020202020204" pitchFamily="34" charset="0"/>
              <a:buChar char="•"/>
            </a:pPr>
            <a:r>
              <a:rPr lang="en-US" sz="1300" dirty="0">
                <a:solidFill>
                  <a:srgbClr val="0F1C32"/>
                </a:solidFill>
                <a:latin typeface="Calibri"/>
              </a:rPr>
              <a:t>The percentage of Lawrence that is </a:t>
            </a:r>
            <a:r>
              <a:rPr lang="en-US" sz="1300" b="1" dirty="0">
                <a:solidFill>
                  <a:srgbClr val="0F1C32"/>
                </a:solidFill>
                <a:latin typeface="Calibri"/>
              </a:rPr>
              <a:t>Fully Vaccinated </a:t>
            </a:r>
            <a:r>
              <a:rPr lang="en-US" sz="1300" dirty="0">
                <a:solidFill>
                  <a:srgbClr val="0F1C32"/>
                </a:solidFill>
                <a:latin typeface="Calibri"/>
              </a:rPr>
              <a:t>and whether they have met or exceeded the state average of </a:t>
            </a:r>
            <a:r>
              <a:rPr lang="en-US" sz="1300" b="1" dirty="0">
                <a:solidFill>
                  <a:srgbClr val="5B9BD5">
                    <a:lumMod val="75000"/>
                  </a:srgbClr>
                </a:solidFill>
                <a:latin typeface="Calibri"/>
              </a:rPr>
              <a:t>14.0%</a:t>
            </a:r>
            <a:r>
              <a:rPr lang="en-US" sz="1300" b="1" dirty="0">
                <a:solidFill>
                  <a:srgbClr val="0F1C32"/>
                </a:solidFill>
                <a:latin typeface="Calibri"/>
              </a:rPr>
              <a:t>.</a:t>
            </a:r>
          </a:p>
          <a:p>
            <a:pPr marL="742950" lvl="1" indent="-285750">
              <a:buFont typeface="Arial" panose="020B0604020202020204" pitchFamily="34" charset="0"/>
              <a:buChar char="•"/>
            </a:pPr>
            <a:r>
              <a:rPr lang="en-US" sz="1300" dirty="0">
                <a:solidFill>
                  <a:srgbClr val="0F1C32"/>
                </a:solidFill>
                <a:latin typeface="Calibri"/>
              </a:rPr>
              <a:t>Lawrence has not met or exceeded the overall state averages in any of the three metrics.</a:t>
            </a:r>
          </a:p>
        </p:txBody>
      </p:sp>
      <p:sp>
        <p:nvSpPr>
          <p:cNvPr id="9" name="TextBox 8">
            <a:extLst>
              <a:ext uri="{FF2B5EF4-FFF2-40B4-BE49-F238E27FC236}">
                <a16:creationId xmlns:a16="http://schemas.microsoft.com/office/drawing/2014/main" id="{3A489F78-B6D5-4ADD-B2B8-0997EDB07603}"/>
              </a:ext>
            </a:extLst>
          </p:cNvPr>
          <p:cNvSpPr txBox="1"/>
          <p:nvPr/>
        </p:nvSpPr>
        <p:spPr>
          <a:xfrm>
            <a:off x="18289" y="5844443"/>
            <a:ext cx="12158631" cy="707886"/>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Data Current as of 3/17/2021</a:t>
            </a:r>
          </a:p>
          <a:p>
            <a:pPr>
              <a:defRPr/>
            </a:pPr>
            <a:r>
              <a:rPr lang="en-US" sz="800" dirty="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 </a:t>
            </a:r>
            <a:endParaRPr lang="en-US" sz="800" dirty="0">
              <a:solidFill>
                <a:prstClr val="black"/>
              </a:solidFill>
              <a:highlight>
                <a:srgbClr val="FFFF00"/>
              </a:highlight>
              <a:latin typeface="Arial" panose="020B0604020202020204" pitchFamily="34" charset="0"/>
              <a:cs typeface="Arial" panose="020B0604020202020204" pitchFamily="34" charset="0"/>
            </a:endParaRPr>
          </a:p>
          <a:p>
            <a:pPr>
              <a:defRPr/>
            </a:pPr>
            <a:endParaRPr lang="en-US" sz="800" dirty="0">
              <a:solidFill>
                <a:srgbClr val="000000"/>
              </a:solidFill>
              <a:latin typeface="Arial" panose="020B0604020202020204" pitchFamily="34" charset="0"/>
              <a:cs typeface="Arial" panose="020B0604020202020204" pitchFamily="34" charset="0"/>
            </a:endParaRPr>
          </a:p>
        </p:txBody>
      </p:sp>
      <p:graphicFrame>
        <p:nvGraphicFramePr>
          <p:cNvPr id="8" name="Table 7">
            <a:extLst>
              <a:ext uri="{FF2B5EF4-FFF2-40B4-BE49-F238E27FC236}">
                <a16:creationId xmlns:a16="http://schemas.microsoft.com/office/drawing/2014/main" id="{D6F92A88-43E5-4771-8E13-776C9A798762}"/>
              </a:ext>
            </a:extLst>
          </p:cNvPr>
          <p:cNvGraphicFramePr>
            <a:graphicFrameLocks noGrp="1"/>
          </p:cNvGraphicFramePr>
          <p:nvPr>
            <p:extLst>
              <p:ext uri="{D42A27DB-BD31-4B8C-83A1-F6EECF244321}">
                <p14:modId xmlns:p14="http://schemas.microsoft.com/office/powerpoint/2010/main" val="986696141"/>
              </p:ext>
            </p:extLst>
          </p:nvPr>
        </p:nvGraphicFramePr>
        <p:xfrm>
          <a:off x="3132312" y="2467406"/>
          <a:ext cx="5927376" cy="1066800"/>
        </p:xfrm>
        <a:graphic>
          <a:graphicData uri="http://schemas.openxmlformats.org/drawingml/2006/table">
            <a:tbl>
              <a:tblPr firstRow="1" firstCol="1" bandRow="1">
                <a:tableStyleId>{5C22544A-7EE6-4342-B048-85BDC9FD1C3A}</a:tableStyleId>
              </a:tblPr>
              <a:tblGrid>
                <a:gridCol w="1306239">
                  <a:extLst>
                    <a:ext uri="{9D8B030D-6E8A-4147-A177-3AD203B41FA5}">
                      <a16:colId xmlns:a16="http://schemas.microsoft.com/office/drawing/2014/main" val="4075951014"/>
                    </a:ext>
                  </a:extLst>
                </a:gridCol>
                <a:gridCol w="1200820">
                  <a:extLst>
                    <a:ext uri="{9D8B030D-6E8A-4147-A177-3AD203B41FA5}">
                      <a16:colId xmlns:a16="http://schemas.microsoft.com/office/drawing/2014/main" val="3208626251"/>
                    </a:ext>
                  </a:extLst>
                </a:gridCol>
                <a:gridCol w="1828039">
                  <a:extLst>
                    <a:ext uri="{9D8B030D-6E8A-4147-A177-3AD203B41FA5}">
                      <a16:colId xmlns:a16="http://schemas.microsoft.com/office/drawing/2014/main" val="3103514450"/>
                    </a:ext>
                  </a:extLst>
                </a:gridCol>
                <a:gridCol w="1592278">
                  <a:extLst>
                    <a:ext uri="{9D8B030D-6E8A-4147-A177-3AD203B41FA5}">
                      <a16:colId xmlns:a16="http://schemas.microsoft.com/office/drawing/2014/main" val="166287587"/>
                    </a:ext>
                  </a:extLst>
                </a:gridCol>
              </a:tblGrid>
              <a:tr h="514951">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effectLst/>
                          <a:latin typeface="+mn-lt"/>
                        </a:rPr>
                        <a:t>Community</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First Dose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of city/town population with First Dose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400" baseline="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Difference from state average</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020352116"/>
                  </a:ext>
                </a:extLst>
              </a:tr>
              <a:tr h="211065">
                <a:tc>
                  <a:txBody>
                    <a:bodyPr/>
                    <a:lstStyle/>
                    <a:p>
                      <a:pPr marL="0" marR="0" algn="ctr">
                        <a:spcBef>
                          <a:spcPts val="0"/>
                        </a:spcBef>
                        <a:spcAft>
                          <a:spcPts val="0"/>
                        </a:spcAft>
                      </a:pPr>
                      <a:r>
                        <a:rPr lang="en-US" sz="1400" b="1" dirty="0">
                          <a:solidFill>
                            <a:schemeClr val="tx1"/>
                          </a:solidFill>
                        </a:rPr>
                        <a:t>Lawrence</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13,578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15.5%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-9.8%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702797656"/>
                  </a:ext>
                </a:extLst>
              </a:tr>
              <a:tr h="212049">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1,765,145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25.3%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0.0%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2010462094"/>
                  </a:ext>
                </a:extLst>
              </a:tr>
            </a:tbl>
          </a:graphicData>
        </a:graphic>
      </p:graphicFrame>
      <p:sp>
        <p:nvSpPr>
          <p:cNvPr id="7" name="Title 6"/>
          <p:cNvSpPr>
            <a:spLocks noGrp="1"/>
          </p:cNvSpPr>
          <p:nvPr>
            <p:ph type="title"/>
          </p:nvPr>
        </p:nvSpPr>
        <p:spPr>
          <a:xfrm>
            <a:off x="0" y="34778"/>
            <a:ext cx="11553746" cy="914400"/>
          </a:xfrm>
        </p:spPr>
        <p:txBody>
          <a:bodyPr/>
          <a:lstStyle/>
          <a:p>
            <a:pPr algn="ctr"/>
            <a:r>
              <a:rPr lang="en-US" sz="2000" dirty="0">
                <a:latin typeface="Segoe UI" panose="020B0502040204020203" pitchFamily="34" charset="0"/>
              </a:rPr>
              <a:t>Count and Percentage of Population for First Dose, Partially, and Fully Vaccinated for </a:t>
            </a:r>
            <a:r>
              <a:rPr lang="en-US" sz="2000" dirty="0">
                <a:latin typeface="Segoe UI" panose="020B0502040204020203" pitchFamily="34" charset="0"/>
                <a:cs typeface="Segoe UI" panose="020B0502040204020203" pitchFamily="34" charset="0"/>
              </a:rPr>
              <a:t>Lawrence</a:t>
            </a:r>
            <a:r>
              <a:rPr lang="en-US" sz="2000" dirty="0"/>
              <a:t> </a:t>
            </a:r>
            <a:r>
              <a:rPr lang="en-US" sz="2000" dirty="0">
                <a:latin typeface="Segoe UI" panose="020B0502040204020203" pitchFamily="34" charset="0"/>
              </a:rPr>
              <a:t>Compared to Statewide as of </a:t>
            </a:r>
            <a:r>
              <a:rPr lang="en-US" sz="2000" dirty="0">
                <a:solidFill>
                  <a:schemeClr val="bg1">
                    <a:lumMod val="95000"/>
                  </a:schemeClr>
                </a:solidFill>
                <a:latin typeface="Segoe UI" panose="020B0502040204020203" pitchFamily="34" charset="0"/>
              </a:rPr>
              <a:t>3/17/2021</a:t>
            </a:r>
            <a:endParaRPr lang="en-US" sz="2000" dirty="0"/>
          </a:p>
        </p:txBody>
      </p:sp>
      <p:pic>
        <p:nvPicPr>
          <p:cNvPr id="3076" name="Picture 4">
            <a:extLst>
              <a:ext uri="{FF2B5EF4-FFF2-40B4-BE49-F238E27FC236}">
                <a16:creationId xmlns:a16="http://schemas.microsoft.com/office/drawing/2014/main" id="{4B876CBB-60A5-47F5-8BEC-9AB4B8C48C4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220629" y="84267"/>
            <a:ext cx="971372" cy="81542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3727242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080" y="0"/>
            <a:ext cx="11436283" cy="914400"/>
          </a:xfrm>
        </p:spPr>
        <p:txBody>
          <a:bodyPr/>
          <a:lstStyle/>
          <a:p>
            <a:pPr algn="ctr"/>
            <a:r>
              <a:rPr lang="en-US" sz="2000" dirty="0">
                <a:latin typeface="Segoe UI" panose="020B0502040204020203" pitchFamily="34" charset="0"/>
                <a:cs typeface="Segoe UI" panose="020B0502040204020203" pitchFamily="34" charset="0"/>
              </a:rPr>
              <a:t>Counts and Percentages of Population with a First Dose by Demographics for Lawrence Compared to Statewide as of 3/17/2021  contd.</a:t>
            </a:r>
          </a:p>
        </p:txBody>
      </p:sp>
      <p:sp>
        <p:nvSpPr>
          <p:cNvPr id="3" name="TextBox 2">
            <a:extLst>
              <a:ext uri="{FF2B5EF4-FFF2-40B4-BE49-F238E27FC236}">
                <a16:creationId xmlns:a16="http://schemas.microsoft.com/office/drawing/2014/main" id="{9771FB98-A3F6-48A1-A7B3-619C66E7F61A}"/>
              </a:ext>
            </a:extLst>
          </p:cNvPr>
          <p:cNvSpPr txBox="1"/>
          <p:nvPr/>
        </p:nvSpPr>
        <p:spPr>
          <a:xfrm>
            <a:off x="15080" y="1059120"/>
            <a:ext cx="10945654" cy="2369880"/>
          </a:xfrm>
          <a:prstGeom prst="rect">
            <a:avLst/>
          </a:prstGeom>
          <a:noFill/>
        </p:spPr>
        <p:txBody>
          <a:bodyPr wrap="square" rtlCol="0">
            <a:spAutoFit/>
          </a:bodyPr>
          <a:lstStyle/>
          <a:p>
            <a:r>
              <a:rPr lang="en-US" b="1" u="sng" dirty="0">
                <a:solidFill>
                  <a:srgbClr val="0F1C32"/>
                </a:solidFill>
                <a:latin typeface="Calibri"/>
              </a:rPr>
              <a:t>Vaccine Administration Benchmark</a:t>
            </a:r>
            <a:endParaRPr lang="en-US" dirty="0">
              <a:solidFill>
                <a:srgbClr val="0F1C32"/>
              </a:solidFill>
              <a:latin typeface="Calibri"/>
            </a:endParaRPr>
          </a:p>
          <a:p>
            <a:pPr marL="742950" lvl="1" indent="-285750">
              <a:buFont typeface="Arial" panose="020B0604020202020204" pitchFamily="34" charset="0"/>
              <a:buChar char="•"/>
            </a:pPr>
            <a:r>
              <a:rPr lang="en-US" dirty="0">
                <a:solidFill>
                  <a:srgbClr val="0F1C32"/>
                </a:solidFill>
                <a:latin typeface="Calibri"/>
              </a:rPr>
              <a:t>Percentage by </a:t>
            </a:r>
            <a:r>
              <a:rPr lang="en-US" b="1" dirty="0">
                <a:solidFill>
                  <a:srgbClr val="0F1C32"/>
                </a:solidFill>
                <a:latin typeface="Calibri"/>
              </a:rPr>
              <a:t>Age</a:t>
            </a:r>
            <a:r>
              <a:rPr lang="en-US" dirty="0">
                <a:solidFill>
                  <a:srgbClr val="0F1C32"/>
                </a:solidFill>
                <a:latin typeface="Calibri"/>
              </a:rPr>
              <a:t> </a:t>
            </a:r>
            <a:r>
              <a:rPr lang="en-US" b="1" dirty="0">
                <a:solidFill>
                  <a:srgbClr val="0F1C32"/>
                </a:solidFill>
                <a:latin typeface="Calibri"/>
              </a:rPr>
              <a:t>Group </a:t>
            </a:r>
            <a:r>
              <a:rPr lang="en-US" dirty="0">
                <a:solidFill>
                  <a:srgbClr val="0F1C32"/>
                </a:solidFill>
                <a:latin typeface="Calibri"/>
              </a:rPr>
              <a:t>with</a:t>
            </a:r>
            <a:r>
              <a:rPr lang="en-US" b="1" dirty="0">
                <a:solidFill>
                  <a:srgbClr val="0F1C32"/>
                </a:solidFill>
                <a:latin typeface="Calibri"/>
              </a:rPr>
              <a:t> a first dose </a:t>
            </a:r>
            <a:r>
              <a:rPr lang="en-US" dirty="0">
                <a:solidFill>
                  <a:srgbClr val="0F1C32"/>
                </a:solidFill>
                <a:latin typeface="Calibri"/>
              </a:rPr>
              <a:t>and whether they have met or exceeded the statewide age-specific group average of:                                                                                                                                                                                                                                </a:t>
            </a:r>
            <a:endParaRPr lang="en-US" sz="1600" b="1" dirty="0">
              <a:solidFill>
                <a:srgbClr val="0F1C32"/>
              </a:solidFill>
              <a:latin typeface="Calibri"/>
            </a:endParaRPr>
          </a:p>
          <a:p>
            <a:pPr marL="1257300" lvl="2" indent="-342900">
              <a:buFont typeface="Arial" panose="020B0604020202020204" pitchFamily="34" charset="0"/>
              <a:buChar char="•"/>
            </a:pPr>
            <a:r>
              <a:rPr lang="en-US" sz="2000" b="1" dirty="0">
                <a:solidFill>
                  <a:srgbClr val="5B9BD5">
                    <a:lumMod val="75000"/>
                  </a:srgbClr>
                </a:solidFill>
                <a:latin typeface="Calibri"/>
              </a:rPr>
              <a:t>16.4% </a:t>
            </a:r>
            <a:r>
              <a:rPr lang="en-US" sz="1600" b="1" dirty="0">
                <a:solidFill>
                  <a:srgbClr val="0F1C32"/>
                </a:solidFill>
                <a:latin typeface="Calibri"/>
              </a:rPr>
              <a:t>for ages 60-64</a:t>
            </a:r>
            <a:endParaRPr lang="en-US" sz="1600" b="1" dirty="0">
              <a:solidFill>
                <a:srgbClr val="5B9BD5">
                  <a:lumMod val="75000"/>
                </a:srgbClr>
              </a:solidFill>
              <a:latin typeface="Calibri"/>
            </a:endParaRPr>
          </a:p>
          <a:p>
            <a:pPr marL="1257300" lvl="2" indent="-342900">
              <a:buFont typeface="Arial" panose="020B0604020202020204" pitchFamily="34" charset="0"/>
              <a:buChar char="•"/>
            </a:pPr>
            <a:r>
              <a:rPr lang="en-US" sz="2000" b="1" dirty="0">
                <a:solidFill>
                  <a:srgbClr val="5B9BD5">
                    <a:lumMod val="75000"/>
                  </a:srgbClr>
                </a:solidFill>
                <a:latin typeface="Calibri"/>
              </a:rPr>
              <a:t>63.2% </a:t>
            </a:r>
            <a:r>
              <a:rPr lang="en-US" sz="1600" b="1" dirty="0">
                <a:solidFill>
                  <a:srgbClr val="0F1C32"/>
                </a:solidFill>
                <a:latin typeface="Calibri"/>
              </a:rPr>
              <a:t>for ages 65-74</a:t>
            </a:r>
          </a:p>
          <a:p>
            <a:pPr marL="1257300" lvl="2" indent="-342900">
              <a:buFont typeface="Arial" panose="020B0604020202020204" pitchFamily="34" charset="0"/>
              <a:buChar char="•"/>
            </a:pPr>
            <a:r>
              <a:rPr lang="en-US" sz="2000" b="1" dirty="0">
                <a:solidFill>
                  <a:srgbClr val="5B9BD5">
                    <a:lumMod val="75000"/>
                  </a:srgbClr>
                </a:solidFill>
                <a:latin typeface="Calibri"/>
              </a:rPr>
              <a:t>78.0%</a:t>
            </a:r>
            <a:r>
              <a:rPr lang="en-US" sz="2000" b="1" dirty="0">
                <a:solidFill>
                  <a:srgbClr val="0F1C32"/>
                </a:solidFill>
                <a:latin typeface="Calibri"/>
              </a:rPr>
              <a:t> </a:t>
            </a:r>
            <a:r>
              <a:rPr lang="en-US" sz="1600" b="1" dirty="0">
                <a:solidFill>
                  <a:srgbClr val="0F1C32"/>
                </a:solidFill>
                <a:latin typeface="Calibri"/>
              </a:rPr>
              <a:t>for ages 75+</a:t>
            </a:r>
            <a:endParaRPr lang="en-US" sz="1600" b="1" dirty="0">
              <a:solidFill>
                <a:srgbClr val="5B9BD5">
                  <a:lumMod val="75000"/>
                </a:srgbClr>
              </a:solidFill>
              <a:latin typeface="Calibri"/>
            </a:endParaRPr>
          </a:p>
          <a:p>
            <a:pPr marL="742950" lvl="1" indent="-285750">
              <a:buFont typeface="Arial" panose="020B0604020202020204" pitchFamily="34" charset="0"/>
              <a:buChar char="•"/>
            </a:pPr>
            <a:r>
              <a:rPr lang="en-US" dirty="0">
                <a:solidFill>
                  <a:srgbClr val="0F1C32"/>
                </a:solidFill>
                <a:latin typeface="Calibri"/>
              </a:rPr>
              <a:t>Groups that have met or exceeded the overall statewide average are shaded darker. </a:t>
            </a:r>
          </a:p>
          <a:p>
            <a:pPr lvl="1"/>
            <a:endParaRPr lang="en-US" sz="1600" b="1" dirty="0">
              <a:solidFill>
                <a:srgbClr val="5B9BD5">
                  <a:lumMod val="75000"/>
                </a:srgbClr>
              </a:solidFill>
              <a:latin typeface="Calibri"/>
            </a:endParaRPr>
          </a:p>
        </p:txBody>
      </p:sp>
      <p:graphicFrame>
        <p:nvGraphicFramePr>
          <p:cNvPr id="4" name="Table 3">
            <a:extLst>
              <a:ext uri="{FF2B5EF4-FFF2-40B4-BE49-F238E27FC236}">
                <a16:creationId xmlns:a16="http://schemas.microsoft.com/office/drawing/2014/main" id="{BC20003E-469A-492B-9470-6DF6BE43AB33}"/>
              </a:ext>
            </a:extLst>
          </p:cNvPr>
          <p:cNvGraphicFramePr>
            <a:graphicFrameLocks noGrp="1"/>
          </p:cNvGraphicFramePr>
          <p:nvPr>
            <p:extLst>
              <p:ext uri="{D42A27DB-BD31-4B8C-83A1-F6EECF244321}">
                <p14:modId xmlns:p14="http://schemas.microsoft.com/office/powerpoint/2010/main" val="2746210623"/>
              </p:ext>
            </p:extLst>
          </p:nvPr>
        </p:nvGraphicFramePr>
        <p:xfrm>
          <a:off x="990601" y="3626915"/>
          <a:ext cx="9721669" cy="1187710"/>
        </p:xfrm>
        <a:graphic>
          <a:graphicData uri="http://schemas.openxmlformats.org/drawingml/2006/table">
            <a:tbl>
              <a:tblPr firstRow="1" firstCol="1" bandRow="1">
                <a:tableStyleId>{5C22544A-7EE6-4342-B048-85BDC9FD1C3A}</a:tableStyleId>
              </a:tblPr>
              <a:tblGrid>
                <a:gridCol w="1585000">
                  <a:extLst>
                    <a:ext uri="{9D8B030D-6E8A-4147-A177-3AD203B41FA5}">
                      <a16:colId xmlns:a16="http://schemas.microsoft.com/office/drawing/2014/main" val="4075951014"/>
                    </a:ext>
                  </a:extLst>
                </a:gridCol>
                <a:gridCol w="904115">
                  <a:extLst>
                    <a:ext uri="{9D8B030D-6E8A-4147-A177-3AD203B41FA5}">
                      <a16:colId xmlns:a16="http://schemas.microsoft.com/office/drawing/2014/main" val="1321038628"/>
                    </a:ext>
                  </a:extLst>
                </a:gridCol>
                <a:gridCol w="1796143">
                  <a:extLst>
                    <a:ext uri="{9D8B030D-6E8A-4147-A177-3AD203B41FA5}">
                      <a16:colId xmlns:a16="http://schemas.microsoft.com/office/drawing/2014/main" val="4033400568"/>
                    </a:ext>
                  </a:extLst>
                </a:gridCol>
                <a:gridCol w="904115">
                  <a:extLst>
                    <a:ext uri="{9D8B030D-6E8A-4147-A177-3AD203B41FA5}">
                      <a16:colId xmlns:a16="http://schemas.microsoft.com/office/drawing/2014/main" val="2412686465"/>
                    </a:ext>
                  </a:extLst>
                </a:gridCol>
                <a:gridCol w="1891158">
                  <a:extLst>
                    <a:ext uri="{9D8B030D-6E8A-4147-A177-3AD203B41FA5}">
                      <a16:colId xmlns:a16="http://schemas.microsoft.com/office/drawing/2014/main" val="3583255463"/>
                    </a:ext>
                  </a:extLst>
                </a:gridCol>
                <a:gridCol w="1072869">
                  <a:extLst>
                    <a:ext uri="{9D8B030D-6E8A-4147-A177-3AD203B41FA5}">
                      <a16:colId xmlns:a16="http://schemas.microsoft.com/office/drawing/2014/main" val="2638387760"/>
                    </a:ext>
                  </a:extLst>
                </a:gridCol>
                <a:gridCol w="1568269">
                  <a:extLst>
                    <a:ext uri="{9D8B030D-6E8A-4147-A177-3AD203B41FA5}">
                      <a16:colId xmlns:a16="http://schemas.microsoft.com/office/drawing/2014/main" val="2840867431"/>
                    </a:ext>
                  </a:extLst>
                </a:gridCol>
              </a:tblGrid>
              <a:tr h="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effectLst/>
                          <a:latin typeface="+mn-lt"/>
                        </a:rPr>
                        <a:t>Community</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6">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mn-ea"/>
                          <a:cs typeface="Times New Roman" panose="02020603050405020304" pitchFamily="18" charset="0"/>
                        </a:rPr>
                        <a:t>Age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20352116"/>
                  </a:ext>
                </a:extLst>
              </a:tr>
              <a:tr h="273815">
                <a:tc rowSpan="2">
                  <a:txBody>
                    <a:bodyPr/>
                    <a:lstStyle/>
                    <a:p>
                      <a:pPr marL="0" marR="0" algn="ctr">
                        <a:spcBef>
                          <a:spcPts val="0"/>
                        </a:spcBef>
                        <a:spcAft>
                          <a:spcPts val="0"/>
                        </a:spcAft>
                      </a:pPr>
                      <a:endParaRPr lang="en-US" sz="1200" dirty="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1100" dirty="0">
                          <a:effectLst/>
                          <a:latin typeface="Calibri" panose="020F0502020204030204" pitchFamily="34" charset="0"/>
                          <a:ea typeface="+mn-ea"/>
                          <a:cs typeface="Times New Roman" panose="02020603050405020304" pitchFamily="18" charset="0"/>
                        </a:rPr>
                        <a:t>0-64</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gridSpan="2">
                  <a:txBody>
                    <a:bodyPr/>
                    <a:lstStyle/>
                    <a:p>
                      <a:pPr marL="0" marR="0" algn="ctr">
                        <a:spcBef>
                          <a:spcPts val="0"/>
                        </a:spcBef>
                        <a:spcAft>
                          <a:spcPts val="0"/>
                        </a:spcAft>
                      </a:pPr>
                      <a:r>
                        <a:rPr lang="en-US" sz="1100" dirty="0">
                          <a:effectLst/>
                          <a:latin typeface="Calibri" panose="020F0502020204030204" pitchFamily="34" charset="0"/>
                          <a:ea typeface="+mn-ea"/>
                          <a:cs typeface="Times New Roman" panose="02020603050405020304" pitchFamily="18" charset="0"/>
                        </a:rPr>
                        <a:t>65-74</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gridSpan="2">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75+</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911901327"/>
                  </a:ext>
                </a:extLst>
              </a:tr>
              <a:tr h="273815">
                <a:tc vMerge="1">
                  <a:txBody>
                    <a:bodyPr/>
                    <a:lstStyle/>
                    <a:p>
                      <a:pPr marL="0" marR="0" algn="ctr">
                        <a:spcBef>
                          <a:spcPts val="0"/>
                        </a:spcBef>
                        <a:spcAft>
                          <a:spcPts val="0"/>
                        </a:spcAft>
                      </a:pPr>
                      <a:endParaRPr lang="en-US" sz="1100" dirty="0">
                        <a:effectLst/>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100" dirty="0">
                          <a:effectLst/>
                          <a:latin typeface="Calibri" panose="020F0502020204030204" pitchFamily="34" charset="0"/>
                          <a:ea typeface="+mn-ea"/>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mn-ea"/>
                          <a:cs typeface="Times New Roman" panose="02020603050405020304" pitchFamily="18" charset="0"/>
                        </a:rPr>
                        <a:t>% of 0-64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mn-ea"/>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mn-ea"/>
                          <a:cs typeface="Times New Roman" panose="02020603050405020304" pitchFamily="18" charset="0"/>
                        </a:rPr>
                        <a:t>% of 65-74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of 75+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3833446286"/>
                  </a:ext>
                </a:extLst>
              </a:tr>
              <a:tr h="156466">
                <a:tc>
                  <a:txBody>
                    <a:bodyPr/>
                    <a:lstStyle/>
                    <a:p>
                      <a:pPr marL="0" marR="0" algn="ctr">
                        <a:spcBef>
                          <a:spcPts val="0"/>
                        </a:spcBef>
                        <a:spcAft>
                          <a:spcPts val="0"/>
                        </a:spcAft>
                      </a:pPr>
                      <a:r>
                        <a:rPr lang="en-US" sz="1400" b="1" dirty="0">
                          <a:solidFill>
                            <a:schemeClr val="tx1"/>
                          </a:solidFill>
                        </a:rPr>
                        <a:t>Lawrence</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7,725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9.8%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3,550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62.5%</a:t>
                      </a:r>
                    </a:p>
                  </a:txBody>
                  <a:tcPr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2,303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68.2%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702797656"/>
                  </a:ext>
                </a:extLst>
              </a:tr>
              <a:tr h="169505">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mn-ea"/>
                          <a:cs typeface="Times New Roman" panose="02020603050405020304" pitchFamily="18" charset="0"/>
                        </a:rPr>
                        <a:t>MA Statewide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949,219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16.4%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431,424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63.2%</a:t>
                      </a:r>
                    </a:p>
                  </a:txBody>
                  <a:tcPr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384,502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78.0%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324174050"/>
                  </a:ext>
                </a:extLst>
              </a:tr>
            </a:tbl>
          </a:graphicData>
        </a:graphic>
      </p:graphicFrame>
      <p:sp>
        <p:nvSpPr>
          <p:cNvPr id="6" name="TextBox 5">
            <a:extLst>
              <a:ext uri="{FF2B5EF4-FFF2-40B4-BE49-F238E27FC236}">
                <a16:creationId xmlns:a16="http://schemas.microsoft.com/office/drawing/2014/main" id="{70DACD48-FBAE-406E-A299-B287539B6333}"/>
              </a:ext>
            </a:extLst>
          </p:cNvPr>
          <p:cNvSpPr txBox="1"/>
          <p:nvPr/>
        </p:nvSpPr>
        <p:spPr>
          <a:xfrm>
            <a:off x="87097" y="5661880"/>
            <a:ext cx="12089822" cy="707886"/>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For populations &lt;50,000 dose counts, 1-29 cases are reported as such or are suppressed for confidentiality purposes. Percentages are not calculated for suppressed counts. Percentages are not calculated for Other and Unknown denominators.</a:t>
            </a:r>
          </a:p>
          <a:p>
            <a:pPr>
              <a:defRPr/>
            </a:pPr>
            <a:r>
              <a:rPr lang="en-US" sz="800" dirty="0">
                <a:solidFill>
                  <a:srgbClr val="000000"/>
                </a:solidFill>
                <a:latin typeface="Arial" panose="020B0604020202020204" pitchFamily="34" charset="0"/>
                <a:cs typeface="Arial" panose="020B0604020202020204" pitchFamily="34" charset="0"/>
              </a:rPr>
              <a:t> Data Current as of 3/17/2021</a:t>
            </a:r>
            <a:endParaRPr lang="en-US" sz="800" dirty="0">
              <a:solidFill>
                <a:prstClr val="black"/>
              </a:solidFill>
              <a:latin typeface="Arial" panose="020B0604020202020204" pitchFamily="34" charset="0"/>
              <a:cs typeface="Arial" panose="020B0604020202020204" pitchFamily="34" charset="0"/>
            </a:endParaRPr>
          </a:p>
          <a:p>
            <a:pPr>
              <a:defRPr/>
            </a:pPr>
            <a:r>
              <a:rPr lang="en-US" sz="800" dirty="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a:t>
            </a:r>
            <a:endParaRPr lang="en-US" sz="800" dirty="0">
              <a:solidFill>
                <a:prstClr val="black"/>
              </a:solidFill>
              <a:highlight>
                <a:srgbClr val="FFFF00"/>
              </a:highlight>
              <a:latin typeface="Arial" panose="020B0604020202020204" pitchFamily="34" charset="0"/>
              <a:cs typeface="Arial" panose="020B0604020202020204" pitchFamily="34" charset="0"/>
            </a:endParaRPr>
          </a:p>
        </p:txBody>
      </p:sp>
      <p:pic>
        <p:nvPicPr>
          <p:cNvPr id="4098" name="Picture 2">
            <a:extLst>
              <a:ext uri="{FF2B5EF4-FFF2-40B4-BE49-F238E27FC236}">
                <a16:creationId xmlns:a16="http://schemas.microsoft.com/office/drawing/2014/main" id="{BE71047D-18F2-4BD3-BAFC-CA247C269C0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152136" y="42729"/>
            <a:ext cx="1024783" cy="83099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0245683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A7DF9D62-E3BE-4E6C-93D2-9B56ACF2148B}"/>
              </a:ext>
            </a:extLst>
          </p:cNvPr>
          <p:cNvGraphicFramePr>
            <a:graphicFrameLocks noGrp="1"/>
          </p:cNvGraphicFramePr>
          <p:nvPr>
            <p:extLst>
              <p:ext uri="{D42A27DB-BD31-4B8C-83A1-F6EECF244321}">
                <p14:modId xmlns:p14="http://schemas.microsoft.com/office/powerpoint/2010/main" val="1352108457"/>
              </p:ext>
            </p:extLst>
          </p:nvPr>
        </p:nvGraphicFramePr>
        <p:xfrm>
          <a:off x="141669" y="4029874"/>
          <a:ext cx="12002715" cy="1381856"/>
        </p:xfrm>
        <a:graphic>
          <a:graphicData uri="http://schemas.openxmlformats.org/drawingml/2006/table">
            <a:tbl>
              <a:tblPr firstRow="1" firstCol="1" bandRow="1">
                <a:tableStyleId>{5C22544A-7EE6-4342-B048-85BDC9FD1C3A}</a:tableStyleId>
              </a:tblPr>
              <a:tblGrid>
                <a:gridCol w="1108113">
                  <a:extLst>
                    <a:ext uri="{9D8B030D-6E8A-4147-A177-3AD203B41FA5}">
                      <a16:colId xmlns:a16="http://schemas.microsoft.com/office/drawing/2014/main" val="4075951014"/>
                    </a:ext>
                  </a:extLst>
                </a:gridCol>
                <a:gridCol w="544618">
                  <a:extLst>
                    <a:ext uri="{9D8B030D-6E8A-4147-A177-3AD203B41FA5}">
                      <a16:colId xmlns:a16="http://schemas.microsoft.com/office/drawing/2014/main" val="3719797945"/>
                    </a:ext>
                  </a:extLst>
                </a:gridCol>
                <a:gridCol w="844185">
                  <a:extLst>
                    <a:ext uri="{9D8B030D-6E8A-4147-A177-3AD203B41FA5}">
                      <a16:colId xmlns:a16="http://schemas.microsoft.com/office/drawing/2014/main" val="2111895905"/>
                    </a:ext>
                  </a:extLst>
                </a:gridCol>
                <a:gridCol w="609308">
                  <a:extLst>
                    <a:ext uri="{9D8B030D-6E8A-4147-A177-3AD203B41FA5}">
                      <a16:colId xmlns:a16="http://schemas.microsoft.com/office/drawing/2014/main" val="1228260744"/>
                    </a:ext>
                  </a:extLst>
                </a:gridCol>
                <a:gridCol w="874728">
                  <a:extLst>
                    <a:ext uri="{9D8B030D-6E8A-4147-A177-3AD203B41FA5}">
                      <a16:colId xmlns:a16="http://schemas.microsoft.com/office/drawing/2014/main" val="3870552715"/>
                    </a:ext>
                  </a:extLst>
                </a:gridCol>
                <a:gridCol w="471649">
                  <a:extLst>
                    <a:ext uri="{9D8B030D-6E8A-4147-A177-3AD203B41FA5}">
                      <a16:colId xmlns:a16="http://schemas.microsoft.com/office/drawing/2014/main" val="2196486683"/>
                    </a:ext>
                  </a:extLst>
                </a:gridCol>
                <a:gridCol w="854374">
                  <a:extLst>
                    <a:ext uri="{9D8B030D-6E8A-4147-A177-3AD203B41FA5}">
                      <a16:colId xmlns:a16="http://schemas.microsoft.com/office/drawing/2014/main" val="2808071338"/>
                    </a:ext>
                  </a:extLst>
                </a:gridCol>
                <a:gridCol w="501123">
                  <a:extLst>
                    <a:ext uri="{9D8B030D-6E8A-4147-A177-3AD203B41FA5}">
                      <a16:colId xmlns:a16="http://schemas.microsoft.com/office/drawing/2014/main" val="2266782108"/>
                    </a:ext>
                  </a:extLst>
                </a:gridCol>
                <a:gridCol w="813299">
                  <a:extLst>
                    <a:ext uri="{9D8B030D-6E8A-4147-A177-3AD203B41FA5}">
                      <a16:colId xmlns:a16="http://schemas.microsoft.com/office/drawing/2014/main" val="1400057223"/>
                    </a:ext>
                  </a:extLst>
                </a:gridCol>
                <a:gridCol w="575060">
                  <a:extLst>
                    <a:ext uri="{9D8B030D-6E8A-4147-A177-3AD203B41FA5}">
                      <a16:colId xmlns:a16="http://schemas.microsoft.com/office/drawing/2014/main" val="607151320"/>
                    </a:ext>
                  </a:extLst>
                </a:gridCol>
                <a:gridCol w="829731">
                  <a:extLst>
                    <a:ext uri="{9D8B030D-6E8A-4147-A177-3AD203B41FA5}">
                      <a16:colId xmlns:a16="http://schemas.microsoft.com/office/drawing/2014/main" val="1732447710"/>
                    </a:ext>
                  </a:extLst>
                </a:gridCol>
                <a:gridCol w="586933">
                  <a:extLst>
                    <a:ext uri="{9D8B030D-6E8A-4147-A177-3AD203B41FA5}">
                      <a16:colId xmlns:a16="http://schemas.microsoft.com/office/drawing/2014/main" val="1497268532"/>
                    </a:ext>
                  </a:extLst>
                </a:gridCol>
                <a:gridCol w="719273">
                  <a:extLst>
                    <a:ext uri="{9D8B030D-6E8A-4147-A177-3AD203B41FA5}">
                      <a16:colId xmlns:a16="http://schemas.microsoft.com/office/drawing/2014/main" val="743602275"/>
                    </a:ext>
                  </a:extLst>
                </a:gridCol>
                <a:gridCol w="761860">
                  <a:extLst>
                    <a:ext uri="{9D8B030D-6E8A-4147-A177-3AD203B41FA5}">
                      <a16:colId xmlns:a16="http://schemas.microsoft.com/office/drawing/2014/main" val="1994207196"/>
                    </a:ext>
                  </a:extLst>
                </a:gridCol>
                <a:gridCol w="821514">
                  <a:extLst>
                    <a:ext uri="{9D8B030D-6E8A-4147-A177-3AD203B41FA5}">
                      <a16:colId xmlns:a16="http://schemas.microsoft.com/office/drawing/2014/main" val="3921377560"/>
                    </a:ext>
                  </a:extLst>
                </a:gridCol>
                <a:gridCol w="578858">
                  <a:extLst>
                    <a:ext uri="{9D8B030D-6E8A-4147-A177-3AD203B41FA5}">
                      <a16:colId xmlns:a16="http://schemas.microsoft.com/office/drawing/2014/main" val="3578839088"/>
                    </a:ext>
                  </a:extLst>
                </a:gridCol>
                <a:gridCol w="508089">
                  <a:extLst>
                    <a:ext uri="{9D8B030D-6E8A-4147-A177-3AD203B41FA5}">
                      <a16:colId xmlns:a16="http://schemas.microsoft.com/office/drawing/2014/main" val="2680500572"/>
                    </a:ext>
                  </a:extLst>
                </a:gridCol>
              </a:tblGrid>
              <a:tr h="160524">
                <a:tc>
                  <a:txBody>
                    <a:bodyPr/>
                    <a:lstStyle/>
                    <a:p>
                      <a:pPr marL="0" marR="0" algn="ctr">
                        <a:spcBef>
                          <a:spcPts val="0"/>
                        </a:spcBef>
                        <a:spcAft>
                          <a:spcPts val="0"/>
                        </a:spcAft>
                      </a:pPr>
                      <a:r>
                        <a:rPr lang="en-US" sz="1100" dirty="0">
                          <a:solidFill>
                            <a:schemeClr val="tx1"/>
                          </a:solidFill>
                          <a:effectLst/>
                        </a:rPr>
                        <a:t>Community</a:t>
                      </a:r>
                      <a:endPar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16">
                  <a:txBody>
                    <a:bodyPr/>
                    <a:lstStyle/>
                    <a:p>
                      <a:pPr marL="0" marR="0" algn="ctr">
                        <a:spcBef>
                          <a:spcPts val="0"/>
                        </a:spcBef>
                        <a:spcAft>
                          <a:spcPts val="0"/>
                        </a:spcAft>
                      </a:pPr>
                      <a:r>
                        <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Race/ Ethnicity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extLst>
                  <a:ext uri="{0D108BD9-81ED-4DB2-BD59-A6C34878D82A}">
                    <a16:rowId xmlns:a16="http://schemas.microsoft.com/office/drawing/2014/main" val="1020352116"/>
                  </a:ext>
                </a:extLst>
              </a:tr>
              <a:tr h="360050">
                <a:tc rowSpan="2">
                  <a:txBody>
                    <a:bodyPr/>
                    <a:lstStyle/>
                    <a:p>
                      <a:pPr marL="0" marR="0" algn="ctr">
                        <a:spcBef>
                          <a:spcPts val="0"/>
                        </a:spcBef>
                        <a:spcAft>
                          <a:spcPts val="0"/>
                        </a:spcAft>
                      </a:pPr>
                      <a:endParaRPr lang="en-US" sz="1100" dirty="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American Indian/ Alaska Native, NH</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Asian,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Black,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Hispanic</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Multi, NH</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dirty="0">
                          <a:effectLst/>
                        </a:rPr>
                        <a:t>Native Hawaiian /Pacific Islander, NH</a:t>
                      </a:r>
                      <a:endParaRPr lang="en-US" sz="900" dirty="0">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White,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Other*</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Missing/Unknown**</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911901327"/>
                  </a:ext>
                </a:extLst>
              </a:tr>
              <a:tr h="266381">
                <a:tc v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AI/AN, NH Population</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Asian,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Black,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Hispanic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Multi,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NH/PI,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White,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601" marR="7601"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fontAlgn="ctr"/>
                      <a:r>
                        <a:rPr lang="en-US" sz="900" b="0" i="0" u="none" strike="noStrike" dirty="0">
                          <a:solidFill>
                            <a:srgbClr val="000000"/>
                          </a:solidFill>
                          <a:effectLst/>
                          <a:latin typeface="Calibri" panose="020F0502020204030204" pitchFamily="34" charset="0"/>
                        </a:rPr>
                        <a:t>Count</a:t>
                      </a:r>
                    </a:p>
                  </a:txBody>
                  <a:tcPr marL="7601" marR="7601"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224494967"/>
                  </a:ext>
                </a:extLst>
              </a:tr>
              <a:tr h="195628">
                <a:tc>
                  <a:txBody>
                    <a:bodyPr/>
                    <a:lstStyle/>
                    <a:p>
                      <a:pPr marL="0" marR="0" algn="ctr">
                        <a:spcBef>
                          <a:spcPts val="0"/>
                        </a:spcBef>
                        <a:spcAft>
                          <a:spcPts val="0"/>
                        </a:spcAft>
                      </a:pPr>
                      <a:r>
                        <a:rPr lang="en-US" sz="1100" b="1" dirty="0">
                          <a:solidFill>
                            <a:schemeClr val="tx1"/>
                          </a:solidFill>
                        </a:rPr>
                        <a:t>Lawrence</a:t>
                      </a:r>
                      <a:endPar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r" defTabSz="914400" rtl="0" eaLnBrk="1" fontAlgn="b"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lvl="0" indent="0" algn="r" defTabSz="914400" rtl="0" eaLnBrk="1" fontAlgn="b"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202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11.2%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1,552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60.4%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2,318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188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44.6%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5,902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55.4%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1,342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2,061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702797656"/>
                  </a:ext>
                </a:extLst>
              </a:tr>
              <a:tr h="195628">
                <a:tc>
                  <a:txBody>
                    <a:bodyPr/>
                    <a:lstStyle/>
                    <a:p>
                      <a:pPr marL="0" marR="0" algn="ctr">
                        <a:spcBef>
                          <a:spcPts val="0"/>
                        </a:spcBef>
                        <a:spcAft>
                          <a:spcPts val="0"/>
                        </a:spcAft>
                      </a:pPr>
                      <a:r>
                        <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1,546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13.3%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72,800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14.8%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86,327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17.0%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84,580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9.8%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28,978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22.6%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922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34.2%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1,271,919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25.7%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88,979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129,094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324174050"/>
                  </a:ext>
                </a:extLst>
              </a:tr>
            </a:tbl>
          </a:graphicData>
        </a:graphic>
      </p:graphicFrame>
      <p:sp>
        <p:nvSpPr>
          <p:cNvPr id="3" name="Slide Number Placeholder 2">
            <a:extLst>
              <a:ext uri="{FF2B5EF4-FFF2-40B4-BE49-F238E27FC236}">
                <a16:creationId xmlns:a16="http://schemas.microsoft.com/office/drawing/2014/main" id="{A200A77D-7159-4753-A8CC-937D9F9F62CA}"/>
              </a:ext>
            </a:extLst>
          </p:cNvPr>
          <p:cNvSpPr>
            <a:spLocks noGrp="1"/>
          </p:cNvSpPr>
          <p:nvPr>
            <p:ph type="sldNum" sz="quarter" idx="12"/>
          </p:nvPr>
        </p:nvSpPr>
        <p:spPr>
          <a:xfrm>
            <a:off x="8621116" y="6492878"/>
            <a:ext cx="2736414" cy="365125"/>
          </a:xfrm>
        </p:spPr>
        <p:txBody>
          <a:bodyPr/>
          <a:lstStyle/>
          <a:p>
            <a:pPr algn="r">
              <a:defRPr/>
            </a:pPr>
            <a:fld id="{568B51E1-594B-4C22-A6D8-C7227A4F2733}" type="slidenum">
              <a:rPr lang="en-US">
                <a:solidFill>
                  <a:prstClr val="black">
                    <a:tint val="75000"/>
                  </a:prstClr>
                </a:solidFill>
                <a:latin typeface="Calibri" panose="020F0502020204030204"/>
              </a:rPr>
              <a:pPr algn="r">
                <a:defRPr/>
              </a:pPr>
              <a:t>8</a:t>
            </a:fld>
            <a:endParaRPr lang="en-US" dirty="0">
              <a:solidFill>
                <a:prstClr val="black">
                  <a:tint val="75000"/>
                </a:prstClr>
              </a:solidFill>
              <a:latin typeface="Calibri" panose="020F0502020204030204"/>
            </a:endParaRPr>
          </a:p>
        </p:txBody>
      </p:sp>
      <p:graphicFrame>
        <p:nvGraphicFramePr>
          <p:cNvPr id="8" name="Table 7">
            <a:extLst>
              <a:ext uri="{FF2B5EF4-FFF2-40B4-BE49-F238E27FC236}">
                <a16:creationId xmlns:a16="http://schemas.microsoft.com/office/drawing/2014/main" id="{419AB310-8C51-4D69-BE96-9462006A06C3}"/>
              </a:ext>
            </a:extLst>
          </p:cNvPr>
          <p:cNvGraphicFramePr>
            <a:graphicFrameLocks noGrp="1"/>
          </p:cNvGraphicFramePr>
          <p:nvPr>
            <p:extLst>
              <p:ext uri="{D42A27DB-BD31-4B8C-83A1-F6EECF244321}">
                <p14:modId xmlns:p14="http://schemas.microsoft.com/office/powerpoint/2010/main" val="3415652907"/>
              </p:ext>
            </p:extLst>
          </p:nvPr>
        </p:nvGraphicFramePr>
        <p:xfrm>
          <a:off x="2498122" y="2179686"/>
          <a:ext cx="7195756" cy="1600038"/>
        </p:xfrm>
        <a:graphic>
          <a:graphicData uri="http://schemas.openxmlformats.org/drawingml/2006/table">
            <a:tbl>
              <a:tblPr firstRow="1" firstCol="1" bandRow="1">
                <a:tableStyleId>{5C22544A-7EE6-4342-B048-85BDC9FD1C3A}</a:tableStyleId>
              </a:tblPr>
              <a:tblGrid>
                <a:gridCol w="1503046">
                  <a:extLst>
                    <a:ext uri="{9D8B030D-6E8A-4147-A177-3AD203B41FA5}">
                      <a16:colId xmlns:a16="http://schemas.microsoft.com/office/drawing/2014/main" val="4075951014"/>
                    </a:ext>
                  </a:extLst>
                </a:gridCol>
                <a:gridCol w="1008545">
                  <a:extLst>
                    <a:ext uri="{9D8B030D-6E8A-4147-A177-3AD203B41FA5}">
                      <a16:colId xmlns:a16="http://schemas.microsoft.com/office/drawing/2014/main" val="2339804205"/>
                    </a:ext>
                  </a:extLst>
                </a:gridCol>
                <a:gridCol w="1219501">
                  <a:extLst>
                    <a:ext uri="{9D8B030D-6E8A-4147-A177-3AD203B41FA5}">
                      <a16:colId xmlns:a16="http://schemas.microsoft.com/office/drawing/2014/main" val="2231340445"/>
                    </a:ext>
                  </a:extLst>
                </a:gridCol>
                <a:gridCol w="879342">
                  <a:extLst>
                    <a:ext uri="{9D8B030D-6E8A-4147-A177-3AD203B41FA5}">
                      <a16:colId xmlns:a16="http://schemas.microsoft.com/office/drawing/2014/main" val="4055909847"/>
                    </a:ext>
                  </a:extLst>
                </a:gridCol>
                <a:gridCol w="1030716">
                  <a:extLst>
                    <a:ext uri="{9D8B030D-6E8A-4147-A177-3AD203B41FA5}">
                      <a16:colId xmlns:a16="http://schemas.microsoft.com/office/drawing/2014/main" val="2354171825"/>
                    </a:ext>
                  </a:extLst>
                </a:gridCol>
                <a:gridCol w="1554606">
                  <a:extLst>
                    <a:ext uri="{9D8B030D-6E8A-4147-A177-3AD203B41FA5}">
                      <a16:colId xmlns:a16="http://schemas.microsoft.com/office/drawing/2014/main" val="136630328"/>
                    </a:ext>
                  </a:extLst>
                </a:gridCol>
              </a:tblGrid>
              <a:tr h="161251">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effectLst/>
                          <a:latin typeface="+mn-lt"/>
                        </a:rPr>
                        <a:t>Community</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5">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Sex</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tcPr>
                </a:tc>
                <a:tc hMerge="1">
                  <a:txBody>
                    <a:bodyPr/>
                    <a:lstStyle/>
                    <a:p>
                      <a:endParaRPr lang="en-US"/>
                    </a:p>
                  </a:txBody>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extLst>
                  <a:ext uri="{0D108BD9-81ED-4DB2-BD59-A6C34878D82A}">
                    <a16:rowId xmlns:a16="http://schemas.microsoft.com/office/drawing/2014/main" val="1020352116"/>
                  </a:ext>
                </a:extLst>
              </a:tr>
              <a:tr h="350520">
                <a:tc rowSpan="2">
                  <a:txBody>
                    <a:bodyPr/>
                    <a:lstStyle/>
                    <a:p>
                      <a:pPr marL="0" marR="0" algn="ctr">
                        <a:spcBef>
                          <a:spcPts val="0"/>
                        </a:spcBef>
                        <a:spcAft>
                          <a:spcPts val="0"/>
                        </a:spcAft>
                      </a:pPr>
                      <a:endParaRPr lang="en-US" sz="1200" dirty="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Female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tcPr>
                </a:tc>
                <a:tc gridSpan="2">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Male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Unknown/ Undifferentiated</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911901327"/>
                  </a:ext>
                </a:extLst>
              </a:tr>
              <a:tr h="384437">
                <a:tc vMerge="1">
                  <a:txBody>
                    <a:bodyPr/>
                    <a:lstStyle/>
                    <a:p>
                      <a:pPr marL="0" marR="0" algn="ctr">
                        <a:spcBef>
                          <a:spcPts val="0"/>
                        </a:spcBef>
                        <a:spcAft>
                          <a:spcPts val="0"/>
                        </a:spcAft>
                      </a:pPr>
                      <a:endParaRPr lang="en-US" sz="1100" dirty="0">
                        <a:effectLst/>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r>
                        <a:rPr lang="en-US" sz="1100" dirty="0">
                          <a:effectLst/>
                          <a:latin typeface="Calibri" panose="020F0502020204030204" pitchFamily="34" charset="0"/>
                          <a:ea typeface="Calibri" panose="020F0502020204030204" pitchFamily="34" charset="0"/>
                          <a:cs typeface="Times New Roman" panose="02020603050405020304" pitchFamily="18" charset="0"/>
                        </a:rPr>
                        <a:t>% of Female Population</a:t>
                      </a:r>
                      <a:endParaRPr lang="en-US" sz="1100" dirty="0"/>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r>
                        <a:rPr lang="en-US" sz="1100" dirty="0">
                          <a:effectLst/>
                          <a:latin typeface="Calibri" panose="020F0502020204030204" pitchFamily="34" charset="0"/>
                          <a:ea typeface="Calibri" panose="020F0502020204030204" pitchFamily="34" charset="0"/>
                          <a:cs typeface="Times New Roman" panose="02020603050405020304" pitchFamily="18" charset="0"/>
                        </a:rPr>
                        <a:t>% of Male Population </a:t>
                      </a:r>
                      <a:endParaRPr lang="en-US" sz="1100" dirty="0"/>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r>
                        <a:rPr lang="en-US" sz="1100" dirty="0"/>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3833446286"/>
                  </a:ext>
                </a:extLst>
              </a:tr>
              <a:tr h="302345">
                <a:tc>
                  <a:txBody>
                    <a:bodyPr/>
                    <a:lstStyle/>
                    <a:p>
                      <a:pPr marL="0" marR="0" algn="ctr">
                        <a:spcBef>
                          <a:spcPts val="0"/>
                        </a:spcBef>
                        <a:spcAft>
                          <a:spcPts val="0"/>
                        </a:spcAft>
                      </a:pPr>
                      <a:r>
                        <a:rPr lang="en-US" sz="1400" b="1" dirty="0">
                          <a:solidFill>
                            <a:schemeClr val="tx1"/>
                          </a:solidFill>
                        </a:rPr>
                        <a:t>Lawrence</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8,078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18.1%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5,442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12.6%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58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702797656"/>
                  </a:ext>
                </a:extLst>
              </a:tr>
              <a:tr h="349376">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1,044,639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29.2%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687,146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20.3%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33,360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extLst>
                  <a:ext uri="{0D108BD9-81ED-4DB2-BD59-A6C34878D82A}">
                    <a16:rowId xmlns:a16="http://schemas.microsoft.com/office/drawing/2014/main" val="324174050"/>
                  </a:ext>
                </a:extLst>
              </a:tr>
            </a:tbl>
          </a:graphicData>
        </a:graphic>
      </p:graphicFrame>
      <p:sp>
        <p:nvSpPr>
          <p:cNvPr id="10" name="TextBox 9">
            <a:extLst>
              <a:ext uri="{FF2B5EF4-FFF2-40B4-BE49-F238E27FC236}">
                <a16:creationId xmlns:a16="http://schemas.microsoft.com/office/drawing/2014/main" id="{FCB10CDC-95F9-4550-9C8E-A983196B95F2}"/>
              </a:ext>
            </a:extLst>
          </p:cNvPr>
          <p:cNvSpPr txBox="1"/>
          <p:nvPr/>
        </p:nvSpPr>
        <p:spPr>
          <a:xfrm>
            <a:off x="110866" y="921688"/>
            <a:ext cx="11559311" cy="1515800"/>
          </a:xfrm>
          <a:prstGeom prst="rect">
            <a:avLst/>
          </a:prstGeom>
          <a:noFill/>
        </p:spPr>
        <p:txBody>
          <a:bodyPr wrap="square" rtlCol="0">
            <a:spAutoFit/>
          </a:bodyPr>
          <a:lstStyle/>
          <a:p>
            <a:r>
              <a:rPr lang="en-US" sz="1600" b="1" u="sng" dirty="0">
                <a:solidFill>
                  <a:srgbClr val="0F1C32"/>
                </a:solidFill>
                <a:latin typeface="Calibri"/>
              </a:rPr>
              <a:t>Vaccine Administration Benchmark</a:t>
            </a:r>
          </a:p>
          <a:p>
            <a:pPr marL="628650" lvl="1" indent="-171450">
              <a:buFont typeface="Arial" panose="020B0604020202020204" pitchFamily="34" charset="0"/>
              <a:buChar char="•"/>
            </a:pPr>
            <a:r>
              <a:rPr lang="en-US" sz="1600" dirty="0">
                <a:solidFill>
                  <a:srgbClr val="0F1C32"/>
                </a:solidFill>
              </a:rPr>
              <a:t>The percentage of </a:t>
            </a:r>
            <a:r>
              <a:rPr lang="en-US" sz="1600" b="1" dirty="0">
                <a:solidFill>
                  <a:srgbClr val="0F1C32"/>
                </a:solidFill>
              </a:rPr>
              <a:t>Race/Ethnicity groups and Sex </a:t>
            </a:r>
            <a:r>
              <a:rPr lang="en-US" sz="1600" dirty="0">
                <a:solidFill>
                  <a:srgbClr val="0F1C32"/>
                </a:solidFill>
              </a:rPr>
              <a:t>that have received </a:t>
            </a:r>
            <a:r>
              <a:rPr lang="en-US" sz="1600" b="1" dirty="0">
                <a:solidFill>
                  <a:srgbClr val="0F1C32"/>
                </a:solidFill>
              </a:rPr>
              <a:t>a first dose </a:t>
            </a:r>
            <a:r>
              <a:rPr lang="en-US" sz="1600" dirty="0">
                <a:solidFill>
                  <a:srgbClr val="0F1C32"/>
                </a:solidFill>
              </a:rPr>
              <a:t>of vaccine and whether they have met or exceeded the overall state average of </a:t>
            </a:r>
            <a:r>
              <a:rPr lang="en-US" sz="1600" b="1" dirty="0">
                <a:solidFill>
                  <a:srgbClr val="5B9BD5">
                    <a:lumMod val="75000"/>
                  </a:srgbClr>
                </a:solidFill>
              </a:rPr>
              <a:t>25.3%.</a:t>
            </a:r>
          </a:p>
          <a:p>
            <a:pPr marL="628650" lvl="1" indent="-171450">
              <a:buFont typeface="Arial" panose="020B0604020202020204" pitchFamily="34" charset="0"/>
              <a:buChar char="•"/>
            </a:pPr>
            <a:r>
              <a:rPr lang="en-US" sz="1600" dirty="0">
                <a:solidFill>
                  <a:srgbClr val="0F1C32"/>
                </a:solidFill>
              </a:rPr>
              <a:t>Groups that have met or exceeded the overall statewide average are shaded darker. </a:t>
            </a:r>
          </a:p>
          <a:p>
            <a:endParaRPr lang="en-US" sz="1050" b="1" u="sng" dirty="0">
              <a:solidFill>
                <a:srgbClr val="0F1C32"/>
              </a:solidFill>
              <a:latin typeface="Calibri"/>
            </a:endParaRPr>
          </a:p>
          <a:p>
            <a:endParaRPr lang="en-US" dirty="0">
              <a:solidFill>
                <a:srgbClr val="0F1C32"/>
              </a:solidFill>
              <a:latin typeface="Calibri"/>
            </a:endParaRPr>
          </a:p>
        </p:txBody>
      </p:sp>
      <p:sp>
        <p:nvSpPr>
          <p:cNvPr id="11" name="Title 10"/>
          <p:cNvSpPr>
            <a:spLocks noGrp="1"/>
          </p:cNvSpPr>
          <p:nvPr>
            <p:ph type="title"/>
          </p:nvPr>
        </p:nvSpPr>
        <p:spPr>
          <a:xfrm>
            <a:off x="0" y="0"/>
            <a:ext cx="10972800" cy="914400"/>
          </a:xfrm>
        </p:spPr>
        <p:txBody>
          <a:bodyPr/>
          <a:lstStyle/>
          <a:p>
            <a:pPr algn="ctr"/>
            <a:r>
              <a:rPr lang="en-US" sz="2000" dirty="0">
                <a:latin typeface="Segoe UI" panose="020B0502040204020203" pitchFamily="34" charset="0"/>
                <a:cs typeface="Segoe UI" panose="020B0502040204020203" pitchFamily="34" charset="0"/>
              </a:rPr>
              <a:t>Counts and Percentages of Population with a First Dose by Demographics for Lawrence Compared to Statewide as of 3/17/2021 </a:t>
            </a:r>
          </a:p>
        </p:txBody>
      </p:sp>
      <p:sp>
        <p:nvSpPr>
          <p:cNvPr id="7" name="TextBox 6">
            <a:extLst>
              <a:ext uri="{FF2B5EF4-FFF2-40B4-BE49-F238E27FC236}">
                <a16:creationId xmlns:a16="http://schemas.microsoft.com/office/drawing/2014/main" id="{D681FB6D-5BC6-4502-B35F-170E65EF3D65}"/>
              </a:ext>
            </a:extLst>
          </p:cNvPr>
          <p:cNvSpPr txBox="1"/>
          <p:nvPr/>
        </p:nvSpPr>
        <p:spPr>
          <a:xfrm>
            <a:off x="87097" y="5661880"/>
            <a:ext cx="12089822" cy="830997"/>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For populations &lt;50,000 dose counts, 1-29 cases are reported as such or are suppressed for confidentiality purposes. Percentages are not calculated for suppressed counts. Percentages are not calculated for Other and Unknown denominators. </a:t>
            </a:r>
          </a:p>
          <a:p>
            <a:pPr>
              <a:defRPr/>
            </a:pPr>
            <a:r>
              <a:rPr lang="en-US" sz="800" dirty="0">
                <a:solidFill>
                  <a:srgbClr val="000000"/>
                </a:solidFill>
                <a:latin typeface="Arial" panose="020B0604020202020204" pitchFamily="34" charset="0"/>
                <a:cs typeface="Arial" panose="020B0604020202020204" pitchFamily="34" charset="0"/>
              </a:rPr>
              <a:t>Data Current as of 3/17/2021</a:t>
            </a:r>
          </a:p>
          <a:p>
            <a:pPr>
              <a:defRPr/>
            </a:pPr>
            <a:r>
              <a:rPr lang="en-US" sz="800" dirty="0">
                <a:solidFill>
                  <a:srgbClr val="000000"/>
                </a:solidFill>
                <a:latin typeface="Arial" panose="020B0604020202020204" pitchFamily="34" charset="0"/>
                <a:cs typeface="Arial" panose="020B0604020202020204" pitchFamily="34" charset="0"/>
              </a:rPr>
              <a:t>*</a:t>
            </a:r>
            <a:r>
              <a:rPr lang="en-US" sz="800" dirty="0">
                <a:solidFill>
                  <a:srgbClr val="0F1C32"/>
                </a:solidFill>
                <a:latin typeface="Arial" panose="020B0604020202020204" pitchFamily="34" charset="0"/>
                <a:cs typeface="Arial" panose="020B0604020202020204" pitchFamily="34" charset="0"/>
              </a:rPr>
              <a:t>Other includes individuals that are reported as Other. Some large vaccination sites report race/ethnicity as “Other.” </a:t>
            </a:r>
            <a:r>
              <a:rPr lang="en-US" sz="800" dirty="0">
                <a:solidFill>
                  <a:srgbClr val="000000"/>
                </a:solidFill>
                <a:latin typeface="Arial" panose="020B0604020202020204" pitchFamily="34" charset="0"/>
                <a:cs typeface="Arial" panose="020B0604020202020204" pitchFamily="34" charset="0"/>
              </a:rPr>
              <a:t>**Missing/Unknown is defined on page 13.</a:t>
            </a:r>
          </a:p>
          <a:p>
            <a:pPr>
              <a:defRPr/>
            </a:pPr>
            <a:r>
              <a:rPr lang="en-US" sz="800" dirty="0">
                <a:solidFill>
                  <a:srgbClr val="000000"/>
                </a:solidFill>
                <a:latin typeface="Arial" panose="020B0604020202020204" pitchFamily="34" charset="0"/>
                <a:cs typeface="Arial" panose="020B0604020202020204" pitchFamily="34" charset="0"/>
              </a:rPr>
              <a:t>NH = Non – Hispanic; </a:t>
            </a:r>
            <a:r>
              <a:rPr lang="en-US" sz="800" dirty="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 </a:t>
            </a:r>
            <a:endParaRPr lang="en-US" sz="800" dirty="0">
              <a:solidFill>
                <a:prstClr val="black"/>
              </a:solidFill>
              <a:highlight>
                <a:srgbClr val="FFFF00"/>
              </a:highlight>
              <a:latin typeface="Arial" panose="020B0604020202020204" pitchFamily="34" charset="0"/>
              <a:cs typeface="Arial" panose="020B0604020202020204" pitchFamily="34" charset="0"/>
            </a:endParaRPr>
          </a:p>
        </p:txBody>
      </p:sp>
      <p:pic>
        <p:nvPicPr>
          <p:cNvPr id="5122" name="Picture 2">
            <a:extLst>
              <a:ext uri="{FF2B5EF4-FFF2-40B4-BE49-F238E27FC236}">
                <a16:creationId xmlns:a16="http://schemas.microsoft.com/office/drawing/2014/main" id="{61789915-DBA8-4A69-A9BC-613874085CB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967684" y="54193"/>
            <a:ext cx="1176700" cy="91440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0657586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A200A77D-7159-4753-A8CC-937D9F9F62CA}"/>
              </a:ext>
            </a:extLst>
          </p:cNvPr>
          <p:cNvSpPr>
            <a:spLocks noGrp="1"/>
          </p:cNvSpPr>
          <p:nvPr>
            <p:ph type="sldNum" sz="quarter" idx="12"/>
          </p:nvPr>
        </p:nvSpPr>
        <p:spPr>
          <a:xfrm>
            <a:off x="8749298" y="6492878"/>
            <a:ext cx="2736414" cy="365125"/>
          </a:xfrm>
        </p:spPr>
        <p:txBody>
          <a:bodyPr/>
          <a:lstStyle/>
          <a:p>
            <a:pPr algn="r">
              <a:defRPr/>
            </a:pPr>
            <a:fld id="{568B51E1-594B-4C22-A6D8-C7227A4F2733}" type="slidenum">
              <a:rPr lang="en-US">
                <a:solidFill>
                  <a:prstClr val="black">
                    <a:tint val="75000"/>
                  </a:prstClr>
                </a:solidFill>
                <a:latin typeface="Calibri" panose="020F0502020204030204"/>
              </a:rPr>
              <a:pPr algn="r">
                <a:defRPr/>
              </a:pPr>
              <a:t>9</a:t>
            </a:fld>
            <a:endParaRPr lang="en-US" dirty="0">
              <a:solidFill>
                <a:prstClr val="black">
                  <a:tint val="75000"/>
                </a:prstClr>
              </a:solidFill>
              <a:latin typeface="Calibri" panose="020F0502020204030204"/>
            </a:endParaRPr>
          </a:p>
        </p:txBody>
      </p:sp>
      <p:graphicFrame>
        <p:nvGraphicFramePr>
          <p:cNvPr id="11" name="Table 10">
            <a:extLst>
              <a:ext uri="{FF2B5EF4-FFF2-40B4-BE49-F238E27FC236}">
                <a16:creationId xmlns:a16="http://schemas.microsoft.com/office/drawing/2014/main" id="{92744045-DF14-4CCE-BA71-9B1B7F3FC193}"/>
              </a:ext>
            </a:extLst>
          </p:cNvPr>
          <p:cNvGraphicFramePr>
            <a:graphicFrameLocks noGrp="1"/>
          </p:cNvGraphicFramePr>
          <p:nvPr>
            <p:extLst>
              <p:ext uri="{D42A27DB-BD31-4B8C-83A1-F6EECF244321}">
                <p14:modId xmlns:p14="http://schemas.microsoft.com/office/powerpoint/2010/main" val="975390475"/>
              </p:ext>
            </p:extLst>
          </p:nvPr>
        </p:nvGraphicFramePr>
        <p:xfrm>
          <a:off x="1219200" y="3323601"/>
          <a:ext cx="9737630" cy="1315808"/>
        </p:xfrm>
        <a:graphic>
          <a:graphicData uri="http://schemas.openxmlformats.org/drawingml/2006/table">
            <a:tbl>
              <a:tblPr firstRow="1" firstCol="1" bandRow="1">
                <a:tableStyleId>{5C22544A-7EE6-4342-B048-85BDC9FD1C3A}</a:tableStyleId>
              </a:tblPr>
              <a:tblGrid>
                <a:gridCol w="1375039">
                  <a:extLst>
                    <a:ext uri="{9D8B030D-6E8A-4147-A177-3AD203B41FA5}">
                      <a16:colId xmlns:a16="http://schemas.microsoft.com/office/drawing/2014/main" val="4075951014"/>
                    </a:ext>
                  </a:extLst>
                </a:gridCol>
                <a:gridCol w="1130037">
                  <a:extLst>
                    <a:ext uri="{9D8B030D-6E8A-4147-A177-3AD203B41FA5}">
                      <a16:colId xmlns:a16="http://schemas.microsoft.com/office/drawing/2014/main" val="1058613976"/>
                    </a:ext>
                  </a:extLst>
                </a:gridCol>
                <a:gridCol w="1796143">
                  <a:extLst>
                    <a:ext uri="{9D8B030D-6E8A-4147-A177-3AD203B41FA5}">
                      <a16:colId xmlns:a16="http://schemas.microsoft.com/office/drawing/2014/main" val="256912673"/>
                    </a:ext>
                  </a:extLst>
                </a:gridCol>
                <a:gridCol w="904115">
                  <a:extLst>
                    <a:ext uri="{9D8B030D-6E8A-4147-A177-3AD203B41FA5}">
                      <a16:colId xmlns:a16="http://schemas.microsoft.com/office/drawing/2014/main" val="2034002232"/>
                    </a:ext>
                  </a:extLst>
                </a:gridCol>
                <a:gridCol w="1891158">
                  <a:extLst>
                    <a:ext uri="{9D8B030D-6E8A-4147-A177-3AD203B41FA5}">
                      <a16:colId xmlns:a16="http://schemas.microsoft.com/office/drawing/2014/main" val="1684142048"/>
                    </a:ext>
                  </a:extLst>
                </a:gridCol>
                <a:gridCol w="904115">
                  <a:extLst>
                    <a:ext uri="{9D8B030D-6E8A-4147-A177-3AD203B41FA5}">
                      <a16:colId xmlns:a16="http://schemas.microsoft.com/office/drawing/2014/main" val="347171472"/>
                    </a:ext>
                  </a:extLst>
                </a:gridCol>
                <a:gridCol w="1737023">
                  <a:extLst>
                    <a:ext uri="{9D8B030D-6E8A-4147-A177-3AD203B41FA5}">
                      <a16:colId xmlns:a16="http://schemas.microsoft.com/office/drawing/2014/main" val="1887669527"/>
                    </a:ext>
                  </a:extLst>
                </a:gridCol>
              </a:tblGrid>
              <a:tr h="174149">
                <a:tc>
                  <a:txBody>
                    <a:bodyPr/>
                    <a:lstStyle/>
                    <a:p>
                      <a:pPr marL="0" marR="0" algn="ctr">
                        <a:spcBef>
                          <a:spcPts val="0"/>
                        </a:spcBef>
                        <a:spcAft>
                          <a:spcPts val="0"/>
                        </a:spcAft>
                      </a:pPr>
                      <a:r>
                        <a:rPr lang="en-US" sz="1400" dirty="0">
                          <a:solidFill>
                            <a:schemeClr val="tx1"/>
                          </a:solidFill>
                          <a:effectLst/>
                        </a:rPr>
                        <a:t>Community</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6">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Age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20352116"/>
                  </a:ext>
                </a:extLst>
              </a:tr>
              <a:tr h="258543">
                <a:tc rowSpan="2">
                  <a:txBody>
                    <a:bodyPr/>
                    <a:lstStyle/>
                    <a:p>
                      <a:pPr marL="0" marR="0" algn="ctr">
                        <a:spcBef>
                          <a:spcPts val="0"/>
                        </a:spcBef>
                        <a:spcAft>
                          <a:spcPts val="0"/>
                        </a:spcAft>
                      </a:pPr>
                      <a:endParaRPr lang="en-US" sz="1200" dirty="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1050" dirty="0">
                          <a:effectLst/>
                          <a:latin typeface="Calibri" panose="020F0502020204030204" pitchFamily="34" charset="0"/>
                          <a:ea typeface="Calibri" panose="020F0502020204030204" pitchFamily="34" charset="0"/>
                          <a:cs typeface="Times New Roman" panose="02020603050405020304" pitchFamily="18" charset="0"/>
                        </a:rPr>
                        <a:t>0-64</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gridSpan="2">
                  <a:txBody>
                    <a:bodyPr/>
                    <a:lstStyle/>
                    <a:p>
                      <a:pPr marL="0" marR="0" algn="ctr">
                        <a:spcBef>
                          <a:spcPts val="0"/>
                        </a:spcBef>
                        <a:spcAft>
                          <a:spcPts val="0"/>
                        </a:spcAft>
                      </a:pPr>
                      <a:r>
                        <a:rPr lang="en-US" sz="1050" dirty="0">
                          <a:effectLst/>
                          <a:latin typeface="Calibri" panose="020F0502020204030204" pitchFamily="34" charset="0"/>
                          <a:ea typeface="Calibri" panose="020F0502020204030204" pitchFamily="34" charset="0"/>
                          <a:cs typeface="Times New Roman" panose="02020603050405020304" pitchFamily="18" charset="0"/>
                        </a:rPr>
                        <a:t>65-74</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gridSpan="2">
                  <a:txBody>
                    <a:bodyPr/>
                    <a:lstStyle/>
                    <a:p>
                      <a:pPr marL="0" marR="0" algn="ctr">
                        <a:spcBef>
                          <a:spcPts val="0"/>
                        </a:spcBef>
                        <a:spcAft>
                          <a:spcPts val="0"/>
                        </a:spcAft>
                      </a:pPr>
                      <a:r>
                        <a:rPr lang="en-US" sz="1050" dirty="0">
                          <a:effectLst/>
                          <a:latin typeface="Calibri" panose="020F0502020204030204" pitchFamily="34" charset="0"/>
                          <a:ea typeface="Calibri" panose="020F0502020204030204" pitchFamily="34" charset="0"/>
                          <a:cs typeface="Times New Roman" panose="02020603050405020304" pitchFamily="18" charset="0"/>
                        </a:rPr>
                        <a:t>75+</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911901327"/>
                  </a:ext>
                </a:extLst>
              </a:tr>
              <a:tr h="417185">
                <a:tc v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of 0-64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of 65-74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of 75+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3965443321"/>
                  </a:ext>
                </a:extLst>
              </a:tr>
              <a:tr h="174149">
                <a:tc>
                  <a:txBody>
                    <a:bodyPr/>
                    <a:lstStyle/>
                    <a:p>
                      <a:pPr marL="0" marR="0" algn="ctr">
                        <a:spcBef>
                          <a:spcPts val="0"/>
                        </a:spcBef>
                        <a:spcAft>
                          <a:spcPts val="0"/>
                        </a:spcAft>
                      </a:pPr>
                      <a:r>
                        <a:rPr lang="en-US" sz="1400" b="1" dirty="0">
                          <a:solidFill>
                            <a:schemeClr val="tx1"/>
                          </a:solidFill>
                        </a:rPr>
                        <a:t>Lawrence</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4,752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6.0%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            2,377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41.9%</a:t>
                      </a:r>
                    </a:p>
                  </a:txBody>
                  <a:tcPr marL="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619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18.3%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extLst>
                  <a:ext uri="{0D108BD9-81ED-4DB2-BD59-A6C34878D82A}">
                    <a16:rowId xmlns:a16="http://schemas.microsoft.com/office/drawing/2014/main" val="1702797656"/>
                  </a:ext>
                </a:extLst>
              </a:tr>
              <a:tr h="181405">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404,319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7.0%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        293,044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42.9%</a:t>
                      </a:r>
                    </a:p>
                  </a:txBody>
                  <a:tcPr marL="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          95,679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19.4%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extLst>
                  <a:ext uri="{0D108BD9-81ED-4DB2-BD59-A6C34878D82A}">
                    <a16:rowId xmlns:a16="http://schemas.microsoft.com/office/drawing/2014/main" val="2178416838"/>
                  </a:ext>
                </a:extLst>
              </a:tr>
            </a:tbl>
          </a:graphicData>
        </a:graphic>
      </p:graphicFrame>
      <p:sp>
        <p:nvSpPr>
          <p:cNvPr id="6" name="TextBox 5">
            <a:extLst>
              <a:ext uri="{FF2B5EF4-FFF2-40B4-BE49-F238E27FC236}">
                <a16:creationId xmlns:a16="http://schemas.microsoft.com/office/drawing/2014/main" id="{CA0563B2-6540-4194-8B51-32E86081C021}"/>
              </a:ext>
            </a:extLst>
          </p:cNvPr>
          <p:cNvSpPr txBox="1"/>
          <p:nvPr/>
        </p:nvSpPr>
        <p:spPr>
          <a:xfrm>
            <a:off x="87097" y="982481"/>
            <a:ext cx="10641608" cy="2139047"/>
          </a:xfrm>
          <a:prstGeom prst="rect">
            <a:avLst/>
          </a:prstGeom>
          <a:noFill/>
        </p:spPr>
        <p:txBody>
          <a:bodyPr wrap="square" rtlCol="0">
            <a:spAutoFit/>
          </a:bodyPr>
          <a:lstStyle/>
          <a:p>
            <a:r>
              <a:rPr lang="en-US" sz="1600" b="1" u="sng" dirty="0">
                <a:solidFill>
                  <a:srgbClr val="0F1C32"/>
                </a:solidFill>
                <a:latin typeface="Calibri"/>
              </a:rPr>
              <a:t>Vaccine Administration Benchmark</a:t>
            </a:r>
            <a:endParaRPr lang="en-US" sz="1600" dirty="0">
              <a:solidFill>
                <a:srgbClr val="0F1C32"/>
              </a:solidFill>
              <a:latin typeface="Calibri"/>
            </a:endParaRPr>
          </a:p>
          <a:p>
            <a:pPr marL="742950" lvl="1" indent="-285750">
              <a:buFont typeface="Arial" panose="020B0604020202020204" pitchFamily="34" charset="0"/>
              <a:buChar char="•"/>
            </a:pPr>
            <a:r>
              <a:rPr lang="en-US" sz="1600" dirty="0">
                <a:solidFill>
                  <a:srgbClr val="0F1C32"/>
                </a:solidFill>
                <a:latin typeface="Calibri"/>
              </a:rPr>
              <a:t>Percentage by </a:t>
            </a:r>
            <a:r>
              <a:rPr lang="en-US" sz="1600" b="1" dirty="0">
                <a:solidFill>
                  <a:srgbClr val="0F1C32"/>
                </a:solidFill>
                <a:latin typeface="Calibri"/>
              </a:rPr>
              <a:t>Age Group </a:t>
            </a:r>
            <a:r>
              <a:rPr lang="en-US" sz="1600" dirty="0">
                <a:solidFill>
                  <a:srgbClr val="0F1C32"/>
                </a:solidFill>
                <a:latin typeface="Calibri"/>
              </a:rPr>
              <a:t>who are</a:t>
            </a:r>
            <a:r>
              <a:rPr lang="en-US" sz="1600" b="1" dirty="0">
                <a:solidFill>
                  <a:srgbClr val="0F1C32"/>
                </a:solidFill>
                <a:latin typeface="Calibri"/>
              </a:rPr>
              <a:t> partially vaccinated</a:t>
            </a:r>
            <a:r>
              <a:rPr lang="en-US" sz="1600" dirty="0">
                <a:solidFill>
                  <a:srgbClr val="0F1C32"/>
                </a:solidFill>
                <a:latin typeface="Calibri"/>
              </a:rPr>
              <a:t> and whether they have met or exceeded the statewide age-specific group average of:</a:t>
            </a:r>
          </a:p>
          <a:p>
            <a:pPr marL="1200150" lvl="2" indent="-285750">
              <a:buFont typeface="Arial" panose="020B0604020202020204" pitchFamily="34" charset="0"/>
              <a:buChar char="•"/>
            </a:pPr>
            <a:r>
              <a:rPr lang="en-US" sz="1600" b="1" dirty="0">
                <a:solidFill>
                  <a:srgbClr val="5B9BD5">
                    <a:lumMod val="75000"/>
                  </a:srgbClr>
                </a:solidFill>
                <a:latin typeface="Calibri"/>
              </a:rPr>
              <a:t>7.0% </a:t>
            </a:r>
            <a:r>
              <a:rPr lang="en-US" sz="1600" b="1" dirty="0">
                <a:solidFill>
                  <a:srgbClr val="0F1C32"/>
                </a:solidFill>
                <a:latin typeface="Calibri"/>
              </a:rPr>
              <a:t>for ages 0-64</a:t>
            </a:r>
          </a:p>
          <a:p>
            <a:pPr marL="1200150" lvl="2" indent="-285750">
              <a:buFont typeface="Arial" panose="020B0604020202020204" pitchFamily="34" charset="0"/>
              <a:buChar char="•"/>
            </a:pPr>
            <a:r>
              <a:rPr lang="en-US" sz="1600" b="1" dirty="0">
                <a:solidFill>
                  <a:srgbClr val="5B9BD5">
                    <a:lumMod val="75000"/>
                  </a:srgbClr>
                </a:solidFill>
                <a:latin typeface="Calibri"/>
              </a:rPr>
              <a:t>42.9% </a:t>
            </a:r>
            <a:r>
              <a:rPr lang="en-US" sz="1600" b="1" dirty="0">
                <a:solidFill>
                  <a:srgbClr val="0F1C32"/>
                </a:solidFill>
                <a:latin typeface="Calibri"/>
              </a:rPr>
              <a:t>for ages 65-74</a:t>
            </a:r>
          </a:p>
          <a:p>
            <a:pPr marL="1200150" lvl="2" indent="-285750">
              <a:buFont typeface="Arial" panose="020B0604020202020204" pitchFamily="34" charset="0"/>
              <a:buChar char="•"/>
            </a:pPr>
            <a:r>
              <a:rPr lang="en-US" sz="1600" b="1" dirty="0">
                <a:solidFill>
                  <a:srgbClr val="5B9BD5">
                    <a:lumMod val="75000"/>
                  </a:srgbClr>
                </a:solidFill>
                <a:latin typeface="Calibri"/>
              </a:rPr>
              <a:t>19.4%</a:t>
            </a:r>
            <a:r>
              <a:rPr lang="en-US" sz="1600" b="1" dirty="0">
                <a:solidFill>
                  <a:srgbClr val="0F1C32"/>
                </a:solidFill>
                <a:latin typeface="Calibri"/>
              </a:rPr>
              <a:t> for ages 75+</a:t>
            </a:r>
            <a:endParaRPr lang="en-US" sz="800" b="1" dirty="0">
              <a:solidFill>
                <a:srgbClr val="0F1C32"/>
              </a:solidFill>
              <a:latin typeface="Calibri"/>
            </a:endParaRPr>
          </a:p>
          <a:p>
            <a:pPr marL="742950" lvl="1" indent="-285750">
              <a:buFont typeface="Arial" panose="020B0604020202020204" pitchFamily="34" charset="0"/>
              <a:buChar char="•"/>
            </a:pPr>
            <a:r>
              <a:rPr lang="en-US" sz="1600" dirty="0">
                <a:solidFill>
                  <a:srgbClr val="0F1C32"/>
                </a:solidFill>
                <a:latin typeface="Calibri"/>
              </a:rPr>
              <a:t>Groups that have met or exceeded the overall statewide average are shaded darker. </a:t>
            </a:r>
          </a:p>
          <a:p>
            <a:pPr lvl="1">
              <a:spcBef>
                <a:spcPts val="600"/>
              </a:spcBef>
              <a:spcAft>
                <a:spcPts val="600"/>
              </a:spcAft>
            </a:pPr>
            <a:endParaRPr lang="en-US" sz="1600" dirty="0">
              <a:solidFill>
                <a:srgbClr val="0F1C32"/>
              </a:solidFill>
              <a:latin typeface="Calibri"/>
            </a:endParaRPr>
          </a:p>
        </p:txBody>
      </p:sp>
      <p:sp>
        <p:nvSpPr>
          <p:cNvPr id="7" name="Title 6"/>
          <p:cNvSpPr>
            <a:spLocks noGrp="1"/>
          </p:cNvSpPr>
          <p:nvPr>
            <p:ph type="title"/>
          </p:nvPr>
        </p:nvSpPr>
        <p:spPr>
          <a:xfrm>
            <a:off x="-15970" y="-11896"/>
            <a:ext cx="10972800" cy="914400"/>
          </a:xfrm>
        </p:spPr>
        <p:txBody>
          <a:bodyPr/>
          <a:lstStyle/>
          <a:p>
            <a:pPr algn="ctr"/>
            <a:r>
              <a:rPr lang="en-US" sz="2000" dirty="0">
                <a:latin typeface="Segoe UI" panose="020B0502040204020203" pitchFamily="34" charset="0"/>
                <a:cs typeface="Segoe UI" panose="020B0502040204020203" pitchFamily="34" charset="0"/>
              </a:rPr>
              <a:t>Counts and Percentages of Population Partially Vaccinated by Demographics for Lawrence  Compared to Statewide as of 3/17/2021 contd.</a:t>
            </a:r>
          </a:p>
        </p:txBody>
      </p:sp>
      <p:sp>
        <p:nvSpPr>
          <p:cNvPr id="9" name="TextBox 8">
            <a:extLst>
              <a:ext uri="{FF2B5EF4-FFF2-40B4-BE49-F238E27FC236}">
                <a16:creationId xmlns:a16="http://schemas.microsoft.com/office/drawing/2014/main" id="{0DBF3477-253F-4BBD-BFCE-229BB5343ED8}"/>
              </a:ext>
            </a:extLst>
          </p:cNvPr>
          <p:cNvSpPr txBox="1"/>
          <p:nvPr/>
        </p:nvSpPr>
        <p:spPr>
          <a:xfrm>
            <a:off x="87097" y="5661880"/>
            <a:ext cx="12089822" cy="707886"/>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For populations &lt;50,000 dose counts, 1-29 cases are reported as such or are suppressed for confidentiality purposes. Percentages are not calculated for suppressed counts. Percentages are not calculated for Other and Unknown denominators. </a:t>
            </a:r>
          </a:p>
          <a:p>
            <a:pPr>
              <a:defRPr/>
            </a:pPr>
            <a:r>
              <a:rPr lang="en-US" sz="800" dirty="0">
                <a:solidFill>
                  <a:srgbClr val="000000"/>
                </a:solidFill>
                <a:latin typeface="Arial" panose="020B0604020202020204" pitchFamily="34" charset="0"/>
                <a:cs typeface="Arial" panose="020B0604020202020204" pitchFamily="34" charset="0"/>
              </a:rPr>
              <a:t>Data Current as of 3/17/2021</a:t>
            </a:r>
          </a:p>
          <a:p>
            <a:pPr>
              <a:defRPr/>
            </a:pPr>
            <a:r>
              <a:rPr lang="en-US" sz="800" dirty="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a:t>
            </a:r>
            <a:endParaRPr lang="en-US" sz="800" dirty="0">
              <a:solidFill>
                <a:prstClr val="black"/>
              </a:solidFill>
              <a:highlight>
                <a:srgbClr val="FFFF00"/>
              </a:highlight>
              <a:latin typeface="Arial" panose="020B0604020202020204" pitchFamily="34" charset="0"/>
              <a:cs typeface="Arial" panose="020B0604020202020204" pitchFamily="34" charset="0"/>
            </a:endParaRPr>
          </a:p>
        </p:txBody>
      </p:sp>
      <p:pic>
        <p:nvPicPr>
          <p:cNvPr id="6146" name="Picture 2">
            <a:extLst>
              <a:ext uri="{FF2B5EF4-FFF2-40B4-BE49-F238E27FC236}">
                <a16:creationId xmlns:a16="http://schemas.microsoft.com/office/drawing/2014/main" id="{48C14333-8F24-481C-9CDE-DFF6BC01098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125556" y="-1"/>
            <a:ext cx="913688" cy="91368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92492634"/>
      </p:ext>
    </p:extLst>
  </p:cSld>
  <p:clrMapOvr>
    <a:masterClrMapping/>
  </p:clrMapOvr>
</p:sld>
</file>

<file path=ppt/theme/theme1.xml><?xml version="1.0" encoding="utf-8"?>
<a:theme xmlns:a="http://schemas.openxmlformats.org/drawingml/2006/main" name="DPH-PPT-Template-150">
  <a:themeElements>
    <a:clrScheme name="DPH PowerPoint">
      <a:dk1>
        <a:srgbClr val="0F1C32"/>
      </a:dk1>
      <a:lt1>
        <a:srgbClr val="FFFFFF"/>
      </a:lt1>
      <a:dk2>
        <a:srgbClr val="4472C4"/>
      </a:dk2>
      <a:lt2>
        <a:srgbClr val="FFFFFF"/>
      </a:lt2>
      <a:accent1>
        <a:srgbClr val="D9E2F3"/>
      </a:accent1>
      <a:accent2>
        <a:srgbClr val="ED7D31"/>
      </a:accent2>
      <a:accent3>
        <a:srgbClr val="ADB9CA"/>
      </a:accent3>
      <a:accent4>
        <a:srgbClr val="FFC000"/>
      </a:accent4>
      <a:accent5>
        <a:srgbClr val="5B9BD5"/>
      </a:accent5>
      <a:accent6>
        <a:srgbClr val="70AD47"/>
      </a:accent6>
      <a:hlink>
        <a:srgbClr val="0000FF"/>
      </a:hlink>
      <a:folHlink>
        <a:srgbClr val="954F7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C9CE8F09DC8D214E921F5ECFFEC65E96" ma:contentTypeVersion="9" ma:contentTypeDescription="Create a new document." ma:contentTypeScope="" ma:versionID="de09b4f477765dcd20dfac602624c617">
  <xsd:schema xmlns:xsd="http://www.w3.org/2001/XMLSchema" xmlns:xs="http://www.w3.org/2001/XMLSchema" xmlns:p="http://schemas.microsoft.com/office/2006/metadata/properties" xmlns:ns2="8d5b51e2-1399-4037-88c1-a8d1b7bdf72d" xmlns:ns3="b4021d34-4649-4bf6-bc5c-1a993f5a1a63" targetNamespace="http://schemas.microsoft.com/office/2006/metadata/properties" ma:root="true" ma:fieldsID="a7930ce6c2093b582a832bcaefdc2f81" ns2:_="" ns3:_="">
    <xsd:import namespace="8d5b51e2-1399-4037-88c1-a8d1b7bdf72d"/>
    <xsd:import namespace="b4021d34-4649-4bf6-bc5c-1a993f5a1a63"/>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DateTaken" minOccurs="0"/>
                <xsd:element ref="ns2:MediaServiceAutoTags" minOccurs="0"/>
                <xsd:element ref="ns2:MediaServiceOCR"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d5b51e2-1399-4037-88c1-a8d1b7bdf72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2" nillable="true" ma:displayName="MediaServiceDateTaken" ma:hidden="true" ma:internalName="MediaServiceDateTaken" ma:readOnly="true">
      <xsd:simpleType>
        <xsd:restriction base="dms:Text"/>
      </xsd:simpleType>
    </xsd:element>
    <xsd:element name="MediaServiceAutoTags" ma:index="13" nillable="true" ma:displayName="Tags" ma:internalName="MediaServiceAutoTags"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b4021d34-4649-4bf6-bc5c-1a993f5a1a63"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28F66196-D198-45E7-B220-75B766ED04E5}">
  <ds:schemaRefs>
    <ds:schemaRef ds:uri="http://purl.org/dc/terms/"/>
    <ds:schemaRef ds:uri="http://schemas.microsoft.com/office/2006/documentManagement/types"/>
    <ds:schemaRef ds:uri="http://schemas.openxmlformats.org/package/2006/metadata/core-properties"/>
    <ds:schemaRef ds:uri="08dbe0c4-748a-4e17-baf4-445a2db175ae"/>
    <ds:schemaRef ds:uri="http://purl.org/dc/elements/1.1/"/>
    <ds:schemaRef ds:uri="http://schemas.microsoft.com/office/2006/metadata/properties"/>
    <ds:schemaRef ds:uri="http://schemas.microsoft.com/office/infopath/2007/PartnerControls"/>
    <ds:schemaRef ds:uri="http://www.w3.org/XML/1998/namespace"/>
    <ds:schemaRef ds:uri="http://purl.org/dc/dcmitype/"/>
  </ds:schemaRefs>
</ds:datastoreItem>
</file>

<file path=customXml/itemProps2.xml><?xml version="1.0" encoding="utf-8"?>
<ds:datastoreItem xmlns:ds="http://schemas.openxmlformats.org/officeDocument/2006/customXml" ds:itemID="{096F2A35-9AF4-4E66-B0CA-E09F695E4DEB}"/>
</file>

<file path=customXml/itemProps3.xml><?xml version="1.0" encoding="utf-8"?>
<ds:datastoreItem xmlns:ds="http://schemas.openxmlformats.org/officeDocument/2006/customXml" ds:itemID="{F4CBDB64-6426-4223-8C2C-30683C51F2FA}">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8532</TotalTime>
  <Words>3439</Words>
  <Application>Microsoft Office PowerPoint</Application>
  <PresentationFormat>Widescreen</PresentationFormat>
  <Paragraphs>757</Paragraphs>
  <Slides>17</Slides>
  <Notes>7</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17</vt:i4>
      </vt:variant>
    </vt:vector>
  </HeadingPairs>
  <TitlesOfParts>
    <vt:vector size="21" baseType="lpstr">
      <vt:lpstr>Arial</vt:lpstr>
      <vt:lpstr>Calibri</vt:lpstr>
      <vt:lpstr>Segoe UI</vt:lpstr>
      <vt:lpstr>DPH-PPT-Template-150</vt:lpstr>
      <vt:lpstr>Vaccination Data Report Lawrence</vt:lpstr>
      <vt:lpstr>Lawrence – Benchmarks</vt:lpstr>
      <vt:lpstr>PowerPoint Presentation</vt:lpstr>
      <vt:lpstr>Vaccine Administration </vt:lpstr>
      <vt:lpstr>Total Doses and Dose Administration Rate/100,000  for Lawrence Compared to Statewide as of 3/17/2021</vt:lpstr>
      <vt:lpstr>Count and Percentage of Population for First Dose, Partially, and Fully Vaccinated for Lawrence Compared to Statewide as of 3/17/2021</vt:lpstr>
      <vt:lpstr>Counts and Percentages of Population with a First Dose by Demographics for Lawrence Compared to Statewide as of 3/17/2021  contd.</vt:lpstr>
      <vt:lpstr>Counts and Percentages of Population with a First Dose by Demographics for Lawrence Compared to Statewide as of 3/17/2021 </vt:lpstr>
      <vt:lpstr>Counts and Percentages of Population Partially Vaccinated by Demographics for Lawrence  Compared to Statewide as of 3/17/2021 contd.</vt:lpstr>
      <vt:lpstr>Counts and Percentages of Population Partially Vaccinated by Demographics for Lawrence Compared to Statewide as of 3/17/2021</vt:lpstr>
      <vt:lpstr>Counts and Percentages of Population Fully Vaccinated by Demographics for Lawrence Compared to Statewide as of 3/17/2021 contd. </vt:lpstr>
      <vt:lpstr>Counts and Percentages of Population Fully Vaccinated by Demographics for Lawrence Compared to Statewide as of 3/17/2021</vt:lpstr>
      <vt:lpstr>Missing Race/Ethnicity Count and Percentage of Population Vaccinated for Lawrence Compared to Statewide as of 3/17/2021</vt:lpstr>
      <vt:lpstr>City/Town COVID-19 Burden </vt:lpstr>
      <vt:lpstr>COVID-19 Case Counts and Rates for 20 Prioritized Communities</vt:lpstr>
      <vt:lpstr>Background </vt:lpstr>
      <vt:lpstr> Profile of Lawrence by Race/Ethnicity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Increasing Equity in Vaccine Distribution</dc:title>
  <dc:creator>Tucker, Lindsey (DPH)</dc:creator>
  <cp:lastModifiedBy>Coq, Arielle T (DPH)</cp:lastModifiedBy>
  <cp:revision>384</cp:revision>
  <dcterms:created xsi:type="dcterms:W3CDTF">2021-02-06T16:00:27Z</dcterms:created>
  <dcterms:modified xsi:type="dcterms:W3CDTF">2021-03-18T21:16:12Z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0x010100C9CE8F09DC8D214E921F5ECFFEC65E96</vt:lpwstr>
  </property>
</Properties>
</file>