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Lawrence</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774028676"/>
              </p:ext>
            </p:extLst>
          </p:nvPr>
        </p:nvGraphicFramePr>
        <p:xfrm>
          <a:off x="1219200" y="387044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1,769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31.2%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543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775196" y="1224615"/>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Lawrence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58433"/>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Lawrence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025945467"/>
              </p:ext>
            </p:extLst>
          </p:nvPr>
        </p:nvGraphicFramePr>
        <p:xfrm>
          <a:off x="6096000" y="1476603"/>
          <a:ext cx="5951871" cy="140120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35810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4,771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3,393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5406740"/>
              </p:ext>
            </p:extLst>
          </p:nvPr>
        </p:nvGraphicFramePr>
        <p:xfrm>
          <a:off x="144686" y="4161164"/>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Lawrence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998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3,261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1,554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0" y="5712749"/>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Lawrence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432540" y="1145724"/>
            <a:ext cx="10540260" cy="235449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834325873"/>
              </p:ext>
            </p:extLst>
          </p:nvPr>
        </p:nvGraphicFramePr>
        <p:xfrm>
          <a:off x="863127" y="3816409"/>
          <a:ext cx="9833347"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692678">
                  <a:extLst>
                    <a:ext uri="{9D8B030D-6E8A-4147-A177-3AD203B41FA5}">
                      <a16:colId xmlns:a16="http://schemas.microsoft.com/office/drawing/2014/main" val="455129092"/>
                    </a:ext>
                  </a:extLst>
                </a:gridCol>
                <a:gridCol w="994770">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3,699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2,061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36.3%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1392" y="939478"/>
            <a:ext cx="11433061" cy="1415772"/>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66402887"/>
              </p:ext>
            </p:extLst>
          </p:nvPr>
        </p:nvGraphicFramePr>
        <p:xfrm>
          <a:off x="131392" y="4168148"/>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Lawrence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307556631"/>
              </p:ext>
            </p:extLst>
          </p:nvPr>
        </p:nvGraphicFramePr>
        <p:xfrm>
          <a:off x="2928359" y="2650731"/>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2,980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Lawrence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667589"/>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27213523"/>
              </p:ext>
            </p:extLst>
          </p:nvPr>
        </p:nvGraphicFramePr>
        <p:xfrm>
          <a:off x="789617" y="267422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Lawrence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22719" y="2894890"/>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17349"/>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08065" y="3514977"/>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EBB2E5FB-C00C-4230-BE72-E607BE1C61D6}"/>
              </a:ext>
            </a:extLst>
          </p:cNvPr>
          <p:cNvGraphicFramePr>
            <a:graphicFrameLocks noGrp="1"/>
          </p:cNvGraphicFramePr>
          <p:nvPr>
            <p:extLst>
              <p:ext uri="{D42A27DB-BD31-4B8C-83A1-F6EECF244321}">
                <p14:modId xmlns:p14="http://schemas.microsoft.com/office/powerpoint/2010/main" val="1402217472"/>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634244"/>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Lawrence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Lawrence and whether they have met or exceeded the statewide rate</a:t>
            </a:r>
          </a:p>
          <a:p>
            <a:pPr marL="457200" indent="-457200">
              <a:spcBef>
                <a:spcPts val="600"/>
              </a:spcBef>
              <a:spcAft>
                <a:spcPts val="600"/>
              </a:spcAft>
              <a:buFont typeface="+mj-lt"/>
              <a:buAutoNum type="arabicPeriod"/>
            </a:pPr>
            <a:r>
              <a:rPr lang="en-US" sz="2000" b="1" dirty="0"/>
              <a:t>The percentage of Lawrence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Lawrence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Lawrence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997154611"/>
              </p:ext>
            </p:extLst>
          </p:nvPr>
        </p:nvGraphicFramePr>
        <p:xfrm>
          <a:off x="259796" y="1949155"/>
          <a:ext cx="11655094" cy="159165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39313">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Lawrence</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87,731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1,806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72,142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10,655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Lawrence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Lawrence</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34555741"/>
              </p:ext>
            </p:extLst>
          </p:nvPr>
        </p:nvGraphicFramePr>
        <p:xfrm>
          <a:off x="1338003" y="3429000"/>
          <a:ext cx="9055735" cy="116080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451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20352116"/>
                  </a:ext>
                </a:extLst>
              </a:tr>
              <a:tr h="150480">
                <a:tc>
                  <a:txBody>
                    <a:bodyPr/>
                    <a:lstStyle/>
                    <a:p>
                      <a:pPr marL="0" marR="0" algn="ctr">
                        <a:spcBef>
                          <a:spcPts val="0"/>
                        </a:spcBef>
                        <a:spcAft>
                          <a:spcPts val="0"/>
                        </a:spcAft>
                      </a:pPr>
                      <a:r>
                        <a:rPr lang="en-US" sz="1600" b="1" dirty="0">
                          <a:solidFill>
                            <a:schemeClr val="tx1"/>
                          </a:solidFill>
                        </a:rPr>
                        <a:t>Lawrence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23,320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2000" b="0" i="0" u="none" strike="noStrike" dirty="0">
                          <a:solidFill>
                            <a:srgbClr val="000000"/>
                          </a:solidFill>
                          <a:effectLst/>
                          <a:latin typeface="Calibri" panose="020F0502020204030204" pitchFamily="34" charset="0"/>
                        </a:rPr>
                        <a:t>26,581.2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494468027"/>
                  </a:ext>
                </a:extLst>
              </a:tr>
              <a:tr h="360704">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3" y="595357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367135"/>
            <a:ext cx="11458340"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Lawrence</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Lawrence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04668468"/>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8,206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7,623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0582" y="915567"/>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Lawrence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Lawrence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Lawrence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Lawrence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768691515"/>
              </p:ext>
            </p:extLst>
          </p:nvPr>
        </p:nvGraphicFramePr>
        <p:xfrm>
          <a:off x="3132312" y="301848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15,829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Lawrence</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FA082646-96DF-4499-9FFC-33F61E2FA30E}"/>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Lawrence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505709" y="1096399"/>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60-64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285583098"/>
              </p:ext>
            </p:extLst>
          </p:nvPr>
        </p:nvGraphicFramePr>
        <p:xfrm>
          <a:off x="990601" y="3970224"/>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9,593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3,830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67.5%</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66375" y="5858433"/>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21188174"/>
              </p:ext>
            </p:extLst>
          </p:nvPr>
        </p:nvGraphicFramePr>
        <p:xfrm>
          <a:off x="141669" y="4131431"/>
          <a:ext cx="12002715" cy="1381856"/>
        </p:xfrm>
        <a:graphic>
          <a:graphicData uri="http://schemas.openxmlformats.org/drawingml/2006/table">
            <a:tbl>
              <a:tblPr firstRow="1" firstCol="1" bandRow="1">
                <a:tableStyleId>{5C22544A-7EE6-4342-B048-85BDC9FD1C3A}</a:tableStyleId>
              </a:tblPr>
              <a:tblGrid>
                <a:gridCol w="1108113">
                  <a:extLst>
                    <a:ext uri="{9D8B030D-6E8A-4147-A177-3AD203B41FA5}">
                      <a16:colId xmlns:a16="http://schemas.microsoft.com/office/drawing/2014/main" val="4075951014"/>
                    </a:ext>
                  </a:extLst>
                </a:gridCol>
                <a:gridCol w="544618">
                  <a:extLst>
                    <a:ext uri="{9D8B030D-6E8A-4147-A177-3AD203B41FA5}">
                      <a16:colId xmlns:a16="http://schemas.microsoft.com/office/drawing/2014/main" val="3719797945"/>
                    </a:ext>
                  </a:extLst>
                </a:gridCol>
                <a:gridCol w="844185">
                  <a:extLst>
                    <a:ext uri="{9D8B030D-6E8A-4147-A177-3AD203B41FA5}">
                      <a16:colId xmlns:a16="http://schemas.microsoft.com/office/drawing/2014/main" val="2111895905"/>
                    </a:ext>
                  </a:extLst>
                </a:gridCol>
                <a:gridCol w="609308">
                  <a:extLst>
                    <a:ext uri="{9D8B030D-6E8A-4147-A177-3AD203B41FA5}">
                      <a16:colId xmlns:a16="http://schemas.microsoft.com/office/drawing/2014/main" val="1228260744"/>
                    </a:ext>
                  </a:extLst>
                </a:gridCol>
                <a:gridCol w="874728">
                  <a:extLst>
                    <a:ext uri="{9D8B030D-6E8A-4147-A177-3AD203B41FA5}">
                      <a16:colId xmlns:a16="http://schemas.microsoft.com/office/drawing/2014/main" val="3870552715"/>
                    </a:ext>
                  </a:extLst>
                </a:gridCol>
                <a:gridCol w="471649">
                  <a:extLst>
                    <a:ext uri="{9D8B030D-6E8A-4147-A177-3AD203B41FA5}">
                      <a16:colId xmlns:a16="http://schemas.microsoft.com/office/drawing/2014/main" val="2196486683"/>
                    </a:ext>
                  </a:extLst>
                </a:gridCol>
                <a:gridCol w="854374">
                  <a:extLst>
                    <a:ext uri="{9D8B030D-6E8A-4147-A177-3AD203B41FA5}">
                      <a16:colId xmlns:a16="http://schemas.microsoft.com/office/drawing/2014/main" val="2808071338"/>
                    </a:ext>
                  </a:extLst>
                </a:gridCol>
                <a:gridCol w="501123">
                  <a:extLst>
                    <a:ext uri="{9D8B030D-6E8A-4147-A177-3AD203B41FA5}">
                      <a16:colId xmlns:a16="http://schemas.microsoft.com/office/drawing/2014/main" val="2266782108"/>
                    </a:ext>
                  </a:extLst>
                </a:gridCol>
                <a:gridCol w="813299">
                  <a:extLst>
                    <a:ext uri="{9D8B030D-6E8A-4147-A177-3AD203B41FA5}">
                      <a16:colId xmlns:a16="http://schemas.microsoft.com/office/drawing/2014/main" val="1400057223"/>
                    </a:ext>
                  </a:extLst>
                </a:gridCol>
                <a:gridCol w="575060">
                  <a:extLst>
                    <a:ext uri="{9D8B030D-6E8A-4147-A177-3AD203B41FA5}">
                      <a16:colId xmlns:a16="http://schemas.microsoft.com/office/drawing/2014/main" val="607151320"/>
                    </a:ext>
                  </a:extLst>
                </a:gridCol>
                <a:gridCol w="829731">
                  <a:extLst>
                    <a:ext uri="{9D8B030D-6E8A-4147-A177-3AD203B41FA5}">
                      <a16:colId xmlns:a16="http://schemas.microsoft.com/office/drawing/2014/main" val="1732447710"/>
                    </a:ext>
                  </a:extLst>
                </a:gridCol>
                <a:gridCol w="586933">
                  <a:extLst>
                    <a:ext uri="{9D8B030D-6E8A-4147-A177-3AD203B41FA5}">
                      <a16:colId xmlns:a16="http://schemas.microsoft.com/office/drawing/2014/main" val="1497268532"/>
                    </a:ext>
                  </a:extLst>
                </a:gridCol>
                <a:gridCol w="719273">
                  <a:extLst>
                    <a:ext uri="{9D8B030D-6E8A-4147-A177-3AD203B41FA5}">
                      <a16:colId xmlns:a16="http://schemas.microsoft.com/office/drawing/2014/main" val="743602275"/>
                    </a:ext>
                  </a:extLst>
                </a:gridCol>
                <a:gridCol w="761860">
                  <a:extLst>
                    <a:ext uri="{9D8B030D-6E8A-4147-A177-3AD203B41FA5}">
                      <a16:colId xmlns:a16="http://schemas.microsoft.com/office/drawing/2014/main" val="1994207196"/>
                    </a:ext>
                  </a:extLst>
                </a:gridCol>
                <a:gridCol w="821514">
                  <a:extLst>
                    <a:ext uri="{9D8B030D-6E8A-4147-A177-3AD203B41FA5}">
                      <a16:colId xmlns:a16="http://schemas.microsoft.com/office/drawing/2014/main" val="3921377560"/>
                    </a:ext>
                  </a:extLst>
                </a:gridCol>
                <a:gridCol w="578858">
                  <a:extLst>
                    <a:ext uri="{9D8B030D-6E8A-4147-A177-3AD203B41FA5}">
                      <a16:colId xmlns:a16="http://schemas.microsoft.com/office/drawing/2014/main" val="3578839088"/>
                    </a:ext>
                  </a:extLst>
                </a:gridCol>
                <a:gridCol w="508089">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Lawrence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70.9%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53.4%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6,704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2,478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468666239"/>
              </p:ext>
            </p:extLst>
          </p:nvPr>
        </p:nvGraphicFramePr>
        <p:xfrm>
          <a:off x="2498122" y="2290782"/>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6,373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pPr marL="628650" lvl="1" indent="-171450">
              <a:buFont typeface="Arial" panose="020B0604020202020204" pitchFamily="34" charset="0"/>
              <a:buChar char="•"/>
            </a:pPr>
            <a:r>
              <a:rPr lang="en-US" sz="1600" dirty="0">
                <a:solidFill>
                  <a:srgbClr val="0F1C32"/>
                </a:solidFill>
              </a:rPr>
              <a:t>The percentage of </a:t>
            </a:r>
            <a:r>
              <a:rPr lang="en-US" sz="1600" b="1" dirty="0">
                <a:solidFill>
                  <a:srgbClr val="0F1C32"/>
                </a:solidFill>
              </a:rPr>
              <a:t>Race/Ethnicity groups and Sex </a:t>
            </a:r>
            <a:r>
              <a:rPr lang="en-US" sz="1600" dirty="0">
                <a:solidFill>
                  <a:srgbClr val="0F1C32"/>
                </a:solidFill>
              </a:rPr>
              <a:t>that have received </a:t>
            </a:r>
            <a:r>
              <a:rPr lang="en-US" sz="1600" b="1" dirty="0">
                <a:solidFill>
                  <a:srgbClr val="0F1C32"/>
                </a:solidFill>
              </a:rPr>
              <a:t>a first dose </a:t>
            </a:r>
            <a:r>
              <a:rPr lang="en-US" sz="1600" dirty="0">
                <a:solidFill>
                  <a:srgbClr val="0F1C32"/>
                </a:solidFill>
              </a:rPr>
              <a:t>of vaccine and whether they have met or exceeded the overall state average of </a:t>
            </a:r>
            <a:r>
              <a:rPr lang="en-US" sz="2000" b="1" dirty="0">
                <a:solidFill>
                  <a:srgbClr val="5B9BD5">
                    <a:lumMod val="75000"/>
                  </a:srgbClr>
                </a:solidFill>
              </a:rPr>
              <a:t>29.0</a:t>
            </a:r>
            <a:r>
              <a:rPr lang="en-US" sz="1600" b="1" dirty="0">
                <a:solidFill>
                  <a:srgbClr val="5B9BD5">
                    <a:lumMod val="75000"/>
                  </a:srgbClr>
                </a:solidFill>
              </a:rPr>
              <a:t>%.</a:t>
            </a:r>
          </a:p>
          <a:p>
            <a:pPr marL="628650" lvl="1" indent="-171450">
              <a:buFont typeface="Arial" panose="020B0604020202020204" pitchFamily="34" charset="0"/>
              <a:buChar char="•"/>
            </a:pPr>
            <a:r>
              <a:rPr lang="en-US" sz="1600" dirty="0">
                <a:solidFill>
                  <a:srgbClr val="0F1C32"/>
                </a:solidFill>
              </a:rPr>
              <a:t>Groups that have met or exceeded the overall statewide average are shaded darker. </a:t>
            </a:r>
          </a:p>
          <a:p>
            <a:endParaRPr lang="en-US" sz="1050" b="1" u="sng" dirty="0">
              <a:solidFill>
                <a:srgbClr val="0F1C32"/>
              </a:solidFill>
              <a:latin typeface="Calibri"/>
            </a:endParaRP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Lawrence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3FAA89-8A32-42F0-A855-71BF7F8340F3}"/>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8578</TotalTime>
  <Words>3570</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Lawrence</vt:lpstr>
      <vt:lpstr>Lawrence – Benchmarks</vt:lpstr>
      <vt:lpstr>PowerPoint Presentation</vt:lpstr>
      <vt:lpstr>Vaccine Administration </vt:lpstr>
      <vt:lpstr>Total Doses and Dose Administration Rate/100,000 Population  for Lawrence Compared to Statewide as of 3/24/2021</vt:lpstr>
      <vt:lpstr>Count and Percentage of Population for First Dose, Partially, and Fully Vaccinated for Lawrence Compared to Statewide as of 3/24/2021</vt:lpstr>
      <vt:lpstr>First Dose</vt:lpstr>
      <vt:lpstr>Counts and Percentages of Population with a First Dose by Demographics for Lawrence Compared to Statewide as of 3/24/2021  contd.</vt:lpstr>
      <vt:lpstr>Counts and Percentages of Population with a First Dose by Demographics for Lawrence Compared to Statewide as of 3/24/2021 </vt:lpstr>
      <vt:lpstr>Partially vaccinated</vt:lpstr>
      <vt:lpstr>Counts and Percentages of Population Partially Vaccinated by Demographics for Lawrence  Compared to Statewide as of 3/24/2021 contd.</vt:lpstr>
      <vt:lpstr>Counts and Percentages of Population Partially Vaccinated by Demographics for Lawrence Compared to Statewide as of 3/24/2021</vt:lpstr>
      <vt:lpstr>Fully vaccinated</vt:lpstr>
      <vt:lpstr>Counts and Percentages of Population Fully Vaccinated by Demographics for Lawrence Compared to Statewide as of 3/24/2021 contd. </vt:lpstr>
      <vt:lpstr>Counts and Percentages of Population Fully Vaccinated by Demographics for Lawrence Compared to Statewide as of 3/24/2021</vt:lpstr>
      <vt:lpstr>Missing Race/Ethnicity Count and Percentage of Population Vaccinated for Lawrence Compared to Statewide as of 3/24/2021</vt:lpstr>
      <vt:lpstr>City/Town COVID-19 Burden </vt:lpstr>
      <vt:lpstr>COVID-19 Case Counts and Rates for 20 Prioritized Communities</vt:lpstr>
      <vt:lpstr>Background </vt:lpstr>
      <vt:lpstr> Profile of Lawrence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398</cp:revision>
  <dcterms:created xsi:type="dcterms:W3CDTF">2021-02-06T16:00:27Z</dcterms:created>
  <dcterms:modified xsi:type="dcterms:W3CDTF">2021-03-25T19:54:21Z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