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5" r:id="rId4"/>
    <p:sldId id="266" r:id="rId5"/>
    <p:sldId id="267" r:id="rId6"/>
    <p:sldId id="282" r:id="rId7"/>
    <p:sldId id="283" r:id="rId8"/>
    <p:sldId id="284" r:id="rId9"/>
    <p:sldId id="287" r:id="rId10"/>
    <p:sldId id="285" r:id="rId11"/>
    <p:sldId id="286" r:id="rId12"/>
    <p:sldId id="297" r:id="rId13"/>
    <p:sldId id="288" r:id="rId14"/>
    <p:sldId id="289" r:id="rId15"/>
    <p:sldId id="292" r:id="rId16"/>
    <p:sldId id="293" r:id="rId17"/>
    <p:sldId id="291" r:id="rId18"/>
    <p:sldId id="290" r:id="rId19"/>
    <p:sldId id="296" r:id="rId20"/>
    <p:sldId id="295" r:id="rId21"/>
    <p:sldId id="280" r:id="rId22"/>
    <p:sldId id="294" r:id="rId23"/>
    <p:sldId id="281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F15D2F"/>
    <a:srgbClr val="F7B100"/>
    <a:srgbClr val="FAD806"/>
    <a:srgbClr val="000000"/>
    <a:srgbClr val="123B52"/>
    <a:srgbClr val="0957A2"/>
    <a:srgbClr val="717171"/>
    <a:srgbClr val="0075BF"/>
    <a:srgbClr val="C4E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3073" autoAdjust="0"/>
  </p:normalViewPr>
  <p:slideViewPr>
    <p:cSldViewPr showGuides="1">
      <p:cViewPr>
        <p:scale>
          <a:sx n="80" d="100"/>
          <a:sy n="80" d="100"/>
        </p:scale>
        <p:origin x="-10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E9B99D-C772-49FC-9FA3-9C6E19516E0F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797BF1-6BF7-4783-8B82-8CC79C4C0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28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2628E0-591D-4808-8CBB-0D1E4D387564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1373E9-B79F-4779-ADCF-6B551BD49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there is no mention here of layoff aversion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373E9-B79F-4779-ADCF-6B551BD499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9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Preventing and minimizing—sort of a theme</a:t>
            </a:r>
            <a:r>
              <a:rPr lang="en-US" baseline="0" dirty="0" smtClean="0"/>
              <a:t> we’ll see here as we go along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373E9-B79F-4779-ADCF-6B551BD499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4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quick plug for</a:t>
            </a:r>
            <a:r>
              <a:rPr lang="en-US" baseline="0" dirty="0" smtClean="0"/>
              <a:t> the Business Engagement Collaborative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373E9-B79F-4779-ADCF-6B551BD4995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r and red rule at top of slide with Dept. of Labor logo; blue bar and yellow rule at bottom of slide." title="Title slide backgro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8077200" cy="1470025"/>
          </a:xfrm>
          <a:effectLst>
            <a:outerShdw blurRad="25400" dist="25400" dir="2700000" algn="tl" rotWithShape="0">
              <a:prstClr val="black">
                <a:alpha val="14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000" b="1">
                <a:solidFill>
                  <a:srgbClr val="0075B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rgbClr val="6D6E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5B9B-FDBA-4BAE-88A1-6B5CD0E77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5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451576"/>
            <a:ext cx="2133600" cy="365125"/>
          </a:xfrm>
        </p:spPr>
        <p:txBody>
          <a:bodyPr/>
          <a:lstStyle>
            <a:lvl1pPr>
              <a:defRPr sz="1100" b="1"/>
            </a:lvl1pPr>
          </a:lstStyle>
          <a:p>
            <a:r>
              <a:rPr lang="en-US" dirty="0"/>
              <a:t> </a:t>
            </a:r>
            <a:fld id="{C1E75B9B-FDBA-4BAE-88A1-6B5CD0E77A9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458200" y="6560713"/>
            <a:ext cx="0" cy="163937"/>
          </a:xfrm>
          <a:prstGeom prst="line">
            <a:avLst/>
          </a:prstGeom>
          <a:ln w="12700">
            <a:solidFill>
              <a:srgbClr val="F7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526043"/>
            <a:ext cx="5943600" cy="365125"/>
          </a:xfrm>
          <a:prstGeom prst="rect">
            <a:avLst/>
          </a:prstGeom>
        </p:spPr>
        <p:txBody>
          <a:bodyPr/>
          <a:lstStyle>
            <a:lvl1pPr algn="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One-Team, One Goal. National Rapid Response &amp; Business Engagement Summit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526043"/>
            <a:ext cx="5943600" cy="365125"/>
          </a:xfrm>
          <a:prstGeom prst="rect">
            <a:avLst/>
          </a:prstGeom>
        </p:spPr>
        <p:txBody>
          <a:bodyPr/>
          <a:lstStyle>
            <a:lvl1pPr algn="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One-Team, One Goal. National Rapid Response &amp; Business Engagement Summit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451576"/>
            <a:ext cx="2133600" cy="365125"/>
          </a:xfrm>
        </p:spPr>
        <p:txBody>
          <a:bodyPr/>
          <a:lstStyle>
            <a:lvl1pPr>
              <a:defRPr sz="1100" b="1"/>
            </a:lvl1pPr>
          </a:lstStyle>
          <a:p>
            <a:r>
              <a:rPr lang="en-US" dirty="0"/>
              <a:t> </a:t>
            </a:r>
            <a:fld id="{C1E75B9B-FDBA-4BAE-88A1-6B5CD0E77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4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25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One-Team, One Goal. National Rapid Response &amp; Business Engagement Summit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106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bar and orange rule at bottom of slide with text, Dislocated Worker Showcase: America Works!" title="Slide background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0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4438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E75B9B-FDBA-4BAE-88A1-6B5CD0E77A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26043"/>
            <a:ext cx="5943600" cy="365125"/>
          </a:xfrm>
          <a:prstGeom prst="rect">
            <a:avLst/>
          </a:prstGeom>
        </p:spPr>
        <p:txBody>
          <a:bodyPr/>
          <a:lstStyle>
            <a:lvl1pPr algn="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One-Team, One Goal. National Rapid Response &amp; Business Engagement Summit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  <a:ln w="101600">
            <a:solidFill>
              <a:srgbClr val="F15D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458200" y="6560713"/>
            <a:ext cx="0" cy="163937"/>
          </a:xfrm>
          <a:prstGeom prst="line">
            <a:avLst/>
          </a:prstGeom>
          <a:ln w="12700">
            <a:solidFill>
              <a:srgbClr val="F7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9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5B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Clr>
          <a:srgbClr val="F15D2F"/>
        </a:buClr>
        <a:buFont typeface="Wingdings" panose="05000000000000000000" pitchFamily="2" charset="2"/>
        <a:buChar char="§"/>
        <a:defRPr sz="2800" kern="1200">
          <a:solidFill>
            <a:srgbClr val="6D6E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Clr>
          <a:srgbClr val="F15D2F"/>
        </a:buClr>
        <a:buFont typeface="Arial" panose="020B0604020202020204" pitchFamily="34" charset="0"/>
        <a:buChar char="–"/>
        <a:defRPr sz="2400" kern="1200">
          <a:solidFill>
            <a:srgbClr val="6D6E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Clr>
          <a:srgbClr val="F15D2F"/>
        </a:buClr>
        <a:buFont typeface="Arial" panose="020B0604020202020204" pitchFamily="34" charset="0"/>
        <a:buChar char="•"/>
        <a:defRPr sz="2000" kern="1200">
          <a:solidFill>
            <a:srgbClr val="6D6E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600"/>
        </a:spcAft>
        <a:buClr>
          <a:srgbClr val="F15D2F"/>
        </a:buClr>
        <a:buFont typeface="Arial" panose="020B0604020202020204" pitchFamily="34" charset="0"/>
        <a:buChar char="–"/>
        <a:defRPr sz="1800" kern="1200">
          <a:solidFill>
            <a:srgbClr val="6D6E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15D2F"/>
        </a:buClr>
        <a:buFont typeface="Arial" panose="020B0604020202020204" pitchFamily="34" charset="0"/>
        <a:buChar char="»"/>
        <a:defRPr sz="1600" kern="1200">
          <a:solidFill>
            <a:srgbClr val="6D6E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One-Team, One Goal. National Rapid Response &amp; Business Engagement Summit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6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5B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15D2F"/>
        </a:buClr>
        <a:buFont typeface="Wingdings" panose="05000000000000000000" pitchFamily="2" charset="2"/>
        <a:buChar char="§"/>
        <a:defRPr sz="2800" kern="1200">
          <a:solidFill>
            <a:srgbClr val="6D6E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15D2F"/>
        </a:buClr>
        <a:buFont typeface="Arial" panose="020B0604020202020204" pitchFamily="34" charset="0"/>
        <a:buChar char="–"/>
        <a:defRPr sz="2400" kern="1200">
          <a:solidFill>
            <a:srgbClr val="6D6E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15D2F"/>
        </a:buClr>
        <a:buFont typeface="Arial" panose="020B0604020202020204" pitchFamily="34" charset="0"/>
        <a:buChar char="•"/>
        <a:defRPr sz="2000" kern="1200">
          <a:solidFill>
            <a:srgbClr val="6D6E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15D2F"/>
        </a:buClr>
        <a:buFont typeface="Arial" panose="020B0604020202020204" pitchFamily="34" charset="0"/>
        <a:buChar char="–"/>
        <a:defRPr sz="1800" kern="1200">
          <a:solidFill>
            <a:srgbClr val="6D6E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15D2F"/>
        </a:buClr>
        <a:buFont typeface="Arial" panose="020B0604020202020204" pitchFamily="34" charset="0"/>
        <a:buChar char="»"/>
        <a:defRPr sz="1600" kern="1200">
          <a:solidFill>
            <a:srgbClr val="6D6E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yan.jeff@dol.gov" TargetMode="External"/><Relationship Id="rId2" Type="http://schemas.openxmlformats.org/officeDocument/2006/relationships/hyperlink" Target="mailto:rgamble@innovationfound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" y="1524000"/>
            <a:ext cx="8077200" cy="860425"/>
          </a:xfrm>
          <a:effectLst/>
        </p:spPr>
        <p:txBody>
          <a:bodyPr>
            <a:noAutofit/>
          </a:bodyPr>
          <a:lstStyle/>
          <a:p>
            <a:r>
              <a:rPr lang="en-US" sz="4800" b="0" dirty="0" smtClean="0">
                <a:latin typeface="Arial Black" panose="020B0A04020102020204" pitchFamily="34" charset="0"/>
              </a:rPr>
              <a:t>Layoff Aversion</a:t>
            </a:r>
            <a:r>
              <a:rPr lang="en-US" sz="4200" b="0" dirty="0" smtClean="0"/>
              <a:t>:</a:t>
            </a:r>
            <a:endParaRPr lang="en-US" sz="4200" dirty="0">
              <a:solidFill>
                <a:srgbClr val="F7B1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143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/>
              <a:t>Boston, MA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August 31, 2017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545140"/>
            <a:ext cx="7924800" cy="1569660"/>
          </a:xfrm>
          <a:prstGeom prst="rect">
            <a:avLst/>
          </a:prstGeom>
          <a:noFill/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1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&amp; Opportunities</a:t>
            </a:r>
            <a:endParaRPr lang="en-US" sz="4800" dirty="0">
              <a:solidFill>
                <a:srgbClr val="F15D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6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layoff aversion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Rapid Response activities are required?:</a:t>
            </a:r>
          </a:p>
          <a:p>
            <a:pPr lvl="1"/>
            <a:r>
              <a:rPr lang="en-US" dirty="0"/>
              <a:t>Rapid response activities must </a:t>
            </a:r>
            <a:r>
              <a:rPr lang="en-US" dirty="0" smtClean="0"/>
              <a:t>include…layoff </a:t>
            </a:r>
            <a:r>
              <a:rPr lang="en-US" dirty="0"/>
              <a:t>aversion activities as described in § 682.320, as </a:t>
            </a:r>
            <a:r>
              <a:rPr lang="en-US" dirty="0" smtClean="0"/>
              <a:t>applicable</a:t>
            </a:r>
          </a:p>
          <a:p>
            <a:r>
              <a:rPr lang="en-US" dirty="0" smtClean="0"/>
              <a:t>682.330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</p:txBody>
      </p:sp>
    </p:spTree>
    <p:extLst>
      <p:ext uri="{BB962C8B-B14F-4D97-AF65-F5344CB8AC3E}">
        <p14:creationId xmlns:p14="http://schemas.microsoft.com/office/powerpoint/2010/main" val="87179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Part 2: Opportunities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95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Mindset for Aversion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you THINK it, you are more likely to DO it</a:t>
            </a:r>
          </a:p>
          <a:p>
            <a:r>
              <a:rPr lang="en-US" dirty="0"/>
              <a:t>Layoff aversion may require you to re-orient your worldview—the business is your customer</a:t>
            </a:r>
          </a:p>
          <a:p>
            <a:r>
              <a:rPr lang="en-US" dirty="0"/>
              <a:t>If you always try to prevent or minimize unemployment, you will look for solutions</a:t>
            </a:r>
          </a:p>
          <a:p>
            <a:r>
              <a:rPr lang="en-US" dirty="0"/>
              <a:t>When you look for solutions you will realize you need partners across the economic spectrum</a:t>
            </a:r>
          </a:p>
          <a:p>
            <a:r>
              <a:rPr lang="en-US" dirty="0"/>
              <a:t>And you will need to create strategies and activities that are agile to remain relevant in transitioning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</p:txBody>
      </p:sp>
    </p:spTree>
    <p:extLst>
      <p:ext uri="{BB962C8B-B14F-4D97-AF65-F5344CB8AC3E}">
        <p14:creationId xmlns:p14="http://schemas.microsoft.com/office/powerpoint/2010/main" val="889406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a mindset for aversion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FF6600"/>
              </a:buClr>
              <a:buFont typeface="Wingdings" pitchFamily="-110" charset="2"/>
              <a:buChar char="ü"/>
            </a:pPr>
            <a:r>
              <a:rPr lang="en-US" altLang="en-US" sz="3200" dirty="0"/>
              <a:t>Innovative &amp; Creative</a:t>
            </a:r>
          </a:p>
          <a:p>
            <a:pPr lvl="1">
              <a:buClr>
                <a:srgbClr val="FF6600"/>
              </a:buClr>
              <a:buFont typeface="Wingdings" pitchFamily="-110" charset="2"/>
              <a:buChar char="ü"/>
            </a:pPr>
            <a:r>
              <a:rPr lang="en-US" altLang="en-US" sz="3200" dirty="0"/>
              <a:t>Proactive &amp; Strategic</a:t>
            </a:r>
          </a:p>
          <a:p>
            <a:pPr lvl="1">
              <a:buClr>
                <a:srgbClr val="FF6600"/>
              </a:buClr>
              <a:buFont typeface="Wingdings" pitchFamily="-110" charset="2"/>
              <a:buChar char="ü"/>
            </a:pPr>
            <a:r>
              <a:rPr lang="en-US" altLang="en-US" sz="3200" dirty="0"/>
              <a:t>Flexible &amp; Adaptable</a:t>
            </a:r>
          </a:p>
          <a:p>
            <a:pPr lvl="1">
              <a:buClr>
                <a:srgbClr val="FF6600"/>
              </a:buClr>
              <a:buFont typeface="Wingdings" pitchFamily="-110" charset="2"/>
              <a:buChar char="ü"/>
            </a:pPr>
            <a:r>
              <a:rPr lang="en-US" altLang="en-US" sz="3200" dirty="0"/>
              <a:t>Persistent &amp; Responsive</a:t>
            </a:r>
          </a:p>
          <a:p>
            <a:pPr lvl="1">
              <a:buClr>
                <a:srgbClr val="FF6600"/>
              </a:buClr>
              <a:buFont typeface="Wingdings" pitchFamily="-110" charset="2"/>
              <a:buChar char="ü"/>
            </a:pPr>
            <a:r>
              <a:rPr lang="en-US" altLang="en-US" sz="3200" dirty="0"/>
              <a:t>Knowledgeable &amp; Curious</a:t>
            </a:r>
          </a:p>
          <a:p>
            <a:pPr lvl="1">
              <a:buClr>
                <a:srgbClr val="FF6600"/>
              </a:buClr>
              <a:buFont typeface="Wingdings" pitchFamily="-110" charset="2"/>
              <a:buChar char="ü"/>
            </a:pPr>
            <a:r>
              <a:rPr lang="en-US" altLang="en-US" sz="3200" dirty="0"/>
              <a:t>And solutions-focused! </a:t>
            </a:r>
            <a:endParaRPr lang="en-US" altLang="en-US" sz="37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7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layoff aversion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648200" cy="46783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800" dirty="0"/>
              <a:t>Ongoing engagement, partnership, and relationship-building activities with businesses in the community;</a:t>
            </a:r>
          </a:p>
          <a:p>
            <a:pPr lvl="0"/>
            <a:r>
              <a:rPr lang="en-US" sz="3800" dirty="0"/>
              <a:t>Providing assistance to businesses in managing reductions in force (including early identification of firms at risk, assessment of the needs of and options, and the delivery of solutions </a:t>
            </a:r>
          </a:p>
          <a:p>
            <a:pPr lvl="0"/>
            <a:r>
              <a:rPr lang="en-US" sz="3800" dirty="0"/>
              <a:t>Funding feasibility studies; </a:t>
            </a:r>
          </a:p>
          <a:p>
            <a:pPr lvl="0"/>
            <a:r>
              <a:rPr lang="en-US" sz="3800" dirty="0"/>
              <a:t>Developing and managing incumbent worker training programs or other worker up skilling approaches;</a:t>
            </a:r>
          </a:p>
          <a:p>
            <a:pPr lvl="0"/>
            <a:r>
              <a:rPr lang="en-US" sz="3800" dirty="0"/>
              <a:t>Connecting companies to Short-time compensation or other programs  </a:t>
            </a:r>
          </a:p>
          <a:p>
            <a:pPr lvl="0"/>
            <a:r>
              <a:rPr lang="en-US" sz="3800" dirty="0"/>
              <a:t>Connecting to business loan programs and other resources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495800" cy="46783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800" dirty="0"/>
              <a:t>Establishing linkages with economic development activities</a:t>
            </a:r>
          </a:p>
          <a:p>
            <a:pPr lvl="0"/>
            <a:r>
              <a:rPr lang="en-US" sz="3800" dirty="0"/>
              <a:t>Partnering or contracting with business-focused organizations to assess risks to companies, propose strategies to address those risks, implement services, </a:t>
            </a:r>
          </a:p>
          <a:p>
            <a:pPr lvl="0"/>
            <a:r>
              <a:rPr lang="en-US" sz="3800" dirty="0"/>
              <a:t>Conducting analyses of the suppliers of an affected company to assess their risks and vulnerabilities </a:t>
            </a:r>
          </a:p>
          <a:p>
            <a:pPr lvl="0"/>
            <a:r>
              <a:rPr lang="en-US" sz="3800" dirty="0"/>
              <a:t>Proactively identifying opportunities for potential economic transition and training needs in growing industry sectors or expanding businesses</a:t>
            </a:r>
          </a:p>
          <a:p>
            <a:pPr lvl="0"/>
            <a:r>
              <a:rPr lang="en-US" sz="3800" dirty="0"/>
              <a:t>Connecting businesses and workers to short-term, on-the-job, or customized training programs and apprenticeships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4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Intervention Timeline”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Ongoing</a:t>
            </a:r>
          </a:p>
          <a:p>
            <a:pPr lvl="1"/>
            <a:r>
              <a:rPr lang="en-US" altLang="en-US" sz="2000" dirty="0"/>
              <a:t>Layoff aversion policy </a:t>
            </a:r>
          </a:p>
          <a:p>
            <a:pPr lvl="1"/>
            <a:r>
              <a:rPr lang="en-US" altLang="en-US" sz="2000" dirty="0"/>
              <a:t>Sustained effective partnerships </a:t>
            </a:r>
          </a:p>
          <a:p>
            <a:pPr lvl="1"/>
            <a:r>
              <a:rPr lang="en-US" altLang="en-US" sz="2000" dirty="0"/>
              <a:t>Gathering and analyzing data</a:t>
            </a:r>
          </a:p>
          <a:p>
            <a:pPr lvl="1"/>
            <a:r>
              <a:rPr lang="en-US" altLang="en-US" sz="2000" dirty="0"/>
              <a:t>Develop an Early Warning system</a:t>
            </a:r>
          </a:p>
          <a:p>
            <a:pPr lvl="1"/>
            <a:r>
              <a:rPr lang="en-US" altLang="en-US" sz="2000" dirty="0"/>
              <a:t>Proactive measures </a:t>
            </a:r>
          </a:p>
          <a:p>
            <a:pPr lvl="1"/>
            <a:r>
              <a:rPr lang="en-US" altLang="en-US" sz="2000" b="1" dirty="0">
                <a:solidFill>
                  <a:srgbClr val="C35E0B"/>
                </a:solidFill>
              </a:rPr>
              <a:t>BUSINESS ENGAGEMENT STRATEGY</a:t>
            </a:r>
            <a:endParaRPr lang="en-US" altLang="en-US" sz="2000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1+ years out</a:t>
            </a:r>
          </a:p>
          <a:p>
            <a:pPr lvl="1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Work with business to improve their processes (get to know your MEPs!)</a:t>
            </a:r>
          </a:p>
          <a:p>
            <a:pPr lvl="1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Succession planning</a:t>
            </a:r>
          </a:p>
          <a:p>
            <a:pPr lvl="1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Connect with Economic Dev</a:t>
            </a:r>
          </a:p>
          <a:p>
            <a:pPr lvl="1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Talent Development</a:t>
            </a:r>
          </a:p>
          <a:p>
            <a:pPr lvl="1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Recruitment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91894"/>
            <a:ext cx="1406525" cy="156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24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Intervention Timeline”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1 year to 6 months </a:t>
            </a:r>
          </a:p>
          <a:p>
            <a:pPr lvl="1"/>
            <a:r>
              <a:rPr lang="en-US" altLang="en-US" sz="2000" dirty="0"/>
              <a:t>Support improved business practices</a:t>
            </a:r>
          </a:p>
          <a:p>
            <a:pPr lvl="1"/>
            <a:r>
              <a:rPr lang="en-US" altLang="en-US" sz="2000" dirty="0"/>
              <a:t>Conduct pre-feasibility or valuation studies (1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step to an ESOP, or other business support efforts)</a:t>
            </a:r>
          </a:p>
          <a:p>
            <a:pPr lvl="1"/>
            <a:r>
              <a:rPr lang="en-US" altLang="en-US" sz="2000" dirty="0"/>
              <a:t>Assist in the development of new markets</a:t>
            </a:r>
          </a:p>
          <a:p>
            <a:pPr lvl="1"/>
            <a:r>
              <a:rPr lang="en-US" altLang="en-US" sz="2000" dirty="0"/>
              <a:t>Facilitate business loans</a:t>
            </a:r>
          </a:p>
          <a:p>
            <a:pPr lvl="1"/>
            <a:r>
              <a:rPr lang="en-US" altLang="en-US" sz="2000" dirty="0"/>
              <a:t>Incumbent worker training</a:t>
            </a:r>
          </a:p>
          <a:p>
            <a:pPr lvl="1"/>
            <a:r>
              <a:rPr lang="en-US" altLang="en-US" sz="2000" dirty="0"/>
              <a:t>TAA for Firms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 months to post-layoff</a:t>
            </a:r>
          </a:p>
          <a:p>
            <a:pPr lvl="1"/>
            <a:r>
              <a:rPr lang="en-US" dirty="0"/>
              <a:t>Workshare</a:t>
            </a:r>
          </a:p>
          <a:p>
            <a:pPr lvl="1"/>
            <a:r>
              <a:rPr lang="en-US" dirty="0"/>
              <a:t>Talent transfer</a:t>
            </a:r>
          </a:p>
          <a:p>
            <a:pPr lvl="1"/>
            <a:r>
              <a:rPr lang="en-US" dirty="0"/>
              <a:t>Connect with economic development</a:t>
            </a:r>
          </a:p>
          <a:p>
            <a:pPr lvl="1"/>
            <a:r>
              <a:rPr lang="en-US" dirty="0"/>
              <a:t>Connect with labor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91894"/>
            <a:ext cx="1406525" cy="156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745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benefits of layoff aversion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For Workers</a:t>
            </a:r>
          </a:p>
          <a:p>
            <a:pPr lvl="1"/>
            <a:r>
              <a:rPr lang="en-US" altLang="en-US" dirty="0"/>
              <a:t>Retaining current jobs </a:t>
            </a:r>
          </a:p>
          <a:p>
            <a:pPr lvl="1"/>
            <a:r>
              <a:rPr lang="en-US" altLang="en-US" dirty="0"/>
              <a:t>Quickly transition to new jobs</a:t>
            </a:r>
          </a:p>
          <a:p>
            <a:r>
              <a:rPr lang="en-US" altLang="en-US" dirty="0"/>
              <a:t>For Employers</a:t>
            </a:r>
          </a:p>
          <a:p>
            <a:pPr lvl="1"/>
            <a:r>
              <a:rPr lang="en-US" altLang="en-US" dirty="0"/>
              <a:t>Retaining a trained workforce</a:t>
            </a:r>
          </a:p>
          <a:p>
            <a:pPr lvl="1"/>
            <a:r>
              <a:rPr lang="en-US" altLang="en-US" dirty="0"/>
              <a:t>Reducing the costs of downsizing</a:t>
            </a:r>
          </a:p>
          <a:p>
            <a:pPr lvl="1"/>
            <a:r>
              <a:rPr lang="en-US" altLang="en-US" dirty="0"/>
              <a:t>Potentially saving the business </a:t>
            </a:r>
          </a:p>
          <a:p>
            <a:pPr lvl="1"/>
            <a:r>
              <a:rPr lang="en-US" altLang="en-US" dirty="0"/>
              <a:t>Providing a range of other business solutions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For States and Local Workforce Areas</a:t>
            </a:r>
          </a:p>
          <a:p>
            <a:pPr lvl="1"/>
            <a:r>
              <a:rPr lang="en-US" altLang="en-US" dirty="0"/>
              <a:t>Demonstrates the value of the workforce system </a:t>
            </a:r>
          </a:p>
          <a:p>
            <a:pPr lvl="1"/>
            <a:r>
              <a:rPr lang="en-US" altLang="en-US" dirty="0"/>
              <a:t>Supports economic vitality and development </a:t>
            </a:r>
          </a:p>
          <a:p>
            <a:r>
              <a:rPr lang="en-US" altLang="en-US" dirty="0"/>
              <a:t>For Communities</a:t>
            </a:r>
          </a:p>
          <a:p>
            <a:pPr lvl="1"/>
            <a:r>
              <a:rPr lang="en-US" altLang="en-US" dirty="0"/>
              <a:t>Less disruptive</a:t>
            </a:r>
          </a:p>
          <a:p>
            <a:pPr lvl="1"/>
            <a:r>
              <a:rPr lang="en-US" altLang="en-US" dirty="0"/>
              <a:t>Cost savings</a:t>
            </a:r>
          </a:p>
          <a:p>
            <a:pPr lvl="1"/>
            <a:r>
              <a:rPr lang="en-US" altLang="en-US" dirty="0"/>
              <a:t>Greater revenue from successful businesses</a:t>
            </a:r>
          </a:p>
          <a:p>
            <a:pPr lvl="1"/>
            <a:r>
              <a:rPr lang="en-US" dirty="0"/>
              <a:t>More jobs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3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Layoff Aversion occupies a unique niche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Layoff aversion </a:t>
            </a:r>
            <a:r>
              <a:rPr lang="en-US" dirty="0">
                <a:solidFill>
                  <a:schemeClr val="accent6"/>
                </a:solidFill>
              </a:rPr>
              <a:t>HAPPILY</a:t>
            </a:r>
            <a:r>
              <a:rPr lang="en-US" dirty="0"/>
              <a:t> blurs the line between business engagement and Rapid Response </a:t>
            </a:r>
          </a:p>
          <a:p>
            <a:r>
              <a:rPr lang="en-US" dirty="0"/>
              <a:t>Also blurs the lines between “strategy” and “operations”</a:t>
            </a:r>
          </a:p>
          <a:p>
            <a:r>
              <a:rPr lang="en-US" dirty="0"/>
              <a:t>The timeline helps you figure out what roles make the most sense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054100" y="2829720"/>
            <a:ext cx="737552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6213" indent="-176213">
              <a:buClr>
                <a:srgbClr val="FF6600"/>
              </a:buClr>
              <a:buFont typeface="Courier New" pitchFamily="-101" charset="0"/>
              <a:buChar char="o"/>
              <a:defRPr/>
            </a:pPr>
            <a:endParaRPr lang="en-US" sz="2400" dirty="0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  <a:p>
            <a:pPr marL="176213" indent="-176213">
              <a:buClr>
                <a:srgbClr val="FF6600"/>
              </a:buClr>
              <a:buFont typeface="Courier New" pitchFamily="-101" charset="0"/>
              <a:buChar char="o"/>
              <a:defRPr/>
            </a:pPr>
            <a:endParaRPr lang="en-US" sz="110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  <a:p>
            <a:pPr marL="176213" indent="-176213">
              <a:buClr>
                <a:srgbClr val="FF6600"/>
              </a:buClr>
              <a:buFont typeface="Courier New" pitchFamily="-101" charset="0"/>
              <a:buChar char="o"/>
              <a:defRPr/>
            </a:pPr>
            <a:endParaRPr lang="en-US" sz="1100" dirty="0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  <a:p>
            <a:pPr marL="176213" indent="-176213" algn="ctr">
              <a:buClr>
                <a:srgbClr val="FF6600"/>
              </a:buClr>
              <a:defRPr/>
            </a:pPr>
            <a:r>
              <a:rPr lang="en-US" sz="1100" dirty="0">
                <a:latin typeface="Arial" pitchFamily="-101" charset="0"/>
                <a:ea typeface="ＭＳ Ｐゴシック" pitchFamily="-101" charset="-128"/>
                <a:cs typeface="ＭＳ Ｐゴシック" pitchFamily="-101" charset="-128"/>
              </a:rPr>
              <a:t> 	</a:t>
            </a:r>
            <a:endParaRPr lang="en-US" sz="2800" dirty="0">
              <a:latin typeface="Tw Cen MT" pitchFamily="-101" charset="0"/>
              <a:ea typeface="ＭＳ Ｐゴシック" pitchFamily="-101" charset="-128"/>
              <a:cs typeface="ＭＳ Ｐゴシック" pitchFamily="-101" charset="-128"/>
            </a:endParaRPr>
          </a:p>
          <a:p>
            <a:pPr marL="176213" indent="-176213">
              <a:buFont typeface="Arial" pitchFamily="-101" charset="0"/>
              <a:buChar char="•"/>
              <a:defRPr/>
            </a:pPr>
            <a:endParaRPr lang="en-US" dirty="0">
              <a:latin typeface="Tw Cen MT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1447800"/>
            <a:ext cx="7620000" cy="51141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dirty="0">
              <a:latin typeface="Chalkduster"/>
              <a:cs typeface="Chalkdus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929824"/>
            <a:ext cx="518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halkduster"/>
                <a:cs typeface="Chalkduster"/>
              </a:rPr>
              <a:t>Business Engagement</a:t>
            </a:r>
            <a:endParaRPr lang="en-US" sz="32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52600" y="2675732"/>
            <a:ext cx="5715000" cy="3886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1343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Chalkduster"/>
                <a:cs typeface="Chalkduster"/>
              </a:rPr>
              <a:t>Rapid Response</a:t>
            </a:r>
            <a:endParaRPr lang="en-US" sz="28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3886200"/>
            <a:ext cx="5105400" cy="266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Layoff Aversion </a:t>
            </a:r>
            <a:endParaRPr lang="en-US" sz="2800" dirty="0">
              <a:latin typeface="Chalkduster"/>
              <a:cs typeface="Chalkduster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781800" y="6873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8C0A4F-349C-44CD-82BF-59FF3E88609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afternoon!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3535363"/>
          </a:xfrm>
        </p:spPr>
        <p:txBody>
          <a:bodyPr>
            <a:normAutofit/>
          </a:bodyPr>
          <a:lstStyle/>
          <a:p>
            <a:r>
              <a:rPr lang="en-US" dirty="0" smtClean="0"/>
              <a:t>Thanks for joining us today to talk about layoff aversion</a:t>
            </a:r>
          </a:p>
          <a:p>
            <a:r>
              <a:rPr lang="en-US" dirty="0" smtClean="0"/>
              <a:t>We think it’s important that this be a conversation—don’t be shy, if you have comments or questions, just let us know!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445989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81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Questions/Comments/Thoughts?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asking question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90089"/>
            <a:ext cx="8458200" cy="47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57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51600"/>
            <a:ext cx="2133600" cy="365125"/>
          </a:xfrm>
        </p:spPr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201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44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Rob Gamble</a:t>
            </a:r>
          </a:p>
          <a:p>
            <a:pPr marL="0" indent="0">
              <a:buNone/>
            </a:pPr>
            <a:r>
              <a:rPr lang="en-US" sz="2400" dirty="0" smtClean="0"/>
              <a:t>The Innovation Foundry</a:t>
            </a:r>
          </a:p>
          <a:p>
            <a:pPr marL="0" indent="0">
              <a:buNone/>
            </a:pPr>
            <a:r>
              <a:rPr lang="en-US" sz="2200" dirty="0" smtClean="0">
                <a:hlinkClick r:id="rId2"/>
              </a:rPr>
              <a:t>rgamble@innovationfound.com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831-246-3012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Jeff Ryan</a:t>
            </a:r>
          </a:p>
          <a:p>
            <a:pPr marL="0" indent="0">
              <a:buNone/>
            </a:pPr>
            <a:r>
              <a:rPr lang="en-US" sz="2400" dirty="0" smtClean="0"/>
              <a:t>Business Engagement Specialist</a:t>
            </a:r>
          </a:p>
          <a:p>
            <a:pPr marL="0" indent="0">
              <a:buNone/>
            </a:pPr>
            <a:r>
              <a:rPr lang="en-US" sz="2400" dirty="0" smtClean="0"/>
              <a:t>US DOL/ETA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ryan.jeff@dol.gov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202-693-3546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8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 talk about: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1: Requirements</a:t>
            </a:r>
          </a:p>
          <a:p>
            <a:pPr lvl="1"/>
            <a:r>
              <a:rPr lang="en-US" dirty="0" smtClean="0"/>
              <a:t>From the Law and Regulations</a:t>
            </a:r>
          </a:p>
          <a:p>
            <a:r>
              <a:rPr lang="en-US" dirty="0" smtClean="0"/>
              <a:t>Part 2: Opportunities</a:t>
            </a:r>
          </a:p>
          <a:p>
            <a:pPr lvl="1"/>
            <a:r>
              <a:rPr lang="en-US" dirty="0" smtClean="0"/>
              <a:t>Layoff Aversion Mindset</a:t>
            </a:r>
          </a:p>
          <a:p>
            <a:pPr lvl="1"/>
            <a:r>
              <a:rPr lang="en-US" dirty="0" smtClean="0"/>
              <a:t>Layoff Aversion Examples</a:t>
            </a:r>
          </a:p>
          <a:p>
            <a:pPr lvl="1"/>
            <a:r>
              <a:rPr lang="en-US" dirty="0" smtClean="0"/>
              <a:t>Benefits of Layoff Aversion</a:t>
            </a:r>
          </a:p>
          <a:p>
            <a:pPr lvl="1"/>
            <a:r>
              <a:rPr lang="en-US" dirty="0" smtClean="0"/>
              <a:t>Layoff Aversion and Business Engagement</a:t>
            </a:r>
          </a:p>
          <a:p>
            <a:r>
              <a:rPr lang="en-US" dirty="0" smtClean="0"/>
              <a:t>Questions &amp;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</p:txBody>
      </p:sp>
    </p:spTree>
    <p:extLst>
      <p:ext uri="{BB962C8B-B14F-4D97-AF65-F5344CB8AC3E}">
        <p14:creationId xmlns:p14="http://schemas.microsoft.com/office/powerpoint/2010/main" val="204472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with some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we start, a few questions to get our brains going:</a:t>
            </a:r>
          </a:p>
          <a:p>
            <a:pPr lvl="1"/>
            <a:r>
              <a:rPr lang="en-US" dirty="0" smtClean="0"/>
              <a:t>What does “layoff aversion” mean to you?</a:t>
            </a:r>
          </a:p>
          <a:p>
            <a:pPr lvl="1"/>
            <a:r>
              <a:rPr lang="en-US" dirty="0" smtClean="0"/>
              <a:t>When should you attempt layoff aversion efforts?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</p:txBody>
      </p:sp>
      <p:pic>
        <p:nvPicPr>
          <p:cNvPr id="2050" name="Picture 2" descr="Image result for prevent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7162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4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5BF"/>
                </a:solidFill>
                <a:latin typeface="Arial Black" panose="020B0A04020102020204" pitchFamily="34" charset="0"/>
              </a:rPr>
              <a:t>Part 1: Requirements </a:t>
            </a:r>
            <a:endParaRPr lang="en-US" sz="4800" b="1" dirty="0">
              <a:solidFill>
                <a:srgbClr val="0075B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AutoShape 2" descr="Image result for WIOA legislation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WIOA legislation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s://ion.workforcegps.org/~/media/WorkforceGPS/ion/Images/Miscellaneous/Regs.jpg?h=800&amp;la=en&amp;w=15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6458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0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Response in the WIOA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Statewide Rapid Response activities:</a:t>
            </a:r>
          </a:p>
          <a:p>
            <a:pPr lvl="1"/>
            <a:r>
              <a:rPr lang="en-US" dirty="0"/>
              <a:t>in the case of a permanent closure or mass layoff at a plant, facility, or enterprise, or a natural or other disaster, that results in mass job dislocation, in order to assist dislocated workers in obtaining reemployment </a:t>
            </a:r>
            <a:r>
              <a:rPr lang="en-US" i="1" dirty="0"/>
              <a:t>as soon as possible</a:t>
            </a:r>
          </a:p>
          <a:p>
            <a:r>
              <a:rPr lang="en-US" dirty="0" smtClean="0"/>
              <a:t>WIOA Section 3(51)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</p:txBody>
      </p:sp>
    </p:spTree>
    <p:extLst>
      <p:ext uri="{BB962C8B-B14F-4D97-AF65-F5344CB8AC3E}">
        <p14:creationId xmlns:p14="http://schemas.microsoft.com/office/powerpoint/2010/main" val="41581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Rapid Response defined (in the </a:t>
            </a:r>
            <a:r>
              <a:rPr lang="en-US" dirty="0" err="1" smtClean="0"/>
              <a:t>regs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Response:</a:t>
            </a:r>
          </a:p>
          <a:p>
            <a:pPr lvl="1"/>
            <a:r>
              <a:rPr lang="en-US" dirty="0"/>
              <a:t>encompasses the strategies and activities necessary to: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/>
              <a:t>1) Plan for and respond to as quickly as possible following an event described in § 682.302; and 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/>
              <a:t>2) Deliver services to enable dislocated workers to transition to new employment as quickly as possible. </a:t>
            </a:r>
            <a:endParaRPr lang="en-US" dirty="0" smtClean="0"/>
          </a:p>
          <a:p>
            <a:pPr lvl="1"/>
            <a:r>
              <a:rPr lang="en-US" dirty="0" smtClean="0"/>
              <a:t>682.300(a)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</p:txBody>
      </p:sp>
    </p:spTree>
    <p:extLst>
      <p:ext uri="{BB962C8B-B14F-4D97-AF65-F5344CB8AC3E}">
        <p14:creationId xmlns:p14="http://schemas.microsoft.com/office/powerpoint/2010/main" val="387716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Rapid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rapid response is to promote economic recovery and vitality by developing an ongoing, comprehensive approach to identifying, planning for, responding to layoffs and dislocations, and </a:t>
            </a:r>
            <a:r>
              <a:rPr lang="en-US" i="1" dirty="0"/>
              <a:t>preventing or minimizing their impacts</a:t>
            </a:r>
            <a:r>
              <a:rPr lang="en-US" dirty="0"/>
              <a:t> on workers, businesses, and </a:t>
            </a:r>
            <a:r>
              <a:rPr lang="en-US" dirty="0" smtClean="0"/>
              <a:t>communities</a:t>
            </a:r>
          </a:p>
          <a:p>
            <a:r>
              <a:rPr lang="en-US" dirty="0" smtClean="0"/>
              <a:t>682.300(b)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</p:txBody>
      </p:sp>
    </p:spTree>
    <p:extLst>
      <p:ext uri="{BB962C8B-B14F-4D97-AF65-F5344CB8AC3E}">
        <p14:creationId xmlns:p14="http://schemas.microsoft.com/office/powerpoint/2010/main" val="3244578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Layoff aversion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Layoff Aversion defined:</a:t>
            </a:r>
          </a:p>
          <a:p>
            <a:r>
              <a:rPr lang="en-US" dirty="0"/>
              <a:t>Layoff aversion consists of strategies and </a:t>
            </a:r>
            <a:r>
              <a:rPr lang="en-US" dirty="0" smtClean="0"/>
              <a:t>activities…to </a:t>
            </a:r>
            <a:r>
              <a:rPr lang="en-US" dirty="0"/>
              <a:t>prevent or minimize the duration of unemployment resulting from layoffs</a:t>
            </a:r>
            <a:r>
              <a:rPr lang="en-US" dirty="0" smtClean="0"/>
              <a:t>.</a:t>
            </a:r>
          </a:p>
          <a:p>
            <a:r>
              <a:rPr lang="en-US" dirty="0" smtClean="0"/>
              <a:t>682.320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C1E75B9B-FDBA-4BAE-88A1-6B5CD0E77A9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One-Team, One Goal. National Rapid Response &amp; Business Engagement Summit</a:t>
            </a:r>
          </a:p>
        </p:txBody>
      </p:sp>
    </p:spTree>
    <p:extLst>
      <p:ext uri="{BB962C8B-B14F-4D97-AF65-F5344CB8AC3E}">
        <p14:creationId xmlns:p14="http://schemas.microsoft.com/office/powerpoint/2010/main" val="3573941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1156</Words>
  <Application>Microsoft Office PowerPoint</Application>
  <PresentationFormat>On-screen Show (4:3)</PresentationFormat>
  <Paragraphs>178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Layoff Aversion:</vt:lpstr>
      <vt:lpstr>Good afternoon!</vt:lpstr>
      <vt:lpstr>Today we will talk about:</vt:lpstr>
      <vt:lpstr>Let’s start with some engagement</vt:lpstr>
      <vt:lpstr>PowerPoint Presentation</vt:lpstr>
      <vt:lpstr>Rapid Response in the WIOA law</vt:lpstr>
      <vt:lpstr>Rapid Response defined (in the regs)</vt:lpstr>
      <vt:lpstr>Purpose of Rapid Response </vt:lpstr>
      <vt:lpstr>Layoff aversion defined</vt:lpstr>
      <vt:lpstr>The layoff aversion requirement</vt:lpstr>
      <vt:lpstr>Part 2: Opportunities</vt:lpstr>
      <vt:lpstr>A Mindset for Aversion</vt:lpstr>
      <vt:lpstr>Characteristics of a mindset for aversion</vt:lpstr>
      <vt:lpstr>Some layoff aversion examples</vt:lpstr>
      <vt:lpstr>“The Intervention Timeline”</vt:lpstr>
      <vt:lpstr>“The Intervention Timeline”</vt:lpstr>
      <vt:lpstr>Some benefits of layoff aversion</vt:lpstr>
      <vt:lpstr>Layoff Aversion occupies a unique niche</vt:lpstr>
      <vt:lpstr>PowerPoint Presentation</vt:lpstr>
      <vt:lpstr>Questions/Comments/Thoughts?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</dc:creator>
  <cp:lastModifiedBy>Foley, Sandra (DWD)</cp:lastModifiedBy>
  <cp:revision>93</cp:revision>
  <cp:lastPrinted>2017-02-09T00:58:15Z</cp:lastPrinted>
  <dcterms:created xsi:type="dcterms:W3CDTF">2016-05-04T14:26:41Z</dcterms:created>
  <dcterms:modified xsi:type="dcterms:W3CDTF">2017-08-24T16:00:01Z</dcterms:modified>
</cp:coreProperties>
</file>