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4" r:id="rId3"/>
    <p:sldMasterId id="2147483685" r:id="rId4"/>
  </p:sldMasterIdLst>
  <p:notesMasterIdLst>
    <p:notesMasterId r:id="rId92"/>
  </p:notesMasterIdLst>
  <p:handoutMasterIdLst>
    <p:handoutMasterId r:id="rId93"/>
  </p:handoutMasterIdLst>
  <p:sldIdLst>
    <p:sldId id="256" r:id="rId5"/>
    <p:sldId id="316" r:id="rId6"/>
    <p:sldId id="315" r:id="rId7"/>
    <p:sldId id="259" r:id="rId8"/>
    <p:sldId id="318" r:id="rId9"/>
    <p:sldId id="384" r:id="rId10"/>
    <p:sldId id="350" r:id="rId11"/>
    <p:sldId id="351" r:id="rId12"/>
    <p:sldId id="352" r:id="rId13"/>
    <p:sldId id="345" r:id="rId14"/>
    <p:sldId id="421" r:id="rId15"/>
    <p:sldId id="423"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346" r:id="rId42"/>
    <p:sldId id="320" r:id="rId43"/>
    <p:sldId id="331" r:id="rId44"/>
    <p:sldId id="321" r:id="rId45"/>
    <p:sldId id="322" r:id="rId46"/>
    <p:sldId id="323" r:id="rId47"/>
    <p:sldId id="337" r:id="rId48"/>
    <p:sldId id="338" r:id="rId49"/>
    <p:sldId id="339" r:id="rId50"/>
    <p:sldId id="340" r:id="rId51"/>
    <p:sldId id="342" r:id="rId52"/>
    <p:sldId id="324" r:id="rId53"/>
    <p:sldId id="325" r:id="rId54"/>
    <p:sldId id="326" r:id="rId55"/>
    <p:sldId id="327" r:id="rId56"/>
    <p:sldId id="353" r:id="rId57"/>
    <p:sldId id="328" r:id="rId58"/>
    <p:sldId id="329" r:id="rId59"/>
    <p:sldId id="330" r:id="rId60"/>
    <p:sldId id="347" r:id="rId61"/>
    <p:sldId id="381" r:id="rId62"/>
    <p:sldId id="308" r:id="rId63"/>
    <p:sldId id="355" r:id="rId64"/>
    <p:sldId id="356" r:id="rId65"/>
    <p:sldId id="357" r:id="rId66"/>
    <p:sldId id="360" r:id="rId67"/>
    <p:sldId id="364" r:id="rId68"/>
    <p:sldId id="365" r:id="rId69"/>
    <p:sldId id="366" r:id="rId70"/>
    <p:sldId id="367" r:id="rId71"/>
    <p:sldId id="382" r:id="rId72"/>
    <p:sldId id="368" r:id="rId73"/>
    <p:sldId id="369" r:id="rId74"/>
    <p:sldId id="370" r:id="rId75"/>
    <p:sldId id="391" r:id="rId76"/>
    <p:sldId id="383" r:id="rId77"/>
    <p:sldId id="371" r:id="rId78"/>
    <p:sldId id="374" r:id="rId79"/>
    <p:sldId id="372" r:id="rId80"/>
    <p:sldId id="373" r:id="rId81"/>
    <p:sldId id="375" r:id="rId82"/>
    <p:sldId id="354" r:id="rId83"/>
    <p:sldId id="392" r:id="rId84"/>
    <p:sldId id="333" r:id="rId85"/>
    <p:sldId id="334" r:id="rId86"/>
    <p:sldId id="386" r:id="rId87"/>
    <p:sldId id="335" r:id="rId88"/>
    <p:sldId id="336" r:id="rId89"/>
    <p:sldId id="385" r:id="rId90"/>
    <p:sldId id="295"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Pettis" initials="JP" lastIdx="7" clrIdx="0"/>
  <p:cmAuthor id="1" name="Donna Hurd" initials="DH" lastIdx="16" clrIdx="1">
    <p:extLst/>
  </p:cmAuthor>
  <p:cmAuthor id="2" name="Rosanna Bertrand" initials="RB" lastIdx="36" clrIdx="2">
    <p:extLst/>
  </p:cmAuthor>
  <p:cmAuthor id="3" name="Terry Moore" initials="TM"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35" autoAdjust="0"/>
    <p:restoredTop sz="75097" autoAdjust="0"/>
  </p:normalViewPr>
  <p:slideViewPr>
    <p:cSldViewPr>
      <p:cViewPr>
        <p:scale>
          <a:sx n="93" d="100"/>
          <a:sy n="93" d="100"/>
        </p:scale>
        <p:origin x="-1675" y="-5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87" d="100"/>
          <a:sy n="87" d="100"/>
        </p:scale>
        <p:origin x="-298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3.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9F275-4F91-4D05-BAAF-E1AC1485907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74A8F31-F2A3-4D51-A6C8-9EF3B9908E6B}">
      <dgm:prSet phldrT="[Text]"/>
      <dgm:spPr/>
      <dgm:t>
        <a:bodyPr/>
        <a:lstStyle/>
        <a:p>
          <a:r>
            <a:rPr lang="en-US" dirty="0" smtClean="0"/>
            <a:t>Quality Assurance </a:t>
          </a:r>
          <a:r>
            <a:rPr lang="en-US" strike="noStrike" dirty="0" smtClean="0"/>
            <a:t>(QA) </a:t>
          </a:r>
          <a:endParaRPr lang="en-US" strike="noStrike" dirty="0"/>
        </a:p>
      </dgm:t>
    </dgm:pt>
    <dgm:pt modelId="{3A9C8888-3629-4722-A8E1-670E6A09059A}" type="parTrans" cxnId="{0C7F1E95-AA09-4D72-8CE3-397F63C892A9}">
      <dgm:prSet/>
      <dgm:spPr/>
      <dgm:t>
        <a:bodyPr/>
        <a:lstStyle/>
        <a:p>
          <a:endParaRPr lang="en-US"/>
        </a:p>
      </dgm:t>
    </dgm:pt>
    <dgm:pt modelId="{5F7FB397-6118-498F-9BC3-33D2A506AED6}" type="sibTrans" cxnId="{0C7F1E95-AA09-4D72-8CE3-397F63C892A9}">
      <dgm:prSet/>
      <dgm:spPr/>
      <dgm:t>
        <a:bodyPr/>
        <a:lstStyle/>
        <a:p>
          <a:endParaRPr lang="en-US"/>
        </a:p>
      </dgm:t>
    </dgm:pt>
    <dgm:pt modelId="{F70AC317-196A-4FA3-B4E9-7A02912BE6A8}">
      <dgm:prSet phldrT="[Text]"/>
      <dgm:spPr/>
      <dgm:t>
        <a:bodyPr/>
        <a:lstStyle/>
        <a:p>
          <a:r>
            <a:rPr lang="en-US" dirty="0" smtClean="0"/>
            <a:t>Specification of standards for quality of service and outcomes.</a:t>
          </a:r>
          <a:endParaRPr lang="en-US" dirty="0"/>
        </a:p>
      </dgm:t>
    </dgm:pt>
    <dgm:pt modelId="{BB1CA699-7FA9-413D-BA02-FB1E432E956E}" type="parTrans" cxnId="{A29E74E4-15F4-4640-8331-D8FDBAC11EE9}">
      <dgm:prSet/>
      <dgm:spPr/>
      <dgm:t>
        <a:bodyPr/>
        <a:lstStyle/>
        <a:p>
          <a:endParaRPr lang="en-US"/>
        </a:p>
      </dgm:t>
    </dgm:pt>
    <dgm:pt modelId="{06CE3D34-21F4-470A-912D-85EF61256F9C}" type="sibTrans" cxnId="{A29E74E4-15F4-4640-8331-D8FDBAC11EE9}">
      <dgm:prSet/>
      <dgm:spPr/>
      <dgm:t>
        <a:bodyPr/>
        <a:lstStyle/>
        <a:p>
          <a:endParaRPr lang="en-US"/>
        </a:p>
      </dgm:t>
    </dgm:pt>
    <dgm:pt modelId="{7185E6C0-650C-44FA-9DB9-6DFA8EC7E3C4}">
      <dgm:prSet phldrT="[Text]"/>
      <dgm:spPr/>
      <dgm:t>
        <a:bodyPr/>
        <a:lstStyle/>
        <a:p>
          <a:r>
            <a:rPr lang="en-US" dirty="0" smtClean="0"/>
            <a:t>Performance Improvement </a:t>
          </a:r>
          <a:r>
            <a:rPr lang="en-US" strike="noStrike" dirty="0" smtClean="0"/>
            <a:t>(PI)</a:t>
          </a:r>
          <a:endParaRPr lang="en-US" strike="noStrike" dirty="0"/>
        </a:p>
      </dgm:t>
    </dgm:pt>
    <dgm:pt modelId="{370A4660-DC10-4C1F-88A9-A451BA57D53F}" type="parTrans" cxnId="{423BCD7A-6823-427C-90C1-7DA1A7360027}">
      <dgm:prSet/>
      <dgm:spPr/>
      <dgm:t>
        <a:bodyPr/>
        <a:lstStyle/>
        <a:p>
          <a:endParaRPr lang="en-US"/>
        </a:p>
      </dgm:t>
    </dgm:pt>
    <dgm:pt modelId="{5107C71E-FB46-4FBA-B7B0-BBCAAF4B8DDD}" type="sibTrans" cxnId="{423BCD7A-6823-427C-90C1-7DA1A7360027}">
      <dgm:prSet/>
      <dgm:spPr/>
      <dgm:t>
        <a:bodyPr/>
        <a:lstStyle/>
        <a:p>
          <a:endParaRPr lang="en-US"/>
        </a:p>
      </dgm:t>
    </dgm:pt>
    <dgm:pt modelId="{1D5C57D5-4F16-4E43-AC88-59ED5FA95343}">
      <dgm:prSet phldrT="[Text]"/>
      <dgm:spPr/>
      <dgm:t>
        <a:bodyPr/>
        <a:lstStyle/>
        <a:p>
          <a:r>
            <a:rPr lang="en-US" dirty="0" smtClean="0"/>
            <a:t>The continuous study and improvement of processes with the intent to better services or outcomes, and prevent or decrease the likelihood of problems. </a:t>
          </a:r>
          <a:endParaRPr lang="en-US" dirty="0"/>
        </a:p>
      </dgm:t>
    </dgm:pt>
    <dgm:pt modelId="{D87C9473-583C-4302-A5CB-25FC0567B9C4}" type="parTrans" cxnId="{C22EDEEE-29E9-442C-B326-FBF3289A865B}">
      <dgm:prSet/>
      <dgm:spPr/>
      <dgm:t>
        <a:bodyPr/>
        <a:lstStyle/>
        <a:p>
          <a:endParaRPr lang="en-US"/>
        </a:p>
      </dgm:t>
    </dgm:pt>
    <dgm:pt modelId="{6FD90FDC-9100-491B-9CE8-15F50095DB7A}" type="sibTrans" cxnId="{C22EDEEE-29E9-442C-B326-FBF3289A865B}">
      <dgm:prSet/>
      <dgm:spPr/>
      <dgm:t>
        <a:bodyPr/>
        <a:lstStyle/>
        <a:p>
          <a:endParaRPr lang="en-US"/>
        </a:p>
      </dgm:t>
    </dgm:pt>
    <dgm:pt modelId="{84B97A3C-8478-4383-9323-9A6E784D4128}">
      <dgm:prSet/>
      <dgm:spPr/>
      <dgm:t>
        <a:bodyPr/>
        <a:lstStyle/>
        <a:p>
          <a:r>
            <a:rPr lang="en-US" dirty="0" smtClean="0"/>
            <a:t>A process throughout the organization for assuring that care is maintained at acceptable levels in relation to those standards.</a:t>
          </a:r>
          <a:endParaRPr lang="en-US" dirty="0"/>
        </a:p>
      </dgm:t>
    </dgm:pt>
    <dgm:pt modelId="{5B6A0739-D7DA-4017-8144-0D893619343B}" type="parTrans" cxnId="{964B7F37-D38F-45C4-8CA2-A5FF03BA46BF}">
      <dgm:prSet/>
      <dgm:spPr/>
      <dgm:t>
        <a:bodyPr/>
        <a:lstStyle/>
        <a:p>
          <a:endParaRPr lang="en-US"/>
        </a:p>
      </dgm:t>
    </dgm:pt>
    <dgm:pt modelId="{6472BE93-E5E7-43A1-A40C-AA283A5692A5}" type="sibTrans" cxnId="{964B7F37-D38F-45C4-8CA2-A5FF03BA46BF}">
      <dgm:prSet/>
      <dgm:spPr/>
      <dgm:t>
        <a:bodyPr/>
        <a:lstStyle/>
        <a:p>
          <a:endParaRPr lang="en-US"/>
        </a:p>
      </dgm:t>
    </dgm:pt>
    <dgm:pt modelId="{8D2F8226-9A74-45F0-887A-685A49AF40E5}">
      <dgm:prSet phldrT="[Text]"/>
      <dgm:spPr/>
      <dgm:t>
        <a:bodyPr/>
        <a:lstStyle/>
        <a:p>
          <a:r>
            <a:rPr lang="en-US" dirty="0" smtClean="0"/>
            <a:t>PI aims to improve processes involved in health care delivery and resident quality of life.</a:t>
          </a:r>
          <a:endParaRPr lang="en-US" dirty="0"/>
        </a:p>
      </dgm:t>
    </dgm:pt>
    <dgm:pt modelId="{D9B31D4D-7F76-4156-AFC8-8F1454EC3E49}" type="parTrans" cxnId="{B1C82DCE-EF2C-4A9E-AC82-BD2FBED457A0}">
      <dgm:prSet/>
      <dgm:spPr/>
      <dgm:t>
        <a:bodyPr/>
        <a:lstStyle/>
        <a:p>
          <a:endParaRPr lang="en-US"/>
        </a:p>
      </dgm:t>
    </dgm:pt>
    <dgm:pt modelId="{9A92BE5E-52D1-421C-BDDF-27BB1C0A9E36}" type="sibTrans" cxnId="{B1C82DCE-EF2C-4A9E-AC82-BD2FBED457A0}">
      <dgm:prSet/>
      <dgm:spPr/>
      <dgm:t>
        <a:bodyPr/>
        <a:lstStyle/>
        <a:p>
          <a:endParaRPr lang="en-US"/>
        </a:p>
      </dgm:t>
    </dgm:pt>
    <dgm:pt modelId="{1DEA8DB5-D18D-4C46-9370-E5FD8A646570}" type="pres">
      <dgm:prSet presAssocID="{B109F275-4F91-4D05-BAAF-E1AC14859071}" presName="diagram" presStyleCnt="0">
        <dgm:presLayoutVars>
          <dgm:chPref val="1"/>
          <dgm:dir/>
          <dgm:animOne val="branch"/>
          <dgm:animLvl val="lvl"/>
          <dgm:resizeHandles/>
        </dgm:presLayoutVars>
      </dgm:prSet>
      <dgm:spPr/>
      <dgm:t>
        <a:bodyPr/>
        <a:lstStyle/>
        <a:p>
          <a:endParaRPr lang="en-US"/>
        </a:p>
      </dgm:t>
    </dgm:pt>
    <dgm:pt modelId="{CEED5355-8F9C-48AB-B753-E5405FE3F61D}" type="pres">
      <dgm:prSet presAssocID="{C74A8F31-F2A3-4D51-A6C8-9EF3B9908E6B}" presName="root" presStyleCnt="0"/>
      <dgm:spPr/>
    </dgm:pt>
    <dgm:pt modelId="{FE8516D9-B4C1-44C7-91E2-D3A710A0DDF8}" type="pres">
      <dgm:prSet presAssocID="{C74A8F31-F2A3-4D51-A6C8-9EF3B9908E6B}" presName="rootComposite" presStyleCnt="0"/>
      <dgm:spPr/>
    </dgm:pt>
    <dgm:pt modelId="{487D8385-F427-4440-BC55-B89DF499B0C4}" type="pres">
      <dgm:prSet presAssocID="{C74A8F31-F2A3-4D51-A6C8-9EF3B9908E6B}" presName="rootText" presStyleLbl="node1" presStyleIdx="0" presStyleCnt="2"/>
      <dgm:spPr/>
      <dgm:t>
        <a:bodyPr/>
        <a:lstStyle/>
        <a:p>
          <a:endParaRPr lang="en-US"/>
        </a:p>
      </dgm:t>
    </dgm:pt>
    <dgm:pt modelId="{73C642B2-42DA-447D-898F-038C46350A83}" type="pres">
      <dgm:prSet presAssocID="{C74A8F31-F2A3-4D51-A6C8-9EF3B9908E6B}" presName="rootConnector" presStyleLbl="node1" presStyleIdx="0" presStyleCnt="2"/>
      <dgm:spPr/>
      <dgm:t>
        <a:bodyPr/>
        <a:lstStyle/>
        <a:p>
          <a:endParaRPr lang="en-US"/>
        </a:p>
      </dgm:t>
    </dgm:pt>
    <dgm:pt modelId="{5E182CA3-E622-40E1-9198-87B8739F7C61}" type="pres">
      <dgm:prSet presAssocID="{C74A8F31-F2A3-4D51-A6C8-9EF3B9908E6B}" presName="childShape" presStyleCnt="0"/>
      <dgm:spPr/>
    </dgm:pt>
    <dgm:pt modelId="{697B6895-DE01-49C0-9B89-E68BAEDEAC25}" type="pres">
      <dgm:prSet presAssocID="{BB1CA699-7FA9-413D-BA02-FB1E432E956E}" presName="Name13" presStyleLbl="parChTrans1D2" presStyleIdx="0" presStyleCnt="4"/>
      <dgm:spPr/>
      <dgm:t>
        <a:bodyPr/>
        <a:lstStyle/>
        <a:p>
          <a:endParaRPr lang="en-US"/>
        </a:p>
      </dgm:t>
    </dgm:pt>
    <dgm:pt modelId="{00DEE00C-D36B-4A66-8BE3-4EA65375841F}" type="pres">
      <dgm:prSet presAssocID="{F70AC317-196A-4FA3-B4E9-7A02912BE6A8}" presName="childText" presStyleLbl="bgAcc1" presStyleIdx="0" presStyleCnt="4">
        <dgm:presLayoutVars>
          <dgm:bulletEnabled val="1"/>
        </dgm:presLayoutVars>
      </dgm:prSet>
      <dgm:spPr/>
      <dgm:t>
        <a:bodyPr/>
        <a:lstStyle/>
        <a:p>
          <a:endParaRPr lang="en-US"/>
        </a:p>
      </dgm:t>
    </dgm:pt>
    <dgm:pt modelId="{4041E094-9136-44F2-8C1C-5170C6CF86A4}" type="pres">
      <dgm:prSet presAssocID="{5B6A0739-D7DA-4017-8144-0D893619343B}" presName="Name13" presStyleLbl="parChTrans1D2" presStyleIdx="1" presStyleCnt="4"/>
      <dgm:spPr/>
      <dgm:t>
        <a:bodyPr/>
        <a:lstStyle/>
        <a:p>
          <a:endParaRPr lang="en-US"/>
        </a:p>
      </dgm:t>
    </dgm:pt>
    <dgm:pt modelId="{8CDDD0EF-F605-4978-AB94-6AA7C89CC877}" type="pres">
      <dgm:prSet presAssocID="{84B97A3C-8478-4383-9323-9A6E784D4128}" presName="childText" presStyleLbl="bgAcc1" presStyleIdx="1" presStyleCnt="4">
        <dgm:presLayoutVars>
          <dgm:bulletEnabled val="1"/>
        </dgm:presLayoutVars>
      </dgm:prSet>
      <dgm:spPr/>
      <dgm:t>
        <a:bodyPr/>
        <a:lstStyle/>
        <a:p>
          <a:endParaRPr lang="en-US"/>
        </a:p>
      </dgm:t>
    </dgm:pt>
    <dgm:pt modelId="{4BB4034E-E856-4E5F-8A18-D720C934D174}" type="pres">
      <dgm:prSet presAssocID="{7185E6C0-650C-44FA-9DB9-6DFA8EC7E3C4}" presName="root" presStyleCnt="0"/>
      <dgm:spPr/>
    </dgm:pt>
    <dgm:pt modelId="{3BBE0A1C-724C-4DB8-8125-0AF0FE401BF1}" type="pres">
      <dgm:prSet presAssocID="{7185E6C0-650C-44FA-9DB9-6DFA8EC7E3C4}" presName="rootComposite" presStyleCnt="0"/>
      <dgm:spPr/>
    </dgm:pt>
    <dgm:pt modelId="{2A3F9ABA-18C5-4AB6-87FB-5842A9F40C68}" type="pres">
      <dgm:prSet presAssocID="{7185E6C0-650C-44FA-9DB9-6DFA8EC7E3C4}" presName="rootText" presStyleLbl="node1" presStyleIdx="1" presStyleCnt="2"/>
      <dgm:spPr/>
      <dgm:t>
        <a:bodyPr/>
        <a:lstStyle/>
        <a:p>
          <a:endParaRPr lang="en-US"/>
        </a:p>
      </dgm:t>
    </dgm:pt>
    <dgm:pt modelId="{3E73CD45-7477-434F-8D4E-7D2223EDCF03}" type="pres">
      <dgm:prSet presAssocID="{7185E6C0-650C-44FA-9DB9-6DFA8EC7E3C4}" presName="rootConnector" presStyleLbl="node1" presStyleIdx="1" presStyleCnt="2"/>
      <dgm:spPr/>
      <dgm:t>
        <a:bodyPr/>
        <a:lstStyle/>
        <a:p>
          <a:endParaRPr lang="en-US"/>
        </a:p>
      </dgm:t>
    </dgm:pt>
    <dgm:pt modelId="{74294A01-52E3-48A5-B50C-C46649B7B837}" type="pres">
      <dgm:prSet presAssocID="{7185E6C0-650C-44FA-9DB9-6DFA8EC7E3C4}" presName="childShape" presStyleCnt="0"/>
      <dgm:spPr/>
    </dgm:pt>
    <dgm:pt modelId="{E57E4E48-FB92-4534-B79E-6EDD4B0219B0}" type="pres">
      <dgm:prSet presAssocID="{D87C9473-583C-4302-A5CB-25FC0567B9C4}" presName="Name13" presStyleLbl="parChTrans1D2" presStyleIdx="2" presStyleCnt="4"/>
      <dgm:spPr/>
      <dgm:t>
        <a:bodyPr/>
        <a:lstStyle/>
        <a:p>
          <a:endParaRPr lang="en-US"/>
        </a:p>
      </dgm:t>
    </dgm:pt>
    <dgm:pt modelId="{A8743E1F-47A9-4E3D-80B3-EF64A3D4EB75}" type="pres">
      <dgm:prSet presAssocID="{1D5C57D5-4F16-4E43-AC88-59ED5FA95343}" presName="childText" presStyleLbl="bgAcc1" presStyleIdx="2" presStyleCnt="4">
        <dgm:presLayoutVars>
          <dgm:bulletEnabled val="1"/>
        </dgm:presLayoutVars>
      </dgm:prSet>
      <dgm:spPr/>
      <dgm:t>
        <a:bodyPr/>
        <a:lstStyle/>
        <a:p>
          <a:endParaRPr lang="en-US"/>
        </a:p>
      </dgm:t>
    </dgm:pt>
    <dgm:pt modelId="{17B22737-ED7F-42E0-A05F-E0532820B7A8}" type="pres">
      <dgm:prSet presAssocID="{D9B31D4D-7F76-4156-AFC8-8F1454EC3E49}" presName="Name13" presStyleLbl="parChTrans1D2" presStyleIdx="3" presStyleCnt="4"/>
      <dgm:spPr/>
      <dgm:t>
        <a:bodyPr/>
        <a:lstStyle/>
        <a:p>
          <a:endParaRPr lang="en-US"/>
        </a:p>
      </dgm:t>
    </dgm:pt>
    <dgm:pt modelId="{A21B37DE-A88A-488F-B536-F544CD176965}" type="pres">
      <dgm:prSet presAssocID="{8D2F8226-9A74-45F0-887A-685A49AF40E5}" presName="childText" presStyleLbl="bgAcc1" presStyleIdx="3" presStyleCnt="4">
        <dgm:presLayoutVars>
          <dgm:bulletEnabled val="1"/>
        </dgm:presLayoutVars>
      </dgm:prSet>
      <dgm:spPr/>
      <dgm:t>
        <a:bodyPr/>
        <a:lstStyle/>
        <a:p>
          <a:endParaRPr lang="en-US"/>
        </a:p>
      </dgm:t>
    </dgm:pt>
  </dgm:ptLst>
  <dgm:cxnLst>
    <dgm:cxn modelId="{E30619A9-6F31-4267-8D3D-9FFB282E3C24}" type="presOf" srcId="{84B97A3C-8478-4383-9323-9A6E784D4128}" destId="{8CDDD0EF-F605-4978-AB94-6AA7C89CC877}" srcOrd="0" destOrd="0" presId="urn:microsoft.com/office/officeart/2005/8/layout/hierarchy3"/>
    <dgm:cxn modelId="{2176E379-892B-4221-A8EF-C7C8A3D8AE5B}" type="presOf" srcId="{C74A8F31-F2A3-4D51-A6C8-9EF3B9908E6B}" destId="{487D8385-F427-4440-BC55-B89DF499B0C4}" srcOrd="0" destOrd="0" presId="urn:microsoft.com/office/officeart/2005/8/layout/hierarchy3"/>
    <dgm:cxn modelId="{548255F1-BCAD-4654-BC51-5801D76DA568}" type="presOf" srcId="{D87C9473-583C-4302-A5CB-25FC0567B9C4}" destId="{E57E4E48-FB92-4534-B79E-6EDD4B0219B0}" srcOrd="0" destOrd="0" presId="urn:microsoft.com/office/officeart/2005/8/layout/hierarchy3"/>
    <dgm:cxn modelId="{30181A04-1821-4168-9A39-5B72D4BD958E}" type="presOf" srcId="{8D2F8226-9A74-45F0-887A-685A49AF40E5}" destId="{A21B37DE-A88A-488F-B536-F544CD176965}" srcOrd="0" destOrd="0" presId="urn:microsoft.com/office/officeart/2005/8/layout/hierarchy3"/>
    <dgm:cxn modelId="{A75ABD74-491D-402B-931D-9033788DBD1B}" type="presOf" srcId="{C74A8F31-F2A3-4D51-A6C8-9EF3B9908E6B}" destId="{73C642B2-42DA-447D-898F-038C46350A83}" srcOrd="1" destOrd="0" presId="urn:microsoft.com/office/officeart/2005/8/layout/hierarchy3"/>
    <dgm:cxn modelId="{4145BFA6-FB52-48F9-A029-066BAE8FAC46}" type="presOf" srcId="{BB1CA699-7FA9-413D-BA02-FB1E432E956E}" destId="{697B6895-DE01-49C0-9B89-E68BAEDEAC25}" srcOrd="0" destOrd="0" presId="urn:microsoft.com/office/officeart/2005/8/layout/hierarchy3"/>
    <dgm:cxn modelId="{B1C82DCE-EF2C-4A9E-AC82-BD2FBED457A0}" srcId="{7185E6C0-650C-44FA-9DB9-6DFA8EC7E3C4}" destId="{8D2F8226-9A74-45F0-887A-685A49AF40E5}" srcOrd="1" destOrd="0" parTransId="{D9B31D4D-7F76-4156-AFC8-8F1454EC3E49}" sibTransId="{9A92BE5E-52D1-421C-BDDF-27BB1C0A9E36}"/>
    <dgm:cxn modelId="{C22EDEEE-29E9-442C-B326-FBF3289A865B}" srcId="{7185E6C0-650C-44FA-9DB9-6DFA8EC7E3C4}" destId="{1D5C57D5-4F16-4E43-AC88-59ED5FA95343}" srcOrd="0" destOrd="0" parTransId="{D87C9473-583C-4302-A5CB-25FC0567B9C4}" sibTransId="{6FD90FDC-9100-491B-9CE8-15F50095DB7A}"/>
    <dgm:cxn modelId="{23C27940-615E-4A56-83B3-6473F8DDE4C5}" type="presOf" srcId="{7185E6C0-650C-44FA-9DB9-6DFA8EC7E3C4}" destId="{2A3F9ABA-18C5-4AB6-87FB-5842A9F40C68}" srcOrd="0" destOrd="0" presId="urn:microsoft.com/office/officeart/2005/8/layout/hierarchy3"/>
    <dgm:cxn modelId="{20F7DB43-A373-4757-A53F-390A48B2867F}" type="presOf" srcId="{7185E6C0-650C-44FA-9DB9-6DFA8EC7E3C4}" destId="{3E73CD45-7477-434F-8D4E-7D2223EDCF03}" srcOrd="1" destOrd="0" presId="urn:microsoft.com/office/officeart/2005/8/layout/hierarchy3"/>
    <dgm:cxn modelId="{964B7F37-D38F-45C4-8CA2-A5FF03BA46BF}" srcId="{C74A8F31-F2A3-4D51-A6C8-9EF3B9908E6B}" destId="{84B97A3C-8478-4383-9323-9A6E784D4128}" srcOrd="1" destOrd="0" parTransId="{5B6A0739-D7DA-4017-8144-0D893619343B}" sibTransId="{6472BE93-E5E7-43A1-A40C-AA283A5692A5}"/>
    <dgm:cxn modelId="{A29E74E4-15F4-4640-8331-D8FDBAC11EE9}" srcId="{C74A8F31-F2A3-4D51-A6C8-9EF3B9908E6B}" destId="{F70AC317-196A-4FA3-B4E9-7A02912BE6A8}" srcOrd="0" destOrd="0" parTransId="{BB1CA699-7FA9-413D-BA02-FB1E432E956E}" sibTransId="{06CE3D34-21F4-470A-912D-85EF61256F9C}"/>
    <dgm:cxn modelId="{423BCD7A-6823-427C-90C1-7DA1A7360027}" srcId="{B109F275-4F91-4D05-BAAF-E1AC14859071}" destId="{7185E6C0-650C-44FA-9DB9-6DFA8EC7E3C4}" srcOrd="1" destOrd="0" parTransId="{370A4660-DC10-4C1F-88A9-A451BA57D53F}" sibTransId="{5107C71E-FB46-4FBA-B7B0-BBCAAF4B8DDD}"/>
    <dgm:cxn modelId="{528D8552-35D3-48FE-BD6C-C9948324C3CB}" type="presOf" srcId="{1D5C57D5-4F16-4E43-AC88-59ED5FA95343}" destId="{A8743E1F-47A9-4E3D-80B3-EF64A3D4EB75}" srcOrd="0" destOrd="0" presId="urn:microsoft.com/office/officeart/2005/8/layout/hierarchy3"/>
    <dgm:cxn modelId="{0C7F1E95-AA09-4D72-8CE3-397F63C892A9}" srcId="{B109F275-4F91-4D05-BAAF-E1AC14859071}" destId="{C74A8F31-F2A3-4D51-A6C8-9EF3B9908E6B}" srcOrd="0" destOrd="0" parTransId="{3A9C8888-3629-4722-A8E1-670E6A09059A}" sibTransId="{5F7FB397-6118-498F-9BC3-33D2A506AED6}"/>
    <dgm:cxn modelId="{48A6506A-455D-4E4E-9A75-25B76CE2503D}" type="presOf" srcId="{F70AC317-196A-4FA3-B4E9-7A02912BE6A8}" destId="{00DEE00C-D36B-4A66-8BE3-4EA65375841F}" srcOrd="0" destOrd="0" presId="urn:microsoft.com/office/officeart/2005/8/layout/hierarchy3"/>
    <dgm:cxn modelId="{820DCE13-8C2F-4320-895E-C0BE78EA649F}" type="presOf" srcId="{5B6A0739-D7DA-4017-8144-0D893619343B}" destId="{4041E094-9136-44F2-8C1C-5170C6CF86A4}" srcOrd="0" destOrd="0" presId="urn:microsoft.com/office/officeart/2005/8/layout/hierarchy3"/>
    <dgm:cxn modelId="{95DFFB43-CC8F-4D85-9882-61045A2765E0}" type="presOf" srcId="{B109F275-4F91-4D05-BAAF-E1AC14859071}" destId="{1DEA8DB5-D18D-4C46-9370-E5FD8A646570}" srcOrd="0" destOrd="0" presId="urn:microsoft.com/office/officeart/2005/8/layout/hierarchy3"/>
    <dgm:cxn modelId="{E755E675-5F0F-4347-9F95-AD662786D6CE}" type="presOf" srcId="{D9B31D4D-7F76-4156-AFC8-8F1454EC3E49}" destId="{17B22737-ED7F-42E0-A05F-E0532820B7A8}" srcOrd="0" destOrd="0" presId="urn:microsoft.com/office/officeart/2005/8/layout/hierarchy3"/>
    <dgm:cxn modelId="{E00F74C9-DA24-430C-A018-0EF2478C3727}" type="presParOf" srcId="{1DEA8DB5-D18D-4C46-9370-E5FD8A646570}" destId="{CEED5355-8F9C-48AB-B753-E5405FE3F61D}" srcOrd="0" destOrd="0" presId="urn:microsoft.com/office/officeart/2005/8/layout/hierarchy3"/>
    <dgm:cxn modelId="{8A71D7B7-8F39-4BB0-BD7F-1B6615944B68}" type="presParOf" srcId="{CEED5355-8F9C-48AB-B753-E5405FE3F61D}" destId="{FE8516D9-B4C1-44C7-91E2-D3A710A0DDF8}" srcOrd="0" destOrd="0" presId="urn:microsoft.com/office/officeart/2005/8/layout/hierarchy3"/>
    <dgm:cxn modelId="{E4E67002-7BD5-4438-A995-08C2272BA2F5}" type="presParOf" srcId="{FE8516D9-B4C1-44C7-91E2-D3A710A0DDF8}" destId="{487D8385-F427-4440-BC55-B89DF499B0C4}" srcOrd="0" destOrd="0" presId="urn:microsoft.com/office/officeart/2005/8/layout/hierarchy3"/>
    <dgm:cxn modelId="{4DFAE5C9-574A-4959-9BE2-A5D865138761}" type="presParOf" srcId="{FE8516D9-B4C1-44C7-91E2-D3A710A0DDF8}" destId="{73C642B2-42DA-447D-898F-038C46350A83}" srcOrd="1" destOrd="0" presId="urn:microsoft.com/office/officeart/2005/8/layout/hierarchy3"/>
    <dgm:cxn modelId="{4161AA75-FE6B-4414-B8AA-763E06DEE708}" type="presParOf" srcId="{CEED5355-8F9C-48AB-B753-E5405FE3F61D}" destId="{5E182CA3-E622-40E1-9198-87B8739F7C61}" srcOrd="1" destOrd="0" presId="urn:microsoft.com/office/officeart/2005/8/layout/hierarchy3"/>
    <dgm:cxn modelId="{4643F44A-DAC4-4F9D-A26A-E680EFC56089}" type="presParOf" srcId="{5E182CA3-E622-40E1-9198-87B8739F7C61}" destId="{697B6895-DE01-49C0-9B89-E68BAEDEAC25}" srcOrd="0" destOrd="0" presId="urn:microsoft.com/office/officeart/2005/8/layout/hierarchy3"/>
    <dgm:cxn modelId="{8CEE5C76-FDA8-455C-85D4-DB82F4A80EBC}" type="presParOf" srcId="{5E182CA3-E622-40E1-9198-87B8739F7C61}" destId="{00DEE00C-D36B-4A66-8BE3-4EA65375841F}" srcOrd="1" destOrd="0" presId="urn:microsoft.com/office/officeart/2005/8/layout/hierarchy3"/>
    <dgm:cxn modelId="{E9856A83-383D-4101-A320-A95B59E620B6}" type="presParOf" srcId="{5E182CA3-E622-40E1-9198-87B8739F7C61}" destId="{4041E094-9136-44F2-8C1C-5170C6CF86A4}" srcOrd="2" destOrd="0" presId="urn:microsoft.com/office/officeart/2005/8/layout/hierarchy3"/>
    <dgm:cxn modelId="{6AF75954-16CA-4523-8626-B697103FE0A0}" type="presParOf" srcId="{5E182CA3-E622-40E1-9198-87B8739F7C61}" destId="{8CDDD0EF-F605-4978-AB94-6AA7C89CC877}" srcOrd="3" destOrd="0" presId="urn:microsoft.com/office/officeart/2005/8/layout/hierarchy3"/>
    <dgm:cxn modelId="{68F906AB-A95E-4E9A-BC8B-B7E394F5EBD5}" type="presParOf" srcId="{1DEA8DB5-D18D-4C46-9370-E5FD8A646570}" destId="{4BB4034E-E856-4E5F-8A18-D720C934D174}" srcOrd="1" destOrd="0" presId="urn:microsoft.com/office/officeart/2005/8/layout/hierarchy3"/>
    <dgm:cxn modelId="{66898961-3AC1-4A5D-8531-6192AEB4C23C}" type="presParOf" srcId="{4BB4034E-E856-4E5F-8A18-D720C934D174}" destId="{3BBE0A1C-724C-4DB8-8125-0AF0FE401BF1}" srcOrd="0" destOrd="0" presId="urn:microsoft.com/office/officeart/2005/8/layout/hierarchy3"/>
    <dgm:cxn modelId="{B11CE72E-BF61-4DC8-9D3B-15D58EA50771}" type="presParOf" srcId="{3BBE0A1C-724C-4DB8-8125-0AF0FE401BF1}" destId="{2A3F9ABA-18C5-4AB6-87FB-5842A9F40C68}" srcOrd="0" destOrd="0" presId="urn:microsoft.com/office/officeart/2005/8/layout/hierarchy3"/>
    <dgm:cxn modelId="{E6701308-A28F-4C17-B138-2693E536F719}" type="presParOf" srcId="{3BBE0A1C-724C-4DB8-8125-0AF0FE401BF1}" destId="{3E73CD45-7477-434F-8D4E-7D2223EDCF03}" srcOrd="1" destOrd="0" presId="urn:microsoft.com/office/officeart/2005/8/layout/hierarchy3"/>
    <dgm:cxn modelId="{DCFEE580-321E-4516-A940-6D0B9F2DBE6D}" type="presParOf" srcId="{4BB4034E-E856-4E5F-8A18-D720C934D174}" destId="{74294A01-52E3-48A5-B50C-C46649B7B837}" srcOrd="1" destOrd="0" presId="urn:microsoft.com/office/officeart/2005/8/layout/hierarchy3"/>
    <dgm:cxn modelId="{611FC7E8-AA6F-4E58-9A3C-6E65D304C2CB}" type="presParOf" srcId="{74294A01-52E3-48A5-B50C-C46649B7B837}" destId="{E57E4E48-FB92-4534-B79E-6EDD4B0219B0}" srcOrd="0" destOrd="0" presId="urn:microsoft.com/office/officeart/2005/8/layout/hierarchy3"/>
    <dgm:cxn modelId="{B13FE636-F40B-4AEA-A26A-AAD1C7DD2995}" type="presParOf" srcId="{74294A01-52E3-48A5-B50C-C46649B7B837}" destId="{A8743E1F-47A9-4E3D-80B3-EF64A3D4EB75}" srcOrd="1" destOrd="0" presId="urn:microsoft.com/office/officeart/2005/8/layout/hierarchy3"/>
    <dgm:cxn modelId="{AA1E8B7B-6119-4ACA-B250-08F5F49174CB}" type="presParOf" srcId="{74294A01-52E3-48A5-B50C-C46649B7B837}" destId="{17B22737-ED7F-42E0-A05F-E0532820B7A8}" srcOrd="2" destOrd="0" presId="urn:microsoft.com/office/officeart/2005/8/layout/hierarchy3"/>
    <dgm:cxn modelId="{40C48561-1D24-4560-A11F-82A2F1B75AA1}" type="presParOf" srcId="{74294A01-52E3-48A5-B50C-C46649B7B837}" destId="{A21B37DE-A88A-488F-B536-F544CD17696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883F68-612D-4B02-801A-C8313AD446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38A25FB-45B0-4081-B8DB-60E3A7A38672}">
      <dgm:prSet phldrT="[Text]" custT="1"/>
      <dgm:spPr/>
      <dgm:t>
        <a:bodyPr/>
        <a:lstStyle/>
        <a:p>
          <a:r>
            <a:rPr lang="en-US" sz="1800" dirty="0" smtClean="0"/>
            <a:t>Phase 1:</a:t>
          </a:r>
        </a:p>
        <a:p>
          <a:r>
            <a:rPr lang="en-US" sz="1800" dirty="0" smtClean="0"/>
            <a:t> </a:t>
          </a:r>
          <a:r>
            <a:rPr lang="en-US" sz="1600" dirty="0" smtClean="0"/>
            <a:t>Revision of NH Requirements for Participation in the Automated Survey Processing Environment (ASPEN)</a:t>
          </a:r>
          <a:endParaRPr lang="en-US" sz="1600" dirty="0"/>
        </a:p>
      </dgm:t>
    </dgm:pt>
    <dgm:pt modelId="{DE104E2C-BD25-477B-AAF8-9B0B2B59A103}" type="parTrans" cxnId="{BCD3AF2A-4153-4F5B-9C72-A98971566EF2}">
      <dgm:prSet/>
      <dgm:spPr/>
      <dgm:t>
        <a:bodyPr/>
        <a:lstStyle/>
        <a:p>
          <a:endParaRPr lang="en-US"/>
        </a:p>
      </dgm:t>
    </dgm:pt>
    <dgm:pt modelId="{2E0A558C-5484-42AF-8600-B15023CC6F3C}" type="sibTrans" cxnId="{BCD3AF2A-4153-4F5B-9C72-A98971566EF2}">
      <dgm:prSet/>
      <dgm:spPr/>
      <dgm:t>
        <a:bodyPr/>
        <a:lstStyle/>
        <a:p>
          <a:endParaRPr lang="en-US"/>
        </a:p>
      </dgm:t>
    </dgm:pt>
    <dgm:pt modelId="{6BA8EF0B-5201-4019-8464-814656425AEA}">
      <dgm:prSet phldrT="[Text]" custT="1"/>
      <dgm:spPr/>
      <dgm:t>
        <a:bodyPr anchor="ctr"/>
        <a:lstStyle/>
        <a:p>
          <a:pPr algn="l"/>
          <a:r>
            <a:rPr lang="en-US" sz="2800" dirty="0" smtClean="0"/>
            <a:t>Effective date: 11/28/2016</a:t>
          </a:r>
          <a:endParaRPr lang="en-US" sz="2800" dirty="0"/>
        </a:p>
      </dgm:t>
    </dgm:pt>
    <dgm:pt modelId="{D731D449-1BA5-40A2-8218-BAC03FEEE61C}" type="parTrans" cxnId="{F4000BD8-D22A-47B8-90FA-46A9745C369A}">
      <dgm:prSet/>
      <dgm:spPr/>
      <dgm:t>
        <a:bodyPr/>
        <a:lstStyle/>
        <a:p>
          <a:endParaRPr lang="en-US"/>
        </a:p>
      </dgm:t>
    </dgm:pt>
    <dgm:pt modelId="{E7B790F2-18A6-466B-855F-55C00D756723}" type="sibTrans" cxnId="{F4000BD8-D22A-47B8-90FA-46A9745C369A}">
      <dgm:prSet/>
      <dgm:spPr/>
      <dgm:t>
        <a:bodyPr/>
        <a:lstStyle/>
        <a:p>
          <a:endParaRPr lang="en-US"/>
        </a:p>
      </dgm:t>
    </dgm:pt>
    <dgm:pt modelId="{7D60930D-879B-40AA-9C8F-98BFD88B9078}">
      <dgm:prSet phldrT="[Text]" custT="1"/>
      <dgm:spPr/>
      <dgm:t>
        <a:bodyPr/>
        <a:lstStyle/>
        <a:p>
          <a:r>
            <a:rPr lang="en-US" sz="1800" dirty="0" smtClean="0"/>
            <a:t>Phase 2: </a:t>
          </a:r>
        </a:p>
        <a:p>
          <a:r>
            <a:rPr lang="en-US" sz="1600" dirty="0" smtClean="0"/>
            <a:t>New F-Tags &amp; numbering, updated Interpretive Guidance (IG), implementation of new survey process</a:t>
          </a:r>
          <a:endParaRPr lang="en-US" sz="1600" dirty="0"/>
        </a:p>
      </dgm:t>
    </dgm:pt>
    <dgm:pt modelId="{90E4713F-B242-41B9-93D3-535D36DE6C70}" type="parTrans" cxnId="{4F2AF7D9-F00D-45B4-8EE8-F0758A06D48F}">
      <dgm:prSet/>
      <dgm:spPr/>
      <dgm:t>
        <a:bodyPr/>
        <a:lstStyle/>
        <a:p>
          <a:endParaRPr lang="en-US"/>
        </a:p>
      </dgm:t>
    </dgm:pt>
    <dgm:pt modelId="{8C0FBE05-B405-4280-BF18-3D6BCB31B218}" type="sibTrans" cxnId="{4F2AF7D9-F00D-45B4-8EE8-F0758A06D48F}">
      <dgm:prSet/>
      <dgm:spPr/>
      <dgm:t>
        <a:bodyPr/>
        <a:lstStyle/>
        <a:p>
          <a:endParaRPr lang="en-US"/>
        </a:p>
      </dgm:t>
    </dgm:pt>
    <dgm:pt modelId="{F3B5AD73-76C0-4118-ACC2-9C6B93C86C18}">
      <dgm:prSet phldrT="[Text]" custT="1"/>
      <dgm:spPr/>
      <dgm:t>
        <a:bodyPr anchor="ctr"/>
        <a:lstStyle/>
        <a:p>
          <a:r>
            <a:rPr lang="en-US" sz="2800" dirty="0" smtClean="0"/>
            <a:t>Effective date: 11/28/2017</a:t>
          </a:r>
          <a:endParaRPr lang="en-US" sz="2800" dirty="0"/>
        </a:p>
      </dgm:t>
    </dgm:pt>
    <dgm:pt modelId="{02AE2C38-34E2-4C5C-B999-B32F06C32AE9}" type="parTrans" cxnId="{E0F7A92D-314E-45FD-B08F-52AC5B3B24F4}">
      <dgm:prSet/>
      <dgm:spPr/>
      <dgm:t>
        <a:bodyPr/>
        <a:lstStyle/>
        <a:p>
          <a:endParaRPr lang="en-US"/>
        </a:p>
      </dgm:t>
    </dgm:pt>
    <dgm:pt modelId="{8D4E6E11-F8DA-44CA-9F98-077769CA1241}" type="sibTrans" cxnId="{E0F7A92D-314E-45FD-B08F-52AC5B3B24F4}">
      <dgm:prSet/>
      <dgm:spPr/>
      <dgm:t>
        <a:bodyPr/>
        <a:lstStyle/>
        <a:p>
          <a:endParaRPr lang="en-US"/>
        </a:p>
      </dgm:t>
    </dgm:pt>
    <dgm:pt modelId="{11388ECA-722C-4099-A8A9-EDE726170444}">
      <dgm:prSet custT="1"/>
      <dgm:spPr/>
      <dgm:t>
        <a:bodyPr anchor="ctr"/>
        <a:lstStyle/>
        <a:p>
          <a:r>
            <a:rPr lang="en-US" sz="2800" dirty="0" smtClean="0"/>
            <a:t>Effective date: 11/28/2019</a:t>
          </a:r>
          <a:endParaRPr lang="en-US" sz="2800" dirty="0"/>
        </a:p>
      </dgm:t>
    </dgm:pt>
    <dgm:pt modelId="{1959FC08-429B-42BA-BA8D-426F3D5A2E73}" type="parTrans" cxnId="{E409ADB0-7BD4-4E38-9033-6E73E28324B6}">
      <dgm:prSet/>
      <dgm:spPr/>
      <dgm:t>
        <a:bodyPr/>
        <a:lstStyle/>
        <a:p>
          <a:endParaRPr lang="en-US"/>
        </a:p>
      </dgm:t>
    </dgm:pt>
    <dgm:pt modelId="{E479D799-4B19-4A27-B4F0-264D0BD38524}" type="sibTrans" cxnId="{E409ADB0-7BD4-4E38-9033-6E73E28324B6}">
      <dgm:prSet/>
      <dgm:spPr/>
      <dgm:t>
        <a:bodyPr/>
        <a:lstStyle/>
        <a:p>
          <a:endParaRPr lang="en-US"/>
        </a:p>
      </dgm:t>
    </dgm:pt>
    <dgm:pt modelId="{B271DD99-EA15-402D-8F64-122E27C0DBC6}">
      <dgm:prSet custT="1"/>
      <dgm:spPr/>
      <dgm:t>
        <a:bodyPr/>
        <a:lstStyle/>
        <a:p>
          <a:r>
            <a:rPr lang="en-US" sz="1800" dirty="0" smtClean="0"/>
            <a:t>Phase 3: </a:t>
          </a:r>
        </a:p>
        <a:p>
          <a:r>
            <a:rPr lang="en-US" sz="1600" dirty="0" smtClean="0"/>
            <a:t>Phase 1 and 2 requirements and those  that need  additional implementation time</a:t>
          </a:r>
        </a:p>
      </dgm:t>
    </dgm:pt>
    <dgm:pt modelId="{FD411B23-F7CA-46BF-9D81-932CDC284707}" type="sibTrans" cxnId="{883B7C0E-FAF0-4177-9B65-DAF44CE53A55}">
      <dgm:prSet/>
      <dgm:spPr/>
      <dgm:t>
        <a:bodyPr/>
        <a:lstStyle/>
        <a:p>
          <a:endParaRPr lang="en-US"/>
        </a:p>
      </dgm:t>
    </dgm:pt>
    <dgm:pt modelId="{63875A7F-7CBB-4F53-97C0-480940C17CFF}" type="parTrans" cxnId="{883B7C0E-FAF0-4177-9B65-DAF44CE53A55}">
      <dgm:prSet/>
      <dgm:spPr/>
      <dgm:t>
        <a:bodyPr/>
        <a:lstStyle/>
        <a:p>
          <a:endParaRPr lang="en-US"/>
        </a:p>
      </dgm:t>
    </dgm:pt>
    <dgm:pt modelId="{C7BF87AA-E55E-4C34-B867-FA8D74836028}" type="pres">
      <dgm:prSet presAssocID="{06883F68-612D-4B02-801A-C8313AD44620}" presName="Name0" presStyleCnt="0">
        <dgm:presLayoutVars>
          <dgm:dir/>
          <dgm:animLvl val="lvl"/>
          <dgm:resizeHandles/>
        </dgm:presLayoutVars>
      </dgm:prSet>
      <dgm:spPr/>
      <dgm:t>
        <a:bodyPr/>
        <a:lstStyle/>
        <a:p>
          <a:endParaRPr lang="en-US"/>
        </a:p>
      </dgm:t>
    </dgm:pt>
    <dgm:pt modelId="{05DB967E-5A0C-4724-BA72-9F6C4DE91D02}" type="pres">
      <dgm:prSet presAssocID="{F38A25FB-45B0-4081-B8DB-60E3A7A38672}" presName="linNode" presStyleCnt="0"/>
      <dgm:spPr/>
    </dgm:pt>
    <dgm:pt modelId="{EBAF0761-7925-4D33-8B2F-436AB60D9B7C}" type="pres">
      <dgm:prSet presAssocID="{F38A25FB-45B0-4081-B8DB-60E3A7A38672}" presName="parentShp" presStyleLbl="node1" presStyleIdx="0" presStyleCnt="3" custScaleY="51293" custLinFactNeighborY="2937">
        <dgm:presLayoutVars>
          <dgm:bulletEnabled val="1"/>
        </dgm:presLayoutVars>
      </dgm:prSet>
      <dgm:spPr/>
      <dgm:t>
        <a:bodyPr/>
        <a:lstStyle/>
        <a:p>
          <a:endParaRPr lang="en-US"/>
        </a:p>
      </dgm:t>
    </dgm:pt>
    <dgm:pt modelId="{568CD974-44F4-4E74-8ADC-FF3A39B6A91C}" type="pres">
      <dgm:prSet presAssocID="{F38A25FB-45B0-4081-B8DB-60E3A7A38672}" presName="childShp" presStyleLbl="bgAccFollowNode1" presStyleIdx="0" presStyleCnt="3" custScaleY="20222" custLinFactNeighborY="-335">
        <dgm:presLayoutVars>
          <dgm:bulletEnabled val="1"/>
        </dgm:presLayoutVars>
      </dgm:prSet>
      <dgm:spPr/>
      <dgm:t>
        <a:bodyPr/>
        <a:lstStyle/>
        <a:p>
          <a:endParaRPr lang="en-US"/>
        </a:p>
      </dgm:t>
    </dgm:pt>
    <dgm:pt modelId="{E7C0DBB9-5A91-466E-88E2-14EB7F226C00}" type="pres">
      <dgm:prSet presAssocID="{2E0A558C-5484-42AF-8600-B15023CC6F3C}" presName="spacing" presStyleCnt="0"/>
      <dgm:spPr/>
    </dgm:pt>
    <dgm:pt modelId="{8DA3D337-9F22-49F2-91B5-A7B7016E1CF9}" type="pres">
      <dgm:prSet presAssocID="{7D60930D-879B-40AA-9C8F-98BFD88B9078}" presName="linNode" presStyleCnt="0"/>
      <dgm:spPr/>
    </dgm:pt>
    <dgm:pt modelId="{23158DFB-4BC2-48F4-94C6-1F6058376310}" type="pres">
      <dgm:prSet presAssocID="{7D60930D-879B-40AA-9C8F-98BFD88B9078}" presName="parentShp" presStyleLbl="node1" presStyleIdx="1" presStyleCnt="3" custScaleY="51293" custLinFactNeighborY="1446">
        <dgm:presLayoutVars>
          <dgm:bulletEnabled val="1"/>
        </dgm:presLayoutVars>
      </dgm:prSet>
      <dgm:spPr/>
      <dgm:t>
        <a:bodyPr/>
        <a:lstStyle/>
        <a:p>
          <a:endParaRPr lang="en-US"/>
        </a:p>
      </dgm:t>
    </dgm:pt>
    <dgm:pt modelId="{81A66278-EECA-470B-A65E-30B39BC82057}" type="pres">
      <dgm:prSet presAssocID="{7D60930D-879B-40AA-9C8F-98BFD88B9078}" presName="childShp" presStyleLbl="bgAccFollowNode1" presStyleIdx="1" presStyleCnt="3" custScaleY="20222" custLinFactNeighborY="1011">
        <dgm:presLayoutVars>
          <dgm:bulletEnabled val="1"/>
        </dgm:presLayoutVars>
      </dgm:prSet>
      <dgm:spPr/>
      <dgm:t>
        <a:bodyPr/>
        <a:lstStyle/>
        <a:p>
          <a:endParaRPr lang="en-US"/>
        </a:p>
      </dgm:t>
    </dgm:pt>
    <dgm:pt modelId="{A8CC3340-8E23-4715-8395-25AF7913BE23}" type="pres">
      <dgm:prSet presAssocID="{8C0FBE05-B405-4280-BF18-3D6BCB31B218}" presName="spacing" presStyleCnt="0"/>
      <dgm:spPr/>
    </dgm:pt>
    <dgm:pt modelId="{0297D989-0DF7-4008-B9C8-75446F423976}" type="pres">
      <dgm:prSet presAssocID="{B271DD99-EA15-402D-8F64-122E27C0DBC6}" presName="linNode" presStyleCnt="0"/>
      <dgm:spPr/>
    </dgm:pt>
    <dgm:pt modelId="{0D46F2ED-7AAA-4874-BBCC-53525B4DE87B}" type="pres">
      <dgm:prSet presAssocID="{B271DD99-EA15-402D-8F64-122E27C0DBC6}" presName="parentShp" presStyleLbl="node1" presStyleIdx="2" presStyleCnt="3" custScaleY="51549" custLinFactNeighborY="-2438">
        <dgm:presLayoutVars>
          <dgm:bulletEnabled val="1"/>
        </dgm:presLayoutVars>
      </dgm:prSet>
      <dgm:spPr/>
      <dgm:t>
        <a:bodyPr/>
        <a:lstStyle/>
        <a:p>
          <a:endParaRPr lang="en-US"/>
        </a:p>
      </dgm:t>
    </dgm:pt>
    <dgm:pt modelId="{061EE168-11D3-4742-85A8-E40B2A823B04}" type="pres">
      <dgm:prSet presAssocID="{B271DD99-EA15-402D-8F64-122E27C0DBC6}" presName="childShp" presStyleLbl="bgAccFollowNode1" presStyleIdx="2" presStyleCnt="3" custScaleY="20136" custLinFactNeighborY="-3930">
        <dgm:presLayoutVars>
          <dgm:bulletEnabled val="1"/>
        </dgm:presLayoutVars>
      </dgm:prSet>
      <dgm:spPr/>
      <dgm:t>
        <a:bodyPr/>
        <a:lstStyle/>
        <a:p>
          <a:endParaRPr lang="en-US"/>
        </a:p>
      </dgm:t>
    </dgm:pt>
  </dgm:ptLst>
  <dgm:cxnLst>
    <dgm:cxn modelId="{461A9476-8388-47DB-BC0B-ACC0226FBAAC}" type="presOf" srcId="{B271DD99-EA15-402D-8F64-122E27C0DBC6}" destId="{0D46F2ED-7AAA-4874-BBCC-53525B4DE87B}" srcOrd="0" destOrd="0" presId="urn:microsoft.com/office/officeart/2005/8/layout/vList6"/>
    <dgm:cxn modelId="{00260C00-68F1-4EFD-9440-5895049D37EC}" type="presOf" srcId="{6BA8EF0B-5201-4019-8464-814656425AEA}" destId="{568CD974-44F4-4E74-8ADC-FF3A39B6A91C}" srcOrd="0" destOrd="0" presId="urn:microsoft.com/office/officeart/2005/8/layout/vList6"/>
    <dgm:cxn modelId="{F4000BD8-D22A-47B8-90FA-46A9745C369A}" srcId="{F38A25FB-45B0-4081-B8DB-60E3A7A38672}" destId="{6BA8EF0B-5201-4019-8464-814656425AEA}" srcOrd="0" destOrd="0" parTransId="{D731D449-1BA5-40A2-8218-BAC03FEEE61C}" sibTransId="{E7B790F2-18A6-466B-855F-55C00D756723}"/>
    <dgm:cxn modelId="{84E39A3A-82F3-4E5C-BC02-1A65487C0447}" type="presOf" srcId="{11388ECA-722C-4099-A8A9-EDE726170444}" destId="{061EE168-11D3-4742-85A8-E40B2A823B04}" srcOrd="0" destOrd="0" presId="urn:microsoft.com/office/officeart/2005/8/layout/vList6"/>
    <dgm:cxn modelId="{E0F7A92D-314E-45FD-B08F-52AC5B3B24F4}" srcId="{7D60930D-879B-40AA-9C8F-98BFD88B9078}" destId="{F3B5AD73-76C0-4118-ACC2-9C6B93C86C18}" srcOrd="0" destOrd="0" parTransId="{02AE2C38-34E2-4C5C-B999-B32F06C32AE9}" sibTransId="{8D4E6E11-F8DA-44CA-9F98-077769CA1241}"/>
    <dgm:cxn modelId="{E409ADB0-7BD4-4E38-9033-6E73E28324B6}" srcId="{B271DD99-EA15-402D-8F64-122E27C0DBC6}" destId="{11388ECA-722C-4099-A8A9-EDE726170444}" srcOrd="0" destOrd="0" parTransId="{1959FC08-429B-42BA-BA8D-426F3D5A2E73}" sibTransId="{E479D799-4B19-4A27-B4F0-264D0BD38524}"/>
    <dgm:cxn modelId="{BCD3AF2A-4153-4F5B-9C72-A98971566EF2}" srcId="{06883F68-612D-4B02-801A-C8313AD44620}" destId="{F38A25FB-45B0-4081-B8DB-60E3A7A38672}" srcOrd="0" destOrd="0" parTransId="{DE104E2C-BD25-477B-AAF8-9B0B2B59A103}" sibTransId="{2E0A558C-5484-42AF-8600-B15023CC6F3C}"/>
    <dgm:cxn modelId="{DC62D9C9-0445-4538-B79A-A8A8DAE011C6}" type="presOf" srcId="{06883F68-612D-4B02-801A-C8313AD44620}" destId="{C7BF87AA-E55E-4C34-B867-FA8D74836028}" srcOrd="0" destOrd="0" presId="urn:microsoft.com/office/officeart/2005/8/layout/vList6"/>
    <dgm:cxn modelId="{4F2AF7D9-F00D-45B4-8EE8-F0758A06D48F}" srcId="{06883F68-612D-4B02-801A-C8313AD44620}" destId="{7D60930D-879B-40AA-9C8F-98BFD88B9078}" srcOrd="1" destOrd="0" parTransId="{90E4713F-B242-41B9-93D3-535D36DE6C70}" sibTransId="{8C0FBE05-B405-4280-BF18-3D6BCB31B218}"/>
    <dgm:cxn modelId="{931FC877-F00E-4210-8CF7-FE55F607308A}" type="presOf" srcId="{F38A25FB-45B0-4081-B8DB-60E3A7A38672}" destId="{EBAF0761-7925-4D33-8B2F-436AB60D9B7C}" srcOrd="0" destOrd="0" presId="urn:microsoft.com/office/officeart/2005/8/layout/vList6"/>
    <dgm:cxn modelId="{883B7C0E-FAF0-4177-9B65-DAF44CE53A55}" srcId="{06883F68-612D-4B02-801A-C8313AD44620}" destId="{B271DD99-EA15-402D-8F64-122E27C0DBC6}" srcOrd="2" destOrd="0" parTransId="{63875A7F-7CBB-4F53-97C0-480940C17CFF}" sibTransId="{FD411B23-F7CA-46BF-9D81-932CDC284707}"/>
    <dgm:cxn modelId="{19477712-F167-44FF-90D8-D6638ABCCAD3}" type="presOf" srcId="{F3B5AD73-76C0-4118-ACC2-9C6B93C86C18}" destId="{81A66278-EECA-470B-A65E-30B39BC82057}" srcOrd="0" destOrd="0" presId="urn:microsoft.com/office/officeart/2005/8/layout/vList6"/>
    <dgm:cxn modelId="{298FFB9F-F9B0-4884-B662-E3FCF83F631C}" type="presOf" srcId="{7D60930D-879B-40AA-9C8F-98BFD88B9078}" destId="{23158DFB-4BC2-48F4-94C6-1F6058376310}" srcOrd="0" destOrd="0" presId="urn:microsoft.com/office/officeart/2005/8/layout/vList6"/>
    <dgm:cxn modelId="{B8CBB856-CD34-4362-AC0B-2B3A40D3FF79}" type="presParOf" srcId="{C7BF87AA-E55E-4C34-B867-FA8D74836028}" destId="{05DB967E-5A0C-4724-BA72-9F6C4DE91D02}" srcOrd="0" destOrd="0" presId="urn:microsoft.com/office/officeart/2005/8/layout/vList6"/>
    <dgm:cxn modelId="{52525FE4-2201-4BA3-81D4-F871E9B9E060}" type="presParOf" srcId="{05DB967E-5A0C-4724-BA72-9F6C4DE91D02}" destId="{EBAF0761-7925-4D33-8B2F-436AB60D9B7C}" srcOrd="0" destOrd="0" presId="urn:microsoft.com/office/officeart/2005/8/layout/vList6"/>
    <dgm:cxn modelId="{3D1598CB-DDBA-48A3-BE0C-FF5B63ACC017}" type="presParOf" srcId="{05DB967E-5A0C-4724-BA72-9F6C4DE91D02}" destId="{568CD974-44F4-4E74-8ADC-FF3A39B6A91C}" srcOrd="1" destOrd="0" presId="urn:microsoft.com/office/officeart/2005/8/layout/vList6"/>
    <dgm:cxn modelId="{75B286EC-5859-49D4-8A3D-A6D45F42412B}" type="presParOf" srcId="{C7BF87AA-E55E-4C34-B867-FA8D74836028}" destId="{E7C0DBB9-5A91-466E-88E2-14EB7F226C00}" srcOrd="1" destOrd="0" presId="urn:microsoft.com/office/officeart/2005/8/layout/vList6"/>
    <dgm:cxn modelId="{171F85FE-D331-4F6B-9C17-B1F41F123ACB}" type="presParOf" srcId="{C7BF87AA-E55E-4C34-B867-FA8D74836028}" destId="{8DA3D337-9F22-49F2-91B5-A7B7016E1CF9}" srcOrd="2" destOrd="0" presId="urn:microsoft.com/office/officeart/2005/8/layout/vList6"/>
    <dgm:cxn modelId="{D31A0E5F-03C5-4481-BF64-C3388DE827D1}" type="presParOf" srcId="{8DA3D337-9F22-49F2-91B5-A7B7016E1CF9}" destId="{23158DFB-4BC2-48F4-94C6-1F6058376310}" srcOrd="0" destOrd="0" presId="urn:microsoft.com/office/officeart/2005/8/layout/vList6"/>
    <dgm:cxn modelId="{D333A64C-6181-449A-A3B8-5BA81FCD06AB}" type="presParOf" srcId="{8DA3D337-9F22-49F2-91B5-A7B7016E1CF9}" destId="{81A66278-EECA-470B-A65E-30B39BC82057}" srcOrd="1" destOrd="0" presId="urn:microsoft.com/office/officeart/2005/8/layout/vList6"/>
    <dgm:cxn modelId="{179A5FE6-EF8D-4832-BE1A-4728E05EE0DF}" type="presParOf" srcId="{C7BF87AA-E55E-4C34-B867-FA8D74836028}" destId="{A8CC3340-8E23-4715-8395-25AF7913BE23}" srcOrd="3" destOrd="0" presId="urn:microsoft.com/office/officeart/2005/8/layout/vList6"/>
    <dgm:cxn modelId="{010BBAF0-97BE-43B6-A75E-F99C5757B1F1}" type="presParOf" srcId="{C7BF87AA-E55E-4C34-B867-FA8D74836028}" destId="{0297D989-0DF7-4008-B9C8-75446F423976}" srcOrd="4" destOrd="0" presId="urn:microsoft.com/office/officeart/2005/8/layout/vList6"/>
    <dgm:cxn modelId="{8B132F01-81D7-4FFA-A0BA-1DB922E00A35}" type="presParOf" srcId="{0297D989-0DF7-4008-B9C8-75446F423976}" destId="{0D46F2ED-7AAA-4874-BBCC-53525B4DE87B}" srcOrd="0" destOrd="0" presId="urn:microsoft.com/office/officeart/2005/8/layout/vList6"/>
    <dgm:cxn modelId="{98B644DF-3B8B-41DE-BB3F-EFE6E36FABCE}" type="presParOf" srcId="{0297D989-0DF7-4008-B9C8-75446F423976}" destId="{061EE168-11D3-4742-85A8-E40B2A823B0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99C874-5B78-4AA3-A3FA-FDE24A56A47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0536BF5E-0DB5-4F73-BFC1-87135B649BFD}">
      <dgm:prSet phldrT="[Text]"/>
      <dgm:spPr>
        <a:blipFill rotWithShape="0">
          <a:blip xmlns:r="http://schemas.openxmlformats.org/officeDocument/2006/relationships" r:embed="rId1"/>
          <a:stretch>
            <a:fillRect/>
          </a:stretch>
        </a:blipFill>
      </dgm:spPr>
      <dgm:t>
        <a:bodyPr/>
        <a:lstStyle/>
        <a:p>
          <a:r>
            <a:rPr lang="en-US" dirty="0" smtClean="0"/>
            <a:t>Data</a:t>
          </a:r>
          <a:endParaRPr lang="en-US" dirty="0"/>
        </a:p>
      </dgm:t>
    </dgm:pt>
    <dgm:pt modelId="{722C0DD4-0A97-41F7-B050-B70D11111673}" type="parTrans" cxnId="{ADCD9E9C-7537-45FC-BA2C-DF9B50ADAA3C}">
      <dgm:prSet/>
      <dgm:spPr/>
      <dgm:t>
        <a:bodyPr/>
        <a:lstStyle/>
        <a:p>
          <a:endParaRPr lang="en-US"/>
        </a:p>
      </dgm:t>
    </dgm:pt>
    <dgm:pt modelId="{3901009F-CB9B-44F7-9A7E-BC096306ACD8}" type="sibTrans" cxnId="{ADCD9E9C-7537-45FC-BA2C-DF9B50ADAA3C}">
      <dgm:prSet/>
      <dgm:spPr/>
      <dgm:t>
        <a:bodyPr/>
        <a:lstStyle/>
        <a:p>
          <a:endParaRPr lang="en-US"/>
        </a:p>
      </dgm:t>
    </dgm:pt>
    <dgm:pt modelId="{DFEB3B8D-A77C-4BC8-B458-CDE8032D7250}">
      <dgm:prSet phldrT="[Text]"/>
      <dgm:spPr>
        <a:blipFill rotWithShape="0">
          <a:blip xmlns:r="http://schemas.openxmlformats.org/officeDocument/2006/relationships" r:embed="rId1"/>
          <a:stretch>
            <a:fillRect/>
          </a:stretch>
        </a:blipFill>
      </dgm:spPr>
      <dgm:t>
        <a:bodyPr/>
        <a:lstStyle/>
        <a:p>
          <a:r>
            <a:rPr lang="en-US" dirty="0" smtClean="0"/>
            <a:t>Information </a:t>
          </a:r>
          <a:endParaRPr lang="en-US" dirty="0"/>
        </a:p>
      </dgm:t>
    </dgm:pt>
    <dgm:pt modelId="{7EF745E4-4BF9-41DE-A131-4572F221D4FC}" type="parTrans" cxnId="{D7149356-56D7-47A9-AF5E-0F99F6668268}">
      <dgm:prSet/>
      <dgm:spPr/>
      <dgm:t>
        <a:bodyPr/>
        <a:lstStyle/>
        <a:p>
          <a:endParaRPr lang="en-US"/>
        </a:p>
      </dgm:t>
    </dgm:pt>
    <dgm:pt modelId="{4F79B0CC-D0E9-4E6C-9B47-39B3A152A546}" type="sibTrans" cxnId="{D7149356-56D7-47A9-AF5E-0F99F6668268}">
      <dgm:prSet/>
      <dgm:spPr/>
      <dgm:t>
        <a:bodyPr/>
        <a:lstStyle/>
        <a:p>
          <a:endParaRPr lang="en-US"/>
        </a:p>
      </dgm:t>
    </dgm:pt>
    <dgm:pt modelId="{B4817DE0-1653-4776-82BC-9A2059851A06}">
      <dgm:prSet phldrT="[Text]"/>
      <dgm:spPr>
        <a:blipFill rotWithShape="0">
          <a:blip xmlns:r="http://schemas.openxmlformats.org/officeDocument/2006/relationships" r:embed="rId1"/>
          <a:stretch>
            <a:fillRect/>
          </a:stretch>
        </a:blipFill>
      </dgm:spPr>
      <dgm:t>
        <a:bodyPr/>
        <a:lstStyle/>
        <a:p>
          <a:r>
            <a:rPr lang="en-US" dirty="0" smtClean="0"/>
            <a:t>Knowledge </a:t>
          </a:r>
          <a:endParaRPr lang="en-US" dirty="0"/>
        </a:p>
      </dgm:t>
    </dgm:pt>
    <dgm:pt modelId="{EF40B5FD-0B3F-4FAF-B0E0-9A11081AF680}" type="parTrans" cxnId="{0772EC19-3985-4A28-A736-893062B2BBB6}">
      <dgm:prSet/>
      <dgm:spPr/>
      <dgm:t>
        <a:bodyPr/>
        <a:lstStyle/>
        <a:p>
          <a:endParaRPr lang="en-US"/>
        </a:p>
      </dgm:t>
    </dgm:pt>
    <dgm:pt modelId="{367129FE-F889-41E3-B1DF-814BAD9F9870}" type="sibTrans" cxnId="{0772EC19-3985-4A28-A736-893062B2BBB6}">
      <dgm:prSet/>
      <dgm:spPr/>
      <dgm:t>
        <a:bodyPr/>
        <a:lstStyle/>
        <a:p>
          <a:endParaRPr lang="en-US"/>
        </a:p>
      </dgm:t>
    </dgm:pt>
    <dgm:pt modelId="{2EC9EB29-4145-4B5A-9CBC-0983560C319E}" type="pres">
      <dgm:prSet presAssocID="{4599C874-5B78-4AA3-A3FA-FDE24A56A473}" presName="Name0" presStyleCnt="0">
        <dgm:presLayoutVars>
          <dgm:chMax val="7"/>
          <dgm:chPref val="7"/>
          <dgm:dir/>
          <dgm:animLvl val="lvl"/>
        </dgm:presLayoutVars>
      </dgm:prSet>
      <dgm:spPr/>
      <dgm:t>
        <a:bodyPr/>
        <a:lstStyle/>
        <a:p>
          <a:endParaRPr lang="en-US"/>
        </a:p>
      </dgm:t>
    </dgm:pt>
    <dgm:pt modelId="{C2590479-8E87-4079-B207-F48AE75BBDF7}" type="pres">
      <dgm:prSet presAssocID="{0536BF5E-0DB5-4F73-BFC1-87135B649BFD}" presName="Accent1" presStyleCnt="0"/>
      <dgm:spPr/>
    </dgm:pt>
    <dgm:pt modelId="{60A88D11-224B-4FF9-9AA0-CF46DF78BA2D}" type="pres">
      <dgm:prSet presAssocID="{0536BF5E-0DB5-4F73-BFC1-87135B649BFD}" presName="Accent" presStyleLbl="node1" presStyleIdx="0" presStyleCnt="3"/>
      <dgm:spPr/>
    </dgm:pt>
    <dgm:pt modelId="{147E6255-1B6F-4AE2-A59F-B21EB3BDCDA6}" type="pres">
      <dgm:prSet presAssocID="{0536BF5E-0DB5-4F73-BFC1-87135B649BFD}" presName="Parent1" presStyleLbl="revTx" presStyleIdx="0" presStyleCnt="3">
        <dgm:presLayoutVars>
          <dgm:chMax val="1"/>
          <dgm:chPref val="1"/>
          <dgm:bulletEnabled val="1"/>
        </dgm:presLayoutVars>
      </dgm:prSet>
      <dgm:spPr/>
      <dgm:t>
        <a:bodyPr/>
        <a:lstStyle/>
        <a:p>
          <a:endParaRPr lang="en-US"/>
        </a:p>
      </dgm:t>
    </dgm:pt>
    <dgm:pt modelId="{7DEA6827-BCF3-4B0D-9097-17A699003AE4}" type="pres">
      <dgm:prSet presAssocID="{DFEB3B8D-A77C-4BC8-B458-CDE8032D7250}" presName="Accent2" presStyleCnt="0"/>
      <dgm:spPr/>
    </dgm:pt>
    <dgm:pt modelId="{666F916A-025C-4541-BF09-45B11D8280F4}" type="pres">
      <dgm:prSet presAssocID="{DFEB3B8D-A77C-4BC8-B458-CDE8032D7250}" presName="Accent" presStyleLbl="node1" presStyleIdx="1" presStyleCnt="3"/>
      <dgm:spPr/>
    </dgm:pt>
    <dgm:pt modelId="{DE8E34E9-70A7-4E6A-9B9F-6146B512E375}" type="pres">
      <dgm:prSet presAssocID="{DFEB3B8D-A77C-4BC8-B458-CDE8032D7250}" presName="Parent2" presStyleLbl="revTx" presStyleIdx="1" presStyleCnt="3">
        <dgm:presLayoutVars>
          <dgm:chMax val="1"/>
          <dgm:chPref val="1"/>
          <dgm:bulletEnabled val="1"/>
        </dgm:presLayoutVars>
      </dgm:prSet>
      <dgm:spPr/>
      <dgm:t>
        <a:bodyPr/>
        <a:lstStyle/>
        <a:p>
          <a:endParaRPr lang="en-US"/>
        </a:p>
      </dgm:t>
    </dgm:pt>
    <dgm:pt modelId="{1EE5D014-82A1-4E28-B3C1-D2DDD76426CF}" type="pres">
      <dgm:prSet presAssocID="{B4817DE0-1653-4776-82BC-9A2059851A06}" presName="Accent3" presStyleCnt="0"/>
      <dgm:spPr/>
    </dgm:pt>
    <dgm:pt modelId="{10A412A3-A4FB-4005-866A-E9FA522AE7C8}" type="pres">
      <dgm:prSet presAssocID="{B4817DE0-1653-4776-82BC-9A2059851A06}" presName="Accent" presStyleLbl="node1" presStyleIdx="2" presStyleCnt="3"/>
      <dgm:spPr/>
    </dgm:pt>
    <dgm:pt modelId="{028EB049-5255-46C1-A03C-8FCF0BF09252}" type="pres">
      <dgm:prSet presAssocID="{B4817DE0-1653-4776-82BC-9A2059851A06}" presName="Parent3" presStyleLbl="revTx" presStyleIdx="2" presStyleCnt="3">
        <dgm:presLayoutVars>
          <dgm:chMax val="1"/>
          <dgm:chPref val="1"/>
          <dgm:bulletEnabled val="1"/>
        </dgm:presLayoutVars>
      </dgm:prSet>
      <dgm:spPr/>
      <dgm:t>
        <a:bodyPr/>
        <a:lstStyle/>
        <a:p>
          <a:endParaRPr lang="en-US"/>
        </a:p>
      </dgm:t>
    </dgm:pt>
  </dgm:ptLst>
  <dgm:cxnLst>
    <dgm:cxn modelId="{D7149356-56D7-47A9-AF5E-0F99F6668268}" srcId="{4599C874-5B78-4AA3-A3FA-FDE24A56A473}" destId="{DFEB3B8D-A77C-4BC8-B458-CDE8032D7250}" srcOrd="1" destOrd="0" parTransId="{7EF745E4-4BF9-41DE-A131-4572F221D4FC}" sibTransId="{4F79B0CC-D0E9-4E6C-9B47-39B3A152A546}"/>
    <dgm:cxn modelId="{FA5DB4BC-A3CE-40B0-9368-5092C6C97EA5}" type="presOf" srcId="{0536BF5E-0DB5-4F73-BFC1-87135B649BFD}" destId="{147E6255-1B6F-4AE2-A59F-B21EB3BDCDA6}" srcOrd="0" destOrd="0" presId="urn:microsoft.com/office/officeart/2009/layout/CircleArrowProcess"/>
    <dgm:cxn modelId="{ADCD9E9C-7537-45FC-BA2C-DF9B50ADAA3C}" srcId="{4599C874-5B78-4AA3-A3FA-FDE24A56A473}" destId="{0536BF5E-0DB5-4F73-BFC1-87135B649BFD}" srcOrd="0" destOrd="0" parTransId="{722C0DD4-0A97-41F7-B050-B70D11111673}" sibTransId="{3901009F-CB9B-44F7-9A7E-BC096306ACD8}"/>
    <dgm:cxn modelId="{33D54A1D-1A1B-4EE4-848E-1675102625C0}" type="presOf" srcId="{4599C874-5B78-4AA3-A3FA-FDE24A56A473}" destId="{2EC9EB29-4145-4B5A-9CBC-0983560C319E}" srcOrd="0" destOrd="0" presId="urn:microsoft.com/office/officeart/2009/layout/CircleArrowProcess"/>
    <dgm:cxn modelId="{5658C9D2-4AF2-4879-BF51-9C0AA987BDCA}" type="presOf" srcId="{B4817DE0-1653-4776-82BC-9A2059851A06}" destId="{028EB049-5255-46C1-A03C-8FCF0BF09252}" srcOrd="0" destOrd="0" presId="urn:microsoft.com/office/officeart/2009/layout/CircleArrowProcess"/>
    <dgm:cxn modelId="{CB2F30E9-A730-4871-8AEA-DA3E0B0CEAD7}" type="presOf" srcId="{DFEB3B8D-A77C-4BC8-B458-CDE8032D7250}" destId="{DE8E34E9-70A7-4E6A-9B9F-6146B512E375}" srcOrd="0" destOrd="0" presId="urn:microsoft.com/office/officeart/2009/layout/CircleArrowProcess"/>
    <dgm:cxn modelId="{0772EC19-3985-4A28-A736-893062B2BBB6}" srcId="{4599C874-5B78-4AA3-A3FA-FDE24A56A473}" destId="{B4817DE0-1653-4776-82BC-9A2059851A06}" srcOrd="2" destOrd="0" parTransId="{EF40B5FD-0B3F-4FAF-B0E0-9A11081AF680}" sibTransId="{367129FE-F889-41E3-B1DF-814BAD9F9870}"/>
    <dgm:cxn modelId="{6182ED9E-1040-4366-B4D0-57DA85B67D54}" type="presParOf" srcId="{2EC9EB29-4145-4B5A-9CBC-0983560C319E}" destId="{C2590479-8E87-4079-B207-F48AE75BBDF7}" srcOrd="0" destOrd="0" presId="urn:microsoft.com/office/officeart/2009/layout/CircleArrowProcess"/>
    <dgm:cxn modelId="{4742E850-C1A1-45CC-9587-6D35D679C8EF}" type="presParOf" srcId="{C2590479-8E87-4079-B207-F48AE75BBDF7}" destId="{60A88D11-224B-4FF9-9AA0-CF46DF78BA2D}" srcOrd="0" destOrd="0" presId="urn:microsoft.com/office/officeart/2009/layout/CircleArrowProcess"/>
    <dgm:cxn modelId="{414DFAC3-CA14-461D-BA01-AD51F9ADAC48}" type="presParOf" srcId="{2EC9EB29-4145-4B5A-9CBC-0983560C319E}" destId="{147E6255-1B6F-4AE2-A59F-B21EB3BDCDA6}" srcOrd="1" destOrd="0" presId="urn:microsoft.com/office/officeart/2009/layout/CircleArrowProcess"/>
    <dgm:cxn modelId="{B62851D0-6AD7-4C5A-8D31-59CF4C674D07}" type="presParOf" srcId="{2EC9EB29-4145-4B5A-9CBC-0983560C319E}" destId="{7DEA6827-BCF3-4B0D-9097-17A699003AE4}" srcOrd="2" destOrd="0" presId="urn:microsoft.com/office/officeart/2009/layout/CircleArrowProcess"/>
    <dgm:cxn modelId="{6C8B5DD1-1447-4DBC-84F4-AEADD07FA470}" type="presParOf" srcId="{7DEA6827-BCF3-4B0D-9097-17A699003AE4}" destId="{666F916A-025C-4541-BF09-45B11D8280F4}" srcOrd="0" destOrd="0" presId="urn:microsoft.com/office/officeart/2009/layout/CircleArrowProcess"/>
    <dgm:cxn modelId="{DC7D95AD-06B1-4736-80A5-5FE5FAE65256}" type="presParOf" srcId="{2EC9EB29-4145-4B5A-9CBC-0983560C319E}" destId="{DE8E34E9-70A7-4E6A-9B9F-6146B512E375}" srcOrd="3" destOrd="0" presId="urn:microsoft.com/office/officeart/2009/layout/CircleArrowProcess"/>
    <dgm:cxn modelId="{8AD63512-C331-47FC-A90F-DBB0D6F44B20}" type="presParOf" srcId="{2EC9EB29-4145-4B5A-9CBC-0983560C319E}" destId="{1EE5D014-82A1-4E28-B3C1-D2DDD76426CF}" srcOrd="4" destOrd="0" presId="urn:microsoft.com/office/officeart/2009/layout/CircleArrowProcess"/>
    <dgm:cxn modelId="{2B51B0EB-58B2-4F8D-8F76-8009ED98ABDC}" type="presParOf" srcId="{1EE5D014-82A1-4E28-B3C1-D2DDD76426CF}" destId="{10A412A3-A4FB-4005-866A-E9FA522AE7C8}" srcOrd="0" destOrd="0" presId="urn:microsoft.com/office/officeart/2009/layout/CircleArrowProcess"/>
    <dgm:cxn modelId="{E2ACE373-B127-454A-837B-5998D34F654A}" type="presParOf" srcId="{2EC9EB29-4145-4B5A-9CBC-0983560C319E}" destId="{028EB049-5255-46C1-A03C-8FCF0BF09252}"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A8B87F-954D-4956-95A2-1A0D5FF155CE}"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2BFAE2A3-F751-45F6-B00B-0CBF5B471CA3}">
      <dgm:prSet phldrT="[Text]"/>
      <dgm:spPr/>
      <dgm:t>
        <a:bodyPr/>
        <a:lstStyle/>
        <a:p>
          <a:r>
            <a:rPr lang="en-US" dirty="0" smtClean="0"/>
            <a:t>Minimum Data Set (MDS)</a:t>
          </a:r>
          <a:endParaRPr lang="en-US" dirty="0"/>
        </a:p>
      </dgm:t>
    </dgm:pt>
    <dgm:pt modelId="{B0D4C21F-688F-4A19-95AA-70C83B229F9E}" type="parTrans" cxnId="{F38DC224-57EC-4B51-ABCA-5C09902C585F}">
      <dgm:prSet/>
      <dgm:spPr/>
      <dgm:t>
        <a:bodyPr/>
        <a:lstStyle/>
        <a:p>
          <a:endParaRPr lang="en-US"/>
        </a:p>
      </dgm:t>
    </dgm:pt>
    <dgm:pt modelId="{B69C42F0-FF70-4994-8AEC-1FC451591198}" type="sibTrans" cxnId="{F38DC224-57EC-4B51-ABCA-5C09902C585F}">
      <dgm:prSet/>
      <dgm:spPr/>
      <dgm:t>
        <a:bodyPr/>
        <a:lstStyle/>
        <a:p>
          <a:endParaRPr lang="en-US"/>
        </a:p>
      </dgm:t>
    </dgm:pt>
    <dgm:pt modelId="{CEEAB12E-2261-43F9-9CE4-10BC88C6AC97}">
      <dgm:prSet phldrT="[Text]"/>
      <dgm:spPr/>
      <dgm:t>
        <a:bodyPr/>
        <a:lstStyle/>
        <a:p>
          <a:r>
            <a:rPr lang="en-US" dirty="0" smtClean="0"/>
            <a:t>Feedback from Staff, Residents, and Families</a:t>
          </a:r>
          <a:endParaRPr lang="en-US" dirty="0"/>
        </a:p>
      </dgm:t>
    </dgm:pt>
    <dgm:pt modelId="{8F329F67-66A5-467A-A757-FA8377D29812}" type="parTrans" cxnId="{8BA91F37-C57A-4902-9D9A-91884D3FE3DC}">
      <dgm:prSet/>
      <dgm:spPr/>
      <dgm:t>
        <a:bodyPr/>
        <a:lstStyle/>
        <a:p>
          <a:endParaRPr lang="en-US"/>
        </a:p>
      </dgm:t>
    </dgm:pt>
    <dgm:pt modelId="{9D187D49-944F-4ABA-9923-4D32D32E79AC}" type="sibTrans" cxnId="{8BA91F37-C57A-4902-9D9A-91884D3FE3DC}">
      <dgm:prSet/>
      <dgm:spPr/>
      <dgm:t>
        <a:bodyPr/>
        <a:lstStyle/>
        <a:p>
          <a:endParaRPr lang="en-US"/>
        </a:p>
      </dgm:t>
    </dgm:pt>
    <dgm:pt modelId="{89F40C06-3075-4BF4-9635-9E396E8E688A}">
      <dgm:prSet phldrT="[Text]"/>
      <dgm:spPr/>
      <dgm:t>
        <a:bodyPr/>
        <a:lstStyle/>
        <a:p>
          <a:r>
            <a:rPr lang="en-US" dirty="0" smtClean="0"/>
            <a:t>Satisfaction Surveys</a:t>
          </a:r>
          <a:endParaRPr lang="en-US" dirty="0"/>
        </a:p>
      </dgm:t>
    </dgm:pt>
    <dgm:pt modelId="{4D7887AC-68FC-4EB8-B7F8-6FC367914EC7}" type="parTrans" cxnId="{9E1BB3B8-AF0D-4588-94A0-7490F28686BE}">
      <dgm:prSet/>
      <dgm:spPr/>
      <dgm:t>
        <a:bodyPr/>
        <a:lstStyle/>
        <a:p>
          <a:endParaRPr lang="en-US"/>
        </a:p>
      </dgm:t>
    </dgm:pt>
    <dgm:pt modelId="{021F3925-8C5F-44EC-9653-0EA915180AF8}" type="sibTrans" cxnId="{9E1BB3B8-AF0D-4588-94A0-7490F28686BE}">
      <dgm:prSet/>
      <dgm:spPr/>
      <dgm:t>
        <a:bodyPr/>
        <a:lstStyle/>
        <a:p>
          <a:endParaRPr lang="en-US"/>
        </a:p>
      </dgm:t>
    </dgm:pt>
    <dgm:pt modelId="{3E300105-6896-486D-A42E-C07F22040AC5}">
      <dgm:prSet phldrT="[Text]"/>
      <dgm:spPr/>
      <dgm:t>
        <a:bodyPr/>
        <a:lstStyle/>
        <a:p>
          <a:r>
            <a:rPr lang="en-US" dirty="0" smtClean="0"/>
            <a:t>Audits of Logs, Trackers, etc.</a:t>
          </a:r>
          <a:endParaRPr lang="en-US" dirty="0"/>
        </a:p>
      </dgm:t>
    </dgm:pt>
    <dgm:pt modelId="{9034CF99-265B-4059-BEA2-B2E98D2F3080}" type="parTrans" cxnId="{B46384F5-F7E8-4AB6-851D-B65F7B3FD612}">
      <dgm:prSet/>
      <dgm:spPr/>
      <dgm:t>
        <a:bodyPr/>
        <a:lstStyle/>
        <a:p>
          <a:endParaRPr lang="en-US"/>
        </a:p>
      </dgm:t>
    </dgm:pt>
    <dgm:pt modelId="{44139A29-EF49-460F-90E8-D5DF3F8237AF}" type="sibTrans" cxnId="{B46384F5-F7E8-4AB6-851D-B65F7B3FD612}">
      <dgm:prSet/>
      <dgm:spPr/>
      <dgm:t>
        <a:bodyPr/>
        <a:lstStyle/>
        <a:p>
          <a:endParaRPr lang="en-US"/>
        </a:p>
      </dgm:t>
    </dgm:pt>
    <dgm:pt modelId="{8F08676A-91DD-4BB2-863D-0D6C36514C21}">
      <dgm:prSet phldrT="[Text]"/>
      <dgm:spPr/>
      <dgm:t>
        <a:bodyPr/>
        <a:lstStyle/>
        <a:p>
          <a:r>
            <a:rPr lang="en-US" dirty="0" smtClean="0"/>
            <a:t>Quality Measures (QMs)</a:t>
          </a:r>
          <a:endParaRPr lang="en-US" dirty="0"/>
        </a:p>
      </dgm:t>
    </dgm:pt>
    <dgm:pt modelId="{167F4F3A-7E79-42B4-B64F-4E9627305E39}" type="parTrans" cxnId="{CC1EC556-8A50-493F-A429-306F33A4DBA8}">
      <dgm:prSet/>
      <dgm:spPr/>
      <dgm:t>
        <a:bodyPr/>
        <a:lstStyle/>
        <a:p>
          <a:endParaRPr lang="en-US"/>
        </a:p>
      </dgm:t>
    </dgm:pt>
    <dgm:pt modelId="{27F6A206-1643-4824-82C0-8E5D3D4DFB3D}" type="sibTrans" cxnId="{CC1EC556-8A50-493F-A429-306F33A4DBA8}">
      <dgm:prSet/>
      <dgm:spPr/>
      <dgm:t>
        <a:bodyPr/>
        <a:lstStyle/>
        <a:p>
          <a:endParaRPr lang="en-US"/>
        </a:p>
      </dgm:t>
    </dgm:pt>
    <dgm:pt modelId="{D4F9F286-F9DE-4280-BEAE-3DCE4655F0D0}">
      <dgm:prSet phldrT="[Text]"/>
      <dgm:spPr/>
      <dgm:t>
        <a:bodyPr/>
        <a:lstStyle/>
        <a:p>
          <a:r>
            <a:rPr lang="en-US" dirty="0" smtClean="0"/>
            <a:t>Observations</a:t>
          </a:r>
          <a:endParaRPr lang="en-US" dirty="0"/>
        </a:p>
      </dgm:t>
    </dgm:pt>
    <dgm:pt modelId="{486EEE5B-7D75-483C-A260-BBE716781E60}" type="parTrans" cxnId="{B0143CDF-2B77-42F2-9A7B-94F52DAE091B}">
      <dgm:prSet/>
      <dgm:spPr/>
      <dgm:t>
        <a:bodyPr/>
        <a:lstStyle/>
        <a:p>
          <a:endParaRPr lang="en-US"/>
        </a:p>
      </dgm:t>
    </dgm:pt>
    <dgm:pt modelId="{DE3296CC-850B-40CC-AA74-CE1D5E833977}" type="sibTrans" cxnId="{B0143CDF-2B77-42F2-9A7B-94F52DAE091B}">
      <dgm:prSet/>
      <dgm:spPr/>
      <dgm:t>
        <a:bodyPr/>
        <a:lstStyle/>
        <a:p>
          <a:endParaRPr lang="en-US"/>
        </a:p>
      </dgm:t>
    </dgm:pt>
    <dgm:pt modelId="{8914B30E-B0B1-4762-AF69-A7AC62CF644C}">
      <dgm:prSet/>
      <dgm:spPr/>
      <dgm:t>
        <a:bodyPr/>
        <a:lstStyle/>
        <a:p>
          <a:r>
            <a:rPr lang="en-US" dirty="0" smtClean="0"/>
            <a:t>Medical Record Reviews</a:t>
          </a:r>
          <a:endParaRPr lang="en-US" dirty="0"/>
        </a:p>
      </dgm:t>
    </dgm:pt>
    <dgm:pt modelId="{6B8D6DAE-E769-4279-A2AC-17CD737212F5}" type="parTrans" cxnId="{41BC4138-042F-460B-921C-193A7D66C5D9}">
      <dgm:prSet/>
      <dgm:spPr/>
      <dgm:t>
        <a:bodyPr/>
        <a:lstStyle/>
        <a:p>
          <a:endParaRPr lang="en-US"/>
        </a:p>
      </dgm:t>
    </dgm:pt>
    <dgm:pt modelId="{35D8AF03-8907-47B6-9896-A615CFD0D41E}" type="sibTrans" cxnId="{41BC4138-042F-460B-921C-193A7D66C5D9}">
      <dgm:prSet/>
      <dgm:spPr/>
      <dgm:t>
        <a:bodyPr/>
        <a:lstStyle/>
        <a:p>
          <a:endParaRPr lang="en-US"/>
        </a:p>
      </dgm:t>
    </dgm:pt>
    <dgm:pt modelId="{E4FA5029-D67C-44DF-AFE8-BDD7459AEC76}">
      <dgm:prSet/>
      <dgm:spPr/>
      <dgm:t>
        <a:bodyPr/>
        <a:lstStyle/>
        <a:p>
          <a:r>
            <a:rPr lang="en-US" dirty="0" smtClean="0"/>
            <a:t>Survey Results</a:t>
          </a:r>
          <a:endParaRPr lang="en-US" dirty="0"/>
        </a:p>
      </dgm:t>
    </dgm:pt>
    <dgm:pt modelId="{99012657-C998-4603-B6B5-C8003BAA1698}" type="parTrans" cxnId="{DF49D322-A34A-49C7-B6F6-839A8348E934}">
      <dgm:prSet/>
      <dgm:spPr/>
      <dgm:t>
        <a:bodyPr/>
        <a:lstStyle/>
        <a:p>
          <a:endParaRPr lang="en-US"/>
        </a:p>
      </dgm:t>
    </dgm:pt>
    <dgm:pt modelId="{3B5A1D21-8B82-4699-9DAB-F71576D48490}" type="sibTrans" cxnId="{DF49D322-A34A-49C7-B6F6-839A8348E934}">
      <dgm:prSet/>
      <dgm:spPr/>
      <dgm:t>
        <a:bodyPr/>
        <a:lstStyle/>
        <a:p>
          <a:endParaRPr lang="en-US"/>
        </a:p>
      </dgm:t>
    </dgm:pt>
    <dgm:pt modelId="{860EF259-DE35-4DDC-8133-6EDF648305DB}">
      <dgm:prSet/>
      <dgm:spPr/>
      <dgm:t>
        <a:bodyPr/>
        <a:lstStyle/>
        <a:p>
          <a:r>
            <a:rPr lang="en-US" dirty="0" smtClean="0"/>
            <a:t>Others?</a:t>
          </a:r>
          <a:endParaRPr lang="en-US" dirty="0"/>
        </a:p>
      </dgm:t>
    </dgm:pt>
    <dgm:pt modelId="{DAE74C22-4156-4E42-8AED-A617579890BE}" type="parTrans" cxnId="{7C01AEE0-B4DF-4F7B-8E93-4570FE972FCC}">
      <dgm:prSet/>
      <dgm:spPr/>
      <dgm:t>
        <a:bodyPr/>
        <a:lstStyle/>
        <a:p>
          <a:endParaRPr lang="en-US"/>
        </a:p>
      </dgm:t>
    </dgm:pt>
    <dgm:pt modelId="{D65E1D37-0525-4DD9-817E-B0EF42CE1009}" type="sibTrans" cxnId="{7C01AEE0-B4DF-4F7B-8E93-4570FE972FCC}">
      <dgm:prSet/>
      <dgm:spPr/>
      <dgm:t>
        <a:bodyPr/>
        <a:lstStyle/>
        <a:p>
          <a:endParaRPr lang="en-US"/>
        </a:p>
      </dgm:t>
    </dgm:pt>
    <dgm:pt modelId="{1620E629-3F9B-496F-A2CC-97B45F8CB67B}" type="pres">
      <dgm:prSet presAssocID="{47A8B87F-954D-4956-95A2-1A0D5FF155CE}" presName="diagram" presStyleCnt="0">
        <dgm:presLayoutVars>
          <dgm:dir/>
          <dgm:resizeHandles val="exact"/>
        </dgm:presLayoutVars>
      </dgm:prSet>
      <dgm:spPr/>
      <dgm:t>
        <a:bodyPr/>
        <a:lstStyle/>
        <a:p>
          <a:endParaRPr lang="en-US"/>
        </a:p>
      </dgm:t>
    </dgm:pt>
    <dgm:pt modelId="{C0DED8FA-DE3B-4E3D-BBC7-C79662447889}" type="pres">
      <dgm:prSet presAssocID="{2BFAE2A3-F751-45F6-B00B-0CBF5B471CA3}" presName="node" presStyleLbl="node1" presStyleIdx="0" presStyleCnt="9" custScaleX="100064">
        <dgm:presLayoutVars>
          <dgm:bulletEnabled val="1"/>
        </dgm:presLayoutVars>
      </dgm:prSet>
      <dgm:spPr/>
      <dgm:t>
        <a:bodyPr/>
        <a:lstStyle/>
        <a:p>
          <a:endParaRPr lang="en-US"/>
        </a:p>
      </dgm:t>
    </dgm:pt>
    <dgm:pt modelId="{C8AB9291-ED81-4830-A949-F57A76F71683}" type="pres">
      <dgm:prSet presAssocID="{B69C42F0-FF70-4994-8AEC-1FC451591198}" presName="sibTrans" presStyleCnt="0"/>
      <dgm:spPr/>
    </dgm:pt>
    <dgm:pt modelId="{C0BF38ED-CA03-45C2-8C4C-1BD593CC50BC}" type="pres">
      <dgm:prSet presAssocID="{CEEAB12E-2261-43F9-9CE4-10BC88C6AC97}" presName="node" presStyleLbl="node1" presStyleIdx="1" presStyleCnt="9">
        <dgm:presLayoutVars>
          <dgm:bulletEnabled val="1"/>
        </dgm:presLayoutVars>
      </dgm:prSet>
      <dgm:spPr/>
      <dgm:t>
        <a:bodyPr/>
        <a:lstStyle/>
        <a:p>
          <a:endParaRPr lang="en-US"/>
        </a:p>
      </dgm:t>
    </dgm:pt>
    <dgm:pt modelId="{D403C2BD-58BF-4EA8-8523-F27ECFB7E67F}" type="pres">
      <dgm:prSet presAssocID="{9D187D49-944F-4ABA-9923-4D32D32E79AC}" presName="sibTrans" presStyleCnt="0"/>
      <dgm:spPr/>
    </dgm:pt>
    <dgm:pt modelId="{FC108523-3ED0-4757-BA05-F653B9084710}" type="pres">
      <dgm:prSet presAssocID="{89F40C06-3075-4BF4-9635-9E396E8E688A}" presName="node" presStyleLbl="node1" presStyleIdx="2" presStyleCnt="9">
        <dgm:presLayoutVars>
          <dgm:bulletEnabled val="1"/>
        </dgm:presLayoutVars>
      </dgm:prSet>
      <dgm:spPr/>
      <dgm:t>
        <a:bodyPr/>
        <a:lstStyle/>
        <a:p>
          <a:endParaRPr lang="en-US"/>
        </a:p>
      </dgm:t>
    </dgm:pt>
    <dgm:pt modelId="{613F576F-9359-493B-8AAD-A89D13B17090}" type="pres">
      <dgm:prSet presAssocID="{021F3925-8C5F-44EC-9653-0EA915180AF8}" presName="sibTrans" presStyleCnt="0"/>
      <dgm:spPr/>
    </dgm:pt>
    <dgm:pt modelId="{65C7B495-043B-45B9-9D49-6D51A145A78C}" type="pres">
      <dgm:prSet presAssocID="{3E300105-6896-486D-A42E-C07F22040AC5}" presName="node" presStyleLbl="node1" presStyleIdx="3" presStyleCnt="9">
        <dgm:presLayoutVars>
          <dgm:bulletEnabled val="1"/>
        </dgm:presLayoutVars>
      </dgm:prSet>
      <dgm:spPr/>
      <dgm:t>
        <a:bodyPr/>
        <a:lstStyle/>
        <a:p>
          <a:endParaRPr lang="en-US"/>
        </a:p>
      </dgm:t>
    </dgm:pt>
    <dgm:pt modelId="{DFE0A0EC-D53F-4D31-83C5-63222055FB1E}" type="pres">
      <dgm:prSet presAssocID="{44139A29-EF49-460F-90E8-D5DF3F8237AF}" presName="sibTrans" presStyleCnt="0"/>
      <dgm:spPr/>
    </dgm:pt>
    <dgm:pt modelId="{0BE2983F-1D0A-4AFD-9D3B-6F5E69FF05DA}" type="pres">
      <dgm:prSet presAssocID="{8F08676A-91DD-4BB2-863D-0D6C36514C21}" presName="node" presStyleLbl="node1" presStyleIdx="4" presStyleCnt="9">
        <dgm:presLayoutVars>
          <dgm:bulletEnabled val="1"/>
        </dgm:presLayoutVars>
      </dgm:prSet>
      <dgm:spPr/>
      <dgm:t>
        <a:bodyPr/>
        <a:lstStyle/>
        <a:p>
          <a:endParaRPr lang="en-US"/>
        </a:p>
      </dgm:t>
    </dgm:pt>
    <dgm:pt modelId="{74309AEC-9654-4DF3-9D22-7A573BCC13EE}" type="pres">
      <dgm:prSet presAssocID="{27F6A206-1643-4824-82C0-8E5D3D4DFB3D}" presName="sibTrans" presStyleCnt="0"/>
      <dgm:spPr/>
    </dgm:pt>
    <dgm:pt modelId="{9789D36D-3DE4-42AF-B111-D0EC1CB9009B}" type="pres">
      <dgm:prSet presAssocID="{D4F9F286-F9DE-4280-BEAE-3DCE4655F0D0}" presName="node" presStyleLbl="node1" presStyleIdx="5" presStyleCnt="9">
        <dgm:presLayoutVars>
          <dgm:bulletEnabled val="1"/>
        </dgm:presLayoutVars>
      </dgm:prSet>
      <dgm:spPr/>
      <dgm:t>
        <a:bodyPr/>
        <a:lstStyle/>
        <a:p>
          <a:endParaRPr lang="en-US"/>
        </a:p>
      </dgm:t>
    </dgm:pt>
    <dgm:pt modelId="{2BB780C9-B3B2-44ED-AA57-3F6485C1CF8E}" type="pres">
      <dgm:prSet presAssocID="{DE3296CC-850B-40CC-AA74-CE1D5E833977}" presName="sibTrans" presStyleCnt="0"/>
      <dgm:spPr/>
    </dgm:pt>
    <dgm:pt modelId="{CAD0D6C4-58C8-4E62-A16C-FC11588E55A5}" type="pres">
      <dgm:prSet presAssocID="{8914B30E-B0B1-4762-AF69-A7AC62CF644C}" presName="node" presStyleLbl="node1" presStyleIdx="6" presStyleCnt="9">
        <dgm:presLayoutVars>
          <dgm:bulletEnabled val="1"/>
        </dgm:presLayoutVars>
      </dgm:prSet>
      <dgm:spPr/>
      <dgm:t>
        <a:bodyPr/>
        <a:lstStyle/>
        <a:p>
          <a:endParaRPr lang="en-US"/>
        </a:p>
      </dgm:t>
    </dgm:pt>
    <dgm:pt modelId="{12F6D1C4-066E-4DDE-899D-8056C0EE2DD3}" type="pres">
      <dgm:prSet presAssocID="{35D8AF03-8907-47B6-9896-A615CFD0D41E}" presName="sibTrans" presStyleCnt="0"/>
      <dgm:spPr/>
    </dgm:pt>
    <dgm:pt modelId="{0B9AFB10-A89C-4E94-B322-61E6DB163EC0}" type="pres">
      <dgm:prSet presAssocID="{E4FA5029-D67C-44DF-AFE8-BDD7459AEC76}" presName="node" presStyleLbl="node1" presStyleIdx="7" presStyleCnt="9">
        <dgm:presLayoutVars>
          <dgm:bulletEnabled val="1"/>
        </dgm:presLayoutVars>
      </dgm:prSet>
      <dgm:spPr/>
      <dgm:t>
        <a:bodyPr/>
        <a:lstStyle/>
        <a:p>
          <a:endParaRPr lang="en-US"/>
        </a:p>
      </dgm:t>
    </dgm:pt>
    <dgm:pt modelId="{884DA013-E1E3-41BB-8C70-34F897B6D511}" type="pres">
      <dgm:prSet presAssocID="{3B5A1D21-8B82-4699-9DAB-F71576D48490}" presName="sibTrans" presStyleCnt="0"/>
      <dgm:spPr/>
    </dgm:pt>
    <dgm:pt modelId="{0381CE5F-7C98-488A-9FF0-FDD374197C56}" type="pres">
      <dgm:prSet presAssocID="{860EF259-DE35-4DDC-8133-6EDF648305DB}" presName="node" presStyleLbl="node1" presStyleIdx="8" presStyleCnt="9">
        <dgm:presLayoutVars>
          <dgm:bulletEnabled val="1"/>
        </dgm:presLayoutVars>
      </dgm:prSet>
      <dgm:spPr/>
      <dgm:t>
        <a:bodyPr/>
        <a:lstStyle/>
        <a:p>
          <a:endParaRPr lang="en-US"/>
        </a:p>
      </dgm:t>
    </dgm:pt>
  </dgm:ptLst>
  <dgm:cxnLst>
    <dgm:cxn modelId="{1901C144-3988-4208-86F9-8B51F2D4BFF2}" type="presOf" srcId="{E4FA5029-D67C-44DF-AFE8-BDD7459AEC76}" destId="{0B9AFB10-A89C-4E94-B322-61E6DB163EC0}" srcOrd="0" destOrd="0" presId="urn:microsoft.com/office/officeart/2005/8/layout/default"/>
    <dgm:cxn modelId="{9E1BB3B8-AF0D-4588-94A0-7490F28686BE}" srcId="{47A8B87F-954D-4956-95A2-1A0D5FF155CE}" destId="{89F40C06-3075-4BF4-9635-9E396E8E688A}" srcOrd="2" destOrd="0" parTransId="{4D7887AC-68FC-4EB8-B7F8-6FC367914EC7}" sibTransId="{021F3925-8C5F-44EC-9653-0EA915180AF8}"/>
    <dgm:cxn modelId="{7C01AEE0-B4DF-4F7B-8E93-4570FE972FCC}" srcId="{47A8B87F-954D-4956-95A2-1A0D5FF155CE}" destId="{860EF259-DE35-4DDC-8133-6EDF648305DB}" srcOrd="8" destOrd="0" parTransId="{DAE74C22-4156-4E42-8AED-A617579890BE}" sibTransId="{D65E1D37-0525-4DD9-817E-B0EF42CE1009}"/>
    <dgm:cxn modelId="{42C9D9FC-55BF-4EE6-A903-C7531CF535F3}" type="presOf" srcId="{47A8B87F-954D-4956-95A2-1A0D5FF155CE}" destId="{1620E629-3F9B-496F-A2CC-97B45F8CB67B}" srcOrd="0" destOrd="0" presId="urn:microsoft.com/office/officeart/2005/8/layout/default"/>
    <dgm:cxn modelId="{B46384F5-F7E8-4AB6-851D-B65F7B3FD612}" srcId="{47A8B87F-954D-4956-95A2-1A0D5FF155CE}" destId="{3E300105-6896-486D-A42E-C07F22040AC5}" srcOrd="3" destOrd="0" parTransId="{9034CF99-265B-4059-BEA2-B2E98D2F3080}" sibTransId="{44139A29-EF49-460F-90E8-D5DF3F8237AF}"/>
    <dgm:cxn modelId="{DF49D322-A34A-49C7-B6F6-839A8348E934}" srcId="{47A8B87F-954D-4956-95A2-1A0D5FF155CE}" destId="{E4FA5029-D67C-44DF-AFE8-BDD7459AEC76}" srcOrd="7" destOrd="0" parTransId="{99012657-C998-4603-B6B5-C8003BAA1698}" sibTransId="{3B5A1D21-8B82-4699-9DAB-F71576D48490}"/>
    <dgm:cxn modelId="{60BC9547-8E4B-47B4-894D-4982066BA201}" type="presOf" srcId="{2BFAE2A3-F751-45F6-B00B-0CBF5B471CA3}" destId="{C0DED8FA-DE3B-4E3D-BBC7-C79662447889}" srcOrd="0" destOrd="0" presId="urn:microsoft.com/office/officeart/2005/8/layout/default"/>
    <dgm:cxn modelId="{E22EF3EC-441A-4BBD-ADB1-118DBA98C103}" type="presOf" srcId="{CEEAB12E-2261-43F9-9CE4-10BC88C6AC97}" destId="{C0BF38ED-CA03-45C2-8C4C-1BD593CC50BC}" srcOrd="0" destOrd="0" presId="urn:microsoft.com/office/officeart/2005/8/layout/default"/>
    <dgm:cxn modelId="{B0143CDF-2B77-42F2-9A7B-94F52DAE091B}" srcId="{47A8B87F-954D-4956-95A2-1A0D5FF155CE}" destId="{D4F9F286-F9DE-4280-BEAE-3DCE4655F0D0}" srcOrd="5" destOrd="0" parTransId="{486EEE5B-7D75-483C-A260-BBE716781E60}" sibTransId="{DE3296CC-850B-40CC-AA74-CE1D5E833977}"/>
    <dgm:cxn modelId="{8BDB3DFD-849E-449F-8D21-0F8BC51691DD}" type="presOf" srcId="{8F08676A-91DD-4BB2-863D-0D6C36514C21}" destId="{0BE2983F-1D0A-4AFD-9D3B-6F5E69FF05DA}" srcOrd="0" destOrd="0" presId="urn:microsoft.com/office/officeart/2005/8/layout/default"/>
    <dgm:cxn modelId="{BA1BA20B-B16B-4BAE-9C8B-DCDB96354A9B}" type="presOf" srcId="{8914B30E-B0B1-4762-AF69-A7AC62CF644C}" destId="{CAD0D6C4-58C8-4E62-A16C-FC11588E55A5}" srcOrd="0" destOrd="0" presId="urn:microsoft.com/office/officeart/2005/8/layout/default"/>
    <dgm:cxn modelId="{942850DF-0D8B-4C21-A6F9-11C875F2ACDB}" type="presOf" srcId="{89F40C06-3075-4BF4-9635-9E396E8E688A}" destId="{FC108523-3ED0-4757-BA05-F653B9084710}" srcOrd="0" destOrd="0" presId="urn:microsoft.com/office/officeart/2005/8/layout/default"/>
    <dgm:cxn modelId="{CC1EC556-8A50-493F-A429-306F33A4DBA8}" srcId="{47A8B87F-954D-4956-95A2-1A0D5FF155CE}" destId="{8F08676A-91DD-4BB2-863D-0D6C36514C21}" srcOrd="4" destOrd="0" parTransId="{167F4F3A-7E79-42B4-B64F-4E9627305E39}" sibTransId="{27F6A206-1643-4824-82C0-8E5D3D4DFB3D}"/>
    <dgm:cxn modelId="{41BC4138-042F-460B-921C-193A7D66C5D9}" srcId="{47A8B87F-954D-4956-95A2-1A0D5FF155CE}" destId="{8914B30E-B0B1-4762-AF69-A7AC62CF644C}" srcOrd="6" destOrd="0" parTransId="{6B8D6DAE-E769-4279-A2AC-17CD737212F5}" sibTransId="{35D8AF03-8907-47B6-9896-A615CFD0D41E}"/>
    <dgm:cxn modelId="{8BA91F37-C57A-4902-9D9A-91884D3FE3DC}" srcId="{47A8B87F-954D-4956-95A2-1A0D5FF155CE}" destId="{CEEAB12E-2261-43F9-9CE4-10BC88C6AC97}" srcOrd="1" destOrd="0" parTransId="{8F329F67-66A5-467A-A757-FA8377D29812}" sibTransId="{9D187D49-944F-4ABA-9923-4D32D32E79AC}"/>
    <dgm:cxn modelId="{1D4CE6CC-3BF8-4C6F-A4B2-7A1A5492311D}" type="presOf" srcId="{860EF259-DE35-4DDC-8133-6EDF648305DB}" destId="{0381CE5F-7C98-488A-9FF0-FDD374197C56}" srcOrd="0" destOrd="0" presId="urn:microsoft.com/office/officeart/2005/8/layout/default"/>
    <dgm:cxn modelId="{F38DC224-57EC-4B51-ABCA-5C09902C585F}" srcId="{47A8B87F-954D-4956-95A2-1A0D5FF155CE}" destId="{2BFAE2A3-F751-45F6-B00B-0CBF5B471CA3}" srcOrd="0" destOrd="0" parTransId="{B0D4C21F-688F-4A19-95AA-70C83B229F9E}" sibTransId="{B69C42F0-FF70-4994-8AEC-1FC451591198}"/>
    <dgm:cxn modelId="{C701F68A-583C-4403-89F0-2269EF30D6CC}" type="presOf" srcId="{3E300105-6896-486D-A42E-C07F22040AC5}" destId="{65C7B495-043B-45B9-9D49-6D51A145A78C}" srcOrd="0" destOrd="0" presId="urn:microsoft.com/office/officeart/2005/8/layout/default"/>
    <dgm:cxn modelId="{9837F411-A9B1-4466-894D-5137B524F5BA}" type="presOf" srcId="{D4F9F286-F9DE-4280-BEAE-3DCE4655F0D0}" destId="{9789D36D-3DE4-42AF-B111-D0EC1CB9009B}" srcOrd="0" destOrd="0" presId="urn:microsoft.com/office/officeart/2005/8/layout/default"/>
    <dgm:cxn modelId="{4181301D-2E84-4945-B14A-E0E07BCCA682}" type="presParOf" srcId="{1620E629-3F9B-496F-A2CC-97B45F8CB67B}" destId="{C0DED8FA-DE3B-4E3D-BBC7-C79662447889}" srcOrd="0" destOrd="0" presId="urn:microsoft.com/office/officeart/2005/8/layout/default"/>
    <dgm:cxn modelId="{CFD6B231-0B49-47FF-B8B4-F86A111A2579}" type="presParOf" srcId="{1620E629-3F9B-496F-A2CC-97B45F8CB67B}" destId="{C8AB9291-ED81-4830-A949-F57A76F71683}" srcOrd="1" destOrd="0" presId="urn:microsoft.com/office/officeart/2005/8/layout/default"/>
    <dgm:cxn modelId="{DDC66A18-2228-4502-9163-44A80E1D6186}" type="presParOf" srcId="{1620E629-3F9B-496F-A2CC-97B45F8CB67B}" destId="{C0BF38ED-CA03-45C2-8C4C-1BD593CC50BC}" srcOrd="2" destOrd="0" presId="urn:microsoft.com/office/officeart/2005/8/layout/default"/>
    <dgm:cxn modelId="{426E9327-0BFF-49F6-85EE-D69140CC0187}" type="presParOf" srcId="{1620E629-3F9B-496F-A2CC-97B45F8CB67B}" destId="{D403C2BD-58BF-4EA8-8523-F27ECFB7E67F}" srcOrd="3" destOrd="0" presId="urn:microsoft.com/office/officeart/2005/8/layout/default"/>
    <dgm:cxn modelId="{C7A194E5-8D21-4E49-B59C-E5E0F7EB4D7D}" type="presParOf" srcId="{1620E629-3F9B-496F-A2CC-97B45F8CB67B}" destId="{FC108523-3ED0-4757-BA05-F653B9084710}" srcOrd="4" destOrd="0" presId="urn:microsoft.com/office/officeart/2005/8/layout/default"/>
    <dgm:cxn modelId="{93A8175D-50E1-4C05-B7D6-79D05F910875}" type="presParOf" srcId="{1620E629-3F9B-496F-A2CC-97B45F8CB67B}" destId="{613F576F-9359-493B-8AAD-A89D13B17090}" srcOrd="5" destOrd="0" presId="urn:microsoft.com/office/officeart/2005/8/layout/default"/>
    <dgm:cxn modelId="{FAC58F89-CEB5-478A-A73B-C48D76CB4A3F}" type="presParOf" srcId="{1620E629-3F9B-496F-A2CC-97B45F8CB67B}" destId="{65C7B495-043B-45B9-9D49-6D51A145A78C}" srcOrd="6" destOrd="0" presId="urn:microsoft.com/office/officeart/2005/8/layout/default"/>
    <dgm:cxn modelId="{27E68F09-404D-4656-9097-4BCF4E7371F3}" type="presParOf" srcId="{1620E629-3F9B-496F-A2CC-97B45F8CB67B}" destId="{DFE0A0EC-D53F-4D31-83C5-63222055FB1E}" srcOrd="7" destOrd="0" presId="urn:microsoft.com/office/officeart/2005/8/layout/default"/>
    <dgm:cxn modelId="{83B25643-9D44-46B1-9FD7-5AF034B5A8C5}" type="presParOf" srcId="{1620E629-3F9B-496F-A2CC-97B45F8CB67B}" destId="{0BE2983F-1D0A-4AFD-9D3B-6F5E69FF05DA}" srcOrd="8" destOrd="0" presId="urn:microsoft.com/office/officeart/2005/8/layout/default"/>
    <dgm:cxn modelId="{187DEDC2-7A83-410C-987E-892493398A05}" type="presParOf" srcId="{1620E629-3F9B-496F-A2CC-97B45F8CB67B}" destId="{74309AEC-9654-4DF3-9D22-7A573BCC13EE}" srcOrd="9" destOrd="0" presId="urn:microsoft.com/office/officeart/2005/8/layout/default"/>
    <dgm:cxn modelId="{66AE382E-8283-4073-A6DA-097D84782EB2}" type="presParOf" srcId="{1620E629-3F9B-496F-A2CC-97B45F8CB67B}" destId="{9789D36D-3DE4-42AF-B111-D0EC1CB9009B}" srcOrd="10" destOrd="0" presId="urn:microsoft.com/office/officeart/2005/8/layout/default"/>
    <dgm:cxn modelId="{42948A2C-4C0F-4301-A225-EB4F50E3995E}" type="presParOf" srcId="{1620E629-3F9B-496F-A2CC-97B45F8CB67B}" destId="{2BB780C9-B3B2-44ED-AA57-3F6485C1CF8E}" srcOrd="11" destOrd="0" presId="urn:microsoft.com/office/officeart/2005/8/layout/default"/>
    <dgm:cxn modelId="{A29AE155-074A-45F1-902C-71A30D1284D4}" type="presParOf" srcId="{1620E629-3F9B-496F-A2CC-97B45F8CB67B}" destId="{CAD0D6C4-58C8-4E62-A16C-FC11588E55A5}" srcOrd="12" destOrd="0" presId="urn:microsoft.com/office/officeart/2005/8/layout/default"/>
    <dgm:cxn modelId="{EB0BACC2-26C1-4FB6-B557-C13B8C4E91BF}" type="presParOf" srcId="{1620E629-3F9B-496F-A2CC-97B45F8CB67B}" destId="{12F6D1C4-066E-4DDE-899D-8056C0EE2DD3}" srcOrd="13" destOrd="0" presId="urn:microsoft.com/office/officeart/2005/8/layout/default"/>
    <dgm:cxn modelId="{EC01A083-46AB-42B5-A9A2-1E56A9BB6812}" type="presParOf" srcId="{1620E629-3F9B-496F-A2CC-97B45F8CB67B}" destId="{0B9AFB10-A89C-4E94-B322-61E6DB163EC0}" srcOrd="14" destOrd="0" presId="urn:microsoft.com/office/officeart/2005/8/layout/default"/>
    <dgm:cxn modelId="{BACD4CD9-2369-4ACA-9A50-B78A7972B9CE}" type="presParOf" srcId="{1620E629-3F9B-496F-A2CC-97B45F8CB67B}" destId="{884DA013-E1E3-41BB-8C70-34F897B6D511}" srcOrd="15" destOrd="0" presId="urn:microsoft.com/office/officeart/2005/8/layout/default"/>
    <dgm:cxn modelId="{44A4E9D0-34C5-4842-8605-558B823A01F1}" type="presParOf" srcId="{1620E629-3F9B-496F-A2CC-97B45F8CB67B}" destId="{0381CE5F-7C98-488A-9FF0-FDD374197C5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D2E24A-5135-4FD8-AD3B-AC7CE01FBB0B}" type="doc">
      <dgm:prSet loTypeId="urn:microsoft.com/office/officeart/2005/8/layout/target3" loCatId="list" qsTypeId="urn:microsoft.com/office/officeart/2005/8/quickstyle/simple1" qsCatId="simple" csTypeId="urn:microsoft.com/office/officeart/2005/8/colors/accent1_2" csCatId="accent1" phldr="1"/>
      <dgm:spPr/>
    </dgm:pt>
    <dgm:pt modelId="{055DB0A7-E254-4629-8C32-569631DE14DC}">
      <dgm:prSet phldrT="[Text]"/>
      <dgm:spPr/>
      <dgm:t>
        <a:bodyPr/>
        <a:lstStyle/>
        <a:p>
          <a:r>
            <a:rPr lang="en-US" dirty="0" smtClean="0"/>
            <a:t>Staff</a:t>
          </a:r>
          <a:endParaRPr lang="en-US" dirty="0"/>
        </a:p>
      </dgm:t>
    </dgm:pt>
    <dgm:pt modelId="{A05598CB-98AB-469C-A485-BFDB17B6C4A4}" type="parTrans" cxnId="{337618DE-E986-490F-826C-1FAD695FF457}">
      <dgm:prSet/>
      <dgm:spPr/>
      <dgm:t>
        <a:bodyPr/>
        <a:lstStyle/>
        <a:p>
          <a:endParaRPr lang="en-US"/>
        </a:p>
      </dgm:t>
    </dgm:pt>
    <dgm:pt modelId="{52122193-C7FC-4D90-952E-D50A2521770E}" type="sibTrans" cxnId="{337618DE-E986-490F-826C-1FAD695FF457}">
      <dgm:prSet/>
      <dgm:spPr/>
      <dgm:t>
        <a:bodyPr/>
        <a:lstStyle/>
        <a:p>
          <a:endParaRPr lang="en-US"/>
        </a:p>
      </dgm:t>
    </dgm:pt>
    <dgm:pt modelId="{F5D514CB-55B5-4749-9A01-C0D90B051889}">
      <dgm:prSet phldrT="[Text]"/>
      <dgm:spPr/>
      <dgm:t>
        <a:bodyPr/>
        <a:lstStyle/>
        <a:p>
          <a:r>
            <a:rPr lang="en-US" dirty="0" smtClean="0"/>
            <a:t>Organization</a:t>
          </a:r>
          <a:endParaRPr lang="en-US" dirty="0"/>
        </a:p>
      </dgm:t>
    </dgm:pt>
    <dgm:pt modelId="{6BD523F1-5308-4040-B8DB-0AB35C0279A5}" type="parTrans" cxnId="{380C89E7-7CC9-4B5F-8962-37CB5B749967}">
      <dgm:prSet/>
      <dgm:spPr/>
      <dgm:t>
        <a:bodyPr/>
        <a:lstStyle/>
        <a:p>
          <a:endParaRPr lang="en-US"/>
        </a:p>
      </dgm:t>
    </dgm:pt>
    <dgm:pt modelId="{74DDC31A-45DA-473A-A553-77568F408523}" type="sibTrans" cxnId="{380C89E7-7CC9-4B5F-8962-37CB5B749967}">
      <dgm:prSet/>
      <dgm:spPr/>
      <dgm:t>
        <a:bodyPr/>
        <a:lstStyle/>
        <a:p>
          <a:endParaRPr lang="en-US"/>
        </a:p>
      </dgm:t>
    </dgm:pt>
    <dgm:pt modelId="{73678259-DF99-4DCC-80BB-F0BF49566585}">
      <dgm:prSet phldrT="[Text]"/>
      <dgm:spPr/>
      <dgm:t>
        <a:bodyPr/>
        <a:lstStyle/>
        <a:p>
          <a:r>
            <a:rPr lang="en-US" dirty="0" smtClean="0"/>
            <a:t>Process</a:t>
          </a:r>
          <a:endParaRPr lang="en-US" dirty="0"/>
        </a:p>
      </dgm:t>
    </dgm:pt>
    <dgm:pt modelId="{D2793BC6-85DC-4214-97F4-87C1DCEF7125}" type="parTrans" cxnId="{24B499B7-2F44-478A-9C05-B268468F02DB}">
      <dgm:prSet/>
      <dgm:spPr/>
      <dgm:t>
        <a:bodyPr/>
        <a:lstStyle/>
        <a:p>
          <a:endParaRPr lang="en-US"/>
        </a:p>
      </dgm:t>
    </dgm:pt>
    <dgm:pt modelId="{9B267C28-E103-401D-A946-FCF9D889DE0E}" type="sibTrans" cxnId="{24B499B7-2F44-478A-9C05-B268468F02DB}">
      <dgm:prSet/>
      <dgm:spPr/>
      <dgm:t>
        <a:bodyPr/>
        <a:lstStyle/>
        <a:p>
          <a:endParaRPr lang="en-US"/>
        </a:p>
      </dgm:t>
    </dgm:pt>
    <dgm:pt modelId="{E8179AEA-A645-4E24-897B-715DF0CCE8FE}" type="pres">
      <dgm:prSet presAssocID="{6DD2E24A-5135-4FD8-AD3B-AC7CE01FBB0B}" presName="Name0" presStyleCnt="0">
        <dgm:presLayoutVars>
          <dgm:chMax val="7"/>
          <dgm:dir/>
          <dgm:animLvl val="lvl"/>
          <dgm:resizeHandles val="exact"/>
        </dgm:presLayoutVars>
      </dgm:prSet>
      <dgm:spPr/>
    </dgm:pt>
    <dgm:pt modelId="{3DA0B06F-5D56-42E5-BACE-EA93AE46BBA7}" type="pres">
      <dgm:prSet presAssocID="{055DB0A7-E254-4629-8C32-569631DE14DC}" presName="circle1" presStyleLbl="node1" presStyleIdx="0" presStyleCnt="3"/>
      <dgm:spPr/>
    </dgm:pt>
    <dgm:pt modelId="{02ED02EE-2669-4408-928A-4AD847CD6E4B}" type="pres">
      <dgm:prSet presAssocID="{055DB0A7-E254-4629-8C32-569631DE14DC}" presName="space" presStyleCnt="0"/>
      <dgm:spPr/>
    </dgm:pt>
    <dgm:pt modelId="{D8F54D92-E68A-46E8-909A-28F2249AFA5D}" type="pres">
      <dgm:prSet presAssocID="{055DB0A7-E254-4629-8C32-569631DE14DC}" presName="rect1" presStyleLbl="alignAcc1" presStyleIdx="0" presStyleCnt="3"/>
      <dgm:spPr/>
      <dgm:t>
        <a:bodyPr/>
        <a:lstStyle/>
        <a:p>
          <a:endParaRPr lang="en-US"/>
        </a:p>
      </dgm:t>
    </dgm:pt>
    <dgm:pt modelId="{B49A0454-DE43-4EBF-BD1E-9C5B91FBE3CA}" type="pres">
      <dgm:prSet presAssocID="{F5D514CB-55B5-4749-9A01-C0D90B051889}" presName="vertSpace2" presStyleLbl="node1" presStyleIdx="0" presStyleCnt="3"/>
      <dgm:spPr/>
    </dgm:pt>
    <dgm:pt modelId="{1FF2D184-E262-4516-8B26-146497F892B0}" type="pres">
      <dgm:prSet presAssocID="{F5D514CB-55B5-4749-9A01-C0D90B051889}" presName="circle2" presStyleLbl="node1" presStyleIdx="1" presStyleCnt="3"/>
      <dgm:spPr/>
    </dgm:pt>
    <dgm:pt modelId="{795E1605-DEBF-46B7-96B1-F8E19E55BD34}" type="pres">
      <dgm:prSet presAssocID="{F5D514CB-55B5-4749-9A01-C0D90B051889}" presName="rect2" presStyleLbl="alignAcc1" presStyleIdx="1" presStyleCnt="3"/>
      <dgm:spPr/>
      <dgm:t>
        <a:bodyPr/>
        <a:lstStyle/>
        <a:p>
          <a:endParaRPr lang="en-US"/>
        </a:p>
      </dgm:t>
    </dgm:pt>
    <dgm:pt modelId="{89A24741-8C9A-44F9-8477-126CDCC93604}" type="pres">
      <dgm:prSet presAssocID="{73678259-DF99-4DCC-80BB-F0BF49566585}" presName="vertSpace3" presStyleLbl="node1" presStyleIdx="1" presStyleCnt="3"/>
      <dgm:spPr/>
    </dgm:pt>
    <dgm:pt modelId="{2ABE4DC1-88D4-44F5-8383-224937601F1B}" type="pres">
      <dgm:prSet presAssocID="{73678259-DF99-4DCC-80BB-F0BF49566585}" presName="circle3" presStyleLbl="node1" presStyleIdx="2" presStyleCnt="3"/>
      <dgm:spPr/>
    </dgm:pt>
    <dgm:pt modelId="{EACC9942-9C3A-46D6-BADD-13E93A144602}" type="pres">
      <dgm:prSet presAssocID="{73678259-DF99-4DCC-80BB-F0BF49566585}" presName="rect3" presStyleLbl="alignAcc1" presStyleIdx="2" presStyleCnt="3"/>
      <dgm:spPr/>
      <dgm:t>
        <a:bodyPr/>
        <a:lstStyle/>
        <a:p>
          <a:endParaRPr lang="en-US"/>
        </a:p>
      </dgm:t>
    </dgm:pt>
    <dgm:pt modelId="{039439CC-B127-44B6-9922-92B2231B3C59}" type="pres">
      <dgm:prSet presAssocID="{055DB0A7-E254-4629-8C32-569631DE14DC}" presName="rect1ParTxNoCh" presStyleLbl="alignAcc1" presStyleIdx="2" presStyleCnt="3">
        <dgm:presLayoutVars>
          <dgm:chMax val="1"/>
          <dgm:bulletEnabled val="1"/>
        </dgm:presLayoutVars>
      </dgm:prSet>
      <dgm:spPr/>
      <dgm:t>
        <a:bodyPr/>
        <a:lstStyle/>
        <a:p>
          <a:endParaRPr lang="en-US"/>
        </a:p>
      </dgm:t>
    </dgm:pt>
    <dgm:pt modelId="{18754675-BBCE-4659-A044-CE1B3447BA09}" type="pres">
      <dgm:prSet presAssocID="{F5D514CB-55B5-4749-9A01-C0D90B051889}" presName="rect2ParTxNoCh" presStyleLbl="alignAcc1" presStyleIdx="2" presStyleCnt="3">
        <dgm:presLayoutVars>
          <dgm:chMax val="1"/>
          <dgm:bulletEnabled val="1"/>
        </dgm:presLayoutVars>
      </dgm:prSet>
      <dgm:spPr/>
      <dgm:t>
        <a:bodyPr/>
        <a:lstStyle/>
        <a:p>
          <a:endParaRPr lang="en-US"/>
        </a:p>
      </dgm:t>
    </dgm:pt>
    <dgm:pt modelId="{C8EFE411-D8CC-437A-AE27-CC873826158B}" type="pres">
      <dgm:prSet presAssocID="{73678259-DF99-4DCC-80BB-F0BF49566585}" presName="rect3ParTxNoCh" presStyleLbl="alignAcc1" presStyleIdx="2" presStyleCnt="3">
        <dgm:presLayoutVars>
          <dgm:chMax val="1"/>
          <dgm:bulletEnabled val="1"/>
        </dgm:presLayoutVars>
      </dgm:prSet>
      <dgm:spPr/>
      <dgm:t>
        <a:bodyPr/>
        <a:lstStyle/>
        <a:p>
          <a:endParaRPr lang="en-US"/>
        </a:p>
      </dgm:t>
    </dgm:pt>
  </dgm:ptLst>
  <dgm:cxnLst>
    <dgm:cxn modelId="{6F4A6C7B-8C66-42BE-B3EB-58E640693316}" type="presOf" srcId="{F5D514CB-55B5-4749-9A01-C0D90B051889}" destId="{795E1605-DEBF-46B7-96B1-F8E19E55BD34}" srcOrd="0" destOrd="0" presId="urn:microsoft.com/office/officeart/2005/8/layout/target3"/>
    <dgm:cxn modelId="{24B499B7-2F44-478A-9C05-B268468F02DB}" srcId="{6DD2E24A-5135-4FD8-AD3B-AC7CE01FBB0B}" destId="{73678259-DF99-4DCC-80BB-F0BF49566585}" srcOrd="2" destOrd="0" parTransId="{D2793BC6-85DC-4214-97F4-87C1DCEF7125}" sibTransId="{9B267C28-E103-401D-A946-FCF9D889DE0E}"/>
    <dgm:cxn modelId="{F9355AFA-D506-4064-B4D0-C5A703E7C91C}" type="presOf" srcId="{73678259-DF99-4DCC-80BB-F0BF49566585}" destId="{EACC9942-9C3A-46D6-BADD-13E93A144602}" srcOrd="0" destOrd="0" presId="urn:microsoft.com/office/officeart/2005/8/layout/target3"/>
    <dgm:cxn modelId="{D5BCDC1E-994A-423C-901E-855FDFDB2CEA}" type="presOf" srcId="{73678259-DF99-4DCC-80BB-F0BF49566585}" destId="{C8EFE411-D8CC-437A-AE27-CC873826158B}" srcOrd="1" destOrd="0" presId="urn:microsoft.com/office/officeart/2005/8/layout/target3"/>
    <dgm:cxn modelId="{BD078C3F-316D-49A4-81C1-212CD42A4C8A}" type="presOf" srcId="{6DD2E24A-5135-4FD8-AD3B-AC7CE01FBB0B}" destId="{E8179AEA-A645-4E24-897B-715DF0CCE8FE}" srcOrd="0" destOrd="0" presId="urn:microsoft.com/office/officeart/2005/8/layout/target3"/>
    <dgm:cxn modelId="{337618DE-E986-490F-826C-1FAD695FF457}" srcId="{6DD2E24A-5135-4FD8-AD3B-AC7CE01FBB0B}" destId="{055DB0A7-E254-4629-8C32-569631DE14DC}" srcOrd="0" destOrd="0" parTransId="{A05598CB-98AB-469C-A485-BFDB17B6C4A4}" sibTransId="{52122193-C7FC-4D90-952E-D50A2521770E}"/>
    <dgm:cxn modelId="{1E3281EB-A1AE-4E22-9152-4EA4127FE0E7}" type="presOf" srcId="{F5D514CB-55B5-4749-9A01-C0D90B051889}" destId="{18754675-BBCE-4659-A044-CE1B3447BA09}" srcOrd="1" destOrd="0" presId="urn:microsoft.com/office/officeart/2005/8/layout/target3"/>
    <dgm:cxn modelId="{380C89E7-7CC9-4B5F-8962-37CB5B749967}" srcId="{6DD2E24A-5135-4FD8-AD3B-AC7CE01FBB0B}" destId="{F5D514CB-55B5-4749-9A01-C0D90B051889}" srcOrd="1" destOrd="0" parTransId="{6BD523F1-5308-4040-B8DB-0AB35C0279A5}" sibTransId="{74DDC31A-45DA-473A-A553-77568F408523}"/>
    <dgm:cxn modelId="{2C1E8E76-61DB-4780-BB03-F5FF89238905}" type="presOf" srcId="{055DB0A7-E254-4629-8C32-569631DE14DC}" destId="{D8F54D92-E68A-46E8-909A-28F2249AFA5D}" srcOrd="0" destOrd="0" presId="urn:microsoft.com/office/officeart/2005/8/layout/target3"/>
    <dgm:cxn modelId="{B4BBDBDD-E089-4510-A081-5D37D36E10C8}" type="presOf" srcId="{055DB0A7-E254-4629-8C32-569631DE14DC}" destId="{039439CC-B127-44B6-9922-92B2231B3C59}" srcOrd="1" destOrd="0" presId="urn:microsoft.com/office/officeart/2005/8/layout/target3"/>
    <dgm:cxn modelId="{D0FB7563-2D78-42B0-AB68-015FA2CBF688}" type="presParOf" srcId="{E8179AEA-A645-4E24-897B-715DF0CCE8FE}" destId="{3DA0B06F-5D56-42E5-BACE-EA93AE46BBA7}" srcOrd="0" destOrd="0" presId="urn:microsoft.com/office/officeart/2005/8/layout/target3"/>
    <dgm:cxn modelId="{E4D7F774-80EE-48A2-BFFD-2BC10819D6B0}" type="presParOf" srcId="{E8179AEA-A645-4E24-897B-715DF0CCE8FE}" destId="{02ED02EE-2669-4408-928A-4AD847CD6E4B}" srcOrd="1" destOrd="0" presId="urn:microsoft.com/office/officeart/2005/8/layout/target3"/>
    <dgm:cxn modelId="{BD986019-38E6-461A-85CE-64196C1077E5}" type="presParOf" srcId="{E8179AEA-A645-4E24-897B-715DF0CCE8FE}" destId="{D8F54D92-E68A-46E8-909A-28F2249AFA5D}" srcOrd="2" destOrd="0" presId="urn:microsoft.com/office/officeart/2005/8/layout/target3"/>
    <dgm:cxn modelId="{BE46691F-D060-4187-AD7D-5DE76A00565A}" type="presParOf" srcId="{E8179AEA-A645-4E24-897B-715DF0CCE8FE}" destId="{B49A0454-DE43-4EBF-BD1E-9C5B91FBE3CA}" srcOrd="3" destOrd="0" presId="urn:microsoft.com/office/officeart/2005/8/layout/target3"/>
    <dgm:cxn modelId="{6635ADFC-80F8-4779-9EF1-A8ACD82BD4E3}" type="presParOf" srcId="{E8179AEA-A645-4E24-897B-715DF0CCE8FE}" destId="{1FF2D184-E262-4516-8B26-146497F892B0}" srcOrd="4" destOrd="0" presId="urn:microsoft.com/office/officeart/2005/8/layout/target3"/>
    <dgm:cxn modelId="{8937B1A0-016B-44ED-849A-CE727CE1D1A9}" type="presParOf" srcId="{E8179AEA-A645-4E24-897B-715DF0CCE8FE}" destId="{795E1605-DEBF-46B7-96B1-F8E19E55BD34}" srcOrd="5" destOrd="0" presId="urn:microsoft.com/office/officeart/2005/8/layout/target3"/>
    <dgm:cxn modelId="{76E8BF23-F3F0-48AC-9E3E-6CE2EC1C73A9}" type="presParOf" srcId="{E8179AEA-A645-4E24-897B-715DF0CCE8FE}" destId="{89A24741-8C9A-44F9-8477-126CDCC93604}" srcOrd="6" destOrd="0" presId="urn:microsoft.com/office/officeart/2005/8/layout/target3"/>
    <dgm:cxn modelId="{AD17C519-97B3-4111-8F8F-CEA5F56FDA28}" type="presParOf" srcId="{E8179AEA-A645-4E24-897B-715DF0CCE8FE}" destId="{2ABE4DC1-88D4-44F5-8383-224937601F1B}" srcOrd="7" destOrd="0" presId="urn:microsoft.com/office/officeart/2005/8/layout/target3"/>
    <dgm:cxn modelId="{39ED8123-10F9-4E98-B7DE-FA41FD6DD2BD}" type="presParOf" srcId="{E8179AEA-A645-4E24-897B-715DF0CCE8FE}" destId="{EACC9942-9C3A-46D6-BADD-13E93A144602}" srcOrd="8" destOrd="0" presId="urn:microsoft.com/office/officeart/2005/8/layout/target3"/>
    <dgm:cxn modelId="{BD92770D-4A98-4891-80F3-6BFF29D7B744}" type="presParOf" srcId="{E8179AEA-A645-4E24-897B-715DF0CCE8FE}" destId="{039439CC-B127-44B6-9922-92B2231B3C59}" srcOrd="9" destOrd="0" presId="urn:microsoft.com/office/officeart/2005/8/layout/target3"/>
    <dgm:cxn modelId="{FB3E7A86-D181-4FCA-AFDC-88B10C58412F}" type="presParOf" srcId="{E8179AEA-A645-4E24-897B-715DF0CCE8FE}" destId="{18754675-BBCE-4659-A044-CE1B3447BA09}" srcOrd="10" destOrd="0" presId="urn:microsoft.com/office/officeart/2005/8/layout/target3"/>
    <dgm:cxn modelId="{565473E8-9D5F-44EF-8F69-04F02AD3ED1D}" type="presParOf" srcId="{E8179AEA-A645-4E24-897B-715DF0CCE8FE}" destId="{C8EFE411-D8CC-437A-AE27-CC873826158B}"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7A2E9B-593E-45B9-908C-A1E395A51702}"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41C32478-FC82-4343-82DA-F161C630C709}">
      <dgm:prSet phldrT="[Text]"/>
      <dgm:spPr/>
      <dgm:t>
        <a:bodyPr/>
        <a:lstStyle/>
        <a:p>
          <a:r>
            <a:rPr lang="en-US" dirty="0" smtClean="0"/>
            <a:t>Engagement</a:t>
          </a:r>
          <a:endParaRPr lang="en-US" dirty="0"/>
        </a:p>
      </dgm:t>
    </dgm:pt>
    <dgm:pt modelId="{06CEAF7D-C6CF-460C-999A-02893874A702}" type="parTrans" cxnId="{B31BAF83-2991-4A26-BBBA-F99DA45E6640}">
      <dgm:prSet/>
      <dgm:spPr/>
      <dgm:t>
        <a:bodyPr/>
        <a:lstStyle/>
        <a:p>
          <a:endParaRPr lang="en-US"/>
        </a:p>
      </dgm:t>
    </dgm:pt>
    <dgm:pt modelId="{A38278AF-6A15-49F7-8950-1CD07BCF5CA2}" type="sibTrans" cxnId="{B31BAF83-2991-4A26-BBBA-F99DA45E6640}">
      <dgm:prSet/>
      <dgm:spPr/>
      <dgm:t>
        <a:bodyPr/>
        <a:lstStyle/>
        <a:p>
          <a:endParaRPr lang="en-US"/>
        </a:p>
      </dgm:t>
    </dgm:pt>
    <dgm:pt modelId="{8E2EE3AF-C9E3-4FA7-8FFB-9AB16CCBCE7A}">
      <dgm:prSet phldrT="[Text]"/>
      <dgm:spPr/>
      <dgm:t>
        <a:bodyPr/>
        <a:lstStyle/>
        <a:p>
          <a:r>
            <a:rPr lang="en-US" dirty="0" smtClean="0"/>
            <a:t>Leadership</a:t>
          </a:r>
          <a:endParaRPr lang="en-US" dirty="0"/>
        </a:p>
      </dgm:t>
    </dgm:pt>
    <dgm:pt modelId="{CB59F040-0082-40D1-890C-41505BA60400}" type="parTrans" cxnId="{74EFAEAF-40D3-43F0-805C-074F89FB35F6}">
      <dgm:prSet/>
      <dgm:spPr/>
      <dgm:t>
        <a:bodyPr/>
        <a:lstStyle/>
        <a:p>
          <a:endParaRPr lang="en-US"/>
        </a:p>
      </dgm:t>
    </dgm:pt>
    <dgm:pt modelId="{8A01784C-5D56-49FD-AE5E-EA76E79382A1}" type="sibTrans" cxnId="{74EFAEAF-40D3-43F0-805C-074F89FB35F6}">
      <dgm:prSet/>
      <dgm:spPr/>
      <dgm:t>
        <a:bodyPr/>
        <a:lstStyle/>
        <a:p>
          <a:endParaRPr lang="en-US"/>
        </a:p>
      </dgm:t>
    </dgm:pt>
    <dgm:pt modelId="{F572153D-0D46-4255-9CE5-D07B54039A1B}">
      <dgm:prSet phldrT="[Text]"/>
      <dgm:spPr/>
      <dgm:t>
        <a:bodyPr/>
        <a:lstStyle/>
        <a:p>
          <a:r>
            <a:rPr lang="en-US" smtClean="0"/>
            <a:t>Education</a:t>
          </a:r>
          <a:endParaRPr lang="en-US" dirty="0"/>
        </a:p>
      </dgm:t>
    </dgm:pt>
    <dgm:pt modelId="{99B084C9-8CA2-436E-A847-6088C952D8A4}" type="parTrans" cxnId="{CBE4CC56-4F31-46BE-81B1-E277E974905D}">
      <dgm:prSet/>
      <dgm:spPr/>
      <dgm:t>
        <a:bodyPr/>
        <a:lstStyle/>
        <a:p>
          <a:endParaRPr lang="en-US"/>
        </a:p>
      </dgm:t>
    </dgm:pt>
    <dgm:pt modelId="{D44AAA1B-0B87-4404-A999-236668210C0E}" type="sibTrans" cxnId="{CBE4CC56-4F31-46BE-81B1-E277E974905D}">
      <dgm:prSet/>
      <dgm:spPr/>
      <dgm:t>
        <a:bodyPr/>
        <a:lstStyle/>
        <a:p>
          <a:endParaRPr lang="en-US"/>
        </a:p>
      </dgm:t>
    </dgm:pt>
    <dgm:pt modelId="{9749140C-9F4F-4C58-91CB-5E23BA10A422}" type="pres">
      <dgm:prSet presAssocID="{7B7A2E9B-593E-45B9-908C-A1E395A51702}" presName="compositeShape" presStyleCnt="0">
        <dgm:presLayoutVars>
          <dgm:chMax val="7"/>
          <dgm:dir/>
          <dgm:resizeHandles val="exact"/>
        </dgm:presLayoutVars>
      </dgm:prSet>
      <dgm:spPr/>
      <dgm:t>
        <a:bodyPr/>
        <a:lstStyle/>
        <a:p>
          <a:endParaRPr lang="en-US"/>
        </a:p>
      </dgm:t>
    </dgm:pt>
    <dgm:pt modelId="{7D6BA50F-9F51-4571-A787-50B2238E99D5}" type="pres">
      <dgm:prSet presAssocID="{41C32478-FC82-4343-82DA-F161C630C709}" presName="circ1" presStyleLbl="vennNode1" presStyleIdx="0" presStyleCnt="3"/>
      <dgm:spPr/>
      <dgm:t>
        <a:bodyPr/>
        <a:lstStyle/>
        <a:p>
          <a:endParaRPr lang="en-US"/>
        </a:p>
      </dgm:t>
    </dgm:pt>
    <dgm:pt modelId="{BBBD3A2C-5336-4DC7-8209-A0F16D10BBB7}" type="pres">
      <dgm:prSet presAssocID="{41C32478-FC82-4343-82DA-F161C630C709}" presName="circ1Tx" presStyleLbl="revTx" presStyleIdx="0" presStyleCnt="0">
        <dgm:presLayoutVars>
          <dgm:chMax val="0"/>
          <dgm:chPref val="0"/>
          <dgm:bulletEnabled val="1"/>
        </dgm:presLayoutVars>
      </dgm:prSet>
      <dgm:spPr/>
      <dgm:t>
        <a:bodyPr/>
        <a:lstStyle/>
        <a:p>
          <a:endParaRPr lang="en-US"/>
        </a:p>
      </dgm:t>
    </dgm:pt>
    <dgm:pt modelId="{0C0E506F-E80F-49FC-A54F-4C29DFB26631}" type="pres">
      <dgm:prSet presAssocID="{F572153D-0D46-4255-9CE5-D07B54039A1B}" presName="circ2" presStyleLbl="vennNode1" presStyleIdx="1" presStyleCnt="3"/>
      <dgm:spPr/>
      <dgm:t>
        <a:bodyPr/>
        <a:lstStyle/>
        <a:p>
          <a:endParaRPr lang="en-US"/>
        </a:p>
      </dgm:t>
    </dgm:pt>
    <dgm:pt modelId="{8DF53F51-EF24-42F6-99A4-9CDCBA6BA7FC}" type="pres">
      <dgm:prSet presAssocID="{F572153D-0D46-4255-9CE5-D07B54039A1B}" presName="circ2Tx" presStyleLbl="revTx" presStyleIdx="0" presStyleCnt="0">
        <dgm:presLayoutVars>
          <dgm:chMax val="0"/>
          <dgm:chPref val="0"/>
          <dgm:bulletEnabled val="1"/>
        </dgm:presLayoutVars>
      </dgm:prSet>
      <dgm:spPr/>
      <dgm:t>
        <a:bodyPr/>
        <a:lstStyle/>
        <a:p>
          <a:endParaRPr lang="en-US"/>
        </a:p>
      </dgm:t>
    </dgm:pt>
    <dgm:pt modelId="{3ABE85C1-3A25-4D15-A0E2-ADBFACE69948}" type="pres">
      <dgm:prSet presAssocID="{8E2EE3AF-C9E3-4FA7-8FFB-9AB16CCBCE7A}" presName="circ3" presStyleLbl="vennNode1" presStyleIdx="2" presStyleCnt="3"/>
      <dgm:spPr/>
      <dgm:t>
        <a:bodyPr/>
        <a:lstStyle/>
        <a:p>
          <a:endParaRPr lang="en-US"/>
        </a:p>
      </dgm:t>
    </dgm:pt>
    <dgm:pt modelId="{9277A383-D6C1-4E25-9682-EE8379F54D2E}" type="pres">
      <dgm:prSet presAssocID="{8E2EE3AF-C9E3-4FA7-8FFB-9AB16CCBCE7A}" presName="circ3Tx" presStyleLbl="revTx" presStyleIdx="0" presStyleCnt="0">
        <dgm:presLayoutVars>
          <dgm:chMax val="0"/>
          <dgm:chPref val="0"/>
          <dgm:bulletEnabled val="1"/>
        </dgm:presLayoutVars>
      </dgm:prSet>
      <dgm:spPr/>
      <dgm:t>
        <a:bodyPr/>
        <a:lstStyle/>
        <a:p>
          <a:endParaRPr lang="en-US"/>
        </a:p>
      </dgm:t>
    </dgm:pt>
  </dgm:ptLst>
  <dgm:cxnLst>
    <dgm:cxn modelId="{B31BAF83-2991-4A26-BBBA-F99DA45E6640}" srcId="{7B7A2E9B-593E-45B9-908C-A1E395A51702}" destId="{41C32478-FC82-4343-82DA-F161C630C709}" srcOrd="0" destOrd="0" parTransId="{06CEAF7D-C6CF-460C-999A-02893874A702}" sibTransId="{A38278AF-6A15-49F7-8950-1CD07BCF5CA2}"/>
    <dgm:cxn modelId="{B1AFF257-5DF1-4BD9-BB7F-C60CB2E25E53}" type="presOf" srcId="{F572153D-0D46-4255-9CE5-D07B54039A1B}" destId="{8DF53F51-EF24-42F6-99A4-9CDCBA6BA7FC}" srcOrd="1" destOrd="0" presId="urn:microsoft.com/office/officeart/2005/8/layout/venn1"/>
    <dgm:cxn modelId="{EE3819E8-F803-4328-B85E-8F5D76ADBCF6}" type="presOf" srcId="{41C32478-FC82-4343-82DA-F161C630C709}" destId="{BBBD3A2C-5336-4DC7-8209-A0F16D10BBB7}" srcOrd="1" destOrd="0" presId="urn:microsoft.com/office/officeart/2005/8/layout/venn1"/>
    <dgm:cxn modelId="{B471D380-9DBF-4B4F-8714-E5B2C04C5D68}" type="presOf" srcId="{8E2EE3AF-C9E3-4FA7-8FFB-9AB16CCBCE7A}" destId="{3ABE85C1-3A25-4D15-A0E2-ADBFACE69948}" srcOrd="0" destOrd="0" presId="urn:microsoft.com/office/officeart/2005/8/layout/venn1"/>
    <dgm:cxn modelId="{376E07EE-8830-478E-858E-9E1E8A30F067}" type="presOf" srcId="{41C32478-FC82-4343-82DA-F161C630C709}" destId="{7D6BA50F-9F51-4571-A787-50B2238E99D5}" srcOrd="0" destOrd="0" presId="urn:microsoft.com/office/officeart/2005/8/layout/venn1"/>
    <dgm:cxn modelId="{7C7B5F95-2FDE-48F1-93B3-97F8B6CDA4CF}" type="presOf" srcId="{F572153D-0D46-4255-9CE5-D07B54039A1B}" destId="{0C0E506F-E80F-49FC-A54F-4C29DFB26631}" srcOrd="0" destOrd="0" presId="urn:microsoft.com/office/officeart/2005/8/layout/venn1"/>
    <dgm:cxn modelId="{74EFAEAF-40D3-43F0-805C-074F89FB35F6}" srcId="{7B7A2E9B-593E-45B9-908C-A1E395A51702}" destId="{8E2EE3AF-C9E3-4FA7-8FFB-9AB16CCBCE7A}" srcOrd="2" destOrd="0" parTransId="{CB59F040-0082-40D1-890C-41505BA60400}" sibTransId="{8A01784C-5D56-49FD-AE5E-EA76E79382A1}"/>
    <dgm:cxn modelId="{44AB4B31-4042-42A6-A241-8F4534492C88}" type="presOf" srcId="{7B7A2E9B-593E-45B9-908C-A1E395A51702}" destId="{9749140C-9F4F-4C58-91CB-5E23BA10A422}" srcOrd="0" destOrd="0" presId="urn:microsoft.com/office/officeart/2005/8/layout/venn1"/>
    <dgm:cxn modelId="{CBE4CC56-4F31-46BE-81B1-E277E974905D}" srcId="{7B7A2E9B-593E-45B9-908C-A1E395A51702}" destId="{F572153D-0D46-4255-9CE5-D07B54039A1B}" srcOrd="1" destOrd="0" parTransId="{99B084C9-8CA2-436E-A847-6088C952D8A4}" sibTransId="{D44AAA1B-0B87-4404-A999-236668210C0E}"/>
    <dgm:cxn modelId="{DDEC47EA-DE5E-49A1-9784-20DDB5F369E3}" type="presOf" srcId="{8E2EE3AF-C9E3-4FA7-8FFB-9AB16CCBCE7A}" destId="{9277A383-D6C1-4E25-9682-EE8379F54D2E}" srcOrd="1" destOrd="0" presId="urn:microsoft.com/office/officeart/2005/8/layout/venn1"/>
    <dgm:cxn modelId="{8594FA92-268B-43BA-87D8-6CF460623793}" type="presParOf" srcId="{9749140C-9F4F-4C58-91CB-5E23BA10A422}" destId="{7D6BA50F-9F51-4571-A787-50B2238E99D5}" srcOrd="0" destOrd="0" presId="urn:microsoft.com/office/officeart/2005/8/layout/venn1"/>
    <dgm:cxn modelId="{DB1E23FD-5647-4A14-B776-AC713D744FFB}" type="presParOf" srcId="{9749140C-9F4F-4C58-91CB-5E23BA10A422}" destId="{BBBD3A2C-5336-4DC7-8209-A0F16D10BBB7}" srcOrd="1" destOrd="0" presId="urn:microsoft.com/office/officeart/2005/8/layout/venn1"/>
    <dgm:cxn modelId="{2973B81F-4F1D-41FA-A4B8-D9880101071F}" type="presParOf" srcId="{9749140C-9F4F-4C58-91CB-5E23BA10A422}" destId="{0C0E506F-E80F-49FC-A54F-4C29DFB26631}" srcOrd="2" destOrd="0" presId="urn:microsoft.com/office/officeart/2005/8/layout/venn1"/>
    <dgm:cxn modelId="{1632BA39-CE27-4D7F-871C-604D8BB7D53D}" type="presParOf" srcId="{9749140C-9F4F-4C58-91CB-5E23BA10A422}" destId="{8DF53F51-EF24-42F6-99A4-9CDCBA6BA7FC}" srcOrd="3" destOrd="0" presId="urn:microsoft.com/office/officeart/2005/8/layout/venn1"/>
    <dgm:cxn modelId="{FFEAEC23-546F-4D5B-9459-82B1AF2EB3C4}" type="presParOf" srcId="{9749140C-9F4F-4C58-91CB-5E23BA10A422}" destId="{3ABE85C1-3A25-4D15-A0E2-ADBFACE69948}" srcOrd="4" destOrd="0" presId="urn:microsoft.com/office/officeart/2005/8/layout/venn1"/>
    <dgm:cxn modelId="{3FE78C6D-78A6-447E-AED3-DBB29D46F581}" type="presParOf" srcId="{9749140C-9F4F-4C58-91CB-5E23BA10A422}" destId="{9277A383-D6C1-4E25-9682-EE8379F54D2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FEACF3-DEA7-43EF-B461-4EEE2E649C1C}"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C5284FA1-9EB7-4939-9B04-2ACE4EE76B43}">
      <dgm:prSet phldrT="[Text]" custT="1"/>
      <dgm:spPr/>
      <dgm:t>
        <a:bodyPr/>
        <a:lstStyle/>
        <a:p>
          <a:r>
            <a:rPr lang="en-US" sz="2600" dirty="0" smtClean="0"/>
            <a:t>Infrastructure</a:t>
          </a:r>
          <a:endParaRPr lang="en-US" sz="2600" dirty="0"/>
        </a:p>
      </dgm:t>
    </dgm:pt>
    <dgm:pt modelId="{16F20F42-DA1F-4A37-B016-CEE678649D85}" type="parTrans" cxnId="{7884977F-67F9-445E-8582-857C8852AF10}">
      <dgm:prSet/>
      <dgm:spPr/>
      <dgm:t>
        <a:bodyPr/>
        <a:lstStyle/>
        <a:p>
          <a:endParaRPr lang="en-US"/>
        </a:p>
      </dgm:t>
    </dgm:pt>
    <dgm:pt modelId="{61169653-D43C-406A-B733-8A9BF8A43606}" type="sibTrans" cxnId="{7884977F-67F9-445E-8582-857C8852AF10}">
      <dgm:prSet/>
      <dgm:spPr/>
      <dgm:t>
        <a:bodyPr/>
        <a:lstStyle/>
        <a:p>
          <a:endParaRPr lang="en-US"/>
        </a:p>
      </dgm:t>
    </dgm:pt>
    <dgm:pt modelId="{5CCB7111-5653-473F-83AF-5C71D7367319}">
      <dgm:prSet phldrT="[Text]" custT="1"/>
      <dgm:spPr/>
      <dgm:t>
        <a:bodyPr/>
        <a:lstStyle/>
        <a:p>
          <a:r>
            <a:rPr lang="en-US" sz="2600" dirty="0" smtClean="0"/>
            <a:t>Culture</a:t>
          </a:r>
          <a:endParaRPr lang="en-US" sz="2600" dirty="0"/>
        </a:p>
      </dgm:t>
    </dgm:pt>
    <dgm:pt modelId="{7B634E88-250A-47B3-A538-B77858950A77}" type="parTrans" cxnId="{AC62B178-C1AD-4A4B-A21C-13B2895E4D93}">
      <dgm:prSet/>
      <dgm:spPr/>
      <dgm:t>
        <a:bodyPr/>
        <a:lstStyle/>
        <a:p>
          <a:endParaRPr lang="en-US"/>
        </a:p>
      </dgm:t>
    </dgm:pt>
    <dgm:pt modelId="{AE507105-E5C0-4DB1-86D4-316DEC7F10F8}" type="sibTrans" cxnId="{AC62B178-C1AD-4A4B-A21C-13B2895E4D93}">
      <dgm:prSet/>
      <dgm:spPr/>
      <dgm:t>
        <a:bodyPr/>
        <a:lstStyle/>
        <a:p>
          <a:endParaRPr lang="en-US"/>
        </a:p>
      </dgm:t>
    </dgm:pt>
    <dgm:pt modelId="{9EFAB128-A347-4BEA-9E17-4F4342BC67A9}" type="pres">
      <dgm:prSet presAssocID="{3CFEACF3-DEA7-43EF-B461-4EEE2E649C1C}" presName="Name0" presStyleCnt="0">
        <dgm:presLayoutVars>
          <dgm:chMax val="7"/>
          <dgm:chPref val="7"/>
          <dgm:dir/>
        </dgm:presLayoutVars>
      </dgm:prSet>
      <dgm:spPr/>
      <dgm:t>
        <a:bodyPr/>
        <a:lstStyle/>
        <a:p>
          <a:endParaRPr lang="en-US"/>
        </a:p>
      </dgm:t>
    </dgm:pt>
    <dgm:pt modelId="{A1683DFE-4E73-4D75-995F-5503283BEAA8}" type="pres">
      <dgm:prSet presAssocID="{3CFEACF3-DEA7-43EF-B461-4EEE2E649C1C}" presName="Name1" presStyleCnt="0"/>
      <dgm:spPr/>
    </dgm:pt>
    <dgm:pt modelId="{43B7F5B4-2045-4774-8E10-71EBF7594DAC}" type="pres">
      <dgm:prSet presAssocID="{3CFEACF3-DEA7-43EF-B461-4EEE2E649C1C}" presName="cycle" presStyleCnt="0"/>
      <dgm:spPr/>
    </dgm:pt>
    <dgm:pt modelId="{14BA205A-C02B-4EEB-B8FD-0B5B9C8B3A05}" type="pres">
      <dgm:prSet presAssocID="{3CFEACF3-DEA7-43EF-B461-4EEE2E649C1C}" presName="srcNode" presStyleLbl="node1" presStyleIdx="0" presStyleCnt="2"/>
      <dgm:spPr/>
    </dgm:pt>
    <dgm:pt modelId="{C70486DC-0528-4FB0-B434-CAD1993BC263}" type="pres">
      <dgm:prSet presAssocID="{3CFEACF3-DEA7-43EF-B461-4EEE2E649C1C}" presName="conn" presStyleLbl="parChTrans1D2" presStyleIdx="0" presStyleCnt="1"/>
      <dgm:spPr/>
      <dgm:t>
        <a:bodyPr/>
        <a:lstStyle/>
        <a:p>
          <a:endParaRPr lang="en-US"/>
        </a:p>
      </dgm:t>
    </dgm:pt>
    <dgm:pt modelId="{22AC6A75-F659-4205-B614-C4CFE3CFB317}" type="pres">
      <dgm:prSet presAssocID="{3CFEACF3-DEA7-43EF-B461-4EEE2E649C1C}" presName="extraNode" presStyleLbl="node1" presStyleIdx="0" presStyleCnt="2"/>
      <dgm:spPr/>
    </dgm:pt>
    <dgm:pt modelId="{7E73257D-5987-459B-94B7-A6E4E548B4FB}" type="pres">
      <dgm:prSet presAssocID="{3CFEACF3-DEA7-43EF-B461-4EEE2E649C1C}" presName="dstNode" presStyleLbl="node1" presStyleIdx="0" presStyleCnt="2"/>
      <dgm:spPr/>
    </dgm:pt>
    <dgm:pt modelId="{6E048AB1-EDD8-4D57-8AF3-69AFE9B243F2}" type="pres">
      <dgm:prSet presAssocID="{C5284FA1-9EB7-4939-9B04-2ACE4EE76B43}" presName="text_1" presStyleLbl="node1" presStyleIdx="0" presStyleCnt="2">
        <dgm:presLayoutVars>
          <dgm:bulletEnabled val="1"/>
        </dgm:presLayoutVars>
      </dgm:prSet>
      <dgm:spPr/>
      <dgm:t>
        <a:bodyPr/>
        <a:lstStyle/>
        <a:p>
          <a:endParaRPr lang="en-US"/>
        </a:p>
      </dgm:t>
    </dgm:pt>
    <dgm:pt modelId="{AA901C21-209A-4AFB-B3B3-92045768BE4B}" type="pres">
      <dgm:prSet presAssocID="{C5284FA1-9EB7-4939-9B04-2ACE4EE76B43}" presName="accent_1" presStyleCnt="0"/>
      <dgm:spPr/>
    </dgm:pt>
    <dgm:pt modelId="{11737B86-F959-4ED0-82D2-AECB2BE02A04}" type="pres">
      <dgm:prSet presAssocID="{C5284FA1-9EB7-4939-9B04-2ACE4EE76B43}" presName="accentRepeatNode" presStyleLbl="solidFgAcc1" presStyleIdx="0" presStyleCnt="2"/>
      <dgm:spPr/>
    </dgm:pt>
    <dgm:pt modelId="{07B6290E-4718-491B-B411-F99E7BAED0B3}" type="pres">
      <dgm:prSet presAssocID="{5CCB7111-5653-473F-83AF-5C71D7367319}" presName="text_2" presStyleLbl="node1" presStyleIdx="1" presStyleCnt="2">
        <dgm:presLayoutVars>
          <dgm:bulletEnabled val="1"/>
        </dgm:presLayoutVars>
      </dgm:prSet>
      <dgm:spPr/>
      <dgm:t>
        <a:bodyPr/>
        <a:lstStyle/>
        <a:p>
          <a:endParaRPr lang="en-US"/>
        </a:p>
      </dgm:t>
    </dgm:pt>
    <dgm:pt modelId="{6BF56576-5ACD-4C9D-98BD-01678033B705}" type="pres">
      <dgm:prSet presAssocID="{5CCB7111-5653-473F-83AF-5C71D7367319}" presName="accent_2" presStyleCnt="0"/>
      <dgm:spPr/>
    </dgm:pt>
    <dgm:pt modelId="{2BC95DBA-0C61-496E-B878-CF5473308A61}" type="pres">
      <dgm:prSet presAssocID="{5CCB7111-5653-473F-83AF-5C71D7367319}" presName="accentRepeatNode" presStyleLbl="solidFgAcc1" presStyleIdx="1" presStyleCnt="2"/>
      <dgm:spPr/>
    </dgm:pt>
  </dgm:ptLst>
  <dgm:cxnLst>
    <dgm:cxn modelId="{4DA2BE0A-C5A8-4184-9625-939F7E0E6EFF}" type="presOf" srcId="{5CCB7111-5653-473F-83AF-5C71D7367319}" destId="{07B6290E-4718-491B-B411-F99E7BAED0B3}" srcOrd="0" destOrd="0" presId="urn:microsoft.com/office/officeart/2008/layout/VerticalCurvedList"/>
    <dgm:cxn modelId="{082E7051-168C-404E-82A3-E59B7500C1F0}" type="presOf" srcId="{C5284FA1-9EB7-4939-9B04-2ACE4EE76B43}" destId="{6E048AB1-EDD8-4D57-8AF3-69AFE9B243F2}" srcOrd="0" destOrd="0" presId="urn:microsoft.com/office/officeart/2008/layout/VerticalCurvedList"/>
    <dgm:cxn modelId="{BA81FC24-EC54-405B-BF9D-F96999CCA82B}" type="presOf" srcId="{61169653-D43C-406A-B733-8A9BF8A43606}" destId="{C70486DC-0528-4FB0-B434-CAD1993BC263}" srcOrd="0" destOrd="0" presId="urn:microsoft.com/office/officeart/2008/layout/VerticalCurvedList"/>
    <dgm:cxn modelId="{9E0A8B44-CAEA-468C-8BE4-CBB457CCE194}" type="presOf" srcId="{3CFEACF3-DEA7-43EF-B461-4EEE2E649C1C}" destId="{9EFAB128-A347-4BEA-9E17-4F4342BC67A9}" srcOrd="0" destOrd="0" presId="urn:microsoft.com/office/officeart/2008/layout/VerticalCurvedList"/>
    <dgm:cxn modelId="{AC62B178-C1AD-4A4B-A21C-13B2895E4D93}" srcId="{3CFEACF3-DEA7-43EF-B461-4EEE2E649C1C}" destId="{5CCB7111-5653-473F-83AF-5C71D7367319}" srcOrd="1" destOrd="0" parTransId="{7B634E88-250A-47B3-A538-B77858950A77}" sibTransId="{AE507105-E5C0-4DB1-86D4-316DEC7F10F8}"/>
    <dgm:cxn modelId="{7884977F-67F9-445E-8582-857C8852AF10}" srcId="{3CFEACF3-DEA7-43EF-B461-4EEE2E649C1C}" destId="{C5284FA1-9EB7-4939-9B04-2ACE4EE76B43}" srcOrd="0" destOrd="0" parTransId="{16F20F42-DA1F-4A37-B016-CEE678649D85}" sibTransId="{61169653-D43C-406A-B733-8A9BF8A43606}"/>
    <dgm:cxn modelId="{998AB2DD-0393-4F79-AF20-FFE2A86E8511}" type="presParOf" srcId="{9EFAB128-A347-4BEA-9E17-4F4342BC67A9}" destId="{A1683DFE-4E73-4D75-995F-5503283BEAA8}" srcOrd="0" destOrd="0" presId="urn:microsoft.com/office/officeart/2008/layout/VerticalCurvedList"/>
    <dgm:cxn modelId="{9845868E-76AA-4BA0-8FDE-663472038980}" type="presParOf" srcId="{A1683DFE-4E73-4D75-995F-5503283BEAA8}" destId="{43B7F5B4-2045-4774-8E10-71EBF7594DAC}" srcOrd="0" destOrd="0" presId="urn:microsoft.com/office/officeart/2008/layout/VerticalCurvedList"/>
    <dgm:cxn modelId="{32977004-D14E-4D48-B1AD-3DA2215E1A7A}" type="presParOf" srcId="{43B7F5B4-2045-4774-8E10-71EBF7594DAC}" destId="{14BA205A-C02B-4EEB-B8FD-0B5B9C8B3A05}" srcOrd="0" destOrd="0" presId="urn:microsoft.com/office/officeart/2008/layout/VerticalCurvedList"/>
    <dgm:cxn modelId="{308761FD-9E81-4440-878C-4D92CD388362}" type="presParOf" srcId="{43B7F5B4-2045-4774-8E10-71EBF7594DAC}" destId="{C70486DC-0528-4FB0-B434-CAD1993BC263}" srcOrd="1" destOrd="0" presId="urn:microsoft.com/office/officeart/2008/layout/VerticalCurvedList"/>
    <dgm:cxn modelId="{BC1F2D99-B0CC-45FB-A080-BA874ACBE46D}" type="presParOf" srcId="{43B7F5B4-2045-4774-8E10-71EBF7594DAC}" destId="{22AC6A75-F659-4205-B614-C4CFE3CFB317}" srcOrd="2" destOrd="0" presId="urn:microsoft.com/office/officeart/2008/layout/VerticalCurvedList"/>
    <dgm:cxn modelId="{300508E8-3E2F-46C4-90EC-08333FD5B1B6}" type="presParOf" srcId="{43B7F5B4-2045-4774-8E10-71EBF7594DAC}" destId="{7E73257D-5987-459B-94B7-A6E4E548B4FB}" srcOrd="3" destOrd="0" presId="urn:microsoft.com/office/officeart/2008/layout/VerticalCurvedList"/>
    <dgm:cxn modelId="{BE247BE2-D737-4F0A-A50D-0B30A11A4E67}" type="presParOf" srcId="{A1683DFE-4E73-4D75-995F-5503283BEAA8}" destId="{6E048AB1-EDD8-4D57-8AF3-69AFE9B243F2}" srcOrd="1" destOrd="0" presId="urn:microsoft.com/office/officeart/2008/layout/VerticalCurvedList"/>
    <dgm:cxn modelId="{F40A09C6-86B9-413A-B2A8-E76EBB6CA3B9}" type="presParOf" srcId="{A1683DFE-4E73-4D75-995F-5503283BEAA8}" destId="{AA901C21-209A-4AFB-B3B3-92045768BE4B}" srcOrd="2" destOrd="0" presId="urn:microsoft.com/office/officeart/2008/layout/VerticalCurvedList"/>
    <dgm:cxn modelId="{FD133589-6E49-4B94-BFCA-1F8D0EF5491D}" type="presParOf" srcId="{AA901C21-209A-4AFB-B3B3-92045768BE4B}" destId="{11737B86-F959-4ED0-82D2-AECB2BE02A04}" srcOrd="0" destOrd="0" presId="urn:microsoft.com/office/officeart/2008/layout/VerticalCurvedList"/>
    <dgm:cxn modelId="{96CDC6B9-1F41-4FCD-9D7A-23C67D2E4C80}" type="presParOf" srcId="{A1683DFE-4E73-4D75-995F-5503283BEAA8}" destId="{07B6290E-4718-491B-B411-F99E7BAED0B3}" srcOrd="3" destOrd="0" presId="urn:microsoft.com/office/officeart/2008/layout/VerticalCurvedList"/>
    <dgm:cxn modelId="{FC78FF26-165F-432D-BBCE-2754C8C9F439}" type="presParOf" srcId="{A1683DFE-4E73-4D75-995F-5503283BEAA8}" destId="{6BF56576-5ACD-4C9D-98BD-01678033B705}" srcOrd="4" destOrd="0" presId="urn:microsoft.com/office/officeart/2008/layout/VerticalCurvedList"/>
    <dgm:cxn modelId="{DEAEE78A-DE0E-4EC1-9EDF-E50073B71F2B}" type="presParOf" srcId="{6BF56576-5ACD-4C9D-98BD-01678033B705}" destId="{2BC95DBA-0C61-496E-B878-CF5473308A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B19FD8-92E8-4B6E-A00A-1266E231F8A0}" type="doc">
      <dgm:prSet loTypeId="urn:microsoft.com/office/officeart/2005/8/layout/cycle8" loCatId="cycle" qsTypeId="urn:microsoft.com/office/officeart/2005/8/quickstyle/simple3" qsCatId="simple" csTypeId="urn:microsoft.com/office/officeart/2005/8/colors/accent1_2" csCatId="accent1" phldr="1"/>
      <dgm:spPr/>
      <dgm:t>
        <a:bodyPr/>
        <a:lstStyle/>
        <a:p>
          <a:endParaRPr lang="en-US"/>
        </a:p>
      </dgm:t>
    </dgm:pt>
    <dgm:pt modelId="{B2752E96-47C1-4FB1-9A5A-50632241946B}">
      <dgm:prSet phldrT="[Text]" custT="1"/>
      <dgm:spPr/>
      <dgm:t>
        <a:bodyPr/>
        <a:lstStyle/>
        <a:p>
          <a:r>
            <a:rPr lang="en-US" sz="2800" dirty="0" smtClean="0"/>
            <a:t>Adapt-ability</a:t>
          </a:r>
          <a:endParaRPr lang="en-US" sz="2800" dirty="0"/>
        </a:p>
      </dgm:t>
    </dgm:pt>
    <dgm:pt modelId="{A814AEEA-7234-4AB7-AF23-18DE9A11B6AC}" type="parTrans" cxnId="{F9CCDAC3-E1E0-4633-8A65-FB44947C4022}">
      <dgm:prSet/>
      <dgm:spPr/>
      <dgm:t>
        <a:bodyPr/>
        <a:lstStyle/>
        <a:p>
          <a:endParaRPr lang="en-US"/>
        </a:p>
      </dgm:t>
    </dgm:pt>
    <dgm:pt modelId="{06AF8817-FCF1-4963-BA43-6F90808636AD}" type="sibTrans" cxnId="{F9CCDAC3-E1E0-4633-8A65-FB44947C4022}">
      <dgm:prSet/>
      <dgm:spPr/>
      <dgm:t>
        <a:bodyPr/>
        <a:lstStyle/>
        <a:p>
          <a:endParaRPr lang="en-US"/>
        </a:p>
      </dgm:t>
    </dgm:pt>
    <dgm:pt modelId="{0A453491-A5D8-4E09-8F7F-C89E7E7AE90A}">
      <dgm:prSet phldrT="[Text]" custT="1"/>
      <dgm:spPr/>
      <dgm:t>
        <a:bodyPr/>
        <a:lstStyle/>
        <a:p>
          <a:r>
            <a:rPr lang="en-US" sz="2800" smtClean="0"/>
            <a:t>Value</a:t>
          </a:r>
          <a:endParaRPr lang="en-US" sz="2800" dirty="0"/>
        </a:p>
      </dgm:t>
    </dgm:pt>
    <dgm:pt modelId="{41F86142-E762-4AD9-85FA-0D028633809A}" type="parTrans" cxnId="{3ABE2D5F-D984-41ED-A60B-0C8C970D9C3B}">
      <dgm:prSet/>
      <dgm:spPr/>
      <dgm:t>
        <a:bodyPr/>
        <a:lstStyle/>
        <a:p>
          <a:endParaRPr lang="en-US"/>
        </a:p>
      </dgm:t>
    </dgm:pt>
    <dgm:pt modelId="{82417B7E-0793-4673-B6C4-1CFE5FD97B60}" type="sibTrans" cxnId="{3ABE2D5F-D984-41ED-A60B-0C8C970D9C3B}">
      <dgm:prSet/>
      <dgm:spPr/>
      <dgm:t>
        <a:bodyPr/>
        <a:lstStyle/>
        <a:p>
          <a:endParaRPr lang="en-US"/>
        </a:p>
      </dgm:t>
    </dgm:pt>
    <dgm:pt modelId="{9C4A5941-08C1-4CDA-89C9-75D711DDF0A3}">
      <dgm:prSet phldrT="[Text]" custT="1"/>
      <dgm:spPr/>
      <dgm:t>
        <a:bodyPr/>
        <a:lstStyle/>
        <a:p>
          <a:r>
            <a:rPr lang="en-US" sz="2800" dirty="0" smtClean="0"/>
            <a:t>Measurement</a:t>
          </a:r>
          <a:endParaRPr lang="en-US" sz="2800" dirty="0"/>
        </a:p>
      </dgm:t>
    </dgm:pt>
    <dgm:pt modelId="{7032A35E-2AFE-4190-A5EB-F092BBE4A8FB}" type="parTrans" cxnId="{587DA56B-34F3-48B4-8A60-6A71089EE3DF}">
      <dgm:prSet/>
      <dgm:spPr/>
      <dgm:t>
        <a:bodyPr/>
        <a:lstStyle/>
        <a:p>
          <a:endParaRPr lang="en-US"/>
        </a:p>
      </dgm:t>
    </dgm:pt>
    <dgm:pt modelId="{321675F2-183F-4D7E-B41A-1CBE3BA05533}" type="sibTrans" cxnId="{587DA56B-34F3-48B4-8A60-6A71089EE3DF}">
      <dgm:prSet/>
      <dgm:spPr/>
      <dgm:t>
        <a:bodyPr/>
        <a:lstStyle/>
        <a:p>
          <a:endParaRPr lang="en-US"/>
        </a:p>
      </dgm:t>
    </dgm:pt>
    <dgm:pt modelId="{897CDCAC-CF44-468F-B8D7-C9C52A3FD336}" type="pres">
      <dgm:prSet presAssocID="{3FB19FD8-92E8-4B6E-A00A-1266E231F8A0}" presName="compositeShape" presStyleCnt="0">
        <dgm:presLayoutVars>
          <dgm:chMax val="7"/>
          <dgm:dir/>
          <dgm:resizeHandles val="exact"/>
        </dgm:presLayoutVars>
      </dgm:prSet>
      <dgm:spPr/>
      <dgm:t>
        <a:bodyPr/>
        <a:lstStyle/>
        <a:p>
          <a:endParaRPr lang="en-US"/>
        </a:p>
      </dgm:t>
    </dgm:pt>
    <dgm:pt modelId="{083D6B6F-4145-4FD7-9C3E-050FA6E8E596}" type="pres">
      <dgm:prSet presAssocID="{3FB19FD8-92E8-4B6E-A00A-1266E231F8A0}" presName="wedge1" presStyleLbl="node1" presStyleIdx="0" presStyleCnt="3"/>
      <dgm:spPr/>
      <dgm:t>
        <a:bodyPr/>
        <a:lstStyle/>
        <a:p>
          <a:endParaRPr lang="en-US"/>
        </a:p>
      </dgm:t>
    </dgm:pt>
    <dgm:pt modelId="{5D28B46B-39CB-4431-939C-EAA61FD6CADE}" type="pres">
      <dgm:prSet presAssocID="{3FB19FD8-92E8-4B6E-A00A-1266E231F8A0}" presName="dummy1a" presStyleCnt="0"/>
      <dgm:spPr/>
      <dgm:t>
        <a:bodyPr/>
        <a:lstStyle/>
        <a:p>
          <a:endParaRPr lang="en-US"/>
        </a:p>
      </dgm:t>
    </dgm:pt>
    <dgm:pt modelId="{8CE3F6F6-F1E6-4A4C-AB51-6C885973EFD2}" type="pres">
      <dgm:prSet presAssocID="{3FB19FD8-92E8-4B6E-A00A-1266E231F8A0}" presName="dummy1b" presStyleCnt="0"/>
      <dgm:spPr/>
      <dgm:t>
        <a:bodyPr/>
        <a:lstStyle/>
        <a:p>
          <a:endParaRPr lang="en-US"/>
        </a:p>
      </dgm:t>
    </dgm:pt>
    <dgm:pt modelId="{843662E0-22B3-47F7-A6C9-D4E2ADE4A2C8}" type="pres">
      <dgm:prSet presAssocID="{3FB19FD8-92E8-4B6E-A00A-1266E231F8A0}" presName="wedge1Tx" presStyleLbl="node1" presStyleIdx="0" presStyleCnt="3">
        <dgm:presLayoutVars>
          <dgm:chMax val="0"/>
          <dgm:chPref val="0"/>
          <dgm:bulletEnabled val="1"/>
        </dgm:presLayoutVars>
      </dgm:prSet>
      <dgm:spPr/>
      <dgm:t>
        <a:bodyPr/>
        <a:lstStyle/>
        <a:p>
          <a:endParaRPr lang="en-US"/>
        </a:p>
      </dgm:t>
    </dgm:pt>
    <dgm:pt modelId="{76E35CE0-833D-457C-8693-8C01FDD82853}" type="pres">
      <dgm:prSet presAssocID="{3FB19FD8-92E8-4B6E-A00A-1266E231F8A0}" presName="wedge2" presStyleLbl="node1" presStyleIdx="1" presStyleCnt="3"/>
      <dgm:spPr/>
      <dgm:t>
        <a:bodyPr/>
        <a:lstStyle/>
        <a:p>
          <a:endParaRPr lang="en-US"/>
        </a:p>
      </dgm:t>
    </dgm:pt>
    <dgm:pt modelId="{0637BFA1-98F7-4A74-BFD1-6DD8EAB059A5}" type="pres">
      <dgm:prSet presAssocID="{3FB19FD8-92E8-4B6E-A00A-1266E231F8A0}" presName="dummy2a" presStyleCnt="0"/>
      <dgm:spPr/>
      <dgm:t>
        <a:bodyPr/>
        <a:lstStyle/>
        <a:p>
          <a:endParaRPr lang="en-US"/>
        </a:p>
      </dgm:t>
    </dgm:pt>
    <dgm:pt modelId="{E2D53D38-1192-4502-9F21-D889803500FF}" type="pres">
      <dgm:prSet presAssocID="{3FB19FD8-92E8-4B6E-A00A-1266E231F8A0}" presName="dummy2b" presStyleCnt="0"/>
      <dgm:spPr/>
      <dgm:t>
        <a:bodyPr/>
        <a:lstStyle/>
        <a:p>
          <a:endParaRPr lang="en-US"/>
        </a:p>
      </dgm:t>
    </dgm:pt>
    <dgm:pt modelId="{51209404-D1D9-4513-87B9-0D116DF2495B}" type="pres">
      <dgm:prSet presAssocID="{3FB19FD8-92E8-4B6E-A00A-1266E231F8A0}" presName="wedge2Tx" presStyleLbl="node1" presStyleIdx="1" presStyleCnt="3">
        <dgm:presLayoutVars>
          <dgm:chMax val="0"/>
          <dgm:chPref val="0"/>
          <dgm:bulletEnabled val="1"/>
        </dgm:presLayoutVars>
      </dgm:prSet>
      <dgm:spPr/>
      <dgm:t>
        <a:bodyPr/>
        <a:lstStyle/>
        <a:p>
          <a:endParaRPr lang="en-US"/>
        </a:p>
      </dgm:t>
    </dgm:pt>
    <dgm:pt modelId="{DAB7A441-10A9-41CF-9464-ED73814ABB38}" type="pres">
      <dgm:prSet presAssocID="{3FB19FD8-92E8-4B6E-A00A-1266E231F8A0}" presName="wedge3" presStyleLbl="node1" presStyleIdx="2" presStyleCnt="3"/>
      <dgm:spPr/>
      <dgm:t>
        <a:bodyPr/>
        <a:lstStyle/>
        <a:p>
          <a:endParaRPr lang="en-US"/>
        </a:p>
      </dgm:t>
    </dgm:pt>
    <dgm:pt modelId="{52477F83-7319-4C3F-9D25-25E1F886F5BC}" type="pres">
      <dgm:prSet presAssocID="{3FB19FD8-92E8-4B6E-A00A-1266E231F8A0}" presName="dummy3a" presStyleCnt="0"/>
      <dgm:spPr/>
      <dgm:t>
        <a:bodyPr/>
        <a:lstStyle/>
        <a:p>
          <a:endParaRPr lang="en-US"/>
        </a:p>
      </dgm:t>
    </dgm:pt>
    <dgm:pt modelId="{C611B422-BA71-4F3E-962E-88F7DD1BA578}" type="pres">
      <dgm:prSet presAssocID="{3FB19FD8-92E8-4B6E-A00A-1266E231F8A0}" presName="dummy3b" presStyleCnt="0"/>
      <dgm:spPr/>
      <dgm:t>
        <a:bodyPr/>
        <a:lstStyle/>
        <a:p>
          <a:endParaRPr lang="en-US"/>
        </a:p>
      </dgm:t>
    </dgm:pt>
    <dgm:pt modelId="{B6B8113D-0062-4CC7-9925-D0908C81284D}" type="pres">
      <dgm:prSet presAssocID="{3FB19FD8-92E8-4B6E-A00A-1266E231F8A0}" presName="wedge3Tx" presStyleLbl="node1" presStyleIdx="2" presStyleCnt="3">
        <dgm:presLayoutVars>
          <dgm:chMax val="0"/>
          <dgm:chPref val="0"/>
          <dgm:bulletEnabled val="1"/>
        </dgm:presLayoutVars>
      </dgm:prSet>
      <dgm:spPr/>
      <dgm:t>
        <a:bodyPr/>
        <a:lstStyle/>
        <a:p>
          <a:endParaRPr lang="en-US"/>
        </a:p>
      </dgm:t>
    </dgm:pt>
    <dgm:pt modelId="{4D186710-C046-4498-86EE-0DBB6B4D5D7C}" type="pres">
      <dgm:prSet presAssocID="{06AF8817-FCF1-4963-BA43-6F90808636AD}" presName="arrowWedge1" presStyleLbl="fgSibTrans2D1" presStyleIdx="0" presStyleCnt="3"/>
      <dgm:spPr/>
      <dgm:t>
        <a:bodyPr/>
        <a:lstStyle/>
        <a:p>
          <a:endParaRPr lang="en-US"/>
        </a:p>
      </dgm:t>
    </dgm:pt>
    <dgm:pt modelId="{FB50587B-E2F6-4FB6-8ADB-81DFABC07076}" type="pres">
      <dgm:prSet presAssocID="{321675F2-183F-4D7E-B41A-1CBE3BA05533}" presName="arrowWedge2" presStyleLbl="fgSibTrans2D1" presStyleIdx="1" presStyleCnt="3"/>
      <dgm:spPr/>
      <dgm:t>
        <a:bodyPr/>
        <a:lstStyle/>
        <a:p>
          <a:endParaRPr lang="en-US"/>
        </a:p>
      </dgm:t>
    </dgm:pt>
    <dgm:pt modelId="{EA1ED84D-A5A5-4C75-B8EE-C05AFE1535EE}" type="pres">
      <dgm:prSet presAssocID="{82417B7E-0793-4673-B6C4-1CFE5FD97B60}" presName="arrowWedge3" presStyleLbl="fgSibTrans2D1" presStyleIdx="2" presStyleCnt="3"/>
      <dgm:spPr/>
      <dgm:t>
        <a:bodyPr/>
        <a:lstStyle/>
        <a:p>
          <a:endParaRPr lang="en-US"/>
        </a:p>
      </dgm:t>
    </dgm:pt>
  </dgm:ptLst>
  <dgm:cxnLst>
    <dgm:cxn modelId="{3ABE2D5F-D984-41ED-A60B-0C8C970D9C3B}" srcId="{3FB19FD8-92E8-4B6E-A00A-1266E231F8A0}" destId="{0A453491-A5D8-4E09-8F7F-C89E7E7AE90A}" srcOrd="2" destOrd="0" parTransId="{41F86142-E762-4AD9-85FA-0D028633809A}" sibTransId="{82417B7E-0793-4673-B6C4-1CFE5FD97B60}"/>
    <dgm:cxn modelId="{F9CCDAC3-E1E0-4633-8A65-FB44947C4022}" srcId="{3FB19FD8-92E8-4B6E-A00A-1266E231F8A0}" destId="{B2752E96-47C1-4FB1-9A5A-50632241946B}" srcOrd="0" destOrd="0" parTransId="{A814AEEA-7234-4AB7-AF23-18DE9A11B6AC}" sibTransId="{06AF8817-FCF1-4963-BA43-6F90808636AD}"/>
    <dgm:cxn modelId="{587DA56B-34F3-48B4-8A60-6A71089EE3DF}" srcId="{3FB19FD8-92E8-4B6E-A00A-1266E231F8A0}" destId="{9C4A5941-08C1-4CDA-89C9-75D711DDF0A3}" srcOrd="1" destOrd="0" parTransId="{7032A35E-2AFE-4190-A5EB-F092BBE4A8FB}" sibTransId="{321675F2-183F-4D7E-B41A-1CBE3BA05533}"/>
    <dgm:cxn modelId="{18ED22B5-0B6D-49F4-94FC-20DD5A3D0B5B}" type="presOf" srcId="{B2752E96-47C1-4FB1-9A5A-50632241946B}" destId="{083D6B6F-4145-4FD7-9C3E-050FA6E8E596}" srcOrd="0" destOrd="0" presId="urn:microsoft.com/office/officeart/2005/8/layout/cycle8"/>
    <dgm:cxn modelId="{D587800C-6A80-4D4A-A6F0-B008F8B5E1F7}" type="presOf" srcId="{0A453491-A5D8-4E09-8F7F-C89E7E7AE90A}" destId="{DAB7A441-10A9-41CF-9464-ED73814ABB38}" srcOrd="0" destOrd="0" presId="urn:microsoft.com/office/officeart/2005/8/layout/cycle8"/>
    <dgm:cxn modelId="{C1EB856C-33D5-468D-83F2-81A59E2EF833}" type="presOf" srcId="{B2752E96-47C1-4FB1-9A5A-50632241946B}" destId="{843662E0-22B3-47F7-A6C9-D4E2ADE4A2C8}" srcOrd="1" destOrd="0" presId="urn:microsoft.com/office/officeart/2005/8/layout/cycle8"/>
    <dgm:cxn modelId="{13956C33-6574-4133-9A30-0A01223F10BA}" type="presOf" srcId="{3FB19FD8-92E8-4B6E-A00A-1266E231F8A0}" destId="{897CDCAC-CF44-468F-B8D7-C9C52A3FD336}" srcOrd="0" destOrd="0" presId="urn:microsoft.com/office/officeart/2005/8/layout/cycle8"/>
    <dgm:cxn modelId="{A449309A-1A9F-4FDB-935E-9775B453AEA1}" type="presOf" srcId="{0A453491-A5D8-4E09-8F7F-C89E7E7AE90A}" destId="{B6B8113D-0062-4CC7-9925-D0908C81284D}" srcOrd="1" destOrd="0" presId="urn:microsoft.com/office/officeart/2005/8/layout/cycle8"/>
    <dgm:cxn modelId="{D457A16B-479F-4134-88E3-F7F4FF2FFB5F}" type="presOf" srcId="{9C4A5941-08C1-4CDA-89C9-75D711DDF0A3}" destId="{76E35CE0-833D-457C-8693-8C01FDD82853}" srcOrd="0" destOrd="0" presId="urn:microsoft.com/office/officeart/2005/8/layout/cycle8"/>
    <dgm:cxn modelId="{E9E896CA-CE91-4B6B-BEA6-948B93778D30}" type="presOf" srcId="{9C4A5941-08C1-4CDA-89C9-75D711DDF0A3}" destId="{51209404-D1D9-4513-87B9-0D116DF2495B}" srcOrd="1" destOrd="0" presId="urn:microsoft.com/office/officeart/2005/8/layout/cycle8"/>
    <dgm:cxn modelId="{E3A63202-6FB0-4A29-992E-C46F07E47758}" type="presParOf" srcId="{897CDCAC-CF44-468F-B8D7-C9C52A3FD336}" destId="{083D6B6F-4145-4FD7-9C3E-050FA6E8E596}" srcOrd="0" destOrd="0" presId="urn:microsoft.com/office/officeart/2005/8/layout/cycle8"/>
    <dgm:cxn modelId="{38472905-D1A9-4E86-AF28-460DF7B8A884}" type="presParOf" srcId="{897CDCAC-CF44-468F-B8D7-C9C52A3FD336}" destId="{5D28B46B-39CB-4431-939C-EAA61FD6CADE}" srcOrd="1" destOrd="0" presId="urn:microsoft.com/office/officeart/2005/8/layout/cycle8"/>
    <dgm:cxn modelId="{340555CC-BFED-454D-9276-407BACDBD35F}" type="presParOf" srcId="{897CDCAC-CF44-468F-B8D7-C9C52A3FD336}" destId="{8CE3F6F6-F1E6-4A4C-AB51-6C885973EFD2}" srcOrd="2" destOrd="0" presId="urn:microsoft.com/office/officeart/2005/8/layout/cycle8"/>
    <dgm:cxn modelId="{21EBF137-07CF-4B3C-BFF0-5B300166D230}" type="presParOf" srcId="{897CDCAC-CF44-468F-B8D7-C9C52A3FD336}" destId="{843662E0-22B3-47F7-A6C9-D4E2ADE4A2C8}" srcOrd="3" destOrd="0" presId="urn:microsoft.com/office/officeart/2005/8/layout/cycle8"/>
    <dgm:cxn modelId="{396BA751-CC43-4267-AC96-E776364C9D4E}" type="presParOf" srcId="{897CDCAC-CF44-468F-B8D7-C9C52A3FD336}" destId="{76E35CE0-833D-457C-8693-8C01FDD82853}" srcOrd="4" destOrd="0" presId="urn:microsoft.com/office/officeart/2005/8/layout/cycle8"/>
    <dgm:cxn modelId="{8B93E708-E23B-420E-B507-A75507CAF239}" type="presParOf" srcId="{897CDCAC-CF44-468F-B8D7-C9C52A3FD336}" destId="{0637BFA1-98F7-4A74-BFD1-6DD8EAB059A5}" srcOrd="5" destOrd="0" presId="urn:microsoft.com/office/officeart/2005/8/layout/cycle8"/>
    <dgm:cxn modelId="{44259C77-DB66-47A3-A301-9DC540099200}" type="presParOf" srcId="{897CDCAC-CF44-468F-B8D7-C9C52A3FD336}" destId="{E2D53D38-1192-4502-9F21-D889803500FF}" srcOrd="6" destOrd="0" presId="urn:microsoft.com/office/officeart/2005/8/layout/cycle8"/>
    <dgm:cxn modelId="{89560707-48E6-4AE3-86DE-06466BD60C6B}" type="presParOf" srcId="{897CDCAC-CF44-468F-B8D7-C9C52A3FD336}" destId="{51209404-D1D9-4513-87B9-0D116DF2495B}" srcOrd="7" destOrd="0" presId="urn:microsoft.com/office/officeart/2005/8/layout/cycle8"/>
    <dgm:cxn modelId="{5F657F33-17AC-413F-88E6-278952D9D1F6}" type="presParOf" srcId="{897CDCAC-CF44-468F-B8D7-C9C52A3FD336}" destId="{DAB7A441-10A9-41CF-9464-ED73814ABB38}" srcOrd="8" destOrd="0" presId="urn:microsoft.com/office/officeart/2005/8/layout/cycle8"/>
    <dgm:cxn modelId="{800DACB7-2792-4BD2-945C-3A3B7567F232}" type="presParOf" srcId="{897CDCAC-CF44-468F-B8D7-C9C52A3FD336}" destId="{52477F83-7319-4C3F-9D25-25E1F886F5BC}" srcOrd="9" destOrd="0" presId="urn:microsoft.com/office/officeart/2005/8/layout/cycle8"/>
    <dgm:cxn modelId="{D15782F5-BB6E-4F31-8B70-13D0FE5D4D57}" type="presParOf" srcId="{897CDCAC-CF44-468F-B8D7-C9C52A3FD336}" destId="{C611B422-BA71-4F3E-962E-88F7DD1BA578}" srcOrd="10" destOrd="0" presId="urn:microsoft.com/office/officeart/2005/8/layout/cycle8"/>
    <dgm:cxn modelId="{7DD52BA5-07FB-469D-BAAB-47A6ADBF305E}" type="presParOf" srcId="{897CDCAC-CF44-468F-B8D7-C9C52A3FD336}" destId="{B6B8113D-0062-4CC7-9925-D0908C81284D}" srcOrd="11" destOrd="0" presId="urn:microsoft.com/office/officeart/2005/8/layout/cycle8"/>
    <dgm:cxn modelId="{4F03E9AA-7893-4FC7-BDFD-3390DB5FC59C}" type="presParOf" srcId="{897CDCAC-CF44-468F-B8D7-C9C52A3FD336}" destId="{4D186710-C046-4498-86EE-0DBB6B4D5D7C}" srcOrd="12" destOrd="0" presId="urn:microsoft.com/office/officeart/2005/8/layout/cycle8"/>
    <dgm:cxn modelId="{F0554801-2713-4D98-9C78-ADE14A77022F}" type="presParOf" srcId="{897CDCAC-CF44-468F-B8D7-C9C52A3FD336}" destId="{FB50587B-E2F6-4FB6-8ADB-81DFABC07076}" srcOrd="13" destOrd="0" presId="urn:microsoft.com/office/officeart/2005/8/layout/cycle8"/>
    <dgm:cxn modelId="{9DEB720B-6BE6-4F8B-8ACD-4310A2A3E772}" type="presParOf" srcId="{897CDCAC-CF44-468F-B8D7-C9C52A3FD336}" destId="{EA1ED84D-A5A5-4C75-B8EE-C05AFE1535E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D8385-F427-4440-BC55-B89DF499B0C4}">
      <dsp:nvSpPr>
        <dsp:cNvPr id="0" name=""/>
        <dsp:cNvSpPr/>
      </dsp:nvSpPr>
      <dsp:spPr>
        <a:xfrm>
          <a:off x="904403" y="1662"/>
          <a:ext cx="2627907" cy="13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Quality Assurance </a:t>
          </a:r>
          <a:r>
            <a:rPr lang="en-US" sz="2700" strike="noStrike" kern="1200" dirty="0" smtClean="0"/>
            <a:t>(QA) </a:t>
          </a:r>
          <a:endParaRPr lang="en-US" sz="2700" strike="noStrike" kern="1200" dirty="0"/>
        </a:p>
      </dsp:txBody>
      <dsp:txXfrm>
        <a:off x="942887" y="40146"/>
        <a:ext cx="2550939" cy="1236985"/>
      </dsp:txXfrm>
    </dsp:sp>
    <dsp:sp modelId="{697B6895-DE01-49C0-9B89-E68BAEDEAC25}">
      <dsp:nvSpPr>
        <dsp:cNvPr id="0" name=""/>
        <dsp:cNvSpPr/>
      </dsp:nvSpPr>
      <dsp:spPr>
        <a:xfrm>
          <a:off x="1167194" y="1315616"/>
          <a:ext cx="262790" cy="985465"/>
        </a:xfrm>
        <a:custGeom>
          <a:avLst/>
          <a:gdLst/>
          <a:ahLst/>
          <a:cxnLst/>
          <a:rect l="0" t="0" r="0" b="0"/>
          <a:pathLst>
            <a:path>
              <a:moveTo>
                <a:pt x="0" y="0"/>
              </a:moveTo>
              <a:lnTo>
                <a:pt x="0" y="985465"/>
              </a:lnTo>
              <a:lnTo>
                <a:pt x="262790" y="9854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DEE00C-D36B-4A66-8BE3-4EA65375841F}">
      <dsp:nvSpPr>
        <dsp:cNvPr id="0" name=""/>
        <dsp:cNvSpPr/>
      </dsp:nvSpPr>
      <dsp:spPr>
        <a:xfrm>
          <a:off x="1429985" y="1644104"/>
          <a:ext cx="2102326" cy="13139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Specification of standards for quality of service and outcomes.</a:t>
          </a:r>
          <a:endParaRPr lang="en-US" sz="1400" kern="1200" dirty="0"/>
        </a:p>
      </dsp:txBody>
      <dsp:txXfrm>
        <a:off x="1468469" y="1682588"/>
        <a:ext cx="2025358" cy="1236985"/>
      </dsp:txXfrm>
    </dsp:sp>
    <dsp:sp modelId="{4041E094-9136-44F2-8C1C-5170C6CF86A4}">
      <dsp:nvSpPr>
        <dsp:cNvPr id="0" name=""/>
        <dsp:cNvSpPr/>
      </dsp:nvSpPr>
      <dsp:spPr>
        <a:xfrm>
          <a:off x="1167194" y="1315616"/>
          <a:ext cx="262790" cy="2627907"/>
        </a:xfrm>
        <a:custGeom>
          <a:avLst/>
          <a:gdLst/>
          <a:ahLst/>
          <a:cxnLst/>
          <a:rect l="0" t="0" r="0" b="0"/>
          <a:pathLst>
            <a:path>
              <a:moveTo>
                <a:pt x="0" y="0"/>
              </a:moveTo>
              <a:lnTo>
                <a:pt x="0" y="2627907"/>
              </a:lnTo>
              <a:lnTo>
                <a:pt x="262790" y="2627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DD0EF-F605-4978-AB94-6AA7C89CC877}">
      <dsp:nvSpPr>
        <dsp:cNvPr id="0" name=""/>
        <dsp:cNvSpPr/>
      </dsp:nvSpPr>
      <dsp:spPr>
        <a:xfrm>
          <a:off x="1429985" y="3286546"/>
          <a:ext cx="2102326" cy="13139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A process throughout the organization for assuring that care is maintained at acceptable levels in relation to those standards.</a:t>
          </a:r>
          <a:endParaRPr lang="en-US" sz="1400" kern="1200" dirty="0"/>
        </a:p>
      </dsp:txBody>
      <dsp:txXfrm>
        <a:off x="1468469" y="3325030"/>
        <a:ext cx="2025358" cy="1236985"/>
      </dsp:txXfrm>
    </dsp:sp>
    <dsp:sp modelId="{2A3F9ABA-18C5-4AB6-87FB-5842A9F40C68}">
      <dsp:nvSpPr>
        <dsp:cNvPr id="0" name=""/>
        <dsp:cNvSpPr/>
      </dsp:nvSpPr>
      <dsp:spPr>
        <a:xfrm>
          <a:off x="4189288" y="1662"/>
          <a:ext cx="2627907" cy="13139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Performance Improvement </a:t>
          </a:r>
          <a:r>
            <a:rPr lang="en-US" sz="2700" strike="noStrike" kern="1200" dirty="0" smtClean="0"/>
            <a:t>(PI)</a:t>
          </a:r>
          <a:endParaRPr lang="en-US" sz="2700" strike="noStrike" kern="1200" dirty="0"/>
        </a:p>
      </dsp:txBody>
      <dsp:txXfrm>
        <a:off x="4227772" y="40146"/>
        <a:ext cx="2550939" cy="1236985"/>
      </dsp:txXfrm>
    </dsp:sp>
    <dsp:sp modelId="{E57E4E48-FB92-4534-B79E-6EDD4B0219B0}">
      <dsp:nvSpPr>
        <dsp:cNvPr id="0" name=""/>
        <dsp:cNvSpPr/>
      </dsp:nvSpPr>
      <dsp:spPr>
        <a:xfrm>
          <a:off x="4452079" y="1315616"/>
          <a:ext cx="262790" cy="985465"/>
        </a:xfrm>
        <a:custGeom>
          <a:avLst/>
          <a:gdLst/>
          <a:ahLst/>
          <a:cxnLst/>
          <a:rect l="0" t="0" r="0" b="0"/>
          <a:pathLst>
            <a:path>
              <a:moveTo>
                <a:pt x="0" y="0"/>
              </a:moveTo>
              <a:lnTo>
                <a:pt x="0" y="985465"/>
              </a:lnTo>
              <a:lnTo>
                <a:pt x="262790" y="9854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743E1F-47A9-4E3D-80B3-EF64A3D4EB75}">
      <dsp:nvSpPr>
        <dsp:cNvPr id="0" name=""/>
        <dsp:cNvSpPr/>
      </dsp:nvSpPr>
      <dsp:spPr>
        <a:xfrm>
          <a:off x="4714870" y="1644104"/>
          <a:ext cx="2102326" cy="13139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The continuous study and improvement of processes with the intent to better services or outcomes, and prevent or decrease the likelihood of problems. </a:t>
          </a:r>
          <a:endParaRPr lang="en-US" sz="1400" kern="1200" dirty="0"/>
        </a:p>
      </dsp:txBody>
      <dsp:txXfrm>
        <a:off x="4753354" y="1682588"/>
        <a:ext cx="2025358" cy="1236985"/>
      </dsp:txXfrm>
    </dsp:sp>
    <dsp:sp modelId="{17B22737-ED7F-42E0-A05F-E0532820B7A8}">
      <dsp:nvSpPr>
        <dsp:cNvPr id="0" name=""/>
        <dsp:cNvSpPr/>
      </dsp:nvSpPr>
      <dsp:spPr>
        <a:xfrm>
          <a:off x="4452079" y="1315616"/>
          <a:ext cx="262790" cy="2627907"/>
        </a:xfrm>
        <a:custGeom>
          <a:avLst/>
          <a:gdLst/>
          <a:ahLst/>
          <a:cxnLst/>
          <a:rect l="0" t="0" r="0" b="0"/>
          <a:pathLst>
            <a:path>
              <a:moveTo>
                <a:pt x="0" y="0"/>
              </a:moveTo>
              <a:lnTo>
                <a:pt x="0" y="2627907"/>
              </a:lnTo>
              <a:lnTo>
                <a:pt x="262790" y="2627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1B37DE-A88A-488F-B536-F544CD176965}">
      <dsp:nvSpPr>
        <dsp:cNvPr id="0" name=""/>
        <dsp:cNvSpPr/>
      </dsp:nvSpPr>
      <dsp:spPr>
        <a:xfrm>
          <a:off x="4714870" y="3286546"/>
          <a:ext cx="2102326" cy="13139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smtClean="0"/>
            <a:t>PI aims to improve processes involved in health care delivery and resident quality of life.</a:t>
          </a:r>
          <a:endParaRPr lang="en-US" sz="1400" kern="1200" dirty="0"/>
        </a:p>
      </dsp:txBody>
      <dsp:txXfrm>
        <a:off x="4753354" y="3325030"/>
        <a:ext cx="2025358" cy="123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CD974-44F4-4E74-8ADC-FF3A39B6A91C}">
      <dsp:nvSpPr>
        <dsp:cNvPr id="0" name=""/>
        <dsp:cNvSpPr/>
      </dsp:nvSpPr>
      <dsp:spPr>
        <a:xfrm>
          <a:off x="3203731" y="395235"/>
          <a:ext cx="4805597" cy="5255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Effective date: 11/28/2016</a:t>
          </a:r>
          <a:endParaRPr lang="en-US" sz="2800" kern="1200" dirty="0"/>
        </a:p>
      </dsp:txBody>
      <dsp:txXfrm>
        <a:off x="3203731" y="460929"/>
        <a:ext cx="4608517" cy="394161"/>
      </dsp:txXfrm>
    </dsp:sp>
    <dsp:sp modelId="{EBAF0761-7925-4D33-8B2F-436AB60D9B7C}">
      <dsp:nvSpPr>
        <dsp:cNvPr id="0" name=""/>
        <dsp:cNvSpPr/>
      </dsp:nvSpPr>
      <dsp:spPr>
        <a:xfrm>
          <a:off x="0" y="76519"/>
          <a:ext cx="3203731" cy="1333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Phase 1:</a:t>
          </a:r>
        </a:p>
        <a:p>
          <a:pPr lvl="0" algn="ctr" defTabSz="800100">
            <a:lnSpc>
              <a:spcPct val="90000"/>
            </a:lnSpc>
            <a:spcBef>
              <a:spcPct val="0"/>
            </a:spcBef>
            <a:spcAft>
              <a:spcPct val="35000"/>
            </a:spcAft>
          </a:pPr>
          <a:r>
            <a:rPr lang="en-US" sz="1800" kern="1200" dirty="0" smtClean="0"/>
            <a:t> </a:t>
          </a:r>
          <a:r>
            <a:rPr lang="en-US" sz="1600" kern="1200" dirty="0" smtClean="0"/>
            <a:t>Revision of NH Requirements for Participation in the Automated Survey Processing Environment (ASPEN)</a:t>
          </a:r>
          <a:endParaRPr lang="en-US" sz="1600" kern="1200" dirty="0"/>
        </a:p>
      </dsp:txBody>
      <dsp:txXfrm>
        <a:off x="65074" y="141593"/>
        <a:ext cx="3073583" cy="1202902"/>
      </dsp:txXfrm>
    </dsp:sp>
    <dsp:sp modelId="{81A66278-EECA-470B-A65E-30B39BC82057}">
      <dsp:nvSpPr>
        <dsp:cNvPr id="0" name=""/>
        <dsp:cNvSpPr/>
      </dsp:nvSpPr>
      <dsp:spPr>
        <a:xfrm>
          <a:off x="3203731" y="2023155"/>
          <a:ext cx="4805597" cy="5255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Effective date: 11/28/2017</a:t>
          </a:r>
          <a:endParaRPr lang="en-US" sz="2800" kern="1200" dirty="0"/>
        </a:p>
      </dsp:txBody>
      <dsp:txXfrm>
        <a:off x="3203731" y="2088849"/>
        <a:ext cx="4608517" cy="394161"/>
      </dsp:txXfrm>
    </dsp:sp>
    <dsp:sp modelId="{23158DFB-4BC2-48F4-94C6-1F6058376310}">
      <dsp:nvSpPr>
        <dsp:cNvPr id="0" name=""/>
        <dsp:cNvSpPr/>
      </dsp:nvSpPr>
      <dsp:spPr>
        <a:xfrm>
          <a:off x="0" y="1630709"/>
          <a:ext cx="3203731" cy="1333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Phase 2: </a:t>
          </a:r>
        </a:p>
        <a:p>
          <a:pPr lvl="0" algn="ctr" defTabSz="800100">
            <a:lnSpc>
              <a:spcPct val="90000"/>
            </a:lnSpc>
            <a:spcBef>
              <a:spcPct val="0"/>
            </a:spcBef>
            <a:spcAft>
              <a:spcPct val="35000"/>
            </a:spcAft>
          </a:pPr>
          <a:r>
            <a:rPr lang="en-US" sz="1600" kern="1200" dirty="0" smtClean="0"/>
            <a:t>New F-Tags &amp; numbering, updated Interpretive Guidance (IG), implementation of new survey process</a:t>
          </a:r>
          <a:endParaRPr lang="en-US" sz="1600" kern="1200" dirty="0"/>
        </a:p>
      </dsp:txBody>
      <dsp:txXfrm>
        <a:off x="65074" y="1695783"/>
        <a:ext cx="3073583" cy="1202902"/>
      </dsp:txXfrm>
    </dsp:sp>
    <dsp:sp modelId="{061EE168-11D3-4742-85A8-E40B2A823B04}">
      <dsp:nvSpPr>
        <dsp:cNvPr id="0" name=""/>
        <dsp:cNvSpPr/>
      </dsp:nvSpPr>
      <dsp:spPr>
        <a:xfrm>
          <a:off x="3203731" y="3492127"/>
          <a:ext cx="4805597" cy="52331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Effective date: 11/28/2019</a:t>
          </a:r>
          <a:endParaRPr lang="en-US" sz="2800" kern="1200" dirty="0"/>
        </a:p>
      </dsp:txBody>
      <dsp:txXfrm>
        <a:off x="3203731" y="3557541"/>
        <a:ext cx="4609355" cy="392485"/>
      </dsp:txXfrm>
    </dsp:sp>
    <dsp:sp modelId="{0D46F2ED-7AAA-4874-BBCC-53525B4DE87B}">
      <dsp:nvSpPr>
        <dsp:cNvPr id="0" name=""/>
        <dsp:cNvSpPr/>
      </dsp:nvSpPr>
      <dsp:spPr>
        <a:xfrm>
          <a:off x="0" y="3122708"/>
          <a:ext cx="3203731" cy="13397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Phase 3: </a:t>
          </a:r>
        </a:p>
        <a:p>
          <a:pPr lvl="0" algn="ctr" defTabSz="800100">
            <a:lnSpc>
              <a:spcPct val="90000"/>
            </a:lnSpc>
            <a:spcBef>
              <a:spcPct val="0"/>
            </a:spcBef>
            <a:spcAft>
              <a:spcPct val="35000"/>
            </a:spcAft>
          </a:pPr>
          <a:r>
            <a:rPr lang="en-US" sz="1600" kern="1200" dirty="0" smtClean="0"/>
            <a:t>Phase 1 and 2 requirements and those  that need  additional implementation time</a:t>
          </a:r>
        </a:p>
      </dsp:txBody>
      <dsp:txXfrm>
        <a:off x="65399" y="3188107"/>
        <a:ext cx="3072933" cy="1208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88D11-224B-4FF9-9AA0-CF46DF78BA2D}">
      <dsp:nvSpPr>
        <dsp:cNvPr id="0" name=""/>
        <dsp:cNvSpPr/>
      </dsp:nvSpPr>
      <dsp:spPr>
        <a:xfrm>
          <a:off x="1125443" y="272292"/>
          <a:ext cx="1947672" cy="194796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E6255-1B6F-4AE2-A59F-B21EB3BDCDA6}">
      <dsp:nvSpPr>
        <dsp:cNvPr id="0" name=""/>
        <dsp:cNvSpPr/>
      </dsp:nvSpPr>
      <dsp:spPr>
        <a:xfrm>
          <a:off x="1555943" y="975568"/>
          <a:ext cx="1082283" cy="541012"/>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Data</a:t>
          </a:r>
          <a:endParaRPr lang="en-US" sz="1700" kern="1200" dirty="0"/>
        </a:p>
      </dsp:txBody>
      <dsp:txXfrm>
        <a:off x="1555943" y="975568"/>
        <a:ext cx="1082283" cy="541012"/>
      </dsp:txXfrm>
    </dsp:sp>
    <dsp:sp modelId="{666F916A-025C-4541-BF09-45B11D8280F4}">
      <dsp:nvSpPr>
        <dsp:cNvPr id="0" name=""/>
        <dsp:cNvSpPr/>
      </dsp:nvSpPr>
      <dsp:spPr>
        <a:xfrm>
          <a:off x="584484" y="1391544"/>
          <a:ext cx="1947672" cy="194796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E34E9-70A7-4E6A-9B9F-6146B512E375}">
      <dsp:nvSpPr>
        <dsp:cNvPr id="0" name=""/>
        <dsp:cNvSpPr/>
      </dsp:nvSpPr>
      <dsp:spPr>
        <a:xfrm>
          <a:off x="1017178" y="2101294"/>
          <a:ext cx="1082283" cy="541012"/>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Information </a:t>
          </a:r>
          <a:endParaRPr lang="en-US" sz="1700" kern="1200" dirty="0"/>
        </a:p>
      </dsp:txBody>
      <dsp:txXfrm>
        <a:off x="1017178" y="2101294"/>
        <a:ext cx="1082283" cy="541012"/>
      </dsp:txXfrm>
    </dsp:sp>
    <dsp:sp modelId="{10A412A3-A4FB-4005-866A-E9FA522AE7C8}">
      <dsp:nvSpPr>
        <dsp:cNvPr id="0" name=""/>
        <dsp:cNvSpPr/>
      </dsp:nvSpPr>
      <dsp:spPr>
        <a:xfrm>
          <a:off x="1264066" y="2644734"/>
          <a:ext cx="1673352" cy="167402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EB049-5255-46C1-A03C-8FCF0BF09252}">
      <dsp:nvSpPr>
        <dsp:cNvPr id="0" name=""/>
        <dsp:cNvSpPr/>
      </dsp:nvSpPr>
      <dsp:spPr>
        <a:xfrm>
          <a:off x="1558503" y="3228639"/>
          <a:ext cx="1082283" cy="541012"/>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Knowledge </a:t>
          </a:r>
          <a:endParaRPr lang="en-US" sz="1700" kern="1200" dirty="0"/>
        </a:p>
      </dsp:txBody>
      <dsp:txXfrm>
        <a:off x="1558503" y="3228639"/>
        <a:ext cx="1082283" cy="541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ED8FA-DE3B-4E3D-BBC7-C79662447889}">
      <dsp:nvSpPr>
        <dsp:cNvPr id="0" name=""/>
        <dsp:cNvSpPr/>
      </dsp:nvSpPr>
      <dsp:spPr>
        <a:xfrm>
          <a:off x="276778" y="1984"/>
          <a:ext cx="2240998"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Minimum Data Set (MDS)</a:t>
          </a:r>
          <a:endParaRPr lang="en-US" sz="2500" kern="1200" dirty="0"/>
        </a:p>
      </dsp:txBody>
      <dsp:txXfrm>
        <a:off x="276778" y="1984"/>
        <a:ext cx="2240998" cy="1343739"/>
      </dsp:txXfrm>
    </dsp:sp>
    <dsp:sp modelId="{C0BF38ED-CA03-45C2-8C4C-1BD593CC50BC}">
      <dsp:nvSpPr>
        <dsp:cNvPr id="0" name=""/>
        <dsp:cNvSpPr/>
      </dsp:nvSpPr>
      <dsp:spPr>
        <a:xfrm>
          <a:off x="2741733" y="1984"/>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Feedback from Staff, Residents, and Families</a:t>
          </a:r>
          <a:endParaRPr lang="en-US" sz="2500" kern="1200" dirty="0"/>
        </a:p>
      </dsp:txBody>
      <dsp:txXfrm>
        <a:off x="2741733" y="1984"/>
        <a:ext cx="2239565" cy="1343739"/>
      </dsp:txXfrm>
    </dsp:sp>
    <dsp:sp modelId="{FC108523-3ED0-4757-BA05-F653B9084710}">
      <dsp:nvSpPr>
        <dsp:cNvPr id="0" name=""/>
        <dsp:cNvSpPr/>
      </dsp:nvSpPr>
      <dsp:spPr>
        <a:xfrm>
          <a:off x="5205256" y="1984"/>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Satisfaction Surveys</a:t>
          </a:r>
          <a:endParaRPr lang="en-US" sz="2500" kern="1200" dirty="0"/>
        </a:p>
      </dsp:txBody>
      <dsp:txXfrm>
        <a:off x="5205256" y="1984"/>
        <a:ext cx="2239565" cy="1343739"/>
      </dsp:txXfrm>
    </dsp:sp>
    <dsp:sp modelId="{65C7B495-043B-45B9-9D49-6D51A145A78C}">
      <dsp:nvSpPr>
        <dsp:cNvPr id="0" name=""/>
        <dsp:cNvSpPr/>
      </dsp:nvSpPr>
      <dsp:spPr>
        <a:xfrm>
          <a:off x="277494" y="1569680"/>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Audits of Logs, Trackers, etc.</a:t>
          </a:r>
          <a:endParaRPr lang="en-US" sz="2500" kern="1200" dirty="0"/>
        </a:p>
      </dsp:txBody>
      <dsp:txXfrm>
        <a:off x="277494" y="1569680"/>
        <a:ext cx="2239565" cy="1343739"/>
      </dsp:txXfrm>
    </dsp:sp>
    <dsp:sp modelId="{0BE2983F-1D0A-4AFD-9D3B-6F5E69FF05DA}">
      <dsp:nvSpPr>
        <dsp:cNvPr id="0" name=""/>
        <dsp:cNvSpPr/>
      </dsp:nvSpPr>
      <dsp:spPr>
        <a:xfrm>
          <a:off x="2741017" y="1569680"/>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Quality Measures (QMs)</a:t>
          </a:r>
          <a:endParaRPr lang="en-US" sz="2500" kern="1200" dirty="0"/>
        </a:p>
      </dsp:txBody>
      <dsp:txXfrm>
        <a:off x="2741017" y="1569680"/>
        <a:ext cx="2239565" cy="1343739"/>
      </dsp:txXfrm>
    </dsp:sp>
    <dsp:sp modelId="{9789D36D-3DE4-42AF-B111-D0EC1CB9009B}">
      <dsp:nvSpPr>
        <dsp:cNvPr id="0" name=""/>
        <dsp:cNvSpPr/>
      </dsp:nvSpPr>
      <dsp:spPr>
        <a:xfrm>
          <a:off x="5204539" y="1569680"/>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Observations</a:t>
          </a:r>
          <a:endParaRPr lang="en-US" sz="2500" kern="1200" dirty="0"/>
        </a:p>
      </dsp:txBody>
      <dsp:txXfrm>
        <a:off x="5204539" y="1569680"/>
        <a:ext cx="2239565" cy="1343739"/>
      </dsp:txXfrm>
    </dsp:sp>
    <dsp:sp modelId="{CAD0D6C4-58C8-4E62-A16C-FC11588E55A5}">
      <dsp:nvSpPr>
        <dsp:cNvPr id="0" name=""/>
        <dsp:cNvSpPr/>
      </dsp:nvSpPr>
      <dsp:spPr>
        <a:xfrm>
          <a:off x="277494" y="3137376"/>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Medical Record Reviews</a:t>
          </a:r>
          <a:endParaRPr lang="en-US" sz="2500" kern="1200" dirty="0"/>
        </a:p>
      </dsp:txBody>
      <dsp:txXfrm>
        <a:off x="277494" y="3137376"/>
        <a:ext cx="2239565" cy="1343739"/>
      </dsp:txXfrm>
    </dsp:sp>
    <dsp:sp modelId="{0B9AFB10-A89C-4E94-B322-61E6DB163EC0}">
      <dsp:nvSpPr>
        <dsp:cNvPr id="0" name=""/>
        <dsp:cNvSpPr/>
      </dsp:nvSpPr>
      <dsp:spPr>
        <a:xfrm>
          <a:off x="2741017" y="3137376"/>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Survey Results</a:t>
          </a:r>
          <a:endParaRPr lang="en-US" sz="2500" kern="1200" dirty="0"/>
        </a:p>
      </dsp:txBody>
      <dsp:txXfrm>
        <a:off x="2741017" y="3137376"/>
        <a:ext cx="2239565" cy="1343739"/>
      </dsp:txXfrm>
    </dsp:sp>
    <dsp:sp modelId="{0381CE5F-7C98-488A-9FF0-FDD374197C56}">
      <dsp:nvSpPr>
        <dsp:cNvPr id="0" name=""/>
        <dsp:cNvSpPr/>
      </dsp:nvSpPr>
      <dsp:spPr>
        <a:xfrm>
          <a:off x="5204539" y="3137376"/>
          <a:ext cx="2239565" cy="134373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Others?</a:t>
          </a:r>
          <a:endParaRPr lang="en-US" sz="2500" kern="1200" dirty="0"/>
        </a:p>
      </dsp:txBody>
      <dsp:txXfrm>
        <a:off x="5204539" y="3137376"/>
        <a:ext cx="2239565" cy="13437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B3EA0DD-C938-4B70-9292-476BAA62BAA0}" type="slidenum">
              <a:rPr lang="en-US" smtClean="0"/>
              <a:t>‹#›</a:t>
            </a:fld>
            <a:endParaRPr lang="en-US"/>
          </a:p>
        </p:txBody>
      </p:sp>
    </p:spTree>
    <p:extLst>
      <p:ext uri="{BB962C8B-B14F-4D97-AF65-F5344CB8AC3E}">
        <p14:creationId xmlns:p14="http://schemas.microsoft.com/office/powerpoint/2010/main" val="304536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E3A9C61-D010-4FA3-994F-DFE9C10DB520}" type="datetimeFigureOut">
              <a:rPr lang="en-US" smtClean="0"/>
              <a:t>10/4/2018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C1ACA86-36E8-47A5-8B59-2F8C9121F009}" type="slidenum">
              <a:rPr lang="en-US" smtClean="0"/>
              <a:t>‹#›</a:t>
            </a:fld>
            <a:endParaRPr lang="en-US" dirty="0"/>
          </a:p>
        </p:txBody>
      </p:sp>
    </p:spTree>
    <p:extLst>
      <p:ext uri="{BB962C8B-B14F-4D97-AF65-F5344CB8AC3E}">
        <p14:creationId xmlns:p14="http://schemas.microsoft.com/office/powerpoint/2010/main" val="6748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1784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10</a:t>
            </a:fld>
            <a:endParaRPr lang="en-US" dirty="0"/>
          </a:p>
        </p:txBody>
      </p:sp>
    </p:spTree>
    <p:extLst>
      <p:ext uri="{BB962C8B-B14F-4D97-AF65-F5344CB8AC3E}">
        <p14:creationId xmlns:p14="http://schemas.microsoft.com/office/powerpoint/2010/main" val="296106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1174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9972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7409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6854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34888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80219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5154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9047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8780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2</a:t>
            </a:fld>
            <a:endParaRPr lang="en-US" dirty="0"/>
          </a:p>
        </p:txBody>
      </p:sp>
    </p:spTree>
    <p:extLst>
      <p:ext uri="{BB962C8B-B14F-4D97-AF65-F5344CB8AC3E}">
        <p14:creationId xmlns:p14="http://schemas.microsoft.com/office/powerpoint/2010/main" val="417894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53267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3663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224746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52986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98464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7269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39544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826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264881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5986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b="1" dirty="0"/>
          </a:p>
        </p:txBody>
      </p:sp>
      <p:sp>
        <p:nvSpPr>
          <p:cNvPr id="4" name="Slide Number Placeholder 3"/>
          <p:cNvSpPr>
            <a:spLocks noGrp="1"/>
          </p:cNvSpPr>
          <p:nvPr>
            <p:ph type="sldNum" sz="quarter" idx="10"/>
          </p:nvPr>
        </p:nvSpPr>
        <p:spPr/>
        <p:txBody>
          <a:bodyPr/>
          <a:lstStyle/>
          <a:p>
            <a:fld id="{E6E49B88-C793-41F8-9EA0-1766465DAF74}" type="slidenum">
              <a:rPr lang="en-US" smtClean="0"/>
              <a:t>3</a:t>
            </a:fld>
            <a:endParaRPr lang="en-US"/>
          </a:p>
        </p:txBody>
      </p:sp>
    </p:spTree>
    <p:extLst>
      <p:ext uri="{BB962C8B-B14F-4D97-AF65-F5344CB8AC3E}">
        <p14:creationId xmlns:p14="http://schemas.microsoft.com/office/powerpoint/2010/main" val="562962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55928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53904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395493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395493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310700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961060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39</a:t>
            </a:fld>
            <a:endParaRPr lang="en-US" dirty="0"/>
          </a:p>
        </p:txBody>
      </p:sp>
    </p:spTree>
    <p:extLst>
      <p:ext uri="{BB962C8B-B14F-4D97-AF65-F5344CB8AC3E}">
        <p14:creationId xmlns:p14="http://schemas.microsoft.com/office/powerpoint/2010/main" val="1209120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40</a:t>
            </a:fld>
            <a:endParaRPr lang="en-US" dirty="0"/>
          </a:p>
        </p:txBody>
      </p:sp>
    </p:spTree>
    <p:extLst>
      <p:ext uri="{BB962C8B-B14F-4D97-AF65-F5344CB8AC3E}">
        <p14:creationId xmlns:p14="http://schemas.microsoft.com/office/powerpoint/2010/main" val="1737628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41</a:t>
            </a:fld>
            <a:endParaRPr lang="en-US" dirty="0"/>
          </a:p>
        </p:txBody>
      </p:sp>
    </p:spTree>
    <p:extLst>
      <p:ext uri="{BB962C8B-B14F-4D97-AF65-F5344CB8AC3E}">
        <p14:creationId xmlns:p14="http://schemas.microsoft.com/office/powerpoint/2010/main" val="247655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42</a:t>
            </a:fld>
            <a:endParaRPr lang="en-US" dirty="0"/>
          </a:p>
        </p:txBody>
      </p:sp>
    </p:spTree>
    <p:extLst>
      <p:ext uri="{BB962C8B-B14F-4D97-AF65-F5344CB8AC3E}">
        <p14:creationId xmlns:p14="http://schemas.microsoft.com/office/powerpoint/2010/main" val="174249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59100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43</a:t>
            </a:fld>
            <a:endParaRPr lang="en-US" dirty="0"/>
          </a:p>
        </p:txBody>
      </p:sp>
    </p:spTree>
    <p:extLst>
      <p:ext uri="{BB962C8B-B14F-4D97-AF65-F5344CB8AC3E}">
        <p14:creationId xmlns:p14="http://schemas.microsoft.com/office/powerpoint/2010/main" val="3659717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566B8-9A97-4ABF-913A-6C862EDAD278}" type="slidenum">
              <a:rPr lang="en-US" smtClean="0"/>
              <a:t>44</a:t>
            </a:fld>
            <a:endParaRPr lang="en-US"/>
          </a:p>
        </p:txBody>
      </p:sp>
    </p:spTree>
    <p:extLst>
      <p:ext uri="{BB962C8B-B14F-4D97-AF65-F5344CB8AC3E}">
        <p14:creationId xmlns:p14="http://schemas.microsoft.com/office/powerpoint/2010/main" val="2323708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2B566B8-9A97-4ABF-913A-6C862EDAD278}" type="slidenum">
              <a:rPr lang="en-US" smtClean="0"/>
              <a:t>45</a:t>
            </a:fld>
            <a:endParaRPr lang="en-US"/>
          </a:p>
        </p:txBody>
      </p:sp>
    </p:spTree>
    <p:extLst>
      <p:ext uri="{BB962C8B-B14F-4D97-AF65-F5344CB8AC3E}">
        <p14:creationId xmlns:p14="http://schemas.microsoft.com/office/powerpoint/2010/main" val="2490141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dirty="0"/>
          </a:p>
        </p:txBody>
      </p:sp>
      <p:sp>
        <p:nvSpPr>
          <p:cNvPr id="4" name="Slide Number Placeholder 3"/>
          <p:cNvSpPr>
            <a:spLocks noGrp="1"/>
          </p:cNvSpPr>
          <p:nvPr>
            <p:ph type="sldNum" sz="quarter" idx="10"/>
          </p:nvPr>
        </p:nvSpPr>
        <p:spPr/>
        <p:txBody>
          <a:bodyPr/>
          <a:lstStyle/>
          <a:p>
            <a:fld id="{02B566B8-9A97-4ABF-913A-6C862EDAD278}" type="slidenum">
              <a:rPr lang="en-US" smtClean="0"/>
              <a:t>46</a:t>
            </a:fld>
            <a:endParaRPr lang="en-US"/>
          </a:p>
        </p:txBody>
      </p:sp>
    </p:spTree>
    <p:extLst>
      <p:ext uri="{BB962C8B-B14F-4D97-AF65-F5344CB8AC3E}">
        <p14:creationId xmlns:p14="http://schemas.microsoft.com/office/powerpoint/2010/main" val="2490141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566B8-9A97-4ABF-913A-6C862EDAD278}" type="slidenum">
              <a:rPr lang="en-US" smtClean="0"/>
              <a:t>47</a:t>
            </a:fld>
            <a:endParaRPr lang="en-US"/>
          </a:p>
        </p:txBody>
      </p:sp>
    </p:spTree>
    <p:extLst>
      <p:ext uri="{BB962C8B-B14F-4D97-AF65-F5344CB8AC3E}">
        <p14:creationId xmlns:p14="http://schemas.microsoft.com/office/powerpoint/2010/main" val="2100922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48</a:t>
            </a:fld>
            <a:endParaRPr lang="en-US" dirty="0"/>
          </a:p>
        </p:txBody>
      </p:sp>
    </p:spTree>
    <p:extLst>
      <p:ext uri="{BB962C8B-B14F-4D97-AF65-F5344CB8AC3E}">
        <p14:creationId xmlns:p14="http://schemas.microsoft.com/office/powerpoint/2010/main" val="13292233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49</a:t>
            </a:fld>
            <a:endParaRPr lang="en-US" dirty="0"/>
          </a:p>
        </p:txBody>
      </p:sp>
    </p:spTree>
    <p:extLst>
      <p:ext uri="{BB962C8B-B14F-4D97-AF65-F5344CB8AC3E}">
        <p14:creationId xmlns:p14="http://schemas.microsoft.com/office/powerpoint/2010/main" val="1579489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50</a:t>
            </a:fld>
            <a:endParaRPr lang="en-US" dirty="0"/>
          </a:p>
        </p:txBody>
      </p:sp>
    </p:spTree>
    <p:extLst>
      <p:ext uri="{BB962C8B-B14F-4D97-AF65-F5344CB8AC3E}">
        <p14:creationId xmlns:p14="http://schemas.microsoft.com/office/powerpoint/2010/main" val="1347682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C1ACA86-36E8-47A5-8B59-2F8C9121F009}" type="slidenum">
              <a:rPr lang="en-US" smtClean="0"/>
              <a:t>51</a:t>
            </a:fld>
            <a:endParaRPr lang="en-US" dirty="0"/>
          </a:p>
        </p:txBody>
      </p:sp>
    </p:spTree>
    <p:extLst>
      <p:ext uri="{BB962C8B-B14F-4D97-AF65-F5344CB8AC3E}">
        <p14:creationId xmlns:p14="http://schemas.microsoft.com/office/powerpoint/2010/main" val="15313449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C1ACA86-36E8-47A5-8B59-2F8C9121F009}" type="slidenum">
              <a:rPr lang="en-US" smtClean="0"/>
              <a:t>52</a:t>
            </a:fld>
            <a:endParaRPr lang="en-US" dirty="0"/>
          </a:p>
        </p:txBody>
      </p:sp>
    </p:spTree>
    <p:extLst>
      <p:ext uri="{BB962C8B-B14F-4D97-AF65-F5344CB8AC3E}">
        <p14:creationId xmlns:p14="http://schemas.microsoft.com/office/powerpoint/2010/main" val="338503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5</a:t>
            </a:fld>
            <a:endParaRPr lang="en-US" dirty="0"/>
          </a:p>
        </p:txBody>
      </p:sp>
    </p:spTree>
    <p:extLst>
      <p:ext uri="{BB962C8B-B14F-4D97-AF65-F5344CB8AC3E}">
        <p14:creationId xmlns:p14="http://schemas.microsoft.com/office/powerpoint/2010/main" val="1916927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53</a:t>
            </a:fld>
            <a:endParaRPr lang="en-US" dirty="0"/>
          </a:p>
        </p:txBody>
      </p:sp>
    </p:spTree>
    <p:extLst>
      <p:ext uri="{BB962C8B-B14F-4D97-AF65-F5344CB8AC3E}">
        <p14:creationId xmlns:p14="http://schemas.microsoft.com/office/powerpoint/2010/main" val="519977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54</a:t>
            </a:fld>
            <a:endParaRPr lang="en-US" dirty="0"/>
          </a:p>
        </p:txBody>
      </p:sp>
    </p:spTree>
    <p:extLst>
      <p:ext uri="{BB962C8B-B14F-4D97-AF65-F5344CB8AC3E}">
        <p14:creationId xmlns:p14="http://schemas.microsoft.com/office/powerpoint/2010/main" val="899423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C1ACA86-36E8-47A5-8B59-2F8C9121F009}" type="slidenum">
              <a:rPr lang="en-US" smtClean="0"/>
              <a:t>55</a:t>
            </a:fld>
            <a:endParaRPr lang="en-US" dirty="0"/>
          </a:p>
        </p:txBody>
      </p:sp>
    </p:spTree>
    <p:extLst>
      <p:ext uri="{BB962C8B-B14F-4D97-AF65-F5344CB8AC3E}">
        <p14:creationId xmlns:p14="http://schemas.microsoft.com/office/powerpoint/2010/main" val="25191909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56</a:t>
            </a:fld>
            <a:endParaRPr lang="en-US" dirty="0"/>
          </a:p>
        </p:txBody>
      </p:sp>
    </p:spTree>
    <p:extLst>
      <p:ext uri="{BB962C8B-B14F-4D97-AF65-F5344CB8AC3E}">
        <p14:creationId xmlns:p14="http://schemas.microsoft.com/office/powerpoint/2010/main" val="2696652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C1ACA86-36E8-47A5-8B59-2F8C9121F00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61060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C1ACA86-36E8-47A5-8B59-2F8C9121F009}" type="slidenum">
              <a:rPr lang="en-US" smtClean="0"/>
              <a:t>58</a:t>
            </a:fld>
            <a:endParaRPr lang="en-US" dirty="0"/>
          </a:p>
        </p:txBody>
      </p:sp>
    </p:spTree>
    <p:extLst>
      <p:ext uri="{BB962C8B-B14F-4D97-AF65-F5344CB8AC3E}">
        <p14:creationId xmlns:p14="http://schemas.microsoft.com/office/powerpoint/2010/main" val="2347338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961060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578732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62</a:t>
            </a:fld>
            <a:endParaRPr lang="en-US" dirty="0"/>
          </a:p>
        </p:txBody>
      </p:sp>
    </p:spTree>
    <p:extLst>
      <p:ext uri="{BB962C8B-B14F-4D97-AF65-F5344CB8AC3E}">
        <p14:creationId xmlns:p14="http://schemas.microsoft.com/office/powerpoint/2010/main" val="2700578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63</a:t>
            </a:fld>
            <a:endParaRPr lang="en-US" dirty="0"/>
          </a:p>
        </p:txBody>
      </p:sp>
    </p:spTree>
    <p:extLst>
      <p:ext uri="{BB962C8B-B14F-4D97-AF65-F5344CB8AC3E}">
        <p14:creationId xmlns:p14="http://schemas.microsoft.com/office/powerpoint/2010/main" val="400419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EC1ACA86-36E8-47A5-8B59-2F8C9121F009}" type="slidenum">
              <a:rPr lang="en-US" smtClean="0"/>
              <a:t>6</a:t>
            </a:fld>
            <a:endParaRPr lang="en-US" dirty="0"/>
          </a:p>
        </p:txBody>
      </p:sp>
    </p:spTree>
    <p:extLst>
      <p:ext uri="{BB962C8B-B14F-4D97-AF65-F5344CB8AC3E}">
        <p14:creationId xmlns:p14="http://schemas.microsoft.com/office/powerpoint/2010/main" val="21149850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64</a:t>
            </a:fld>
            <a:endParaRPr lang="en-US" dirty="0"/>
          </a:p>
        </p:txBody>
      </p:sp>
    </p:spTree>
    <p:extLst>
      <p:ext uri="{BB962C8B-B14F-4D97-AF65-F5344CB8AC3E}">
        <p14:creationId xmlns:p14="http://schemas.microsoft.com/office/powerpoint/2010/main" val="23781389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65</a:t>
            </a:fld>
            <a:endParaRPr lang="en-US" dirty="0"/>
          </a:p>
        </p:txBody>
      </p:sp>
    </p:spTree>
    <p:extLst>
      <p:ext uri="{BB962C8B-B14F-4D97-AF65-F5344CB8AC3E}">
        <p14:creationId xmlns:p14="http://schemas.microsoft.com/office/powerpoint/2010/main" val="1073847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66</a:t>
            </a:fld>
            <a:endParaRPr lang="en-US" dirty="0"/>
          </a:p>
        </p:txBody>
      </p:sp>
    </p:spTree>
    <p:extLst>
      <p:ext uri="{BB962C8B-B14F-4D97-AF65-F5344CB8AC3E}">
        <p14:creationId xmlns:p14="http://schemas.microsoft.com/office/powerpoint/2010/main" val="28566893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C1ACA86-36E8-47A5-8B59-2F8C9121F009}" type="slidenum">
              <a:rPr lang="en-US" smtClean="0"/>
              <a:t>67</a:t>
            </a:fld>
            <a:endParaRPr lang="en-US" dirty="0"/>
          </a:p>
        </p:txBody>
      </p:sp>
    </p:spTree>
    <p:extLst>
      <p:ext uri="{BB962C8B-B14F-4D97-AF65-F5344CB8AC3E}">
        <p14:creationId xmlns:p14="http://schemas.microsoft.com/office/powerpoint/2010/main" val="25590871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68</a:t>
            </a:fld>
            <a:endParaRPr lang="en-US" dirty="0"/>
          </a:p>
        </p:txBody>
      </p:sp>
    </p:spTree>
    <p:extLst>
      <p:ext uri="{BB962C8B-B14F-4D97-AF65-F5344CB8AC3E}">
        <p14:creationId xmlns:p14="http://schemas.microsoft.com/office/powerpoint/2010/main" val="39548017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69</a:t>
            </a:fld>
            <a:endParaRPr lang="en-US" dirty="0"/>
          </a:p>
        </p:txBody>
      </p:sp>
    </p:spTree>
    <p:extLst>
      <p:ext uri="{BB962C8B-B14F-4D97-AF65-F5344CB8AC3E}">
        <p14:creationId xmlns:p14="http://schemas.microsoft.com/office/powerpoint/2010/main" val="38628648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70</a:t>
            </a:fld>
            <a:endParaRPr lang="en-US" dirty="0"/>
          </a:p>
        </p:txBody>
      </p:sp>
    </p:spTree>
    <p:extLst>
      <p:ext uri="{BB962C8B-B14F-4D97-AF65-F5344CB8AC3E}">
        <p14:creationId xmlns:p14="http://schemas.microsoft.com/office/powerpoint/2010/main" val="3484496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C1ACA86-36E8-47A5-8B59-2F8C9121F009}" type="slidenum">
              <a:rPr lang="en-US" smtClean="0"/>
              <a:t>71</a:t>
            </a:fld>
            <a:endParaRPr lang="en-US" dirty="0"/>
          </a:p>
        </p:txBody>
      </p:sp>
    </p:spTree>
    <p:extLst>
      <p:ext uri="{BB962C8B-B14F-4D97-AF65-F5344CB8AC3E}">
        <p14:creationId xmlns:p14="http://schemas.microsoft.com/office/powerpoint/2010/main" val="33704428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72</a:t>
            </a:fld>
            <a:endParaRPr lang="en-US" dirty="0"/>
          </a:p>
        </p:txBody>
      </p:sp>
    </p:spTree>
    <p:extLst>
      <p:ext uri="{BB962C8B-B14F-4D97-AF65-F5344CB8AC3E}">
        <p14:creationId xmlns:p14="http://schemas.microsoft.com/office/powerpoint/2010/main" val="33704428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73</a:t>
            </a:fld>
            <a:endParaRPr lang="en-US" dirty="0"/>
          </a:p>
        </p:txBody>
      </p:sp>
    </p:spTree>
    <p:extLst>
      <p:ext uri="{BB962C8B-B14F-4D97-AF65-F5344CB8AC3E}">
        <p14:creationId xmlns:p14="http://schemas.microsoft.com/office/powerpoint/2010/main" val="29349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7</a:t>
            </a:fld>
            <a:endParaRPr lang="en-US" dirty="0"/>
          </a:p>
        </p:txBody>
      </p:sp>
    </p:spTree>
    <p:extLst>
      <p:ext uri="{BB962C8B-B14F-4D97-AF65-F5344CB8AC3E}">
        <p14:creationId xmlns:p14="http://schemas.microsoft.com/office/powerpoint/2010/main" val="35482797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C1ACA86-36E8-47A5-8B59-2F8C9121F009}" type="slidenum">
              <a:rPr lang="en-US" smtClean="0"/>
              <a:t>74</a:t>
            </a:fld>
            <a:endParaRPr lang="en-US" dirty="0"/>
          </a:p>
        </p:txBody>
      </p:sp>
    </p:spTree>
    <p:extLst>
      <p:ext uri="{BB962C8B-B14F-4D97-AF65-F5344CB8AC3E}">
        <p14:creationId xmlns:p14="http://schemas.microsoft.com/office/powerpoint/2010/main" val="13243947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t>75</a:t>
            </a:fld>
            <a:endParaRPr lang="en-US"/>
          </a:p>
        </p:txBody>
      </p:sp>
    </p:spTree>
    <p:extLst>
      <p:ext uri="{BB962C8B-B14F-4D97-AF65-F5344CB8AC3E}">
        <p14:creationId xmlns:p14="http://schemas.microsoft.com/office/powerpoint/2010/main" val="38628231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76</a:t>
            </a:fld>
            <a:endParaRPr lang="en-US" dirty="0"/>
          </a:p>
        </p:txBody>
      </p:sp>
    </p:spTree>
    <p:extLst>
      <p:ext uri="{BB962C8B-B14F-4D97-AF65-F5344CB8AC3E}">
        <p14:creationId xmlns:p14="http://schemas.microsoft.com/office/powerpoint/2010/main" val="1324394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77</a:t>
            </a:fld>
            <a:endParaRPr lang="en-US" dirty="0"/>
          </a:p>
        </p:txBody>
      </p:sp>
    </p:spTree>
    <p:extLst>
      <p:ext uri="{BB962C8B-B14F-4D97-AF65-F5344CB8AC3E}">
        <p14:creationId xmlns:p14="http://schemas.microsoft.com/office/powerpoint/2010/main" val="13243947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78</a:t>
            </a:fld>
            <a:endParaRPr lang="en-US" dirty="0"/>
          </a:p>
        </p:txBody>
      </p:sp>
    </p:spTree>
    <p:extLst>
      <p:ext uri="{BB962C8B-B14F-4D97-AF65-F5344CB8AC3E}">
        <p14:creationId xmlns:p14="http://schemas.microsoft.com/office/powerpoint/2010/main" val="31657613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29610601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566B8-9A97-4ABF-913A-6C862EDAD278}"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876899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dirty="0"/>
          </a:p>
        </p:txBody>
      </p:sp>
      <p:sp>
        <p:nvSpPr>
          <p:cNvPr id="4" name="Slide Number Placeholder 3"/>
          <p:cNvSpPr>
            <a:spLocks noGrp="1"/>
          </p:cNvSpPr>
          <p:nvPr>
            <p:ph type="sldNum" sz="quarter" idx="10"/>
          </p:nvPr>
        </p:nvSpPr>
        <p:spPr/>
        <p:txBody>
          <a:bodyPr/>
          <a:lstStyle/>
          <a:p>
            <a:fld id="{02B566B8-9A97-4ABF-913A-6C862EDAD278}"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0984700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83</a:t>
            </a:fld>
            <a:endParaRPr lang="en-US" dirty="0"/>
          </a:p>
        </p:txBody>
      </p:sp>
    </p:spTree>
    <p:extLst>
      <p:ext uri="{BB962C8B-B14F-4D97-AF65-F5344CB8AC3E}">
        <p14:creationId xmlns:p14="http://schemas.microsoft.com/office/powerpoint/2010/main" val="25181398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566B8-9A97-4ABF-913A-6C862EDAD278}"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03231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8</a:t>
            </a:fld>
            <a:endParaRPr lang="en-US" dirty="0"/>
          </a:p>
        </p:txBody>
      </p:sp>
    </p:spTree>
    <p:extLst>
      <p:ext uri="{BB962C8B-B14F-4D97-AF65-F5344CB8AC3E}">
        <p14:creationId xmlns:p14="http://schemas.microsoft.com/office/powerpoint/2010/main" val="22745947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566B8-9A97-4ABF-913A-6C862EDAD278}"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3882072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EC1ACA86-36E8-47A5-8B59-2F8C9121F009}" type="slidenum">
              <a:rPr lang="en-US" smtClean="0"/>
              <a:t>86</a:t>
            </a:fld>
            <a:endParaRPr lang="en-US" dirty="0"/>
          </a:p>
        </p:txBody>
      </p:sp>
    </p:spTree>
    <p:extLst>
      <p:ext uri="{BB962C8B-B14F-4D97-AF65-F5344CB8AC3E}">
        <p14:creationId xmlns:p14="http://schemas.microsoft.com/office/powerpoint/2010/main" val="21149850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ACA86-36E8-47A5-8B59-2F8C9121F009}" type="slidenum">
              <a:rPr lang="en-US" smtClean="0"/>
              <a:t>87</a:t>
            </a:fld>
            <a:endParaRPr lang="en-US" dirty="0"/>
          </a:p>
        </p:txBody>
      </p:sp>
    </p:spTree>
    <p:extLst>
      <p:ext uri="{BB962C8B-B14F-4D97-AF65-F5344CB8AC3E}">
        <p14:creationId xmlns:p14="http://schemas.microsoft.com/office/powerpoint/2010/main" val="149177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65">
              <a:defRPr/>
            </a:pPr>
            <a:endParaRPr lang="en-US" dirty="0"/>
          </a:p>
        </p:txBody>
      </p:sp>
      <p:sp>
        <p:nvSpPr>
          <p:cNvPr id="4" name="Slide Number Placeholder 3"/>
          <p:cNvSpPr>
            <a:spLocks noGrp="1"/>
          </p:cNvSpPr>
          <p:nvPr>
            <p:ph type="sldNum" sz="quarter" idx="10"/>
          </p:nvPr>
        </p:nvSpPr>
        <p:spPr/>
        <p:txBody>
          <a:bodyPr/>
          <a:lstStyle/>
          <a:p>
            <a:fld id="{E6E49B88-C793-41F8-9EA0-1766465DAF7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3640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792762" y="3556932"/>
            <a:ext cx="3636627" cy="2558643"/>
          </a:xfrm>
          <a:prstGeom prst="rect">
            <a:avLst/>
          </a:prstGeom>
        </p:spPr>
        <p:txBody>
          <a:bodyPr vert="horz" anchor="b">
            <a:normAutofit/>
          </a:bodyPr>
          <a:lstStyle>
            <a:lvl1pPr marL="0" indent="0" algn="l">
              <a:spcAft>
                <a:spcPts val="0"/>
              </a:spcAft>
              <a:buNone/>
              <a:defRPr lang="en-US" dirty="0" smtClean="0">
                <a:solidFill>
                  <a:schemeClr val="bg1"/>
                </a:solidFill>
              </a:defRPr>
            </a:lvl1pPr>
          </a:lstStyle>
          <a:p>
            <a:pPr algn="l">
              <a:spcAft>
                <a:spcPts val="0"/>
              </a:spcAft>
            </a:pPr>
            <a:r>
              <a:rPr lang="en-US" sz="2500" b="1" i="0" dirty="0" smtClean="0">
                <a:solidFill>
                  <a:schemeClr val="bg1"/>
                </a:solidFill>
                <a:latin typeface="Helvetica"/>
                <a:cs typeface="Helvetica"/>
              </a:rPr>
              <a:t>Presentation to the most amazing corporation in </a:t>
            </a:r>
          </a:p>
          <a:p>
            <a:pPr algn="l">
              <a:spcAft>
                <a:spcPts val="0"/>
              </a:spcAft>
            </a:pPr>
            <a:r>
              <a:rPr lang="en-US" sz="2500" b="1" i="0" dirty="0" smtClean="0">
                <a:solidFill>
                  <a:schemeClr val="bg1"/>
                </a:solidFill>
                <a:latin typeface="Helvetica"/>
                <a:cs typeface="Helvetica"/>
              </a:rPr>
              <a:t>the world.</a:t>
            </a:r>
          </a:p>
        </p:txBody>
      </p:sp>
      <p:sp>
        <p:nvSpPr>
          <p:cNvPr id="2" name="Title 1"/>
          <p:cNvSpPr>
            <a:spLocks noGrp="1"/>
          </p:cNvSpPr>
          <p:nvPr>
            <p:ph type="title"/>
          </p:nvPr>
        </p:nvSpPr>
        <p:spPr>
          <a:xfrm>
            <a:off x="792762" y="2480945"/>
            <a:ext cx="3636627" cy="948057"/>
          </a:xfrm>
          <a:prstGeom prst="rect">
            <a:avLst/>
          </a:prstGeom>
        </p:spPr>
        <p:txBody>
          <a:bodyPr>
            <a:noAutofit/>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0335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23900" y="1536702"/>
            <a:ext cx="7721600" cy="4218148"/>
          </a:xfrm>
        </p:spPr>
        <p:txBody>
          <a:bodyPr/>
          <a:lstStyle>
            <a:lvl3pPr>
              <a:spcBef>
                <a:spcPts val="0"/>
              </a:spcBef>
              <a:spcAft>
                <a:spcPts val="0"/>
              </a:spcAft>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p:nvPr>
        </p:nvSpPr>
        <p:spPr>
          <a:xfrm>
            <a:off x="723900" y="5805266"/>
            <a:ext cx="7721600" cy="470124"/>
          </a:xfrm>
        </p:spPr>
        <p:txBody>
          <a:bodyPr/>
          <a:lstStyle>
            <a:lvl1pPr marL="0" indent="0" algn="ctr">
              <a:buNone/>
              <a:defRPr sz="1800" b="1" i="1">
                <a:solidFill>
                  <a:schemeClr val="accent1"/>
                </a:solidFill>
              </a:defRPr>
            </a:lvl1pPr>
            <a:lvl2pPr marL="457200" indent="0" algn="ctr">
              <a:buNone/>
              <a:defRPr sz="1800" b="1" i="1">
                <a:solidFill>
                  <a:schemeClr val="accent1"/>
                </a:solidFill>
              </a:defRPr>
            </a:lvl2pPr>
            <a:lvl3pPr marL="914400" indent="0" algn="ctr">
              <a:buNone/>
              <a:defRPr sz="1800" b="1" i="1">
                <a:solidFill>
                  <a:schemeClr val="accent1"/>
                </a:solidFill>
              </a:defRPr>
            </a:lvl3pPr>
            <a:lvl4pPr marL="1371600" indent="0" algn="ctr">
              <a:buNone/>
              <a:defRPr sz="1800" b="1" i="1">
                <a:solidFill>
                  <a:schemeClr val="accent1"/>
                </a:solidFill>
              </a:defRPr>
            </a:lvl4pPr>
            <a:lvl5pPr marL="1828800" indent="0" algn="ctr">
              <a:buNone/>
              <a:defRPr sz="1800" b="1" i="1">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904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28162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4" name="Content Placeholder 2"/>
          <p:cNvSpPr>
            <a:spLocks noGrp="1"/>
          </p:cNvSpPr>
          <p:nvPr>
            <p:ph idx="10"/>
          </p:nvPr>
        </p:nvSpPr>
        <p:spPr>
          <a:xfrm>
            <a:off x="365760" y="1600200"/>
            <a:ext cx="8229600" cy="4525963"/>
          </a:xfrm>
          <a:prstGeom prst="rect">
            <a:avLst/>
          </a:prstGeom>
        </p:spPr>
        <p:txBody>
          <a:bodyPr vert="horz"/>
          <a:lstStyle>
            <a:lvl1pPr marL="347663" indent="-347663">
              <a:buFont typeface="Wingdings" pitchFamily="2" charset="2"/>
              <a:buChar char="§"/>
              <a:defRPr sz="28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Wingdings" pitchFamily="2" charset="2"/>
              <a:buChar char="Ø"/>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228600"/>
            <a:ext cx="8229600" cy="733097"/>
          </a:xfrm>
          <a:prstGeom prst="rect">
            <a:avLst/>
          </a:prstGeom>
        </p:spPr>
        <p:txBody>
          <a:bodyPr vert="horz">
            <a:noAutofit/>
          </a:bodyPr>
          <a:lstStyle>
            <a:lvl1pPr algn="ctr">
              <a:defRPr sz="4400" b="0">
                <a:solidFill>
                  <a:schemeClr val="bg1"/>
                </a:solidFill>
                <a:latin typeface="Arial Narrow"/>
                <a:cs typeface="Arial Narrow"/>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8726505" y="6499222"/>
            <a:ext cx="290509" cy="274320"/>
          </a:xfrm>
          <a:prstGeom prst="rect">
            <a:avLst/>
          </a:prstGeom>
        </p:spPr>
        <p:txBody>
          <a:bodyPr vert="horz" wrap="square" lIns="91440" tIns="45720" rIns="91440" bIns="45720" numCol="1" anchor="ctr" anchorCtr="0" compatLnSpc="1">
            <a:prstTxWarp prst="textNoShape">
              <a:avLst/>
            </a:prstTxWarp>
          </a:bodyPr>
          <a:lstStyle>
            <a:lvl1pPr>
              <a:defRPr sz="800" b="0" baseline="0">
                <a:solidFill>
                  <a:schemeClr val="tx1"/>
                </a:solidFill>
                <a:latin typeface="Arial Narrow" pitchFamily="-106" charset="0"/>
                <a:ea typeface="Arial Narrow" pitchFamily="-106" charset="0"/>
                <a:cs typeface="Arial Narrow" pitchFamily="-106" charset="0"/>
              </a:defRPr>
            </a:lvl1pPr>
          </a:lstStyle>
          <a:p>
            <a:pPr defTabSz="457200"/>
            <a:fld id="{EFD2656D-1963-1549-B61C-EC61E9853F90}" type="slidenum">
              <a:rPr lang="en-US" smtClean="0">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3959885569"/>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3784156"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2" y="2174875"/>
            <a:ext cx="3784156"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535113"/>
            <a:ext cx="3824288"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824288" cy="3951288"/>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263569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Side-by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713233" y="1535113"/>
            <a:ext cx="3784157" cy="4591051"/>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5" y="1535113"/>
            <a:ext cx="3824288" cy="4591051"/>
          </a:xfrm>
        </p:spPr>
        <p:txBody>
          <a:bodyPr/>
          <a:lstStyle>
            <a:lvl1pPr>
              <a:spcBef>
                <a:spcPts val="1800"/>
              </a:spcBef>
              <a:spcAft>
                <a:spcPts val="0"/>
              </a:spcAft>
              <a:defRPr lang="en-US" sz="1800" kern="1200" baseline="0" smtClean="0">
                <a:solidFill>
                  <a:schemeClr val="tx1"/>
                </a:solidFill>
                <a:latin typeface="Arial"/>
                <a:ea typeface="+mn-ea"/>
                <a:cs typeface="Arial"/>
              </a:defRPr>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801580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lumn Wr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spcCol="36000"/>
          <a:lstStyle>
            <a:lvl1pPr>
              <a:defRPr sz="2200"/>
            </a:lvl1pPr>
            <a:lvl2pPr marL="742950" indent="-285750">
              <a:buFont typeface="Arial" panose="020B0604020202020204" pitchFamily="34" charset="0"/>
              <a:buChar char="•"/>
              <a:defRPr sz="1800"/>
            </a:lvl2pPr>
            <a:lvl3pPr>
              <a:spcBef>
                <a:spcPts val="0"/>
              </a:spcBef>
              <a:spcAft>
                <a:spcPts val="0"/>
              </a:spcAft>
              <a:defRPr/>
            </a:lvl3pPr>
            <a:lvl4pPr>
              <a:defRPr/>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81033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7756082"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2" y="2174875"/>
            <a:ext cx="3784156"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6" y="2174875"/>
            <a:ext cx="3824288" cy="3951288"/>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634264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7756082"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3" y="2174875"/>
            <a:ext cx="7756081"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71478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spcBef>
                <a:spcPts val="0"/>
              </a:spcBef>
              <a:spcAft>
                <a:spcPts val="0"/>
              </a:spcAf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136024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mj-lt"/>
              <a:buAutoNum type="arabicPeriod"/>
              <a:defRPr/>
            </a:lvl1pPr>
            <a:lvl2pPr marL="914400" indent="-457200">
              <a:buFont typeface="+mj-lt"/>
              <a:buAutoNum type="alphaLcPeriod"/>
              <a:defRPr/>
            </a:lvl2pPr>
            <a:lvl3pPr marL="1314450" indent="-400050">
              <a:spcBef>
                <a:spcPts val="0"/>
              </a:spcBef>
              <a:spcAft>
                <a:spcPts val="0"/>
              </a:spcAft>
              <a:buFont typeface="+mj-lt"/>
              <a:buAutoNum type="romanLcPeriod"/>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787674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smtClean="0">
                <a:solidFill>
                  <a:schemeClr val="bg1"/>
                </a:solidFill>
                <a:latin typeface="Helvetica"/>
                <a:cs typeface="Helvetica"/>
              </a:rPr>
              <a:t>Presentation to the most amazing corporation in </a:t>
            </a:r>
          </a:p>
          <a:p>
            <a:pPr algn="l">
              <a:spcAft>
                <a:spcPts val="0"/>
              </a:spcAft>
            </a:pPr>
            <a:r>
              <a:rPr lang="en-US" sz="2500" b="1" i="0" dirty="0" smtClean="0">
                <a:solidFill>
                  <a:schemeClr val="bg1"/>
                </a:solidFill>
                <a:latin typeface="Helvetica"/>
                <a:cs typeface="Helvetica"/>
              </a:rPr>
              <a:t>the world. </a:t>
            </a:r>
          </a:p>
          <a:p>
            <a:pPr algn="l">
              <a:spcAft>
                <a:spcPts val="0"/>
              </a:spcAft>
            </a:pPr>
            <a:endParaRPr lang="en-US" sz="2500" b="1" i="0" dirty="0" smtClean="0">
              <a:solidFill>
                <a:schemeClr val="bg1"/>
              </a:solidFill>
              <a:latin typeface="Helvetica"/>
              <a:cs typeface="Helvetica"/>
            </a:endParaRPr>
          </a:p>
          <a:p>
            <a:pPr algn="l">
              <a:spcAft>
                <a:spcPts val="0"/>
              </a:spcAft>
            </a:pPr>
            <a:r>
              <a:rPr lang="en-US" sz="2500" b="0" i="0" dirty="0" err="1" smtClean="0">
                <a:solidFill>
                  <a:schemeClr val="bg1"/>
                </a:solidFill>
                <a:latin typeface="Helvetica"/>
                <a:cs typeface="Helvetica"/>
              </a:rPr>
              <a:t>Lorem</a:t>
            </a:r>
            <a:r>
              <a:rPr lang="en-US" sz="2500" b="0" i="0" dirty="0" smtClean="0">
                <a:solidFill>
                  <a:schemeClr val="bg1"/>
                </a:solidFill>
                <a:latin typeface="Helvetica"/>
                <a:cs typeface="Helvetica"/>
              </a:rPr>
              <a:t> </a:t>
            </a:r>
            <a:r>
              <a:rPr lang="en-US" sz="2500" b="0" i="0" dirty="0" err="1" smtClean="0">
                <a:solidFill>
                  <a:schemeClr val="bg1"/>
                </a:solidFill>
                <a:latin typeface="Helvetica"/>
                <a:cs typeface="Helvetica"/>
              </a:rPr>
              <a:t>ipsum</a:t>
            </a:r>
            <a:r>
              <a:rPr lang="en-US" sz="2500" b="0" i="0" dirty="0" smtClean="0">
                <a:solidFill>
                  <a:schemeClr val="bg1"/>
                </a:solidFill>
                <a:latin typeface="Helvetica"/>
                <a:cs typeface="Helvetica"/>
              </a:rPr>
              <a:t> dolor set </a:t>
            </a:r>
            <a:r>
              <a:rPr lang="en-US" sz="2500" b="0" i="0" dirty="0" err="1" smtClean="0">
                <a:solidFill>
                  <a:schemeClr val="bg1"/>
                </a:solidFill>
                <a:latin typeface="Helvetica"/>
                <a:cs typeface="Helvetica"/>
              </a:rPr>
              <a:t>amet</a:t>
            </a:r>
            <a:r>
              <a:rPr lang="en-US" sz="2500" b="0" i="0" dirty="0" smtClean="0">
                <a:solidFill>
                  <a:schemeClr val="bg1"/>
                </a:solidFill>
                <a:latin typeface="Helvetica"/>
                <a:cs typeface="Helvetica"/>
              </a:rPr>
              <a:t> magnum</a:t>
            </a:r>
            <a:r>
              <a:rPr lang="en-US" sz="2500" b="0" i="0" baseline="0" dirty="0" smtClean="0">
                <a:solidFill>
                  <a:schemeClr val="bg1"/>
                </a:solidFill>
                <a:latin typeface="Helvetica"/>
                <a:cs typeface="Helvetica"/>
              </a:rPr>
              <a:t> allure. </a:t>
            </a:r>
            <a:endParaRPr lang="en-US" sz="2500" b="0" i="0" dirty="0" smtClean="0">
              <a:solidFill>
                <a:schemeClr val="bg1"/>
              </a:solidFill>
              <a:latin typeface="Helvetica"/>
              <a:cs typeface="Helvetica"/>
            </a:endParaRPr>
          </a:p>
        </p:txBody>
      </p:sp>
    </p:spTree>
    <p:extLst>
      <p:ext uri="{BB962C8B-B14F-4D97-AF65-F5344CB8AC3E}">
        <p14:creationId xmlns:p14="http://schemas.microsoft.com/office/powerpoint/2010/main" val="18384239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23900" y="1536702"/>
            <a:ext cx="7721600" cy="4218148"/>
          </a:xfrm>
        </p:spPr>
        <p:txBody>
          <a:bodyPr/>
          <a:lstStyle>
            <a:lvl3pPr>
              <a:spcBef>
                <a:spcPts val="0"/>
              </a:spcBef>
              <a:spcAft>
                <a:spcPts val="0"/>
              </a:spcAft>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p:nvPr>
        </p:nvSpPr>
        <p:spPr>
          <a:xfrm>
            <a:off x="723900" y="5805266"/>
            <a:ext cx="7721600" cy="470124"/>
          </a:xfrm>
        </p:spPr>
        <p:txBody>
          <a:bodyPr/>
          <a:lstStyle>
            <a:lvl1pPr marL="0" indent="0" algn="ctr">
              <a:buNone/>
              <a:defRPr sz="1800" b="1" i="1">
                <a:solidFill>
                  <a:schemeClr val="accent1"/>
                </a:solidFill>
              </a:defRPr>
            </a:lvl1pPr>
            <a:lvl2pPr marL="457200" indent="0" algn="ctr">
              <a:buNone/>
              <a:defRPr sz="1800" b="1" i="1">
                <a:solidFill>
                  <a:schemeClr val="accent1"/>
                </a:solidFill>
              </a:defRPr>
            </a:lvl2pPr>
            <a:lvl3pPr marL="914400" indent="0" algn="ctr">
              <a:buNone/>
              <a:defRPr sz="1800" b="1" i="1">
                <a:solidFill>
                  <a:schemeClr val="accent1"/>
                </a:solidFill>
              </a:defRPr>
            </a:lvl3pPr>
            <a:lvl4pPr marL="1371600" indent="0" algn="ctr">
              <a:buNone/>
              <a:defRPr sz="1800" b="1" i="1">
                <a:solidFill>
                  <a:schemeClr val="accent1"/>
                </a:solidFill>
              </a:defRPr>
            </a:lvl4pPr>
            <a:lvl5pPr marL="1828800" indent="0" algn="ctr">
              <a:buNone/>
              <a:defRPr sz="1800" b="1" i="1">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27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231155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No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726505" y="6499222"/>
            <a:ext cx="290509" cy="274320"/>
          </a:xfrm>
          <a:prstGeom prst="rect">
            <a:avLst/>
          </a:prstGeom>
        </p:spPr>
        <p:txBody>
          <a:bodyPr/>
          <a:lstStyle/>
          <a:p>
            <a:pPr eaLnBrk="1" hangingPunct="1"/>
            <a:fld id="{EFD2656D-1963-1549-B61C-EC61E9853F90}" type="slidenum">
              <a:rPr lang="en-US" smtClean="0">
                <a:solidFill>
                  <a:srgbClr val="000000"/>
                </a:solidFill>
              </a:rPr>
              <a:pPr eaLnBrk="1" hangingPunct="1"/>
              <a:t>‹#›</a:t>
            </a:fld>
            <a:endParaRPr lang="en-US" dirty="0">
              <a:solidFill>
                <a:srgbClr val="000000"/>
              </a:solidFill>
            </a:endParaRPr>
          </a:p>
        </p:txBody>
      </p:sp>
      <p:sp>
        <p:nvSpPr>
          <p:cNvPr id="6" name="Title 1"/>
          <p:cNvSpPr>
            <a:spLocks noGrp="1"/>
          </p:cNvSpPr>
          <p:nvPr>
            <p:ph type="title"/>
          </p:nvPr>
        </p:nvSpPr>
        <p:spPr>
          <a:xfrm>
            <a:off x="457200" y="228600"/>
            <a:ext cx="8229600" cy="733097"/>
          </a:xfrm>
          <a:prstGeom prst="rect">
            <a:avLst/>
          </a:prstGeom>
        </p:spPr>
        <p:txBody>
          <a:bodyPr vert="horz">
            <a:noAutofit/>
          </a:bodyPr>
          <a:lstStyle>
            <a:lvl1pPr algn="ctr">
              <a:defRPr sz="4400" b="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636776140"/>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3784156"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2" y="2174875"/>
            <a:ext cx="3784156"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535113"/>
            <a:ext cx="3824288"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824288" cy="3951288"/>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943918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Side-by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713233" y="1535113"/>
            <a:ext cx="3784157" cy="4591051"/>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5" y="1535113"/>
            <a:ext cx="3824288" cy="4591051"/>
          </a:xfrm>
        </p:spPr>
        <p:txBody>
          <a:bodyPr/>
          <a:lstStyle>
            <a:lvl1pPr>
              <a:spcBef>
                <a:spcPts val="1800"/>
              </a:spcBef>
              <a:spcAft>
                <a:spcPts val="0"/>
              </a:spcAft>
              <a:defRPr lang="en-US" sz="1800" kern="1200" baseline="0" smtClean="0">
                <a:solidFill>
                  <a:schemeClr val="tx1"/>
                </a:solidFill>
                <a:latin typeface="Arial"/>
                <a:ea typeface="+mn-ea"/>
                <a:cs typeface="Arial"/>
              </a:defRPr>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787538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lumn Wr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spcCol="36000"/>
          <a:lstStyle>
            <a:lvl1pPr>
              <a:defRPr sz="2200"/>
            </a:lvl1pPr>
            <a:lvl2pPr marL="742950" indent="-285750">
              <a:buFont typeface="Arial" panose="020B0604020202020204" pitchFamily="34" charset="0"/>
              <a:buChar char="•"/>
              <a:defRPr sz="1800"/>
            </a:lvl2pPr>
            <a:lvl3pPr>
              <a:spcBef>
                <a:spcPts val="0"/>
              </a:spcBef>
              <a:spcAft>
                <a:spcPts val="0"/>
              </a:spcAft>
              <a:defRPr/>
            </a:lvl3pPr>
            <a:lvl4pPr>
              <a:defRPr/>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178947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7756082"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2" y="2174875"/>
            <a:ext cx="3784156"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6" y="2174875"/>
            <a:ext cx="3824288" cy="3951288"/>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264854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7756082"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3" y="2174875"/>
            <a:ext cx="7756081"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526582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spcBef>
                <a:spcPts val="0"/>
              </a:spcBef>
              <a:spcAft>
                <a:spcPts val="0"/>
              </a:spcAf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605637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mj-lt"/>
              <a:buAutoNum type="arabicPeriod"/>
              <a:defRPr/>
            </a:lvl1pPr>
            <a:lvl2pPr marL="914400" indent="-457200">
              <a:buFont typeface="+mj-lt"/>
              <a:buAutoNum type="alphaLcPeriod"/>
              <a:defRPr/>
            </a:lvl2pPr>
            <a:lvl3pPr marL="1314450" indent="-400050">
              <a:spcBef>
                <a:spcPts val="0"/>
              </a:spcBef>
              <a:spcAft>
                <a:spcPts val="0"/>
              </a:spcAft>
              <a:buFont typeface="+mj-lt"/>
              <a:buAutoNum type="romanLcPeriod"/>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16538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3784156"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2" y="2174875"/>
            <a:ext cx="3784156"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535113"/>
            <a:ext cx="3824288"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824288" cy="3951288"/>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6979852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23900" y="1536702"/>
            <a:ext cx="7721600" cy="4218148"/>
          </a:xfrm>
        </p:spPr>
        <p:txBody>
          <a:bodyPr/>
          <a:lstStyle>
            <a:lvl3pPr>
              <a:spcBef>
                <a:spcPts val="0"/>
              </a:spcBef>
              <a:spcAft>
                <a:spcPts val="0"/>
              </a:spcAft>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10"/>
          </p:nvPr>
        </p:nvSpPr>
        <p:spPr>
          <a:xfrm>
            <a:off x="723900" y="5805266"/>
            <a:ext cx="7721600" cy="470124"/>
          </a:xfrm>
        </p:spPr>
        <p:txBody>
          <a:bodyPr/>
          <a:lstStyle>
            <a:lvl1pPr marL="0" indent="0" algn="ctr">
              <a:buNone/>
              <a:defRPr sz="1800" b="1" i="1">
                <a:solidFill>
                  <a:schemeClr val="accent1"/>
                </a:solidFill>
              </a:defRPr>
            </a:lvl1pPr>
            <a:lvl2pPr marL="457200" indent="0" algn="ctr">
              <a:buNone/>
              <a:defRPr sz="1800" b="1" i="1">
                <a:solidFill>
                  <a:schemeClr val="accent1"/>
                </a:solidFill>
              </a:defRPr>
            </a:lvl2pPr>
            <a:lvl3pPr marL="914400" indent="0" algn="ctr">
              <a:buNone/>
              <a:defRPr sz="1800" b="1" i="1">
                <a:solidFill>
                  <a:schemeClr val="accent1"/>
                </a:solidFill>
              </a:defRPr>
            </a:lvl3pPr>
            <a:lvl4pPr marL="1371600" indent="0" algn="ctr">
              <a:buNone/>
              <a:defRPr sz="1800" b="1" i="1">
                <a:solidFill>
                  <a:schemeClr val="accent1"/>
                </a:solidFill>
              </a:defRPr>
            </a:lvl4pPr>
            <a:lvl5pPr marL="1828800" indent="0" algn="ctr">
              <a:buNone/>
              <a:defRPr sz="1800" b="1" i="1">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10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6147272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4" name="Content Placeholder 2"/>
          <p:cNvSpPr>
            <a:spLocks noGrp="1"/>
          </p:cNvSpPr>
          <p:nvPr>
            <p:ph idx="10"/>
          </p:nvPr>
        </p:nvSpPr>
        <p:spPr>
          <a:xfrm>
            <a:off x="365760" y="1600200"/>
            <a:ext cx="8229600" cy="4525963"/>
          </a:xfrm>
          <a:prstGeom prst="rect">
            <a:avLst/>
          </a:prstGeom>
        </p:spPr>
        <p:txBody>
          <a:bodyPr vert="horz"/>
          <a:lstStyle>
            <a:lvl1pPr marL="347663" indent="-347663">
              <a:buFont typeface="Wingdings" pitchFamily="2" charset="2"/>
              <a:buChar char="§"/>
              <a:defRPr sz="2800">
                <a:latin typeface="Arial Narrow"/>
                <a:cs typeface="Arial Narrow"/>
              </a:defRPr>
            </a:lvl1pPr>
            <a:lvl2pPr marL="682625" indent="-334963">
              <a:buFont typeface="Arial" pitchFamily="34" charset="0"/>
              <a:buChar char="•"/>
              <a:defRPr sz="2400">
                <a:latin typeface="Arial Narrow"/>
                <a:cs typeface="Arial Narrow"/>
              </a:defRPr>
            </a:lvl2pPr>
            <a:lvl3pPr marL="1030288" indent="-347663">
              <a:buFont typeface="Wingdings" pitchFamily="2" charset="2"/>
              <a:buChar char="Ø"/>
              <a:defRPr sz="2000">
                <a:latin typeface="Arial Narrow"/>
                <a:cs typeface="Arial Narrow"/>
              </a:defRPr>
            </a:lvl3pPr>
            <a:lvl4pPr marL="1379538" indent="-349250">
              <a:buFont typeface="Courier New" pitchFamily="49" charset="0"/>
              <a:buChar char="o"/>
              <a:defRPr sz="1800">
                <a:latin typeface="Arial Narrow"/>
                <a:cs typeface="Arial Narrow"/>
              </a:defRPr>
            </a:lvl4pPr>
            <a:lvl5pPr marL="1712913" indent="-333375">
              <a:defRPr sz="1800">
                <a:latin typeface="Arial Narrow"/>
                <a:cs typeface="Arial Narrow"/>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57200" y="228600"/>
            <a:ext cx="8229600" cy="733097"/>
          </a:xfrm>
          <a:prstGeom prst="rect">
            <a:avLst/>
          </a:prstGeom>
        </p:spPr>
        <p:txBody>
          <a:bodyPr vert="horz">
            <a:noAutofit/>
          </a:bodyPr>
          <a:lstStyle>
            <a:lvl1pPr algn="ctr">
              <a:defRPr sz="4400" b="0">
                <a:solidFill>
                  <a:schemeClr val="bg1"/>
                </a:solidFill>
                <a:latin typeface="Arial Narrow"/>
                <a:cs typeface="Arial Narrow"/>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8726505" y="6499222"/>
            <a:ext cx="290509" cy="274320"/>
          </a:xfrm>
          <a:prstGeom prst="rect">
            <a:avLst/>
          </a:prstGeom>
        </p:spPr>
        <p:txBody>
          <a:bodyPr vert="horz" wrap="square" lIns="91440" tIns="45720" rIns="91440" bIns="45720" numCol="1" anchor="ctr" anchorCtr="0" compatLnSpc="1">
            <a:prstTxWarp prst="textNoShape">
              <a:avLst/>
            </a:prstTxWarp>
          </a:bodyPr>
          <a:lstStyle>
            <a:lvl1pPr>
              <a:defRPr sz="800" b="0" baseline="0">
                <a:solidFill>
                  <a:schemeClr val="tx1"/>
                </a:solidFill>
                <a:latin typeface="Arial Narrow" pitchFamily="-106" charset="0"/>
                <a:ea typeface="Arial Narrow" pitchFamily="-106" charset="0"/>
                <a:cs typeface="Arial Narrow" pitchFamily="-106" charset="0"/>
              </a:defRPr>
            </a:lvl1pPr>
          </a:lstStyle>
          <a:p>
            <a:pPr defTabSz="457200"/>
            <a:fld id="{EFD2656D-1963-1549-B61C-EC61E9853F90}" type="slidenum">
              <a:rPr lang="en-US" smtClean="0">
                <a:solidFill>
                  <a:srgbClr val="000000"/>
                </a:solidFill>
              </a:rPr>
              <a:pPr defTabSz="457200"/>
              <a:t>‹#›</a:t>
            </a:fld>
            <a:endParaRPr lang="en-US" dirty="0">
              <a:solidFill>
                <a:srgbClr val="000000"/>
              </a:solidFill>
            </a:endParaRPr>
          </a:p>
        </p:txBody>
      </p:sp>
    </p:spTree>
    <p:extLst>
      <p:ext uri="{BB962C8B-B14F-4D97-AF65-F5344CB8AC3E}">
        <p14:creationId xmlns:p14="http://schemas.microsoft.com/office/powerpoint/2010/main" val="2472001319"/>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Side-by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713233" y="1535113"/>
            <a:ext cx="3784157" cy="4591051"/>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5" y="1535113"/>
            <a:ext cx="3824288" cy="4591051"/>
          </a:xfrm>
        </p:spPr>
        <p:txBody>
          <a:bodyPr/>
          <a:lstStyle>
            <a:lvl1pPr>
              <a:spcBef>
                <a:spcPts val="1800"/>
              </a:spcBef>
              <a:spcAft>
                <a:spcPts val="0"/>
              </a:spcAft>
              <a:defRPr lang="en-US" sz="1800" kern="1200" baseline="0" smtClean="0">
                <a:solidFill>
                  <a:schemeClr val="tx1"/>
                </a:solidFill>
                <a:latin typeface="Arial"/>
                <a:ea typeface="+mn-ea"/>
                <a:cs typeface="Arial"/>
              </a:defRPr>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441828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lumn Wr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numCol="2" spcCol="36000"/>
          <a:lstStyle>
            <a:lvl1pPr>
              <a:defRPr sz="2200"/>
            </a:lvl1pPr>
            <a:lvl2pPr marL="742950" indent="-285750">
              <a:buFont typeface="Arial" panose="020B0604020202020204" pitchFamily="34" charset="0"/>
              <a:buChar char="•"/>
              <a:defRPr sz="1800"/>
            </a:lvl2pPr>
            <a:lvl3pPr>
              <a:spcBef>
                <a:spcPts val="0"/>
              </a:spcBef>
              <a:spcAft>
                <a:spcPts val="0"/>
              </a:spcAft>
              <a:defRPr/>
            </a:lvl3pPr>
            <a:lvl4pPr>
              <a:defRPr/>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530465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7756082"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2" y="2174875"/>
            <a:ext cx="3784156"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45026" y="2174875"/>
            <a:ext cx="3824288" cy="3951288"/>
          </a:xfrm>
        </p:spPr>
        <p:txBody>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66102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3232" y="1535113"/>
            <a:ext cx="7756082" cy="639763"/>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3233" y="2174875"/>
            <a:ext cx="7756081" cy="3951288"/>
          </a:xfrm>
        </p:spPr>
        <p:txBody>
          <a:bodyPr>
            <a:noAutofit/>
          </a:bodyPr>
          <a:lstStyle>
            <a:lvl1pPr>
              <a:spcBef>
                <a:spcPts val="1800"/>
              </a:spcBef>
              <a:spcAft>
                <a:spcPts val="0"/>
              </a:spcAft>
              <a:defRPr sz="1800"/>
            </a:lvl1pPr>
            <a:lvl2pPr>
              <a:spcBef>
                <a:spcPts val="0"/>
              </a:spcBef>
              <a:spcAft>
                <a:spcPts val="0"/>
              </a:spcAft>
              <a:defRPr sz="1600"/>
            </a:lvl2pPr>
            <a:lvl3pPr>
              <a:spcBef>
                <a:spcPts val="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29521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spcBef>
                <a:spcPts val="0"/>
              </a:spcBef>
              <a:spcAft>
                <a:spcPts val="0"/>
              </a:spcAf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808855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Numb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57200" indent="-457200">
              <a:buFont typeface="+mj-lt"/>
              <a:buAutoNum type="arabicPeriod"/>
              <a:defRPr/>
            </a:lvl1pPr>
            <a:lvl2pPr marL="914400" indent="-457200">
              <a:buFont typeface="+mj-lt"/>
              <a:buAutoNum type="alphaLcPeriod"/>
              <a:defRPr/>
            </a:lvl2pPr>
            <a:lvl3pPr marL="1314450" indent="-400050">
              <a:spcBef>
                <a:spcPts val="0"/>
              </a:spcBef>
              <a:spcAft>
                <a:spcPts val="0"/>
              </a:spcAft>
              <a:buFont typeface="+mj-lt"/>
              <a:buAutoNum type="romanLcPeriod"/>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910372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p:nvSpPr>
        <p:spPr>
          <a:xfrm>
            <a:off x="7471617" y="274639"/>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pic>
        <p:nvPicPr>
          <p:cNvPr id="4" name="Picture 3" descr="abt_assoc_lockup.ai"/>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8500" y="627213"/>
            <a:ext cx="1460250" cy="1471727"/>
          </a:xfrm>
          <a:prstGeom prst="rect">
            <a:avLst/>
          </a:prstGeom>
        </p:spPr>
      </p:pic>
      <p:sp>
        <p:nvSpPr>
          <p:cNvPr id="5" name="Rounded Rectangle 4"/>
          <p:cNvSpPr/>
          <p:nvPr/>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146208568"/>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dt="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p:nvSpPr>
        <p:spPr>
          <a:xfrm>
            <a:off x="6554726" y="6291233"/>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ounded Rectangle 10"/>
          <p:cNvSpPr/>
          <p:nvPr/>
        </p:nvSpPr>
        <p:spPr>
          <a:xfrm>
            <a:off x="692152"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713232" y="469900"/>
            <a:ext cx="6747715" cy="922339"/>
          </a:xfrm>
          <a:prstGeom prst="rect">
            <a:avLst/>
          </a:prstGeom>
        </p:spPr>
        <p:txBody>
          <a:bodyPr vert="horz" lIns="91440" tIns="108000" rIns="91440" bIns="10800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Autofit/>
          </a:bodyPr>
          <a:lstStyle/>
          <a:p>
            <a:pPr lvl="0"/>
            <a:r>
              <a:rPr lang="en-US" dirty="0" smtClean="0"/>
              <a:t>First level</a:t>
            </a:r>
          </a:p>
          <a:p>
            <a:pPr lvl="1"/>
            <a:r>
              <a:rPr lang="en-US" dirty="0" smtClean="0"/>
              <a:t>Second level</a:t>
            </a:r>
          </a:p>
        </p:txBody>
      </p:sp>
      <p:sp>
        <p:nvSpPr>
          <p:cNvPr id="7" name="Title Placeholder 1"/>
          <p:cNvSpPr txBox="1">
            <a:spLocks/>
          </p:cNvSpPr>
          <p:nvPr/>
        </p:nvSpPr>
        <p:spPr>
          <a:xfrm>
            <a:off x="7471617" y="274639"/>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sp>
        <p:nvSpPr>
          <p:cNvPr id="13" name="Title Placeholder 1"/>
          <p:cNvSpPr txBox="1">
            <a:spLocks/>
          </p:cNvSpPr>
          <p:nvPr/>
        </p:nvSpPr>
        <p:spPr>
          <a:xfrm>
            <a:off x="7471617" y="274639"/>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pic>
        <p:nvPicPr>
          <p:cNvPr id="15" name="Picture 14" descr="abt_GEO_white.ai"/>
          <p:cNvPicPr>
            <a:picLocks/>
          </p:cNvPicPr>
          <p:nvPr/>
        </p:nvPicPr>
        <p:blipFill>
          <a:blip r:embed="rId12" cstate="email">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p:nvSpPr>
        <p:spPr>
          <a:xfrm>
            <a:off x="6058753" y="6234083"/>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defTabSz="457200">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defTabSz="457200">
                <a:defRPr/>
              </a:pPr>
              <a:t>‹#›</a:t>
            </a:fld>
            <a:endParaRPr lang="en-US" sz="800" b="1" dirty="0" smtClean="0">
              <a:solidFill>
                <a:srgbClr val="FFFFFF"/>
              </a:solidFill>
              <a:latin typeface="Arial"/>
              <a:cs typeface="Arial"/>
            </a:endParaRPr>
          </a:p>
        </p:txBody>
      </p:sp>
      <p:sp>
        <p:nvSpPr>
          <p:cNvPr id="16" name="Rounded Rectangle 15"/>
          <p:cNvSpPr/>
          <p:nvPr/>
        </p:nvSpPr>
        <p:spPr>
          <a:xfrm>
            <a:off x="1752600" y="6291233"/>
            <a:ext cx="1813562"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ounded Rectangle 20"/>
          <p:cNvSpPr/>
          <p:nvPr/>
        </p:nvSpPr>
        <p:spPr>
          <a:xfrm>
            <a:off x="3619500" y="6291233"/>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ounded Rectangle 21"/>
          <p:cNvSpPr/>
          <p:nvPr/>
        </p:nvSpPr>
        <p:spPr>
          <a:xfrm>
            <a:off x="4589020" y="6291233"/>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nvGrpSpPr>
          <p:cNvPr id="14" name="Group 13"/>
          <p:cNvGrpSpPr/>
          <p:nvPr userDrawn="1"/>
        </p:nvGrpSpPr>
        <p:grpSpPr>
          <a:xfrm>
            <a:off x="609600" y="6120672"/>
            <a:ext cx="1066800" cy="478536"/>
            <a:chOff x="663535" y="6136864"/>
            <a:chExt cx="801963" cy="402336"/>
          </a:xfrm>
        </p:grpSpPr>
        <p:pic>
          <p:nvPicPr>
            <p:cNvPr id="17" name="Picture 16"/>
            <p:cNvPicPr>
              <a:picLocks noChangeAspect="1"/>
            </p:cNvPicPr>
            <p:nvPr/>
          </p:nvPicPr>
          <p:blipFill>
            <a:blip r:embed="rId13"/>
            <a:stretch>
              <a:fillRect/>
            </a:stretch>
          </p:blipFill>
          <p:spPr>
            <a:xfrm>
              <a:off x="663535" y="6138609"/>
              <a:ext cx="398846" cy="398846"/>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2381" y="6136864"/>
              <a:ext cx="403117" cy="402336"/>
            </a:xfrm>
            <a:prstGeom prst="rect">
              <a:avLst/>
            </a:prstGeom>
          </p:spPr>
        </p:pic>
      </p:grpSp>
    </p:spTree>
    <p:extLst>
      <p:ext uri="{BB962C8B-B14F-4D97-AF65-F5344CB8AC3E}">
        <p14:creationId xmlns:p14="http://schemas.microsoft.com/office/powerpoint/2010/main" val="2163681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iming>
    <p:tnLst>
      <p:par>
        <p:cTn id="1" dur="indefinite" restart="never" nodeType="tmRoot"/>
      </p:par>
    </p:tnLst>
  </p:timing>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1800"/>
        </a:spcBef>
        <a:spcAft>
          <a:spcPts val="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p:nvSpPr>
        <p:spPr>
          <a:xfrm>
            <a:off x="692152"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713232" y="469900"/>
            <a:ext cx="6747715" cy="922339"/>
          </a:xfrm>
          <a:prstGeom prst="rect">
            <a:avLst/>
          </a:prstGeom>
        </p:spPr>
        <p:txBody>
          <a:bodyPr vert="horz" lIns="91440" tIns="108000" rIns="91440" bIns="10800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Autofit/>
          </a:bodyPr>
          <a:lstStyle/>
          <a:p>
            <a:pPr lvl="0"/>
            <a:r>
              <a:rPr lang="en-US" dirty="0" smtClean="0"/>
              <a:t>First level</a:t>
            </a:r>
          </a:p>
          <a:p>
            <a:pPr lvl="1"/>
            <a:r>
              <a:rPr lang="en-US" dirty="0" smtClean="0"/>
              <a:t>Second level</a:t>
            </a:r>
          </a:p>
        </p:txBody>
      </p:sp>
      <p:sp>
        <p:nvSpPr>
          <p:cNvPr id="7" name="Title Placeholder 1"/>
          <p:cNvSpPr txBox="1">
            <a:spLocks/>
          </p:cNvSpPr>
          <p:nvPr/>
        </p:nvSpPr>
        <p:spPr>
          <a:xfrm>
            <a:off x="7471617" y="274639"/>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sp>
        <p:nvSpPr>
          <p:cNvPr id="13" name="Title Placeholder 1"/>
          <p:cNvSpPr txBox="1">
            <a:spLocks/>
          </p:cNvSpPr>
          <p:nvPr/>
        </p:nvSpPr>
        <p:spPr>
          <a:xfrm>
            <a:off x="7471617" y="274639"/>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pic>
        <p:nvPicPr>
          <p:cNvPr id="15" name="Picture 14" descr="abt_GEO_white.ai"/>
          <p:cNvPicPr>
            <a:picLocks/>
          </p:cNvPicPr>
          <p:nvPr/>
        </p:nvPicPr>
        <p:blipFill>
          <a:blip r:embed="rId12" cstate="email">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14" name="Rounded Rectangle 13"/>
          <p:cNvSpPr/>
          <p:nvPr userDrawn="1"/>
        </p:nvSpPr>
        <p:spPr>
          <a:xfrm>
            <a:off x="6554726" y="6291233"/>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Slide Number Placeholder 5"/>
          <p:cNvSpPr txBox="1">
            <a:spLocks/>
          </p:cNvSpPr>
          <p:nvPr userDrawn="1"/>
        </p:nvSpPr>
        <p:spPr>
          <a:xfrm>
            <a:off x="6058753" y="6234083"/>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defTabSz="457200">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defTabSz="457200">
                <a:defRPr/>
              </a:pPr>
              <a:t>‹#›</a:t>
            </a:fld>
            <a:endParaRPr lang="en-US" sz="800" b="1" dirty="0" smtClean="0">
              <a:solidFill>
                <a:srgbClr val="FFFFFF"/>
              </a:solidFill>
              <a:latin typeface="Arial"/>
              <a:cs typeface="Arial"/>
            </a:endParaRPr>
          </a:p>
        </p:txBody>
      </p:sp>
      <p:sp>
        <p:nvSpPr>
          <p:cNvPr id="18" name="Rounded Rectangle 17"/>
          <p:cNvSpPr/>
          <p:nvPr userDrawn="1"/>
        </p:nvSpPr>
        <p:spPr>
          <a:xfrm>
            <a:off x="1752600" y="6291233"/>
            <a:ext cx="1813562"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ounded Rectangle 18"/>
          <p:cNvSpPr/>
          <p:nvPr userDrawn="1"/>
        </p:nvSpPr>
        <p:spPr>
          <a:xfrm>
            <a:off x="3619500" y="6291233"/>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ounded Rectangle 19"/>
          <p:cNvSpPr/>
          <p:nvPr userDrawn="1"/>
        </p:nvSpPr>
        <p:spPr>
          <a:xfrm>
            <a:off x="4589020" y="6291233"/>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nvGrpSpPr>
          <p:cNvPr id="24" name="Group 23"/>
          <p:cNvGrpSpPr/>
          <p:nvPr userDrawn="1"/>
        </p:nvGrpSpPr>
        <p:grpSpPr>
          <a:xfrm>
            <a:off x="609600" y="6120672"/>
            <a:ext cx="1066800" cy="478536"/>
            <a:chOff x="663535" y="6136864"/>
            <a:chExt cx="801963" cy="402336"/>
          </a:xfrm>
        </p:grpSpPr>
        <p:pic>
          <p:nvPicPr>
            <p:cNvPr id="25" name="Picture 24"/>
            <p:cNvPicPr>
              <a:picLocks noChangeAspect="1"/>
            </p:cNvPicPr>
            <p:nvPr/>
          </p:nvPicPr>
          <p:blipFill>
            <a:blip r:embed="rId13"/>
            <a:stretch>
              <a:fillRect/>
            </a:stretch>
          </p:blipFill>
          <p:spPr>
            <a:xfrm>
              <a:off x="663535" y="6138609"/>
              <a:ext cx="398846" cy="398846"/>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2381" y="6136864"/>
              <a:ext cx="403117" cy="402336"/>
            </a:xfrm>
            <a:prstGeom prst="rect">
              <a:avLst/>
            </a:prstGeom>
          </p:spPr>
        </p:pic>
      </p:grpSp>
    </p:spTree>
    <p:extLst>
      <p:ext uri="{BB962C8B-B14F-4D97-AF65-F5344CB8AC3E}">
        <p14:creationId xmlns:p14="http://schemas.microsoft.com/office/powerpoint/2010/main" val="24998585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1800"/>
        </a:spcBef>
        <a:spcAft>
          <a:spcPts val="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p:nvSpPr>
        <p:spPr>
          <a:xfrm>
            <a:off x="6554726" y="6291233"/>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Rounded Rectangle 10"/>
          <p:cNvSpPr/>
          <p:nvPr/>
        </p:nvSpPr>
        <p:spPr>
          <a:xfrm>
            <a:off x="692152"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713232" y="469900"/>
            <a:ext cx="6747715" cy="922339"/>
          </a:xfrm>
          <a:prstGeom prst="rect">
            <a:avLst/>
          </a:prstGeom>
        </p:spPr>
        <p:txBody>
          <a:bodyPr vert="horz" lIns="91440" tIns="108000" rIns="91440" bIns="10800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Autofit/>
          </a:bodyPr>
          <a:lstStyle/>
          <a:p>
            <a:pPr lvl="0"/>
            <a:r>
              <a:rPr lang="en-US" dirty="0" smtClean="0"/>
              <a:t>First level</a:t>
            </a:r>
          </a:p>
          <a:p>
            <a:pPr lvl="1"/>
            <a:r>
              <a:rPr lang="en-US" dirty="0" smtClean="0"/>
              <a:t>Second level</a:t>
            </a:r>
          </a:p>
        </p:txBody>
      </p:sp>
      <p:sp>
        <p:nvSpPr>
          <p:cNvPr id="7" name="Title Placeholder 1"/>
          <p:cNvSpPr txBox="1">
            <a:spLocks/>
          </p:cNvSpPr>
          <p:nvPr/>
        </p:nvSpPr>
        <p:spPr>
          <a:xfrm>
            <a:off x="7471617" y="274639"/>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sp>
        <p:nvSpPr>
          <p:cNvPr id="13" name="Title Placeholder 1"/>
          <p:cNvSpPr txBox="1">
            <a:spLocks/>
          </p:cNvSpPr>
          <p:nvPr/>
        </p:nvSpPr>
        <p:spPr>
          <a:xfrm>
            <a:off x="7471617" y="274639"/>
            <a:ext cx="1215185" cy="1143000"/>
          </a:xfrm>
          <a:prstGeom prst="rect">
            <a:avLst/>
          </a:prstGeom>
        </p:spPr>
        <p:txBody>
          <a:bodyPr vert="horz" lIns="91440" tIns="45720" rIns="91440" bIns="45720" rtlCol="0" anchor="ctr">
            <a:normAutofit/>
          </a:bodyPr>
          <a:lstStyle/>
          <a:p>
            <a:pPr defTabSz="457200">
              <a:spcBef>
                <a:spcPct val="0"/>
              </a:spcBef>
              <a:defRPr/>
            </a:pPr>
            <a:endParaRPr lang="en-US" sz="4400" b="1" dirty="0" smtClean="0">
              <a:solidFill>
                <a:srgbClr val="FF000A"/>
              </a:solidFill>
              <a:latin typeface="Arial"/>
              <a:cs typeface="Arial"/>
            </a:endParaRPr>
          </a:p>
        </p:txBody>
      </p:sp>
      <p:pic>
        <p:nvPicPr>
          <p:cNvPr id="15" name="Picture 14" descr="abt_GEO_white.ai"/>
          <p:cNvPicPr>
            <a:picLocks/>
          </p:cNvPicPr>
          <p:nvPr/>
        </p:nvPicPr>
        <p:blipFill>
          <a:blip r:embed="rId12" cstate="email">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p:nvSpPr>
        <p:spPr>
          <a:xfrm>
            <a:off x="6058753" y="6234083"/>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defTabSz="457200">
              <a:defRPr/>
            </a:pPr>
            <a:r>
              <a:rPr lang="en-US" sz="800" b="1" dirty="0" smtClean="0">
                <a:solidFill>
                  <a:srgbClr val="FFFFFF"/>
                </a:solidFill>
                <a:latin typeface="Arial"/>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pPr defTabSz="457200">
                <a:defRPr/>
              </a:pPr>
              <a:t>‹#›</a:t>
            </a:fld>
            <a:endParaRPr lang="en-US" sz="800" b="1" dirty="0" smtClean="0">
              <a:solidFill>
                <a:srgbClr val="FFFFFF"/>
              </a:solidFill>
              <a:latin typeface="Arial"/>
              <a:cs typeface="Arial"/>
            </a:endParaRPr>
          </a:p>
        </p:txBody>
      </p:sp>
      <p:sp>
        <p:nvSpPr>
          <p:cNvPr id="16" name="Rounded Rectangle 15"/>
          <p:cNvSpPr/>
          <p:nvPr/>
        </p:nvSpPr>
        <p:spPr>
          <a:xfrm>
            <a:off x="685803" y="6291233"/>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Rounded Rectangle 20"/>
          <p:cNvSpPr/>
          <p:nvPr/>
        </p:nvSpPr>
        <p:spPr>
          <a:xfrm>
            <a:off x="3619500" y="6291233"/>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 name="Rounded Rectangle 21"/>
          <p:cNvSpPr/>
          <p:nvPr/>
        </p:nvSpPr>
        <p:spPr>
          <a:xfrm>
            <a:off x="4589020" y="6291233"/>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2745896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iming>
    <p:tnLst>
      <p:par>
        <p:cTn id="1" dur="indefinite" restart="never" nodeType="tmRoot"/>
      </p:par>
    </p:tnLst>
  </p:timing>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1800"/>
        </a:spcBef>
        <a:spcAft>
          <a:spcPts val="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2" Type="http://schemas.openxmlformats.org/officeDocument/2006/relationships/hyperlink" Target="https://www.cms.gov/Outreach-and-Education/Outreach/NPC/National-Provider-Calls-and-Events-Items/2017-09-07-Dementia-Care-in-Nursing-Homes-Call.html"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federalregister.gov/documents/2016/10/04/2016-23505/medicare-and-Medicaid-programs-reform-of-requirements-for-long-term-care-facilities" TargetMode="Externa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9.xml"/><Relationship Id="rId1" Type="http://schemas.openxmlformats.org/officeDocument/2006/relationships/slideLayout" Target="../slideLayouts/slideLayout21.xml"/><Relationship Id="rId4" Type="http://schemas.openxmlformats.org/officeDocument/2006/relationships/hyperlink" Target="http://www.ahrq.gov/teamstepps/longtermcare/index.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18.xml"/><Relationship Id="rId4" Type="http://schemas.openxmlformats.org/officeDocument/2006/relationships/hyperlink" Target="http://www.ahrq.gov/teamstepps/longtermcare/index.html"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hyperlink" Target="http://www.ahrq.gov/teamstepps/longtermcare/index.ht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76.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hyperlink" Target="http://www.ahrq.gov/teamstepps/longtermcare/index.html" TargetMode="External"/><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6.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7.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9.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0.xml"/><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2.xml"/><Relationship Id="rId1" Type="http://schemas.openxmlformats.org/officeDocument/2006/relationships/slideLayout" Target="../slideLayouts/slideLayout18.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1360" y="2549979"/>
            <a:ext cx="3695526" cy="3679382"/>
          </a:xfrm>
          <a:solidFill>
            <a:srgbClr val="DA291C"/>
          </a:solidFill>
        </p:spPr>
        <p:txBody>
          <a:bodyPr>
            <a:normAutofit/>
          </a:bodyPr>
          <a:lstStyle/>
          <a:p>
            <a:pPr algn="ctr"/>
            <a:r>
              <a:rPr lang="en-US" sz="2600" b="1" dirty="0" smtClean="0">
                <a:solidFill>
                  <a:schemeClr val="bg1"/>
                </a:solidFill>
              </a:rPr>
              <a:t>The Supportive Planning and Operations Team (SPOT) Initiative </a:t>
            </a:r>
          </a:p>
          <a:p>
            <a:pPr algn="ctr"/>
            <a:endParaRPr lang="en-US" sz="800" b="1" dirty="0">
              <a:solidFill>
                <a:schemeClr val="bg1"/>
              </a:solidFill>
            </a:endParaRPr>
          </a:p>
          <a:p>
            <a:pPr algn="ctr"/>
            <a:r>
              <a:rPr lang="en-US" sz="2000" b="1" dirty="0" smtClean="0">
                <a:solidFill>
                  <a:schemeClr val="bg1"/>
                </a:solidFill>
              </a:rPr>
              <a:t>Learning Session #1</a:t>
            </a:r>
          </a:p>
          <a:p>
            <a:pPr algn="ctr"/>
            <a:endParaRPr lang="en-US" sz="2000" b="1" dirty="0" smtClean="0">
              <a:solidFill>
                <a:schemeClr val="bg1"/>
              </a:solidFill>
            </a:endParaRPr>
          </a:p>
          <a:p>
            <a:pPr lvl="0" algn="ctr"/>
            <a:r>
              <a:rPr lang="en-US" sz="1600" b="1" dirty="0" smtClean="0">
                <a:solidFill>
                  <a:prstClr val="white"/>
                </a:solidFill>
              </a:rPr>
              <a:t>April 24, </a:t>
            </a:r>
            <a:r>
              <a:rPr lang="en-US" sz="1600" b="1" dirty="0">
                <a:solidFill>
                  <a:prstClr val="white"/>
                </a:solidFill>
              </a:rPr>
              <a:t>2018 – Springfield, MA</a:t>
            </a:r>
          </a:p>
          <a:p>
            <a:pPr algn="ctr"/>
            <a:r>
              <a:rPr lang="en-US" sz="1600" b="1" dirty="0" smtClean="0">
                <a:solidFill>
                  <a:schemeClr val="bg1"/>
                </a:solidFill>
              </a:rPr>
              <a:t>April 25, 2018 </a:t>
            </a:r>
            <a:r>
              <a:rPr lang="en-US" sz="1600" b="1" smtClean="0">
                <a:solidFill>
                  <a:schemeClr val="bg1"/>
                </a:solidFill>
              </a:rPr>
              <a:t>– Woburn, </a:t>
            </a:r>
            <a:r>
              <a:rPr lang="en-US" sz="1600" b="1" dirty="0" smtClean="0">
                <a:solidFill>
                  <a:schemeClr val="bg1"/>
                </a:solidFill>
              </a:rPr>
              <a:t>MA </a:t>
            </a:r>
          </a:p>
          <a:p>
            <a:pPr algn="ctr"/>
            <a:endParaRPr lang="en-US" sz="200" b="1" dirty="0">
              <a:solidFill>
                <a:schemeClr val="bg1"/>
              </a:solidFill>
            </a:endParaRPr>
          </a:p>
          <a:p>
            <a:pPr algn="ctr"/>
            <a:endParaRPr lang="en-US" sz="2000" b="1" dirty="0" smtClean="0">
              <a:solidFill>
                <a:schemeClr val="bg1"/>
              </a:solidFill>
            </a:endParaRPr>
          </a:p>
          <a:p>
            <a:pPr algn="ctr">
              <a:lnSpc>
                <a:spcPct val="110000"/>
              </a:lnSpc>
              <a:spcBef>
                <a:spcPts val="0"/>
              </a:spcBef>
            </a:pPr>
            <a:endParaRPr lang="en-US" sz="2400" dirty="0" smtClean="0">
              <a:solidFill>
                <a:schemeClr val="bg1"/>
              </a:solidFill>
            </a:endParaRPr>
          </a:p>
        </p:txBody>
      </p:sp>
      <p:sp>
        <p:nvSpPr>
          <p:cNvPr id="3" name="Rounded Rectangle 2"/>
          <p:cNvSpPr/>
          <p:nvPr/>
        </p:nvSpPr>
        <p:spPr>
          <a:xfrm>
            <a:off x="4613100" y="2404643"/>
            <a:ext cx="904875" cy="1324033"/>
          </a:xfrm>
          <a:prstGeom prst="roundRect">
            <a:avLst>
              <a:gd name="adj" fmla="val 2207"/>
            </a:avLst>
          </a:prstGeom>
          <a:solidFill>
            <a:srgbClr val="BFCED6"/>
          </a:solidFill>
          <a:ln>
            <a:solidFill>
              <a:srgbClr val="D0D3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Rounded Rectangle 4"/>
          <p:cNvSpPr/>
          <p:nvPr/>
        </p:nvSpPr>
        <p:spPr>
          <a:xfrm>
            <a:off x="7522288" y="5316670"/>
            <a:ext cx="910246" cy="914119"/>
          </a:xfrm>
          <a:prstGeom prst="roundRect">
            <a:avLst>
              <a:gd name="adj" fmla="val 2207"/>
            </a:avLst>
          </a:prstGeom>
          <a:solidFill>
            <a:srgbClr val="DFD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Rounded Rectangle 5"/>
          <p:cNvSpPr/>
          <p:nvPr/>
        </p:nvSpPr>
        <p:spPr>
          <a:xfrm>
            <a:off x="4597225" y="5316670"/>
            <a:ext cx="1878455" cy="914119"/>
          </a:xfrm>
          <a:prstGeom prst="roundRect">
            <a:avLst>
              <a:gd name="adj" fmla="val 2207"/>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3"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601658" y="4371975"/>
            <a:ext cx="2830875" cy="877292"/>
          </a:xfrm>
          <a:prstGeom prst="rect">
            <a:avLst/>
          </a:prstGeom>
          <a:solidFill>
            <a:schemeClr val="bg2">
              <a:lumMod val="90000"/>
            </a:schemeClr>
          </a:solidFill>
          <a:ln>
            <a:noFill/>
          </a:ln>
          <a:effectLst/>
          <a:extLst/>
        </p:spPr>
      </p:pic>
      <p:pic>
        <p:nvPicPr>
          <p:cNvPr id="1026" name="Picture 2" descr="\\camfilesrv02\redirected$\plotzkem\Desktop\NursingHome_SlideSho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150" y="2391252"/>
            <a:ext cx="2895705" cy="1927712"/>
          </a:xfrm>
          <a:prstGeom prst="roundRect">
            <a:avLst>
              <a:gd name="adj" fmla="val 3653"/>
            </a:avLst>
          </a:prstGeom>
          <a:solidFill>
            <a:srgbClr val="FFFFFF">
              <a:shade val="85000"/>
            </a:srgbClr>
          </a:solidFill>
          <a:ln>
            <a:noFill/>
          </a:ln>
          <a:effectLs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97225" y="3796079"/>
            <a:ext cx="969935" cy="1453188"/>
          </a:xfrm>
          <a:prstGeom prst="roundRect">
            <a:avLst>
              <a:gd name="adj" fmla="val 9577"/>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28" name="Picture 4" descr="\\camfilesrv02\redirected$\plotzkem\Desktop\doctor-right-answers-400x4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7809" y="5306864"/>
            <a:ext cx="923925" cy="923925"/>
          </a:xfrm>
          <a:prstGeom prst="roundRect">
            <a:avLst>
              <a:gd name="adj" fmla="val 5501"/>
            </a:avLst>
          </a:prstGeom>
          <a:solidFill>
            <a:srgbClr val="FFFFFF">
              <a:shade val="85000"/>
            </a:srgbClr>
          </a:solidFill>
          <a:ln>
            <a:noFill/>
          </a:ln>
          <a:effectLst/>
          <a:extLst/>
        </p:spPr>
      </p:pic>
      <p:sp>
        <p:nvSpPr>
          <p:cNvPr id="7" name="TextBox 6"/>
          <p:cNvSpPr txBox="1"/>
          <p:nvPr/>
        </p:nvSpPr>
        <p:spPr>
          <a:xfrm>
            <a:off x="643440" y="6230789"/>
            <a:ext cx="7882171" cy="461665"/>
          </a:xfrm>
          <a:prstGeom prst="rect">
            <a:avLst/>
          </a:prstGeom>
          <a:noFill/>
        </p:spPr>
        <p:txBody>
          <a:bodyPr wrap="square" rtlCol="0">
            <a:spAutoFit/>
          </a:bodyPr>
          <a:lstStyle/>
          <a:p>
            <a:pPr defTabSz="457200"/>
            <a:r>
              <a:rPr lang="en-US" sz="1200" i="1" dirty="0">
                <a:solidFill>
                  <a:prstClr val="black"/>
                </a:solidFill>
              </a:rPr>
              <a:t>Disclaimer: </a:t>
            </a:r>
            <a:r>
              <a:rPr lang="en-US" sz="1200" i="1" dirty="0" smtClean="0">
                <a:solidFill>
                  <a:prstClr val="black"/>
                </a:solidFill>
              </a:rPr>
              <a:t>Participation in this educational offering is not </a:t>
            </a:r>
            <a:r>
              <a:rPr lang="en-US" sz="1200" i="1" dirty="0">
                <a:solidFill>
                  <a:prstClr val="black"/>
                </a:solidFill>
              </a:rPr>
              <a:t>mandatory for regulatory compliance nor do </a:t>
            </a:r>
            <a:r>
              <a:rPr lang="en-US" sz="1200" i="1" dirty="0" smtClean="0">
                <a:solidFill>
                  <a:prstClr val="black"/>
                </a:solidFill>
              </a:rPr>
              <a:t>actions or tools and resources discussed in it ensure </a:t>
            </a:r>
            <a:r>
              <a:rPr lang="en-US" sz="1200" i="1" dirty="0">
                <a:solidFill>
                  <a:prstClr val="black"/>
                </a:solidFill>
              </a:rPr>
              <a:t>regulatory compliance.</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9002" y="759417"/>
            <a:ext cx="1232622" cy="1232622"/>
          </a:xfrm>
          <a:prstGeom prst="rect">
            <a:avLst/>
          </a:prstGeom>
        </p:spPr>
      </p:pic>
    </p:spTree>
    <p:extLst>
      <p:ext uri="{BB962C8B-B14F-4D97-AF65-F5344CB8AC3E}">
        <p14:creationId xmlns:p14="http://schemas.microsoft.com/office/powerpoint/2010/main" val="24808802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bg1"/>
                </a:solidFill>
              </a:rPr>
              <a:t>Overview of QAPI and QAA Requirements</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002" y="759417"/>
            <a:ext cx="1232622" cy="1232622"/>
          </a:xfrm>
          <a:prstGeom prst="rect">
            <a:avLst/>
          </a:prstGeom>
        </p:spPr>
      </p:pic>
    </p:spTree>
    <p:extLst>
      <p:ext uri="{BB962C8B-B14F-4D97-AF65-F5344CB8AC3E}">
        <p14:creationId xmlns:p14="http://schemas.microsoft.com/office/powerpoint/2010/main" val="2129785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New or Substantially Revised Requirements</a:t>
            </a:r>
            <a:endParaRPr lang="en-US" sz="3200" dirty="0"/>
          </a:p>
        </p:txBody>
      </p:sp>
      <p:sp>
        <p:nvSpPr>
          <p:cNvPr id="4" name="Content Placeholder 3"/>
          <p:cNvSpPr>
            <a:spLocks noGrp="1"/>
          </p:cNvSpPr>
          <p:nvPr>
            <p:ph sz="half" idx="2"/>
          </p:nvPr>
        </p:nvSpPr>
        <p:spPr/>
        <p:txBody>
          <a:bodyPr/>
          <a:lstStyle/>
          <a:p>
            <a:pPr>
              <a:spcBef>
                <a:spcPts val="0"/>
              </a:spcBef>
            </a:pPr>
            <a:r>
              <a:rPr lang="en-US" sz="2000" b="1" dirty="0" smtClean="0">
                <a:solidFill>
                  <a:srgbClr val="FF0000"/>
                </a:solidFill>
              </a:rPr>
              <a:t>Comprehensive Person-Centered Care Planning (§483.21)</a:t>
            </a:r>
          </a:p>
          <a:p>
            <a:pPr>
              <a:spcBef>
                <a:spcPts val="0"/>
              </a:spcBef>
            </a:pPr>
            <a:r>
              <a:rPr lang="en-US" sz="2000" dirty="0" smtClean="0"/>
              <a:t>Nursing Services (§483.35)</a:t>
            </a:r>
          </a:p>
          <a:p>
            <a:pPr>
              <a:spcBef>
                <a:spcPts val="0"/>
              </a:spcBef>
            </a:pPr>
            <a:r>
              <a:rPr lang="en-US" sz="2000" b="1" dirty="0" smtClean="0">
                <a:solidFill>
                  <a:srgbClr val="FF0000"/>
                </a:solidFill>
              </a:rPr>
              <a:t>Behavioral Health Services (§483.40)</a:t>
            </a:r>
          </a:p>
          <a:p>
            <a:pPr>
              <a:spcBef>
                <a:spcPts val="0"/>
              </a:spcBef>
            </a:pPr>
            <a:r>
              <a:rPr lang="en-US" sz="2000" dirty="0" smtClean="0"/>
              <a:t>Pharmacy Services (§483.45)</a:t>
            </a:r>
          </a:p>
          <a:p>
            <a:pPr>
              <a:spcBef>
                <a:spcPts val="0"/>
              </a:spcBef>
            </a:pPr>
            <a:r>
              <a:rPr lang="en-US" sz="2000" b="1" dirty="0" smtClean="0">
                <a:solidFill>
                  <a:srgbClr val="FF0000"/>
                </a:solidFill>
              </a:rPr>
              <a:t>Laboratory, Radiology, and Other Diagnostic Services (§483.50)</a:t>
            </a:r>
          </a:p>
          <a:p>
            <a:pPr>
              <a:spcBef>
                <a:spcPts val="0"/>
              </a:spcBef>
            </a:pPr>
            <a:endParaRPr lang="en-US" sz="2000" dirty="0" smtClean="0"/>
          </a:p>
          <a:p>
            <a:pPr marL="0" indent="0">
              <a:spcBef>
                <a:spcPts val="0"/>
              </a:spcBef>
              <a:buNone/>
            </a:pPr>
            <a:endParaRPr lang="en-US" sz="2000" dirty="0"/>
          </a:p>
        </p:txBody>
      </p:sp>
      <p:sp>
        <p:nvSpPr>
          <p:cNvPr id="8" name="Content Placeholder 7"/>
          <p:cNvSpPr>
            <a:spLocks noGrp="1"/>
          </p:cNvSpPr>
          <p:nvPr>
            <p:ph sz="quarter" idx="4"/>
          </p:nvPr>
        </p:nvSpPr>
        <p:spPr/>
        <p:txBody>
          <a:bodyPr/>
          <a:lstStyle/>
          <a:p>
            <a:pPr marL="347663" lvl="0" indent="-347663">
              <a:spcBef>
                <a:spcPts val="0"/>
              </a:spcBef>
              <a:buFont typeface="Wingdings" pitchFamily="2" charset="2"/>
              <a:buChar char="§"/>
            </a:pPr>
            <a:r>
              <a:rPr lang="en-US" sz="2000" dirty="0">
                <a:solidFill>
                  <a:prstClr val="black"/>
                </a:solidFill>
                <a:latin typeface="Arial" panose="020B0604020202020204" pitchFamily="34" charset="0"/>
                <a:cs typeface="Arial" panose="020B0604020202020204" pitchFamily="34" charset="0"/>
              </a:rPr>
              <a:t>Quality Assurance and Performance Improvement (§483.75)</a:t>
            </a:r>
          </a:p>
          <a:p>
            <a:pPr marL="347663" lvl="0" indent="-347663">
              <a:spcBef>
                <a:spcPts val="0"/>
              </a:spcBef>
              <a:buFont typeface="Wingdings" pitchFamily="2" charset="2"/>
              <a:buChar char="§"/>
            </a:pPr>
            <a:r>
              <a:rPr lang="en-US" sz="2000" dirty="0">
                <a:solidFill>
                  <a:prstClr val="black"/>
                </a:solidFill>
                <a:latin typeface="Arial" panose="020B0604020202020204" pitchFamily="34" charset="0"/>
                <a:cs typeface="Arial" panose="020B0604020202020204" pitchFamily="34" charset="0"/>
              </a:rPr>
              <a:t>Infection Control (§483.80)</a:t>
            </a:r>
          </a:p>
          <a:p>
            <a:pPr marL="347663" lvl="0" indent="-347663">
              <a:spcBef>
                <a:spcPts val="0"/>
              </a:spcBef>
              <a:buFont typeface="Wingdings" pitchFamily="2" charset="2"/>
              <a:buChar char="§"/>
            </a:pPr>
            <a:r>
              <a:rPr lang="en-US" sz="2000" b="1" dirty="0">
                <a:solidFill>
                  <a:srgbClr val="FF0000"/>
                </a:solidFill>
                <a:latin typeface="Arial" panose="020B0604020202020204" pitchFamily="34" charset="0"/>
                <a:cs typeface="Arial" panose="020B0604020202020204" pitchFamily="34" charset="0"/>
              </a:rPr>
              <a:t>Compliance and Ethics Program (§483.85)</a:t>
            </a:r>
          </a:p>
          <a:p>
            <a:pPr marL="347663" lvl="0" indent="-347663">
              <a:spcBef>
                <a:spcPts val="0"/>
              </a:spcBef>
              <a:buFont typeface="Wingdings" pitchFamily="2" charset="2"/>
              <a:buChar char="§"/>
            </a:pPr>
            <a:r>
              <a:rPr lang="en-US" sz="2000" dirty="0">
                <a:solidFill>
                  <a:prstClr val="black"/>
                </a:solidFill>
                <a:latin typeface="Arial" panose="020B0604020202020204" pitchFamily="34" charset="0"/>
                <a:cs typeface="Arial" panose="020B0604020202020204" pitchFamily="34" charset="0"/>
              </a:rPr>
              <a:t>Physical Environment (§483.90)</a:t>
            </a:r>
          </a:p>
          <a:p>
            <a:pPr marL="347663" lvl="0" indent="-347663">
              <a:spcBef>
                <a:spcPts val="0"/>
              </a:spcBef>
              <a:buFont typeface="Wingdings" pitchFamily="2" charset="2"/>
              <a:buChar char="§"/>
            </a:pPr>
            <a:r>
              <a:rPr lang="en-US" sz="2000" b="1" dirty="0">
                <a:solidFill>
                  <a:srgbClr val="FF0000"/>
                </a:solidFill>
                <a:latin typeface="Arial" panose="020B0604020202020204" pitchFamily="34" charset="0"/>
                <a:cs typeface="Arial" panose="020B0604020202020204" pitchFamily="34" charset="0"/>
              </a:rPr>
              <a:t>Training Requirements (§483.95</a:t>
            </a:r>
            <a:r>
              <a:rPr lang="en-US" b="1" dirty="0" smtClean="0">
                <a:solidFill>
                  <a:srgbClr val="FF0000"/>
                </a:solidFill>
                <a:latin typeface="Arial" panose="020B0604020202020204" pitchFamily="34" charset="0"/>
                <a:cs typeface="Arial" panose="020B0604020202020204" pitchFamily="34" charset="0"/>
              </a:rPr>
              <a:t>)</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6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Implementation Phases</a:t>
            </a:r>
            <a:endParaRPr lang="en-US" dirty="0"/>
          </a:p>
        </p:txBody>
      </p:sp>
      <p:graphicFrame>
        <p:nvGraphicFramePr>
          <p:cNvPr id="7" name="Diagram 6"/>
          <p:cNvGraphicFramePr/>
          <p:nvPr>
            <p:extLst>
              <p:ext uri="{D42A27DB-BD31-4B8C-83A1-F6EECF244321}">
                <p14:modId xmlns:p14="http://schemas.microsoft.com/office/powerpoint/2010/main" val="821394811"/>
              </p:ext>
            </p:extLst>
          </p:nvPr>
        </p:nvGraphicFramePr>
        <p:xfrm>
          <a:off x="475895" y="1600200"/>
          <a:ext cx="800932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04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F865 QAPI Program </a:t>
            </a:r>
            <a:endParaRPr lang="en-US" dirty="0"/>
          </a:p>
        </p:txBody>
      </p:sp>
      <p:sp>
        <p:nvSpPr>
          <p:cNvPr id="3" name="Content Placeholder 2"/>
          <p:cNvSpPr>
            <a:spLocks noGrp="1"/>
          </p:cNvSpPr>
          <p:nvPr>
            <p:ph idx="1"/>
          </p:nvPr>
        </p:nvSpPr>
        <p:spPr/>
        <p:txBody>
          <a:bodyPr/>
          <a:lstStyle/>
          <a:p>
            <a:r>
              <a:rPr lang="en-US" smtClean="0"/>
              <a:t>Each facility must develop, implement, and maintain an effective, comprehensive, data-driven QAPI program that focuses on indicators of the outcomes of care and quality of life. </a:t>
            </a:r>
          </a:p>
          <a:p>
            <a:r>
              <a:rPr lang="en-US" smtClean="0"/>
              <a:t>The facility must document and demonstrate evidence of its ongoing QAPI program. This may include but is not limited to:</a:t>
            </a:r>
          </a:p>
          <a:p>
            <a:pPr lvl="1"/>
            <a:r>
              <a:rPr lang="en-US" smtClean="0"/>
              <a:t>Systems and reports demonstrating systematic identification, reporting, investigation, analysis, and prevention of adverse events; and </a:t>
            </a:r>
          </a:p>
          <a:p>
            <a:pPr lvl="1"/>
            <a:r>
              <a:rPr lang="en-US" smtClean="0"/>
              <a:t>Documentation demonstrating the development, implementation, and evaluation of corrective actions or performance improvement activities.</a:t>
            </a:r>
            <a:endParaRPr lang="en-US" dirty="0"/>
          </a:p>
        </p:txBody>
      </p:sp>
    </p:spTree>
    <p:extLst>
      <p:ext uri="{BB962C8B-B14F-4D97-AF65-F5344CB8AC3E}">
        <p14:creationId xmlns:p14="http://schemas.microsoft.com/office/powerpoint/2010/main" val="1759922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F865 QAPI Program (cont.)</a:t>
            </a:r>
            <a:endParaRPr lang="en-US" dirty="0"/>
          </a:p>
        </p:txBody>
      </p:sp>
      <p:sp>
        <p:nvSpPr>
          <p:cNvPr id="3" name="Content Placeholder 2"/>
          <p:cNvSpPr>
            <a:spLocks noGrp="1"/>
          </p:cNvSpPr>
          <p:nvPr>
            <p:ph idx="1"/>
          </p:nvPr>
        </p:nvSpPr>
        <p:spPr/>
        <p:txBody>
          <a:bodyPr/>
          <a:lstStyle/>
          <a:p>
            <a:r>
              <a:rPr lang="en-US" sz="2800" dirty="0"/>
              <a:t>Initial QAPI plan was to be made available to the State Survey Agency (SA) by November 28, 2017.</a:t>
            </a:r>
          </a:p>
          <a:p>
            <a:r>
              <a:rPr lang="en-US" sz="2800" dirty="0"/>
              <a:t>QAPI Plan must be presented to the SA at each annual recertification survey and upon request during any other survey, and to CMS upon request.</a:t>
            </a:r>
          </a:p>
        </p:txBody>
      </p:sp>
    </p:spTree>
    <p:extLst>
      <p:ext uri="{BB962C8B-B14F-4D97-AF65-F5344CB8AC3E}">
        <p14:creationId xmlns:p14="http://schemas.microsoft.com/office/powerpoint/2010/main" val="353647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F865 QAPI Program (cont.)</a:t>
            </a:r>
            <a:endParaRPr lang="en-US" dirty="0"/>
          </a:p>
        </p:txBody>
      </p:sp>
      <p:sp>
        <p:nvSpPr>
          <p:cNvPr id="3" name="Content Placeholder 2"/>
          <p:cNvSpPr>
            <a:spLocks noGrp="1"/>
          </p:cNvSpPr>
          <p:nvPr>
            <p:ph idx="1"/>
          </p:nvPr>
        </p:nvSpPr>
        <p:spPr/>
        <p:txBody>
          <a:bodyPr/>
          <a:lstStyle/>
          <a:p>
            <a:r>
              <a:rPr lang="en-US" sz="2800" dirty="0"/>
              <a:t>A facility must design its QAPI program to be ongoing, comprehensive, and to address a full range of care and services provided by the facility. It must:</a:t>
            </a:r>
          </a:p>
          <a:p>
            <a:pPr lvl="1"/>
            <a:r>
              <a:rPr lang="en-US" sz="2400" dirty="0"/>
              <a:t>Address all systems of care and management </a:t>
            </a:r>
            <a:r>
              <a:rPr lang="en-US" sz="2400" dirty="0" smtClean="0"/>
              <a:t>practices,</a:t>
            </a:r>
            <a:endParaRPr lang="en-US" sz="2400" dirty="0"/>
          </a:p>
          <a:p>
            <a:pPr lvl="1"/>
            <a:r>
              <a:rPr lang="en-US" sz="2400" dirty="0"/>
              <a:t>Include clinical care, quality of life, and resident </a:t>
            </a:r>
            <a:r>
              <a:rPr lang="en-US" sz="2400" dirty="0" smtClean="0"/>
              <a:t>choice,</a:t>
            </a:r>
            <a:endParaRPr lang="en-US" sz="2400" dirty="0"/>
          </a:p>
          <a:p>
            <a:pPr lvl="1"/>
            <a:r>
              <a:rPr lang="en-US" sz="2400" dirty="0"/>
              <a:t>Utilize the best available evidence to define and measure indicators of quality and facility </a:t>
            </a:r>
            <a:r>
              <a:rPr lang="en-US" sz="2400" dirty="0" smtClean="0"/>
              <a:t>goals,</a:t>
            </a:r>
          </a:p>
          <a:p>
            <a:pPr lvl="1"/>
            <a:r>
              <a:rPr lang="en-US" sz="2400" dirty="0" smtClean="0"/>
              <a:t>Reflect </a:t>
            </a:r>
            <a:r>
              <a:rPr lang="en-US" sz="2400" dirty="0"/>
              <a:t>the complexities, unique care, and services that the facility provides.</a:t>
            </a:r>
          </a:p>
        </p:txBody>
      </p:sp>
    </p:spTree>
    <p:extLst>
      <p:ext uri="{BB962C8B-B14F-4D97-AF65-F5344CB8AC3E}">
        <p14:creationId xmlns:p14="http://schemas.microsoft.com/office/powerpoint/2010/main" val="152136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F865 QAPI Program (cont.)</a:t>
            </a:r>
          </a:p>
        </p:txBody>
      </p:sp>
      <p:sp>
        <p:nvSpPr>
          <p:cNvPr id="3" name="Content Placeholder 2"/>
          <p:cNvSpPr>
            <a:spLocks noGrp="1"/>
          </p:cNvSpPr>
          <p:nvPr>
            <p:ph idx="1"/>
          </p:nvPr>
        </p:nvSpPr>
        <p:spPr/>
        <p:txBody>
          <a:bodyPr/>
          <a:lstStyle/>
          <a:p>
            <a:r>
              <a:rPr lang="en-US" b="1" dirty="0" smtClean="0"/>
              <a:t>Governance </a:t>
            </a:r>
            <a:r>
              <a:rPr lang="en-US" b="1" dirty="0"/>
              <a:t>and </a:t>
            </a:r>
            <a:r>
              <a:rPr lang="en-US" b="1" dirty="0" smtClean="0"/>
              <a:t>leadership</a:t>
            </a:r>
            <a:r>
              <a:rPr lang="en-US" dirty="0" smtClean="0"/>
              <a:t>. The </a:t>
            </a:r>
            <a:r>
              <a:rPr lang="en-US" dirty="0"/>
              <a:t>governing body and/or executive leadership </a:t>
            </a:r>
            <a:r>
              <a:rPr lang="en-US" dirty="0" smtClean="0"/>
              <a:t>is responsible </a:t>
            </a:r>
            <a:r>
              <a:rPr lang="en-US" dirty="0"/>
              <a:t>and accountable for ensuring that</a:t>
            </a:r>
            <a:r>
              <a:rPr lang="en-US" dirty="0" smtClean="0"/>
              <a:t>:</a:t>
            </a:r>
          </a:p>
          <a:p>
            <a:pPr lvl="1"/>
            <a:r>
              <a:rPr lang="en-US" dirty="0" smtClean="0"/>
              <a:t>An </a:t>
            </a:r>
            <a:r>
              <a:rPr lang="en-US" dirty="0"/>
              <a:t>ongoing QAPI program is defined, implemented, and maintained </a:t>
            </a:r>
            <a:r>
              <a:rPr lang="en-US" dirty="0" smtClean="0"/>
              <a:t>and addresses </a:t>
            </a:r>
            <a:r>
              <a:rPr lang="en-US" dirty="0"/>
              <a:t>identified </a:t>
            </a:r>
            <a:r>
              <a:rPr lang="en-US" dirty="0" smtClean="0"/>
              <a:t>priorities,</a:t>
            </a:r>
            <a:endParaRPr lang="en-US" dirty="0"/>
          </a:p>
          <a:p>
            <a:pPr lvl="1"/>
            <a:r>
              <a:rPr lang="en-US" dirty="0" smtClean="0"/>
              <a:t>The </a:t>
            </a:r>
            <a:r>
              <a:rPr lang="en-US" dirty="0"/>
              <a:t>QAPI program is sustained during transitions in leadership </a:t>
            </a:r>
            <a:r>
              <a:rPr lang="en-US" dirty="0" smtClean="0"/>
              <a:t>and staffing,</a:t>
            </a:r>
          </a:p>
          <a:p>
            <a:pPr lvl="1"/>
            <a:r>
              <a:rPr lang="en-US" dirty="0" smtClean="0"/>
              <a:t>The QAPI program is adequately resourced,</a:t>
            </a:r>
          </a:p>
          <a:p>
            <a:pPr lvl="1"/>
            <a:r>
              <a:rPr lang="en-US" dirty="0"/>
              <a:t>The QAPI program identifies and prioritizes problems and </a:t>
            </a:r>
            <a:r>
              <a:rPr lang="en-US" dirty="0" smtClean="0"/>
              <a:t>opportunities,  </a:t>
            </a:r>
          </a:p>
          <a:p>
            <a:pPr lvl="1"/>
            <a:r>
              <a:rPr lang="en-US" dirty="0"/>
              <a:t>Corrective actions address gaps in systems, and are evaluated for </a:t>
            </a:r>
            <a:r>
              <a:rPr lang="en-US" dirty="0" smtClean="0"/>
              <a:t>effectiveness, </a:t>
            </a:r>
            <a:r>
              <a:rPr lang="en-US" dirty="0"/>
              <a:t>and</a:t>
            </a:r>
          </a:p>
          <a:p>
            <a:pPr lvl="1"/>
            <a:r>
              <a:rPr lang="en-US" dirty="0" smtClean="0"/>
              <a:t>Clear </a:t>
            </a:r>
            <a:r>
              <a:rPr lang="en-US" dirty="0"/>
              <a:t>expectations are set around safety, quality, rights, choice, and </a:t>
            </a:r>
            <a:r>
              <a:rPr lang="en-US" dirty="0" smtClean="0"/>
              <a:t>respect.</a:t>
            </a:r>
            <a:endParaRPr lang="en-US" dirty="0"/>
          </a:p>
        </p:txBody>
      </p:sp>
    </p:spTree>
    <p:extLst>
      <p:ext uri="{BB962C8B-B14F-4D97-AF65-F5344CB8AC3E}">
        <p14:creationId xmlns:p14="http://schemas.microsoft.com/office/powerpoint/2010/main" val="385434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F866 Program Feedback, Data Systems and Monitoring</a:t>
            </a:r>
            <a:endParaRPr lang="en-US" dirty="0"/>
          </a:p>
        </p:txBody>
      </p:sp>
      <p:sp>
        <p:nvSpPr>
          <p:cNvPr id="2" name="Content Placeholder 1"/>
          <p:cNvSpPr>
            <a:spLocks noGrp="1"/>
          </p:cNvSpPr>
          <p:nvPr>
            <p:ph idx="1"/>
          </p:nvPr>
        </p:nvSpPr>
        <p:spPr/>
        <p:txBody>
          <a:bodyPr/>
          <a:lstStyle/>
          <a:p>
            <a:pPr lvl="0"/>
            <a:r>
              <a:rPr lang="en-US" sz="2800" dirty="0" smtClean="0"/>
              <a:t>A facility must establish and implement written policies and procedures for feedback, data collection systems, and monitoring, including adverse event monitoring. The policies and procedures must include, at a minimum:</a:t>
            </a:r>
          </a:p>
          <a:p>
            <a:pPr lvl="1"/>
            <a:r>
              <a:rPr lang="en-US" sz="2400" dirty="0" smtClean="0"/>
              <a:t>Maintenance of effective systems to obtain and use feedback and input from direct care staff, other staff, residents, and resident representatives, </a:t>
            </a:r>
            <a:endParaRPr lang="en-US" dirty="0"/>
          </a:p>
        </p:txBody>
      </p:sp>
    </p:spTree>
    <p:extLst>
      <p:ext uri="{BB962C8B-B14F-4D97-AF65-F5344CB8AC3E}">
        <p14:creationId xmlns:p14="http://schemas.microsoft.com/office/powerpoint/2010/main" val="382782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F866 Program Feedback, Data Systems and Monitoring (cont.)</a:t>
            </a:r>
            <a:endParaRPr lang="en-US" dirty="0"/>
          </a:p>
        </p:txBody>
      </p:sp>
      <p:sp>
        <p:nvSpPr>
          <p:cNvPr id="3" name="Content Placeholder 2"/>
          <p:cNvSpPr>
            <a:spLocks noGrp="1"/>
          </p:cNvSpPr>
          <p:nvPr>
            <p:ph idx="1"/>
          </p:nvPr>
        </p:nvSpPr>
        <p:spPr/>
        <p:txBody>
          <a:bodyPr/>
          <a:lstStyle/>
          <a:p>
            <a:pPr lvl="1"/>
            <a:r>
              <a:rPr lang="en-US" sz="2400" dirty="0" smtClean="0"/>
              <a:t>Facility maintenance of effective systems to identify, collect and use data and information from all departments,</a:t>
            </a:r>
          </a:p>
          <a:p>
            <a:pPr lvl="1"/>
            <a:r>
              <a:rPr lang="en-US" sz="2400" dirty="0" smtClean="0"/>
              <a:t>Facility development, monitoring, and evaluation of performance indicators, </a:t>
            </a:r>
          </a:p>
          <a:p>
            <a:pPr lvl="1"/>
            <a:r>
              <a:rPr lang="en-US" sz="2400" dirty="0" smtClean="0"/>
              <a:t>Facility adverse event monitoring, including the methods by which the facility will systematically identify, report, track, investigate, analyze and use data and information related to adverse events.</a:t>
            </a:r>
            <a:endParaRPr lang="en-US" sz="2400" dirty="0"/>
          </a:p>
        </p:txBody>
      </p:sp>
    </p:spTree>
    <p:extLst>
      <p:ext uri="{BB962C8B-B14F-4D97-AF65-F5344CB8AC3E}">
        <p14:creationId xmlns:p14="http://schemas.microsoft.com/office/powerpoint/2010/main" val="301498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F867 Program Systematic Analysis and Systemic Action </a:t>
            </a:r>
            <a:endParaRPr lang="en-US" dirty="0"/>
          </a:p>
        </p:txBody>
      </p:sp>
      <p:sp>
        <p:nvSpPr>
          <p:cNvPr id="2" name="Content Placeholder 1"/>
          <p:cNvSpPr>
            <a:spLocks noGrp="1"/>
          </p:cNvSpPr>
          <p:nvPr>
            <p:ph idx="1"/>
          </p:nvPr>
        </p:nvSpPr>
        <p:spPr/>
        <p:txBody>
          <a:bodyPr/>
          <a:lstStyle/>
          <a:p>
            <a:pPr lvl="0"/>
            <a:r>
              <a:rPr lang="en-US" dirty="0" smtClean="0"/>
              <a:t>The facility must take actions aimed at performance improvement and track performance to ensure that improvements are realized and sustained.</a:t>
            </a:r>
          </a:p>
          <a:p>
            <a:pPr lvl="0"/>
            <a:r>
              <a:rPr lang="en-US" dirty="0" smtClean="0"/>
              <a:t>The facility will develop and implement policies addressing how they will:</a:t>
            </a:r>
          </a:p>
          <a:p>
            <a:pPr lvl="1"/>
            <a:r>
              <a:rPr lang="en-US" dirty="0" smtClean="0"/>
              <a:t>Use a systematic approach to determine underlying causes of problems impacting larger systems,</a:t>
            </a:r>
          </a:p>
          <a:p>
            <a:pPr lvl="1"/>
            <a:r>
              <a:rPr lang="en-US" dirty="0" smtClean="0"/>
              <a:t>Develop corrective actions that will be designed to effect change at the systems level to prevent quality of care, quality of life, or safety problems, and</a:t>
            </a:r>
          </a:p>
          <a:p>
            <a:pPr lvl="1"/>
            <a:r>
              <a:rPr lang="en-US" dirty="0" smtClean="0"/>
              <a:t>Monitor the effectiveness of its performance improvement activities to ensure that improvements are sustained.</a:t>
            </a:r>
          </a:p>
          <a:p>
            <a:endParaRPr lang="en-US" dirty="0"/>
          </a:p>
        </p:txBody>
      </p:sp>
    </p:spTree>
    <p:extLst>
      <p:ext uri="{BB962C8B-B14F-4D97-AF65-F5344CB8AC3E}">
        <p14:creationId xmlns:p14="http://schemas.microsoft.com/office/powerpoint/2010/main" val="201619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6" name="Rectangle 5"/>
          <p:cNvSpPr/>
          <p:nvPr/>
        </p:nvSpPr>
        <p:spPr>
          <a:xfrm>
            <a:off x="844694" y="3200400"/>
            <a:ext cx="747429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What are your top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three</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63" name="Picture 15" descr="C:\Users\pettisj\AppData\Local\Microsoft\Windows\Temporary Internet Files\Content.IE5\IOBO4VA0\309px-Books-aj.svg_aj_ashton_01f.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177" y="1689056"/>
            <a:ext cx="1912022"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pettisj\AppData\Local\Microsoft\Windows\Temporary Internet Files\Content.IE5\FP4F17YI\google-t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870" y="1525658"/>
            <a:ext cx="1874969"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pettisj\AppData\Local\Microsoft\Windows\Temporary Internet Files\Content.IE5\OG48J6JD\A_Dogs_Lif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947" y="3918311"/>
            <a:ext cx="2057400" cy="2551393"/>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pettisj\AppData\Local\Microsoft\Windows\Temporary Internet Files\Content.IE5\S0FSARWD\Well-Traveled_Suitcas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2084" y="4287149"/>
            <a:ext cx="2356104" cy="1813716"/>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pettisj\AppData\Local\Microsoft\Windows\Temporary Internet Files\Content.IE5\7280K9C6\Colorful_Flower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969114"/>
            <a:ext cx="2173323" cy="2154147"/>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Users\pettisj\AppData\Local\Microsoft\Windows\Temporary Internet Files\Content.IE5\GZ82MBY0\food-fast[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564058"/>
            <a:ext cx="1752600" cy="1763981"/>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C:\Users\pettisj\AppData\Local\Microsoft\Windows\Temporary Internet Files\Content.IE5\S0FSARWD\movie_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5646" y="1458474"/>
            <a:ext cx="1556701" cy="194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46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F867 Program Activities</a:t>
            </a:r>
            <a:endParaRPr lang="en-US" dirty="0"/>
          </a:p>
        </p:txBody>
      </p:sp>
      <p:sp>
        <p:nvSpPr>
          <p:cNvPr id="2" name="Content Placeholder 1"/>
          <p:cNvSpPr>
            <a:spLocks noGrp="1"/>
          </p:cNvSpPr>
          <p:nvPr>
            <p:ph idx="1"/>
          </p:nvPr>
        </p:nvSpPr>
        <p:spPr/>
        <p:txBody>
          <a:bodyPr/>
          <a:lstStyle/>
          <a:p>
            <a:r>
              <a:rPr lang="en-US" dirty="0" smtClean="0"/>
              <a:t>The </a:t>
            </a:r>
            <a:r>
              <a:rPr lang="en-US" dirty="0"/>
              <a:t>facility must set priorities for its performance improvement </a:t>
            </a:r>
            <a:r>
              <a:rPr lang="en-US" dirty="0" smtClean="0"/>
              <a:t>activities that </a:t>
            </a:r>
            <a:r>
              <a:rPr lang="en-US" dirty="0"/>
              <a:t>focus on high-risk, high-volume, or problem-prone areas; consider the </a:t>
            </a:r>
            <a:r>
              <a:rPr lang="en-US" dirty="0" smtClean="0"/>
              <a:t>incidence, prevalence</a:t>
            </a:r>
            <a:r>
              <a:rPr lang="en-US" dirty="0"/>
              <a:t>, and severity of problems in those areas; and affect health </a:t>
            </a:r>
            <a:r>
              <a:rPr lang="en-US" dirty="0" smtClean="0"/>
              <a:t>outcomes, resident </a:t>
            </a:r>
            <a:r>
              <a:rPr lang="en-US" dirty="0"/>
              <a:t>safety, resident autonomy, resident choice, and quality of care</a:t>
            </a:r>
            <a:r>
              <a:rPr lang="en-US" dirty="0" smtClean="0"/>
              <a:t>.</a:t>
            </a:r>
          </a:p>
          <a:p>
            <a:r>
              <a:rPr lang="en-US" dirty="0" smtClean="0"/>
              <a:t>Performance </a:t>
            </a:r>
            <a:r>
              <a:rPr lang="en-US" dirty="0"/>
              <a:t>improvement activities must track medical errors </a:t>
            </a:r>
            <a:r>
              <a:rPr lang="en-US" dirty="0" smtClean="0"/>
              <a:t>and adverse </a:t>
            </a:r>
            <a:r>
              <a:rPr lang="en-US" dirty="0"/>
              <a:t>resident events, analyze their causes, and implement preventive actions </a:t>
            </a:r>
            <a:r>
              <a:rPr lang="en-US" dirty="0" smtClean="0"/>
              <a:t>and mechanisms </a:t>
            </a:r>
            <a:r>
              <a:rPr lang="en-US" dirty="0"/>
              <a:t>that include feedback and learning throughout the facility. </a:t>
            </a:r>
          </a:p>
          <a:p>
            <a:endParaRPr lang="en-US" dirty="0"/>
          </a:p>
        </p:txBody>
      </p:sp>
    </p:spTree>
    <p:extLst>
      <p:ext uri="{BB962C8B-B14F-4D97-AF65-F5344CB8AC3E}">
        <p14:creationId xmlns:p14="http://schemas.microsoft.com/office/powerpoint/2010/main" val="400006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F867 Program Activities (cont.)</a:t>
            </a:r>
            <a:endParaRPr lang="en-US" dirty="0"/>
          </a:p>
        </p:txBody>
      </p:sp>
      <p:sp>
        <p:nvSpPr>
          <p:cNvPr id="2" name="Content Placeholder 1"/>
          <p:cNvSpPr>
            <a:spLocks noGrp="1"/>
          </p:cNvSpPr>
          <p:nvPr>
            <p:ph idx="1"/>
          </p:nvPr>
        </p:nvSpPr>
        <p:spPr/>
        <p:txBody>
          <a:bodyPr/>
          <a:lstStyle/>
          <a:p>
            <a:r>
              <a:rPr lang="en-US" dirty="0" smtClean="0"/>
              <a:t>As </a:t>
            </a:r>
            <a:r>
              <a:rPr lang="en-US" dirty="0"/>
              <a:t>part of their performance improvement activities, the facility </a:t>
            </a:r>
            <a:r>
              <a:rPr lang="en-US" dirty="0" smtClean="0"/>
              <a:t>must conduct </a:t>
            </a:r>
            <a:r>
              <a:rPr lang="en-US" dirty="0"/>
              <a:t>distinct performance improvement projects. </a:t>
            </a:r>
            <a:endParaRPr lang="en-US" dirty="0" smtClean="0"/>
          </a:p>
          <a:p>
            <a:r>
              <a:rPr lang="en-US" dirty="0" smtClean="0"/>
              <a:t>The </a:t>
            </a:r>
            <a:r>
              <a:rPr lang="en-US" dirty="0"/>
              <a:t>number and frequency </a:t>
            </a:r>
            <a:r>
              <a:rPr lang="en-US" dirty="0" smtClean="0"/>
              <a:t>of improvement </a:t>
            </a:r>
            <a:r>
              <a:rPr lang="en-US" dirty="0"/>
              <a:t>projects conducted by the facility must reflect the scope and complexity </a:t>
            </a:r>
            <a:r>
              <a:rPr lang="en-US" dirty="0" smtClean="0"/>
              <a:t>of the </a:t>
            </a:r>
            <a:r>
              <a:rPr lang="en-US" dirty="0"/>
              <a:t>facility's services and available resources, as reflected in the facility </a:t>
            </a:r>
            <a:r>
              <a:rPr lang="en-US" dirty="0" smtClean="0"/>
              <a:t>assessment.</a:t>
            </a:r>
          </a:p>
          <a:p>
            <a:r>
              <a:rPr lang="en-US" dirty="0" smtClean="0"/>
              <a:t>Improvement </a:t>
            </a:r>
            <a:r>
              <a:rPr lang="en-US" dirty="0"/>
              <a:t>projects must include at least annually a </a:t>
            </a:r>
            <a:r>
              <a:rPr lang="en-US" dirty="0" smtClean="0"/>
              <a:t>project that </a:t>
            </a:r>
            <a:r>
              <a:rPr lang="en-US" dirty="0"/>
              <a:t>focuses on high risk or problem-prone areas identified through the data </a:t>
            </a:r>
            <a:r>
              <a:rPr lang="en-US" dirty="0" smtClean="0"/>
              <a:t>collection and analysis.</a:t>
            </a:r>
            <a:endParaRPr lang="en-US" dirty="0"/>
          </a:p>
        </p:txBody>
      </p:sp>
    </p:spTree>
    <p:extLst>
      <p:ext uri="{BB962C8B-B14F-4D97-AF65-F5344CB8AC3E}">
        <p14:creationId xmlns:p14="http://schemas.microsoft.com/office/powerpoint/2010/main" val="293331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F868 QAA</a:t>
            </a:r>
            <a:endParaRPr lang="en-US" dirty="0"/>
          </a:p>
        </p:txBody>
      </p:sp>
      <p:sp>
        <p:nvSpPr>
          <p:cNvPr id="3" name="Content Placeholder 2"/>
          <p:cNvSpPr>
            <a:spLocks noGrp="1"/>
          </p:cNvSpPr>
          <p:nvPr>
            <p:ph idx="1"/>
          </p:nvPr>
        </p:nvSpPr>
        <p:spPr/>
        <p:txBody>
          <a:bodyPr/>
          <a:lstStyle/>
          <a:p>
            <a:r>
              <a:rPr lang="en-US" sz="2800" dirty="0" smtClean="0"/>
              <a:t>The QAA committee </a:t>
            </a:r>
            <a:r>
              <a:rPr lang="en-US" sz="2800" dirty="0"/>
              <a:t>reports to the </a:t>
            </a:r>
            <a:r>
              <a:rPr lang="en-US" sz="2800" dirty="0" smtClean="0"/>
              <a:t>facility's governing </a:t>
            </a:r>
            <a:r>
              <a:rPr lang="en-US" sz="2800" dirty="0"/>
              <a:t>body, or designated person(s) functioning as a governing body regarding </a:t>
            </a:r>
            <a:r>
              <a:rPr lang="en-US" sz="2800" dirty="0" smtClean="0"/>
              <a:t>its activities</a:t>
            </a:r>
            <a:r>
              <a:rPr lang="en-US" sz="2800" dirty="0"/>
              <a:t>, including implementation of the QAPI </a:t>
            </a:r>
            <a:r>
              <a:rPr lang="en-US" sz="2800" dirty="0" smtClean="0"/>
              <a:t>program.</a:t>
            </a:r>
          </a:p>
          <a:p>
            <a:r>
              <a:rPr lang="en-US" sz="2800" dirty="0" smtClean="0"/>
              <a:t>The </a:t>
            </a:r>
            <a:r>
              <a:rPr lang="en-US" sz="2800" dirty="0"/>
              <a:t>committee must:</a:t>
            </a:r>
          </a:p>
          <a:p>
            <a:pPr lvl="1"/>
            <a:r>
              <a:rPr lang="en-US" sz="2400" dirty="0" smtClean="0"/>
              <a:t>Develop </a:t>
            </a:r>
            <a:r>
              <a:rPr lang="en-US" sz="2400" dirty="0"/>
              <a:t>and implement appropriate plans of action to correct identified </a:t>
            </a:r>
            <a:r>
              <a:rPr lang="en-US" sz="2400" dirty="0" smtClean="0"/>
              <a:t>quality deficiencies</a:t>
            </a:r>
            <a:r>
              <a:rPr lang="en-US" sz="2400" dirty="0"/>
              <a:t>;</a:t>
            </a:r>
          </a:p>
          <a:p>
            <a:pPr lvl="1"/>
            <a:r>
              <a:rPr lang="en-US" sz="2400" dirty="0" smtClean="0"/>
              <a:t>Regularly </a:t>
            </a:r>
            <a:r>
              <a:rPr lang="en-US" sz="2400" dirty="0"/>
              <a:t>review and analyze </a:t>
            </a:r>
            <a:r>
              <a:rPr lang="en-US" sz="2400" dirty="0" smtClean="0"/>
              <a:t>data and </a:t>
            </a:r>
            <a:r>
              <a:rPr lang="en-US" sz="2400" dirty="0"/>
              <a:t>act on </a:t>
            </a:r>
            <a:r>
              <a:rPr lang="en-US" sz="2400" dirty="0" smtClean="0"/>
              <a:t>available data </a:t>
            </a:r>
            <a:r>
              <a:rPr lang="en-US" sz="2400" dirty="0"/>
              <a:t>to make improvements.</a:t>
            </a:r>
          </a:p>
        </p:txBody>
      </p:sp>
    </p:spTree>
    <p:extLst>
      <p:ext uri="{BB962C8B-B14F-4D97-AF65-F5344CB8AC3E}">
        <p14:creationId xmlns:p14="http://schemas.microsoft.com/office/powerpoint/2010/main" val="3019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dirty="0" smtClean="0"/>
              <a:t>F868 QAA (cont.)</a:t>
            </a:r>
            <a:endParaRPr lang="en-US" dirty="0"/>
          </a:p>
        </p:txBody>
      </p:sp>
      <p:sp>
        <p:nvSpPr>
          <p:cNvPr id="2" name="Content Placeholder 1"/>
          <p:cNvSpPr>
            <a:spLocks noGrp="1"/>
          </p:cNvSpPr>
          <p:nvPr>
            <p:ph idx="1"/>
          </p:nvPr>
        </p:nvSpPr>
        <p:spPr/>
        <p:txBody>
          <a:bodyPr/>
          <a:lstStyle/>
          <a:p>
            <a:r>
              <a:rPr lang="en-US" sz="2800" dirty="0" smtClean="0"/>
              <a:t>A </a:t>
            </a:r>
            <a:r>
              <a:rPr lang="en-US" sz="2800" dirty="0"/>
              <a:t>facility must maintain a </a:t>
            </a:r>
            <a:r>
              <a:rPr lang="en-US" sz="2800" dirty="0" smtClean="0"/>
              <a:t>QAA committee consisting </a:t>
            </a:r>
            <a:r>
              <a:rPr lang="en-US" sz="2800" dirty="0"/>
              <a:t>at a minimum of:</a:t>
            </a:r>
          </a:p>
          <a:p>
            <a:pPr lvl="1"/>
            <a:r>
              <a:rPr lang="en-US" sz="2400" dirty="0" smtClean="0"/>
              <a:t>The </a:t>
            </a:r>
            <a:r>
              <a:rPr lang="en-US" sz="2400" dirty="0"/>
              <a:t>director of nursing </a:t>
            </a:r>
            <a:r>
              <a:rPr lang="en-US" sz="2400" dirty="0" smtClean="0"/>
              <a:t>services,</a:t>
            </a:r>
            <a:endParaRPr lang="en-US" sz="2400" dirty="0"/>
          </a:p>
          <a:p>
            <a:pPr lvl="1"/>
            <a:r>
              <a:rPr lang="en-US" sz="2400" dirty="0" smtClean="0"/>
              <a:t>The </a:t>
            </a:r>
            <a:r>
              <a:rPr lang="en-US" sz="2400" dirty="0"/>
              <a:t>Medical Director or his/her </a:t>
            </a:r>
            <a:r>
              <a:rPr lang="en-US" sz="2400" dirty="0" smtClean="0"/>
              <a:t>designee,</a:t>
            </a:r>
          </a:p>
          <a:p>
            <a:pPr lvl="1"/>
            <a:r>
              <a:rPr lang="en-US" sz="2400" dirty="0" smtClean="0"/>
              <a:t>At </a:t>
            </a:r>
            <a:r>
              <a:rPr lang="en-US" sz="2400" dirty="0"/>
              <a:t>least three other members of the facility's staff, at least one of who must </a:t>
            </a:r>
            <a:r>
              <a:rPr lang="en-US" sz="2400" dirty="0" smtClean="0"/>
              <a:t>be the </a:t>
            </a:r>
            <a:r>
              <a:rPr lang="en-US" sz="2400" dirty="0"/>
              <a:t>administrator, owner, a board member or other individual in a </a:t>
            </a:r>
            <a:r>
              <a:rPr lang="en-US" sz="2400" dirty="0" smtClean="0"/>
              <a:t>leadership role, </a:t>
            </a:r>
            <a:r>
              <a:rPr lang="en-US" sz="2400" dirty="0"/>
              <a:t>and</a:t>
            </a:r>
          </a:p>
          <a:p>
            <a:pPr lvl="1"/>
            <a:r>
              <a:rPr lang="en-US" sz="2400" dirty="0" smtClean="0"/>
              <a:t>The </a:t>
            </a:r>
            <a:r>
              <a:rPr lang="en-US" sz="2400" dirty="0"/>
              <a:t>infection </a:t>
            </a:r>
            <a:r>
              <a:rPr lang="en-US" sz="2400" dirty="0" err="1"/>
              <a:t>preventionist</a:t>
            </a:r>
            <a:r>
              <a:rPr lang="en-US" sz="2400" dirty="0"/>
              <a:t>.</a:t>
            </a:r>
          </a:p>
          <a:p>
            <a:pPr marL="0" indent="0">
              <a:buNone/>
            </a:pPr>
            <a:endParaRPr lang="en-US" dirty="0"/>
          </a:p>
        </p:txBody>
      </p:sp>
    </p:spTree>
    <p:extLst>
      <p:ext uri="{BB962C8B-B14F-4D97-AF65-F5344CB8AC3E}">
        <p14:creationId xmlns:p14="http://schemas.microsoft.com/office/powerpoint/2010/main" val="3239249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F868 QAA (cont.)</a:t>
            </a:r>
            <a:endParaRPr lang="en-US" dirty="0"/>
          </a:p>
        </p:txBody>
      </p:sp>
      <p:sp>
        <p:nvSpPr>
          <p:cNvPr id="3" name="Content Placeholder 2"/>
          <p:cNvSpPr>
            <a:spLocks noGrp="1"/>
          </p:cNvSpPr>
          <p:nvPr>
            <p:ph idx="1"/>
          </p:nvPr>
        </p:nvSpPr>
        <p:spPr/>
        <p:txBody>
          <a:bodyPr/>
          <a:lstStyle/>
          <a:p>
            <a:r>
              <a:rPr lang="en-US" dirty="0" smtClean="0"/>
              <a:t>The QAA committee </a:t>
            </a:r>
            <a:r>
              <a:rPr lang="en-US" dirty="0"/>
              <a:t>reports to the </a:t>
            </a:r>
            <a:r>
              <a:rPr lang="en-US" dirty="0" smtClean="0"/>
              <a:t>facility's governing </a:t>
            </a:r>
            <a:r>
              <a:rPr lang="en-US" dirty="0"/>
              <a:t>body, or designated person(s) functioning as a governing body regarding </a:t>
            </a:r>
            <a:r>
              <a:rPr lang="en-US" dirty="0" smtClean="0"/>
              <a:t>its activities</a:t>
            </a:r>
            <a:r>
              <a:rPr lang="en-US" dirty="0"/>
              <a:t>, including implementation of the QAPI </a:t>
            </a:r>
            <a:r>
              <a:rPr lang="en-US" dirty="0" smtClean="0"/>
              <a:t>program.</a:t>
            </a:r>
          </a:p>
          <a:p>
            <a:r>
              <a:rPr lang="en-US" dirty="0" smtClean="0"/>
              <a:t>The </a:t>
            </a:r>
            <a:r>
              <a:rPr lang="en-US" dirty="0"/>
              <a:t>committee </a:t>
            </a:r>
            <a:r>
              <a:rPr lang="en-US" dirty="0" smtClean="0"/>
              <a:t>must meet </a:t>
            </a:r>
            <a:r>
              <a:rPr lang="en-US" dirty="0"/>
              <a:t>at least quarterly and as needed to coordinate and evaluate activities </a:t>
            </a:r>
            <a:r>
              <a:rPr lang="en-US" dirty="0" smtClean="0"/>
              <a:t>under the </a:t>
            </a:r>
            <a:r>
              <a:rPr lang="en-US" dirty="0"/>
              <a:t>QAPI </a:t>
            </a:r>
            <a:r>
              <a:rPr lang="en-US" dirty="0" smtClean="0"/>
              <a:t>program.</a:t>
            </a:r>
            <a:endParaRPr lang="en-US" dirty="0"/>
          </a:p>
        </p:txBody>
      </p:sp>
    </p:spTree>
    <p:extLst>
      <p:ext uri="{BB962C8B-B14F-4D97-AF65-F5344CB8AC3E}">
        <p14:creationId xmlns:p14="http://schemas.microsoft.com/office/powerpoint/2010/main" val="2105938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QAPI and QAA Crossword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0906467"/>
              </p:ext>
            </p:extLst>
          </p:nvPr>
        </p:nvGraphicFramePr>
        <p:xfrm>
          <a:off x="914394" y="1641517"/>
          <a:ext cx="7403340" cy="4384716"/>
        </p:xfrm>
        <a:graphic>
          <a:graphicData uri="http://schemas.openxmlformats.org/drawingml/2006/table">
            <a:tbl>
              <a:tblPr/>
              <a:tblGrid>
                <a:gridCol w="352540"/>
                <a:gridCol w="352540"/>
                <a:gridCol w="352540"/>
                <a:gridCol w="352540"/>
                <a:gridCol w="352540"/>
                <a:gridCol w="352540"/>
                <a:gridCol w="352540"/>
                <a:gridCol w="352540"/>
                <a:gridCol w="352540"/>
                <a:gridCol w="352540"/>
                <a:gridCol w="352540"/>
                <a:gridCol w="352540"/>
                <a:gridCol w="352540"/>
                <a:gridCol w="352540"/>
                <a:gridCol w="352540"/>
                <a:gridCol w="352540"/>
                <a:gridCol w="352540"/>
                <a:gridCol w="352540"/>
                <a:gridCol w="352540"/>
                <a:gridCol w="352540"/>
                <a:gridCol w="352540"/>
              </a:tblGrid>
              <a:tr h="313194">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94">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000000"/>
                          </a:solidFill>
                          <a:effectLst/>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194">
                <a:tc>
                  <a:txBody>
                    <a:bodyPr/>
                    <a:lstStyle/>
                    <a:p>
                      <a:pPr algn="ctr" fontAlgn="b"/>
                      <a:r>
                        <a:rPr lang="en-US" sz="800" b="0" i="0" u="none" strike="noStrike">
                          <a:solidFill>
                            <a:srgbClr val="000000"/>
                          </a:solidFill>
                          <a:effectLst/>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279585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F838 Facility Assessment</a:t>
            </a:r>
          </a:p>
        </p:txBody>
      </p:sp>
      <p:sp>
        <p:nvSpPr>
          <p:cNvPr id="3" name="Content Placeholder 2"/>
          <p:cNvSpPr>
            <a:spLocks noGrp="1"/>
          </p:cNvSpPr>
          <p:nvPr>
            <p:ph idx="1"/>
          </p:nvPr>
        </p:nvSpPr>
        <p:spPr/>
        <p:txBody>
          <a:bodyPr/>
          <a:lstStyle/>
          <a:p>
            <a:pPr lvl="0"/>
            <a:r>
              <a:rPr lang="en-US" sz="2200" dirty="0" smtClean="0">
                <a:solidFill>
                  <a:prstClr val="black"/>
                </a:solidFill>
              </a:rPr>
              <a:t>Each </a:t>
            </a:r>
            <a:r>
              <a:rPr lang="en-US" sz="2200" dirty="0">
                <a:solidFill>
                  <a:prstClr val="black"/>
                </a:solidFill>
              </a:rPr>
              <a:t>facility must conduct and document a facility-wide assessment to determine what resources are </a:t>
            </a:r>
            <a:r>
              <a:rPr lang="en-US" sz="2200" dirty="0" smtClean="0">
                <a:solidFill>
                  <a:prstClr val="black"/>
                </a:solidFill>
              </a:rPr>
              <a:t>necessary to </a:t>
            </a:r>
            <a:r>
              <a:rPr lang="en-US" sz="2200" dirty="0">
                <a:solidFill>
                  <a:prstClr val="black"/>
                </a:solidFill>
              </a:rPr>
              <a:t>care for its residents competently during both day-to-day operations and </a:t>
            </a:r>
            <a:r>
              <a:rPr lang="en-US" sz="2200" dirty="0" smtClean="0">
                <a:solidFill>
                  <a:prstClr val="black"/>
                </a:solidFill>
              </a:rPr>
              <a:t>emergencies.</a:t>
            </a:r>
          </a:p>
          <a:p>
            <a:pPr lvl="0"/>
            <a:r>
              <a:rPr lang="en-US" sz="2200" dirty="0" smtClean="0">
                <a:solidFill>
                  <a:prstClr val="black"/>
                </a:solidFill>
              </a:rPr>
              <a:t>The Centers for Medicare &amp; Medicaid Services (CMS) allows facilities the </a:t>
            </a:r>
            <a:r>
              <a:rPr lang="en-US" sz="2200" dirty="0">
                <a:solidFill>
                  <a:prstClr val="black"/>
                </a:solidFill>
              </a:rPr>
              <a:t>flexibility to decide the best manner in which to conduct that assessment as long as </a:t>
            </a:r>
            <a:r>
              <a:rPr lang="en-US" sz="2200" dirty="0" smtClean="0">
                <a:solidFill>
                  <a:prstClr val="black"/>
                </a:solidFill>
              </a:rPr>
              <a:t>it addresses </a:t>
            </a:r>
            <a:r>
              <a:rPr lang="en-US" sz="2200" dirty="0">
                <a:solidFill>
                  <a:prstClr val="black"/>
                </a:solidFill>
              </a:rPr>
              <a:t>or includes </a:t>
            </a:r>
            <a:r>
              <a:rPr lang="en-US" sz="2200" dirty="0" smtClean="0">
                <a:solidFill>
                  <a:prstClr val="black"/>
                </a:solidFill>
              </a:rPr>
              <a:t>all required factors or items. </a:t>
            </a:r>
          </a:p>
          <a:p>
            <a:pPr lvl="0"/>
            <a:r>
              <a:rPr lang="en-US" sz="2200" dirty="0" smtClean="0">
                <a:solidFill>
                  <a:prstClr val="black"/>
                </a:solidFill>
              </a:rPr>
              <a:t>Completion </a:t>
            </a:r>
            <a:r>
              <a:rPr lang="en-US" sz="2200" dirty="0">
                <a:solidFill>
                  <a:prstClr val="black"/>
                </a:solidFill>
              </a:rPr>
              <a:t>of the facility assessment is </a:t>
            </a:r>
            <a:r>
              <a:rPr lang="en-US" sz="2200" b="1" i="1" dirty="0">
                <a:solidFill>
                  <a:prstClr val="black"/>
                </a:solidFill>
              </a:rPr>
              <a:t>integral to the performance improvement activities under the QAPI program</a:t>
            </a:r>
            <a:r>
              <a:rPr lang="en-US" sz="2200" dirty="0">
                <a:solidFill>
                  <a:prstClr val="black"/>
                </a:solidFill>
              </a:rPr>
              <a:t>.</a:t>
            </a:r>
          </a:p>
          <a:p>
            <a:endParaRPr lang="en-US" dirty="0"/>
          </a:p>
        </p:txBody>
      </p:sp>
    </p:spTree>
    <p:extLst>
      <p:ext uri="{BB962C8B-B14F-4D97-AF65-F5344CB8AC3E}">
        <p14:creationId xmlns:p14="http://schemas.microsoft.com/office/powerpoint/2010/main" val="200114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F838 Facility Assessment (cont.)</a:t>
            </a:r>
            <a:endParaRPr lang="en-US" dirty="0"/>
          </a:p>
        </p:txBody>
      </p:sp>
      <p:sp>
        <p:nvSpPr>
          <p:cNvPr id="3" name="Content Placeholder 2"/>
          <p:cNvSpPr>
            <a:spLocks noGrp="1"/>
          </p:cNvSpPr>
          <p:nvPr>
            <p:ph idx="1"/>
          </p:nvPr>
        </p:nvSpPr>
        <p:spPr/>
        <p:txBody>
          <a:bodyPr/>
          <a:lstStyle/>
          <a:p>
            <a:r>
              <a:rPr lang="en-US" dirty="0" smtClean="0"/>
              <a:t>The </a:t>
            </a:r>
            <a:r>
              <a:rPr lang="en-US" dirty="0"/>
              <a:t>facility must review and update that assessment, as necessary, and </a:t>
            </a:r>
            <a:r>
              <a:rPr lang="en-US" dirty="0" smtClean="0"/>
              <a:t>at least annually. </a:t>
            </a:r>
          </a:p>
          <a:p>
            <a:r>
              <a:rPr lang="en-US" dirty="0" smtClean="0"/>
              <a:t>The </a:t>
            </a:r>
            <a:r>
              <a:rPr lang="en-US" dirty="0"/>
              <a:t>facility must also review and update this assessment whenever there is, </a:t>
            </a:r>
            <a:r>
              <a:rPr lang="en-US" dirty="0" smtClean="0"/>
              <a:t>or the </a:t>
            </a:r>
            <a:r>
              <a:rPr lang="en-US" dirty="0"/>
              <a:t>facility plans for, any change that would require a substantial modification to any part </a:t>
            </a:r>
            <a:r>
              <a:rPr lang="en-US" dirty="0" smtClean="0"/>
              <a:t>of this </a:t>
            </a:r>
            <a:r>
              <a:rPr lang="en-US" dirty="0"/>
              <a:t>assessment. </a:t>
            </a:r>
          </a:p>
        </p:txBody>
      </p:sp>
    </p:spTree>
    <p:extLst>
      <p:ext uri="{BB962C8B-B14F-4D97-AF65-F5344CB8AC3E}">
        <p14:creationId xmlns:p14="http://schemas.microsoft.com/office/powerpoint/2010/main" val="3655295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F838</a:t>
            </a:r>
            <a:r>
              <a:rPr lang="en-US" dirty="0"/>
              <a:t> </a:t>
            </a:r>
            <a:r>
              <a:rPr lang="en-US" dirty="0" smtClean="0"/>
              <a:t>Facility Assessment (cont.)</a:t>
            </a:r>
            <a:endParaRPr lang="en-US" dirty="0"/>
          </a:p>
        </p:txBody>
      </p:sp>
      <p:sp>
        <p:nvSpPr>
          <p:cNvPr id="3" name="Content Placeholder 2"/>
          <p:cNvSpPr>
            <a:spLocks noGrp="1"/>
          </p:cNvSpPr>
          <p:nvPr>
            <p:ph idx="1"/>
          </p:nvPr>
        </p:nvSpPr>
        <p:spPr/>
        <p:txBody>
          <a:bodyPr/>
          <a:lstStyle/>
          <a:p>
            <a:r>
              <a:rPr lang="en-US" dirty="0"/>
              <a:t>Facility </a:t>
            </a:r>
            <a:r>
              <a:rPr lang="en-US" dirty="0" smtClean="0"/>
              <a:t>assessment must address </a:t>
            </a:r>
            <a:r>
              <a:rPr lang="en-US" dirty="0"/>
              <a:t>or </a:t>
            </a:r>
            <a:r>
              <a:rPr lang="en-US" dirty="0" smtClean="0"/>
              <a:t>include the </a:t>
            </a:r>
            <a:r>
              <a:rPr lang="en-US" dirty="0"/>
              <a:t>facility’s resident population, including, but not limited to:</a:t>
            </a:r>
            <a:endParaRPr lang="en-US" dirty="0" smtClean="0"/>
          </a:p>
          <a:p>
            <a:pPr lvl="1"/>
            <a:r>
              <a:rPr lang="en-US" dirty="0" smtClean="0"/>
              <a:t>Both the number of residents and the facility’s resident capacity,</a:t>
            </a:r>
          </a:p>
          <a:p>
            <a:pPr lvl="1"/>
            <a:r>
              <a:rPr lang="en-US" dirty="0" smtClean="0"/>
              <a:t>The care required by the resident population,</a:t>
            </a:r>
          </a:p>
          <a:p>
            <a:pPr lvl="1"/>
            <a:r>
              <a:rPr lang="en-US" dirty="0" smtClean="0"/>
              <a:t>The staff competencies that are necessary to provide the level and types of care needed,</a:t>
            </a:r>
          </a:p>
          <a:p>
            <a:pPr lvl="1"/>
            <a:r>
              <a:rPr lang="en-US" dirty="0"/>
              <a:t>The physical environment, equipment, services, and other physical plant </a:t>
            </a:r>
            <a:r>
              <a:rPr lang="en-US" dirty="0" smtClean="0"/>
              <a:t>considerations;</a:t>
            </a:r>
            <a:endParaRPr lang="en-US" dirty="0"/>
          </a:p>
          <a:p>
            <a:pPr lvl="1"/>
            <a:r>
              <a:rPr lang="en-US" dirty="0"/>
              <a:t>Any ethnic, cultural, or religious factors that may potentially affect the care provided by the facility, </a:t>
            </a:r>
            <a:r>
              <a:rPr lang="en-US" dirty="0" smtClean="0"/>
              <a:t>including, but </a:t>
            </a:r>
            <a:r>
              <a:rPr lang="en-US" dirty="0"/>
              <a:t>not limited to, activities and food and nutrition services. </a:t>
            </a:r>
          </a:p>
          <a:p>
            <a:pPr marL="0" indent="0">
              <a:buNone/>
            </a:pPr>
            <a:endParaRPr lang="en-US" dirty="0" smtClean="0"/>
          </a:p>
        </p:txBody>
      </p:sp>
    </p:spTree>
    <p:extLst>
      <p:ext uri="{BB962C8B-B14F-4D97-AF65-F5344CB8AC3E}">
        <p14:creationId xmlns:p14="http://schemas.microsoft.com/office/powerpoint/2010/main" val="2380735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F838 </a:t>
            </a:r>
            <a:r>
              <a:rPr lang="en-US" dirty="0"/>
              <a:t>Facility </a:t>
            </a:r>
            <a:r>
              <a:rPr lang="en-US" dirty="0" smtClean="0"/>
              <a:t>Assessment (cont.)</a:t>
            </a:r>
            <a:endParaRPr lang="en-US" dirty="0"/>
          </a:p>
        </p:txBody>
      </p:sp>
      <p:sp>
        <p:nvSpPr>
          <p:cNvPr id="3" name="Content Placeholder 2"/>
          <p:cNvSpPr>
            <a:spLocks noGrp="1"/>
          </p:cNvSpPr>
          <p:nvPr>
            <p:ph idx="1"/>
          </p:nvPr>
        </p:nvSpPr>
        <p:spPr/>
        <p:txBody>
          <a:bodyPr/>
          <a:lstStyle/>
          <a:p>
            <a:r>
              <a:rPr lang="en-US" dirty="0"/>
              <a:t>Facility assessment must address or </a:t>
            </a:r>
            <a:r>
              <a:rPr lang="en-US" dirty="0" smtClean="0"/>
              <a:t>include</a:t>
            </a:r>
            <a:r>
              <a:rPr lang="en-US" dirty="0"/>
              <a:t> </a:t>
            </a:r>
            <a:r>
              <a:rPr lang="en-US" dirty="0" smtClean="0"/>
              <a:t>the facility’s </a:t>
            </a:r>
            <a:r>
              <a:rPr lang="en-US" dirty="0"/>
              <a:t>resources, including but not limited </a:t>
            </a:r>
            <a:r>
              <a:rPr lang="en-US" dirty="0" smtClean="0"/>
              <a:t>to:</a:t>
            </a:r>
            <a:endParaRPr lang="en-US" dirty="0"/>
          </a:p>
          <a:p>
            <a:pPr lvl="1"/>
            <a:r>
              <a:rPr lang="en-US" dirty="0" smtClean="0"/>
              <a:t>All </a:t>
            </a:r>
            <a:r>
              <a:rPr lang="en-US" dirty="0"/>
              <a:t>buildings and/or other physical structures and </a:t>
            </a:r>
            <a:r>
              <a:rPr lang="en-US" dirty="0" smtClean="0"/>
              <a:t>vehicles,</a:t>
            </a:r>
            <a:endParaRPr lang="en-US" dirty="0"/>
          </a:p>
          <a:p>
            <a:pPr lvl="1"/>
            <a:r>
              <a:rPr lang="en-US" dirty="0" smtClean="0"/>
              <a:t>Equipment,</a:t>
            </a:r>
            <a:endParaRPr lang="en-US" dirty="0"/>
          </a:p>
          <a:p>
            <a:pPr lvl="1"/>
            <a:r>
              <a:rPr lang="en-US" dirty="0" smtClean="0"/>
              <a:t>Services </a:t>
            </a:r>
            <a:r>
              <a:rPr lang="en-US" dirty="0"/>
              <a:t>provided, </a:t>
            </a:r>
            <a:endParaRPr lang="en-US" dirty="0" smtClean="0"/>
          </a:p>
          <a:p>
            <a:pPr lvl="1"/>
            <a:r>
              <a:rPr lang="en-US" dirty="0" smtClean="0"/>
              <a:t>All personnel, their </a:t>
            </a:r>
            <a:r>
              <a:rPr lang="en-US" dirty="0"/>
              <a:t>education and/or training and any competencies related to resident </a:t>
            </a:r>
            <a:r>
              <a:rPr lang="en-US" dirty="0" smtClean="0"/>
              <a:t>care,</a:t>
            </a:r>
          </a:p>
          <a:p>
            <a:pPr lvl="1"/>
            <a:r>
              <a:rPr lang="en-US" dirty="0" smtClean="0"/>
              <a:t>Contracts and other agreements, and </a:t>
            </a:r>
          </a:p>
          <a:p>
            <a:pPr lvl="1"/>
            <a:r>
              <a:rPr lang="en-US" dirty="0" smtClean="0"/>
              <a:t>Health information technology resources. </a:t>
            </a:r>
          </a:p>
          <a:p>
            <a:pPr lvl="1"/>
            <a:endParaRPr lang="en-US" dirty="0"/>
          </a:p>
          <a:p>
            <a:r>
              <a:rPr lang="en-US" dirty="0"/>
              <a:t>Facility assessment must address or include facility-based and community-based risk assessment, utilizing an all-hazards approach.</a:t>
            </a:r>
          </a:p>
          <a:p>
            <a:pPr lvl="1"/>
            <a:endParaRPr lang="en-US" dirty="0"/>
          </a:p>
          <a:p>
            <a:pPr lvl="1"/>
            <a:endParaRPr lang="en-US" dirty="0"/>
          </a:p>
        </p:txBody>
      </p:sp>
    </p:spTree>
    <p:extLst>
      <p:ext uri="{BB962C8B-B14F-4D97-AF65-F5344CB8AC3E}">
        <p14:creationId xmlns:p14="http://schemas.microsoft.com/office/powerpoint/2010/main" val="51998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Welcome and Introductions</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171987" y="4033560"/>
            <a:ext cx="1587098" cy="1985809"/>
          </a:xfrm>
          <a:prstGeom prst="rect">
            <a:avLst/>
          </a:prstGeom>
        </p:spPr>
      </p:pic>
      <p:sp>
        <p:nvSpPr>
          <p:cNvPr id="5" name="TextBox 4"/>
          <p:cNvSpPr txBox="1"/>
          <p:nvPr/>
        </p:nvSpPr>
        <p:spPr>
          <a:xfrm>
            <a:off x="4799002" y="5994448"/>
            <a:ext cx="290306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Jen Pettis, MS, RN, WCC</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315" y="1574831"/>
            <a:ext cx="168823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80230" y="3566818"/>
            <a:ext cx="2438399"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Terry Moore, MPH, BSN </a:t>
            </a:r>
            <a:endParaRPr lang="en-US"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598" y="1574831"/>
            <a:ext cx="1971675" cy="1971675"/>
          </a:xfrm>
          <a:prstGeom prst="rect">
            <a:avLst/>
          </a:prstGeom>
        </p:spPr>
      </p:pic>
      <p:sp>
        <p:nvSpPr>
          <p:cNvPr id="10" name="TextBox 9"/>
          <p:cNvSpPr txBox="1"/>
          <p:nvPr/>
        </p:nvSpPr>
        <p:spPr>
          <a:xfrm>
            <a:off x="3745705" y="3566429"/>
            <a:ext cx="1883568"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Gabby Katz, MPP</a:t>
            </a:r>
          </a:p>
        </p:txBody>
      </p:sp>
      <p:sp>
        <p:nvSpPr>
          <p:cNvPr id="9" name="TextBox 8"/>
          <p:cNvSpPr txBox="1"/>
          <p:nvPr/>
        </p:nvSpPr>
        <p:spPr>
          <a:xfrm>
            <a:off x="1809749" y="5994448"/>
            <a:ext cx="256222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Rosanna Bertrand, PhD</a:t>
            </a:r>
          </a:p>
        </p:txBody>
      </p:sp>
      <p:sp>
        <p:nvSpPr>
          <p:cNvPr id="12" name="TextBox 11"/>
          <p:cNvSpPr txBox="1"/>
          <p:nvPr/>
        </p:nvSpPr>
        <p:spPr>
          <a:xfrm>
            <a:off x="429207" y="3566818"/>
            <a:ext cx="266165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Teresa M. Mota, BSN, RN </a:t>
            </a:r>
          </a:p>
        </p:txBody>
      </p:sp>
      <p:pic>
        <p:nvPicPr>
          <p:cNvPr id="3" name="Picture 2" descr="\\camfile01\DATA2\Projects\MA_SPOT\Team photos\rosanna pi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769" y="4033560"/>
            <a:ext cx="1752184" cy="19858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635" y="1574831"/>
            <a:ext cx="1812935" cy="189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982355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F838 Facility Assessment (cont.)</a:t>
            </a:r>
          </a:p>
        </p:txBody>
      </p:sp>
      <p:sp>
        <p:nvSpPr>
          <p:cNvPr id="3" name="Content Placeholder 2"/>
          <p:cNvSpPr>
            <a:spLocks noGrp="1"/>
          </p:cNvSpPr>
          <p:nvPr>
            <p:ph idx="1"/>
          </p:nvPr>
        </p:nvSpPr>
        <p:spPr/>
        <p:txBody>
          <a:bodyPr/>
          <a:lstStyle/>
          <a:p>
            <a:r>
              <a:rPr lang="en-US" dirty="0" smtClean="0"/>
              <a:t>Find more information regarding the facility assessment, including an assessment tool, at the </a:t>
            </a:r>
            <a:r>
              <a:rPr lang="en-US" dirty="0"/>
              <a:t>following link: </a:t>
            </a:r>
            <a:endParaRPr lang="en-US" dirty="0" smtClean="0"/>
          </a:p>
          <a:p>
            <a:pPr marL="400050" lvl="1" indent="0">
              <a:buNone/>
            </a:pPr>
            <a:r>
              <a:rPr lang="en-US" dirty="0" smtClean="0">
                <a:hlinkClick r:id="rId2"/>
              </a:rPr>
              <a:t>https</a:t>
            </a:r>
            <a:r>
              <a:rPr lang="en-US" dirty="0">
                <a:hlinkClick r:id="rId2"/>
              </a:rPr>
              <a:t>://</a:t>
            </a:r>
            <a:r>
              <a:rPr lang="en-US" dirty="0" smtClean="0">
                <a:hlinkClick r:id="rId2"/>
              </a:rPr>
              <a:t>www.cms.gov/Outreach-and-Education/Outreach/NPC/National-Provider-Calls-and-Events-Items/2017-09-07-Dementia-Care-in-Nursing-Homes-Call.html</a:t>
            </a:r>
            <a:r>
              <a:rPr lang="en-US" dirty="0" smtClean="0"/>
              <a:t> </a:t>
            </a:r>
            <a:endParaRPr lang="en-US" dirty="0"/>
          </a:p>
          <a:p>
            <a:endParaRPr lang="en-US" dirty="0"/>
          </a:p>
        </p:txBody>
      </p:sp>
    </p:spTree>
    <p:extLst>
      <p:ext uri="{BB962C8B-B14F-4D97-AF65-F5344CB8AC3E}">
        <p14:creationId xmlns:p14="http://schemas.microsoft.com/office/powerpoint/2010/main" val="313613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Let’s Chat: Facility Assessment</a:t>
            </a:r>
            <a:endParaRPr lang="en-US" dirty="0"/>
          </a:p>
        </p:txBody>
      </p:sp>
      <p:sp>
        <p:nvSpPr>
          <p:cNvPr id="8" name="Content Placeholder 7"/>
          <p:cNvSpPr>
            <a:spLocks noGrp="1"/>
          </p:cNvSpPr>
          <p:nvPr>
            <p:ph idx="1"/>
          </p:nvPr>
        </p:nvSpPr>
        <p:spPr/>
        <p:txBody>
          <a:bodyPr/>
          <a:lstStyle/>
          <a:p>
            <a:r>
              <a:rPr lang="en-US" dirty="0" smtClean="0"/>
              <a:t>Were you involved in conducting your facility assessment?</a:t>
            </a:r>
          </a:p>
          <a:p>
            <a:r>
              <a:rPr lang="en-US" dirty="0" smtClean="0"/>
              <a:t>Did anything surprise you?</a:t>
            </a:r>
            <a:endParaRPr lang="en-US" dirty="0"/>
          </a:p>
        </p:txBody>
      </p:sp>
      <p:pic>
        <p:nvPicPr>
          <p:cNvPr id="4103" name="Picture 7" descr="C:\Users\pettisj\AppData\Local\Microsoft\Windows\Temporary Internet Files\Content.IE5\4ITWMY73\Icon-Ecommerce-chat[1].pn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020018" y="2963978"/>
            <a:ext cx="2989243" cy="2989243"/>
          </a:xfrm>
        </p:spPr>
      </p:pic>
    </p:spTree>
    <p:extLst>
      <p:ext uri="{BB962C8B-B14F-4D97-AF65-F5344CB8AC3E}">
        <p14:creationId xmlns:p14="http://schemas.microsoft.com/office/powerpoint/2010/main" val="2656322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Many Additional Requirements Address the QAPI/QAA Program!</a:t>
            </a:r>
            <a:endParaRPr lang="en-US" sz="3200" dirty="0"/>
          </a:p>
        </p:txBody>
      </p:sp>
      <p:sp>
        <p:nvSpPr>
          <p:cNvPr id="2" name="Content Placeholder 1"/>
          <p:cNvSpPr>
            <a:spLocks noGrp="1"/>
          </p:cNvSpPr>
          <p:nvPr>
            <p:ph idx="1"/>
          </p:nvPr>
        </p:nvSpPr>
        <p:spPr/>
        <p:txBody>
          <a:bodyPr/>
          <a:lstStyle/>
          <a:p>
            <a:r>
              <a:rPr lang="en-US" dirty="0" smtClean="0"/>
              <a:t>F600 Abuse, neglect, and exploitation </a:t>
            </a:r>
          </a:p>
          <a:p>
            <a:pPr lvl="1"/>
            <a:r>
              <a:rPr lang="en-US" dirty="0" smtClean="0"/>
              <a:t>Added requirement to report and investigate all allegations of abusive conduct.</a:t>
            </a:r>
          </a:p>
          <a:p>
            <a:pPr lvl="1"/>
            <a:r>
              <a:rPr lang="en-US" dirty="0"/>
              <a:t>This investigative process must be coordinated with the QAPI program.</a:t>
            </a:r>
          </a:p>
          <a:p>
            <a:r>
              <a:rPr lang="en-US" dirty="0" smtClean="0"/>
              <a:t>F689 Accidents</a:t>
            </a:r>
          </a:p>
          <a:p>
            <a:pPr lvl="1"/>
            <a:r>
              <a:rPr lang="en-US" dirty="0" smtClean="0"/>
              <a:t>The interpretive guidance (IG) notes that various </a:t>
            </a:r>
            <a:r>
              <a:rPr lang="en-US" dirty="0"/>
              <a:t>sources provide information about hazards and risks in the resident </a:t>
            </a:r>
            <a:r>
              <a:rPr lang="en-US" dirty="0" smtClean="0"/>
              <a:t>environment including QAA activities.</a:t>
            </a:r>
          </a:p>
          <a:p>
            <a:pPr lvl="1"/>
            <a:endParaRPr lang="en-US" dirty="0" smtClean="0"/>
          </a:p>
        </p:txBody>
      </p:sp>
    </p:spTree>
    <p:extLst>
      <p:ext uri="{BB962C8B-B14F-4D97-AF65-F5344CB8AC3E}">
        <p14:creationId xmlns:p14="http://schemas.microsoft.com/office/powerpoint/2010/main" val="3849077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Additional Requirements Address the QAPI/QAA Program!</a:t>
            </a:r>
          </a:p>
        </p:txBody>
      </p:sp>
      <p:sp>
        <p:nvSpPr>
          <p:cNvPr id="3" name="Content Placeholder 2"/>
          <p:cNvSpPr>
            <a:spLocks noGrp="1"/>
          </p:cNvSpPr>
          <p:nvPr>
            <p:ph idx="1"/>
          </p:nvPr>
        </p:nvSpPr>
        <p:spPr/>
        <p:txBody>
          <a:bodyPr/>
          <a:lstStyle/>
          <a:p>
            <a:r>
              <a:rPr lang="en-US" dirty="0" smtClean="0"/>
              <a:t>F801 A </a:t>
            </a:r>
            <a:r>
              <a:rPr lang="en-US" dirty="0"/>
              <a:t>qualified dietitian or other clinically qualified nutrition </a:t>
            </a:r>
            <a:r>
              <a:rPr lang="en-US" dirty="0" smtClean="0"/>
              <a:t>professional</a:t>
            </a:r>
          </a:p>
          <a:p>
            <a:pPr lvl="1"/>
            <a:r>
              <a:rPr lang="en-US" dirty="0" smtClean="0"/>
              <a:t>While the functions of the </a:t>
            </a:r>
            <a:r>
              <a:rPr lang="en-US" dirty="0"/>
              <a:t>qualified dietitian or other clinically </a:t>
            </a:r>
            <a:r>
              <a:rPr lang="en-US" dirty="0" smtClean="0"/>
              <a:t>qualified nutrition </a:t>
            </a:r>
            <a:r>
              <a:rPr lang="en-US" dirty="0"/>
              <a:t>professional </a:t>
            </a:r>
            <a:r>
              <a:rPr lang="en-US" dirty="0" smtClean="0"/>
              <a:t>may </a:t>
            </a:r>
            <a:r>
              <a:rPr lang="en-US" dirty="0"/>
              <a:t>be defined by facility </a:t>
            </a:r>
            <a:r>
              <a:rPr lang="en-US" dirty="0" smtClean="0"/>
              <a:t>management</a:t>
            </a:r>
            <a:r>
              <a:rPr lang="en-US" dirty="0"/>
              <a:t>, at a minimum they should include, </a:t>
            </a:r>
            <a:r>
              <a:rPr lang="en-US" dirty="0" smtClean="0"/>
              <a:t>but are </a:t>
            </a:r>
            <a:r>
              <a:rPr lang="en-US" dirty="0"/>
              <a:t>not limited </a:t>
            </a:r>
            <a:r>
              <a:rPr lang="en-US" dirty="0" smtClean="0"/>
              <a:t>to, participation in </a:t>
            </a:r>
            <a:r>
              <a:rPr lang="en-US" dirty="0"/>
              <a:t>the quality assurance and performance improvement (QAPI), </a:t>
            </a:r>
            <a:r>
              <a:rPr lang="en-US" dirty="0" smtClean="0"/>
              <a:t>as described </a:t>
            </a:r>
            <a:r>
              <a:rPr lang="en-US" dirty="0"/>
              <a:t>in §483.75, when food and nutrition services are </a:t>
            </a:r>
            <a:r>
              <a:rPr lang="en-US" dirty="0" smtClean="0"/>
              <a:t>involved (among </a:t>
            </a:r>
            <a:r>
              <a:rPr lang="en-US" dirty="0"/>
              <a:t>other requirements</a:t>
            </a:r>
            <a:r>
              <a:rPr lang="en-US" dirty="0" smtClean="0"/>
              <a:t>).</a:t>
            </a:r>
            <a:endParaRPr lang="en-US" dirty="0"/>
          </a:p>
        </p:txBody>
      </p:sp>
    </p:spTree>
    <p:extLst>
      <p:ext uri="{BB962C8B-B14F-4D97-AF65-F5344CB8AC3E}">
        <p14:creationId xmlns:p14="http://schemas.microsoft.com/office/powerpoint/2010/main" val="3414517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Many Additional Requirements Address the QAPI/QAA Program!</a:t>
            </a:r>
          </a:p>
        </p:txBody>
      </p:sp>
      <p:sp>
        <p:nvSpPr>
          <p:cNvPr id="2" name="Content Placeholder 1"/>
          <p:cNvSpPr>
            <a:spLocks noGrp="1"/>
          </p:cNvSpPr>
          <p:nvPr>
            <p:ph idx="1"/>
          </p:nvPr>
        </p:nvSpPr>
        <p:spPr/>
        <p:txBody>
          <a:bodyPr/>
          <a:lstStyle/>
          <a:p>
            <a:r>
              <a:rPr lang="en-US" dirty="0" smtClean="0"/>
              <a:t>F880 Infection control</a:t>
            </a:r>
          </a:p>
          <a:p>
            <a:pPr lvl="1"/>
            <a:r>
              <a:rPr lang="en-US" dirty="0" smtClean="0"/>
              <a:t>A </a:t>
            </a:r>
            <a:r>
              <a:rPr lang="en-US" dirty="0"/>
              <a:t>new requirement </a:t>
            </a:r>
            <a:r>
              <a:rPr lang="en-US" dirty="0" smtClean="0"/>
              <a:t>has been added to </a:t>
            </a:r>
            <a:r>
              <a:rPr lang="en-US" dirty="0"/>
              <a:t>develop an Infection Prevention and Control </a:t>
            </a:r>
            <a:r>
              <a:rPr lang="en-US" dirty="0" smtClean="0"/>
              <a:t>Program </a:t>
            </a:r>
            <a:r>
              <a:rPr lang="en-US" dirty="0"/>
              <a:t>(IPCP) that includes </a:t>
            </a:r>
            <a:r>
              <a:rPr lang="en-US" dirty="0" smtClean="0"/>
              <a:t>an Antibiotic </a:t>
            </a:r>
            <a:r>
              <a:rPr lang="en-US" dirty="0"/>
              <a:t>Stewardship Program </a:t>
            </a:r>
            <a:r>
              <a:rPr lang="en-US" dirty="0" smtClean="0"/>
              <a:t>and </a:t>
            </a:r>
            <a:r>
              <a:rPr lang="en-US" dirty="0"/>
              <a:t>designate at least one Infection </a:t>
            </a:r>
            <a:r>
              <a:rPr lang="en-US" dirty="0" err="1" smtClean="0"/>
              <a:t>Preventionist</a:t>
            </a:r>
            <a:r>
              <a:rPr lang="en-US" dirty="0" smtClean="0"/>
              <a:t>.</a:t>
            </a:r>
          </a:p>
          <a:p>
            <a:pPr lvl="1"/>
            <a:r>
              <a:rPr lang="en-US" dirty="0" smtClean="0"/>
              <a:t>For concerns related to the QAA committee’s responsibility to identify or correct quality deficiencies, which may include systemic infection control concerns, refer to F867, QAA Activities.</a:t>
            </a:r>
            <a:endParaRPr lang="en-US" dirty="0"/>
          </a:p>
        </p:txBody>
      </p:sp>
    </p:spTree>
    <p:extLst>
      <p:ext uri="{BB962C8B-B14F-4D97-AF65-F5344CB8AC3E}">
        <p14:creationId xmlns:p14="http://schemas.microsoft.com/office/powerpoint/2010/main" val="388864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Many Additional Requirements Address the QAPI/QAA Program!</a:t>
            </a:r>
          </a:p>
        </p:txBody>
      </p:sp>
      <p:sp>
        <p:nvSpPr>
          <p:cNvPr id="2" name="Content Placeholder 1"/>
          <p:cNvSpPr>
            <a:spLocks noGrp="1"/>
          </p:cNvSpPr>
          <p:nvPr>
            <p:ph idx="1"/>
          </p:nvPr>
        </p:nvSpPr>
        <p:spPr/>
        <p:txBody>
          <a:bodyPr/>
          <a:lstStyle/>
          <a:p>
            <a:r>
              <a:rPr lang="en-US" dirty="0" smtClean="0"/>
              <a:t>F882 Infection </a:t>
            </a:r>
            <a:r>
              <a:rPr lang="en-US" dirty="0" err="1" smtClean="0"/>
              <a:t>Preventionist</a:t>
            </a:r>
            <a:r>
              <a:rPr lang="en-US" dirty="0" smtClean="0"/>
              <a:t> (IP) </a:t>
            </a:r>
          </a:p>
          <a:p>
            <a:pPr lvl="1"/>
            <a:r>
              <a:rPr lang="en-US" dirty="0" smtClean="0"/>
              <a:t>IP participation on Quality Assessment and </a:t>
            </a:r>
            <a:r>
              <a:rPr lang="en-US" dirty="0"/>
              <a:t>A</a:t>
            </a:r>
            <a:r>
              <a:rPr lang="en-US" dirty="0" smtClean="0"/>
              <a:t>ssurance committee. The individual designated as the IP, or at least one of the individuals if there is more than one IP, must be a member of the facility’s QAA committee and report to the committee on the IPCP on a regular basis. </a:t>
            </a:r>
            <a:endParaRPr lang="en-US" dirty="0"/>
          </a:p>
        </p:txBody>
      </p:sp>
    </p:spTree>
    <p:extLst>
      <p:ext uri="{BB962C8B-B14F-4D97-AF65-F5344CB8AC3E}">
        <p14:creationId xmlns:p14="http://schemas.microsoft.com/office/powerpoint/2010/main" val="449674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QAA/QAPI as a Potential Tag for Additional Investigation – Examples </a:t>
            </a:r>
            <a:endParaRPr lang="en-US" dirty="0"/>
          </a:p>
        </p:txBody>
      </p:sp>
      <p:sp>
        <p:nvSpPr>
          <p:cNvPr id="3" name="Content Placeholder 2"/>
          <p:cNvSpPr>
            <a:spLocks noGrp="1"/>
          </p:cNvSpPr>
          <p:nvPr>
            <p:ph idx="1"/>
          </p:nvPr>
        </p:nvSpPr>
        <p:spPr/>
        <p:txBody>
          <a:bodyPr/>
          <a:lstStyle/>
          <a:p>
            <a:r>
              <a:rPr lang="en-US" dirty="0" smtClean="0"/>
              <a:t>F686, Pressure ulcers</a:t>
            </a:r>
          </a:p>
          <a:p>
            <a:r>
              <a:rPr lang="en-US" dirty="0" smtClean="0"/>
              <a:t>F688, Mobility</a:t>
            </a:r>
          </a:p>
          <a:p>
            <a:r>
              <a:rPr lang="en-US" dirty="0" smtClean="0"/>
              <a:t>F690, Incontinence</a:t>
            </a:r>
          </a:p>
          <a:p>
            <a:r>
              <a:rPr lang="en-US" dirty="0" smtClean="0"/>
              <a:t>F757, Unnecessary drugs</a:t>
            </a:r>
          </a:p>
          <a:p>
            <a:r>
              <a:rPr lang="en-US" dirty="0" smtClean="0"/>
              <a:t>F838, Facility assessment</a:t>
            </a:r>
          </a:p>
        </p:txBody>
      </p:sp>
      <p:pic>
        <p:nvPicPr>
          <p:cNvPr id="1026" name="Picture 2" descr="C:\Users\pettisj\AppData\Local\Microsoft\Windows\Temporary Internet Files\Content.IE5\4ITWMY73\Man-with-a-magnifying-glas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741" y="2203144"/>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532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Resources</a:t>
            </a:r>
            <a:endParaRPr lang="en-US" dirty="0"/>
          </a:p>
        </p:txBody>
      </p:sp>
      <p:sp>
        <p:nvSpPr>
          <p:cNvPr id="3" name="Content Placeholder 2"/>
          <p:cNvSpPr>
            <a:spLocks noGrp="1"/>
          </p:cNvSpPr>
          <p:nvPr>
            <p:ph idx="1"/>
          </p:nvPr>
        </p:nvSpPr>
        <p:spPr/>
        <p:txBody>
          <a:bodyPr/>
          <a:lstStyle/>
          <a:p>
            <a:r>
              <a:rPr lang="en-US" dirty="0"/>
              <a:t>Reform of Requirements for Long-Term Care Facilities Final Rule: </a:t>
            </a:r>
            <a:r>
              <a:rPr lang="en-US" sz="2000" dirty="0">
                <a:hlinkClick r:id="rId2"/>
              </a:rPr>
              <a:t>https://</a:t>
            </a:r>
            <a:r>
              <a:rPr lang="en-US" sz="2000" dirty="0" smtClean="0">
                <a:hlinkClick r:id="rId2"/>
              </a:rPr>
              <a:t>www.federalregister.gov/documents/2016/10/04/2016-23505/medicare-and-Medicaid-programs-reform-of-requirements-for-long-term-care-facilities</a:t>
            </a:r>
            <a:r>
              <a:rPr lang="en-US" sz="2000" dirty="0" smtClean="0"/>
              <a:t>  </a:t>
            </a:r>
            <a:endParaRPr lang="en-US" dirty="0"/>
          </a:p>
          <a:p>
            <a:r>
              <a:rPr lang="en-US" dirty="0" smtClean="0"/>
              <a:t>Centers for Medicare &amp; Medicaid Services Nursing Home Survey </a:t>
            </a:r>
            <a:r>
              <a:rPr lang="en-US" dirty="0"/>
              <a:t>Resource Page: </a:t>
            </a:r>
            <a:r>
              <a:rPr lang="en-US" sz="2000" dirty="0">
                <a:hlinkClick r:id="rId3"/>
              </a:rPr>
              <a:t>https://</a:t>
            </a:r>
            <a:r>
              <a:rPr lang="en-US" sz="2000" dirty="0" smtClean="0">
                <a:hlinkClick r:id="rId3"/>
              </a:rPr>
              <a:t>www.cms.gov/Medicare/Provider-Enrollment-and-Certification/GuidanceforLawsAndRegulations/Nursing-Homes.html</a:t>
            </a:r>
            <a:r>
              <a:rPr lang="en-US" sz="2000" dirty="0" smtClean="0"/>
              <a:t> </a:t>
            </a:r>
            <a:endParaRPr lang="en-US" sz="2000" dirty="0"/>
          </a:p>
          <a:p>
            <a:endParaRPr lang="en-US" dirty="0"/>
          </a:p>
        </p:txBody>
      </p:sp>
    </p:spTree>
    <p:extLst>
      <p:ext uri="{BB962C8B-B14F-4D97-AF65-F5344CB8AC3E}">
        <p14:creationId xmlns:p14="http://schemas.microsoft.com/office/powerpoint/2010/main" val="302754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bg1"/>
                </a:solidFill>
              </a:rPr>
              <a:t>SPOT PIP Process Overview and Exercises</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002" y="759417"/>
            <a:ext cx="1232622" cy="1232622"/>
          </a:xfrm>
          <a:prstGeom prst="rect">
            <a:avLst/>
          </a:prstGeom>
        </p:spPr>
      </p:pic>
    </p:spTree>
    <p:extLst>
      <p:ext uri="{BB962C8B-B14F-4D97-AF65-F5344CB8AC3E}">
        <p14:creationId xmlns:p14="http://schemas.microsoft.com/office/powerpoint/2010/main" val="481042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SPOT Performance Improvement Project (PIP) Process</a:t>
            </a:r>
            <a:endParaRPr lang="en-US" sz="30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4567" y="1524000"/>
            <a:ext cx="5720920" cy="46021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rot="20832432">
            <a:off x="1036951" y="3705309"/>
            <a:ext cx="7438402" cy="646331"/>
          </a:xfrm>
          <a:prstGeom prst="rect">
            <a:avLst/>
          </a:prstGeom>
          <a:solidFill>
            <a:schemeClr val="accent1"/>
          </a:solidFill>
          <a:ln w="28575">
            <a:solidFill>
              <a:schemeClr val="accent1"/>
            </a:solidFill>
          </a:ln>
        </p:spPr>
        <p:txBody>
          <a:bodyPr wrap="square" rtlCol="0">
            <a:spAutoFit/>
          </a:bodyPr>
          <a:lstStyle/>
          <a:p>
            <a:pPr algn="ctr"/>
            <a:r>
              <a:rPr lang="en-US" sz="3600" b="1" dirty="0" smtClean="0"/>
              <a:t>Please Refer to Additional Handouts</a:t>
            </a:r>
            <a:endParaRPr lang="en-US" sz="3600" b="1" dirty="0"/>
          </a:p>
        </p:txBody>
      </p:sp>
    </p:spTree>
    <p:extLst>
      <p:ext uri="{BB962C8B-B14F-4D97-AF65-F5344CB8AC3E}">
        <p14:creationId xmlns:p14="http://schemas.microsoft.com/office/powerpoint/2010/main" val="2924304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Today’s Objectives</a:t>
            </a:r>
            <a:endParaRPr lang="en-US" dirty="0"/>
          </a:p>
        </p:txBody>
      </p:sp>
      <p:sp>
        <p:nvSpPr>
          <p:cNvPr id="3" name="Content Placeholder 2"/>
          <p:cNvSpPr>
            <a:spLocks noGrp="1"/>
          </p:cNvSpPr>
          <p:nvPr>
            <p:ph idx="1"/>
          </p:nvPr>
        </p:nvSpPr>
        <p:spPr/>
        <p:txBody>
          <a:bodyPr/>
          <a:lstStyle/>
          <a:p>
            <a:pPr marL="0" indent="0">
              <a:buNone/>
            </a:pPr>
            <a:r>
              <a:rPr lang="en-US" sz="2800" dirty="0" smtClean="0"/>
              <a:t>Upon completion of today’s program, participants will be able to:</a:t>
            </a:r>
          </a:p>
          <a:p>
            <a:r>
              <a:rPr lang="en-US" sz="2200" dirty="0" smtClean="0"/>
              <a:t>Recall key components of the process for identifying and correcting quality deficiencies that a Quality Assurance and Performance Improvement (QAPI) plan must describe.</a:t>
            </a:r>
          </a:p>
          <a:p>
            <a:r>
              <a:rPr lang="en-US" sz="2200" dirty="0"/>
              <a:t>Describe how QAPI and Quality Assessment and Assurance (QAA</a:t>
            </a:r>
            <a:r>
              <a:rPr lang="en-US" sz="2200" dirty="0" smtClean="0"/>
              <a:t>) </a:t>
            </a:r>
            <a:r>
              <a:rPr lang="en-US" sz="2200" dirty="0"/>
              <a:t>support quality of life, quality of care, and resident safety.</a:t>
            </a:r>
          </a:p>
          <a:p>
            <a:r>
              <a:rPr lang="en-US" sz="2200" dirty="0" smtClean="0"/>
              <a:t>Identify the required members of the QAA Committee.</a:t>
            </a:r>
          </a:p>
          <a:p>
            <a:endParaRPr lang="en-US" dirty="0"/>
          </a:p>
        </p:txBody>
      </p:sp>
    </p:spTree>
    <p:extLst>
      <p:ext uri="{BB962C8B-B14F-4D97-AF65-F5344CB8AC3E}">
        <p14:creationId xmlns:p14="http://schemas.microsoft.com/office/powerpoint/2010/main" val="412814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Chat: PIP Teams</a:t>
            </a:r>
            <a:endParaRPr lang="en-US" dirty="0"/>
          </a:p>
        </p:txBody>
      </p:sp>
      <p:pic>
        <p:nvPicPr>
          <p:cNvPr id="2050" name="Picture 2" descr="C:\Users\pettisj\AppData\Local\Microsoft\Windows\Temporary Internet Files\Content.IE5\OG48J6JD\iStock_team_magnifying_glass_000012495968XSmall[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66800" y="3276600"/>
            <a:ext cx="3784600" cy="23816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
          </p:nvPr>
        </p:nvSpPr>
        <p:spPr>
          <a:xfrm>
            <a:off x="3733800" y="1535113"/>
            <a:ext cx="4953000" cy="4591051"/>
          </a:xfrm>
        </p:spPr>
        <p:txBody>
          <a:bodyPr/>
          <a:lstStyle/>
          <a:p>
            <a:endParaRPr lang="en-US" sz="3200" dirty="0" smtClean="0"/>
          </a:p>
          <a:p>
            <a:pPr marL="0" indent="0" algn="ctr">
              <a:buNone/>
            </a:pPr>
            <a:r>
              <a:rPr lang="en-US" sz="4000" b="1" dirty="0" smtClean="0"/>
              <a:t>Who should be part of  a PIP team? </a:t>
            </a:r>
            <a:endParaRPr lang="en-US" sz="4000" b="1" dirty="0"/>
          </a:p>
        </p:txBody>
      </p:sp>
    </p:spTree>
    <p:extLst>
      <p:ext uri="{BB962C8B-B14F-4D97-AF65-F5344CB8AC3E}">
        <p14:creationId xmlns:p14="http://schemas.microsoft.com/office/powerpoint/2010/main" val="2846260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Identify the </a:t>
            </a:r>
            <a:r>
              <a:rPr lang="en-US" dirty="0" smtClean="0"/>
              <a:t>Problem</a:t>
            </a:r>
            <a:endParaRPr lang="en-US" dirty="0"/>
          </a:p>
        </p:txBody>
      </p:sp>
      <p:sp>
        <p:nvSpPr>
          <p:cNvPr id="3" name="Content Placeholder 2"/>
          <p:cNvSpPr>
            <a:spLocks noGrp="1"/>
          </p:cNvSpPr>
          <p:nvPr>
            <p:ph idx="1"/>
          </p:nvPr>
        </p:nvSpPr>
        <p:spPr/>
        <p:txBody>
          <a:bodyPr/>
          <a:lstStyle/>
          <a:p>
            <a:r>
              <a:rPr lang="en-US" dirty="0" smtClean="0"/>
              <a:t>Develop one </a:t>
            </a:r>
            <a:r>
              <a:rPr lang="en-US" dirty="0"/>
              <a:t>or two sentences on the issue or opportunity being addressed by this PIP</a:t>
            </a:r>
            <a:r>
              <a:rPr lang="en-US" dirty="0" smtClean="0"/>
              <a:t>. </a:t>
            </a:r>
          </a:p>
          <a:p>
            <a:r>
              <a:rPr lang="en-US" dirty="0" smtClean="0"/>
              <a:t>Ask for various team members’ perspective on the problem.</a:t>
            </a:r>
          </a:p>
          <a:p>
            <a:r>
              <a:rPr lang="en-US" dirty="0"/>
              <a:t>Narrow down the problem as much as </a:t>
            </a:r>
            <a:r>
              <a:rPr lang="en-US" dirty="0" smtClean="0"/>
              <a:t>possible by asking questions. </a:t>
            </a:r>
            <a:endParaRPr lang="en-US" dirty="0"/>
          </a:p>
          <a:p>
            <a:r>
              <a:rPr lang="en-US" dirty="0" smtClean="0"/>
              <a:t>Don’t develop a solution at this point.  </a:t>
            </a:r>
            <a:endParaRPr lang="en-US" dirty="0"/>
          </a:p>
        </p:txBody>
      </p:sp>
    </p:spTree>
    <p:extLst>
      <p:ext uri="{BB962C8B-B14F-4D97-AF65-F5344CB8AC3E}">
        <p14:creationId xmlns:p14="http://schemas.microsoft.com/office/powerpoint/2010/main" val="3481691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Identify the </a:t>
            </a:r>
            <a:r>
              <a:rPr lang="en-US" dirty="0" smtClean="0"/>
              <a:t>Goal</a:t>
            </a:r>
            <a:endParaRPr lang="en-US" dirty="0"/>
          </a:p>
        </p:txBody>
      </p:sp>
      <p:sp>
        <p:nvSpPr>
          <p:cNvPr id="3" name="Content Placeholder 2"/>
          <p:cNvSpPr>
            <a:spLocks noGrp="1"/>
          </p:cNvSpPr>
          <p:nvPr>
            <p:ph idx="1"/>
          </p:nvPr>
        </p:nvSpPr>
        <p:spPr/>
        <p:txBody>
          <a:bodyPr/>
          <a:lstStyle/>
          <a:p>
            <a:r>
              <a:rPr lang="en-US" dirty="0" smtClean="0"/>
              <a:t>Create one specific and targeted sentence </a:t>
            </a:r>
            <a:r>
              <a:rPr lang="en-US" dirty="0"/>
              <a:t>on what this PIP aims to achieve</a:t>
            </a:r>
            <a:r>
              <a:rPr lang="en-US" dirty="0" smtClean="0"/>
              <a:t>.</a:t>
            </a:r>
          </a:p>
          <a:p>
            <a:r>
              <a:rPr lang="en-US" dirty="0" smtClean="0"/>
              <a:t>Use the Specific-Measurable-Attainable-Relevant-Time </a:t>
            </a:r>
            <a:r>
              <a:rPr lang="en-US" dirty="0"/>
              <a:t>Bound (SMART</a:t>
            </a:r>
            <a:r>
              <a:rPr lang="en-US" dirty="0" smtClean="0"/>
              <a:t>) technique to develop a concrete, measurable goal.</a:t>
            </a:r>
          </a:p>
          <a:p>
            <a:r>
              <a:rPr lang="en-US" dirty="0" smtClean="0"/>
              <a:t>Let’s try some examples!</a:t>
            </a:r>
            <a:endParaRPr lang="en-US" dirty="0"/>
          </a:p>
        </p:txBody>
      </p:sp>
      <p:pic>
        <p:nvPicPr>
          <p:cNvPr id="1026" name="Picture 2" descr="C:\Users\pettisj\AppData\Local\Microsoft\Windows\Temporary Internet Files\Content.IE5\OG48J6JD\go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0508" y="3657600"/>
            <a:ext cx="283464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021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a:t>
            </a:r>
            <a:r>
              <a:rPr lang="en-US" dirty="0" smtClean="0"/>
              <a:t>3: </a:t>
            </a:r>
            <a:r>
              <a:rPr lang="en-US" dirty="0"/>
              <a:t>Identify Causes and Contributing Factors of the </a:t>
            </a:r>
            <a:r>
              <a:rPr lang="en-US" dirty="0" smtClean="0"/>
              <a:t>Issue</a:t>
            </a:r>
            <a:endParaRPr lang="en-US" dirty="0"/>
          </a:p>
        </p:txBody>
      </p:sp>
      <p:sp>
        <p:nvSpPr>
          <p:cNvPr id="3" name="Content Placeholder 2"/>
          <p:cNvSpPr>
            <a:spLocks noGrp="1"/>
          </p:cNvSpPr>
          <p:nvPr>
            <p:ph idx="1"/>
          </p:nvPr>
        </p:nvSpPr>
        <p:spPr/>
        <p:txBody>
          <a:bodyPr/>
          <a:lstStyle/>
          <a:p>
            <a:r>
              <a:rPr lang="en-US" dirty="0" smtClean="0"/>
              <a:t>Conduct a root cause analysis by inviting multiple levels of staff to brainstorm ideas.</a:t>
            </a:r>
          </a:p>
          <a:p>
            <a:r>
              <a:rPr lang="en-US" dirty="0" smtClean="0"/>
              <a:t>Follow the Fishbone Diagram and the Five Whys. </a:t>
            </a:r>
          </a:p>
          <a:p>
            <a:r>
              <a:rPr lang="en-US" dirty="0" smtClean="0"/>
              <a:t>Consider each category on the Fishbone Diagram as a group, and keep asking why. </a:t>
            </a:r>
          </a:p>
          <a:p>
            <a:r>
              <a:rPr lang="en-US" dirty="0" smtClean="0"/>
              <a:t>Write down all potential causes and contributing factors on a chalkboard, whiteboard, etc. </a:t>
            </a:r>
            <a:endParaRPr lang="en-US" dirty="0"/>
          </a:p>
        </p:txBody>
      </p:sp>
    </p:spTree>
    <p:extLst>
      <p:ext uri="{BB962C8B-B14F-4D97-AF65-F5344CB8AC3E}">
        <p14:creationId xmlns:p14="http://schemas.microsoft.com/office/powerpoint/2010/main" val="2483429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Root Cause </a:t>
            </a:r>
            <a:r>
              <a:rPr lang="en-US" dirty="0" smtClean="0"/>
              <a:t>Analysis (RCA)</a:t>
            </a:r>
            <a:endParaRPr lang="en-US" dirty="0"/>
          </a:p>
        </p:txBody>
      </p:sp>
      <p:sp>
        <p:nvSpPr>
          <p:cNvPr id="9" name="Content Placeholder 8"/>
          <p:cNvSpPr>
            <a:spLocks noGrp="1"/>
          </p:cNvSpPr>
          <p:nvPr>
            <p:ph idx="1"/>
          </p:nvPr>
        </p:nvSpPr>
        <p:spPr/>
        <p:txBody>
          <a:bodyPr/>
          <a:lstStyle/>
          <a:p>
            <a:pPr marL="0" indent="0" algn="ctr">
              <a:buNone/>
            </a:pPr>
            <a:endParaRPr lang="en-US" sz="3600" dirty="0" smtClean="0"/>
          </a:p>
          <a:p>
            <a:pPr marL="0" indent="0" algn="ctr">
              <a:buNone/>
            </a:pPr>
            <a:r>
              <a:rPr lang="en-US" sz="3600" dirty="0" smtClean="0"/>
              <a:t>“RCA </a:t>
            </a:r>
            <a:r>
              <a:rPr lang="en-US" sz="3600" dirty="0"/>
              <a:t>will help you </a:t>
            </a:r>
            <a:r>
              <a:rPr lang="en-US" sz="3600" b="1" dirty="0"/>
              <a:t>look at the systems </a:t>
            </a:r>
            <a:r>
              <a:rPr lang="en-US" sz="3600" dirty="0"/>
              <a:t>in place in your facility and </a:t>
            </a:r>
            <a:r>
              <a:rPr lang="en-US" sz="3600" b="1" dirty="0"/>
              <a:t>examine what made it possible </a:t>
            </a:r>
            <a:r>
              <a:rPr lang="en-US" sz="3600" dirty="0"/>
              <a:t>for an </a:t>
            </a:r>
            <a:r>
              <a:rPr lang="en-US" sz="3600" dirty="0" smtClean="0"/>
              <a:t>adverse </a:t>
            </a:r>
            <a:r>
              <a:rPr lang="en-US" sz="3600" dirty="0"/>
              <a:t>event to </a:t>
            </a:r>
            <a:r>
              <a:rPr lang="en-US" sz="3600" dirty="0" smtClean="0"/>
              <a:t>happen”</a:t>
            </a:r>
          </a:p>
          <a:p>
            <a:pPr marL="0" indent="0" algn="ctr">
              <a:buNone/>
            </a:pPr>
            <a:endParaRPr lang="en-US" sz="3600" dirty="0"/>
          </a:p>
          <a:p>
            <a:pPr marL="0" indent="0" algn="ctr">
              <a:buNone/>
            </a:pPr>
            <a:endParaRPr lang="en-US" sz="3600" dirty="0" smtClean="0"/>
          </a:p>
          <a:p>
            <a:pPr marL="0" indent="0" algn="ctr">
              <a:buNone/>
            </a:pPr>
            <a:endParaRPr lang="en-US" sz="3600" dirty="0"/>
          </a:p>
        </p:txBody>
      </p:sp>
      <p:sp>
        <p:nvSpPr>
          <p:cNvPr id="5" name="TextBox 4"/>
          <p:cNvSpPr txBox="1"/>
          <p:nvPr/>
        </p:nvSpPr>
        <p:spPr>
          <a:xfrm>
            <a:off x="2819400" y="5683739"/>
            <a:ext cx="5696243" cy="584775"/>
          </a:xfrm>
          <a:prstGeom prst="rect">
            <a:avLst/>
          </a:prstGeom>
          <a:noFill/>
          <a:ln w="28575">
            <a:noFill/>
          </a:ln>
        </p:spPr>
        <p:txBody>
          <a:bodyPr wrap="square" rtlCol="0">
            <a:spAutoFit/>
          </a:bodyPr>
          <a:lstStyle/>
          <a:p>
            <a:r>
              <a:rPr lang="en-US" sz="1400" dirty="0" smtClean="0"/>
              <a:t>Source: Oregon Patient Safety Commission. (</a:t>
            </a:r>
            <a:r>
              <a:rPr lang="en-US" sz="1400" dirty="0" err="1" smtClean="0"/>
              <a:t>n.d.</a:t>
            </a:r>
            <a:r>
              <a:rPr lang="en-US" sz="1400" dirty="0" smtClean="0"/>
              <a:t>). </a:t>
            </a:r>
            <a:r>
              <a:rPr lang="en-US" sz="1400" i="1" dirty="0" smtClean="0"/>
              <a:t>Oregon’s guide to root cause analysis in long term care: Investigating </a:t>
            </a:r>
            <a:r>
              <a:rPr lang="en-US" sz="1400" i="1" dirty="0"/>
              <a:t>with </a:t>
            </a:r>
            <a:r>
              <a:rPr lang="en-US" sz="1400" i="1" dirty="0" smtClean="0"/>
              <a:t>a different lens</a:t>
            </a:r>
            <a:r>
              <a:rPr lang="en-US" i="1" dirty="0" smtClean="0"/>
              <a:t>.</a:t>
            </a:r>
            <a:endParaRPr lang="en-US" i="1" dirty="0"/>
          </a:p>
        </p:txBody>
      </p:sp>
    </p:spTree>
    <p:extLst>
      <p:ext uri="{BB962C8B-B14F-4D97-AF65-F5344CB8AC3E}">
        <p14:creationId xmlns:p14="http://schemas.microsoft.com/office/powerpoint/2010/main" val="1545971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Two Approaches to Investigation: The Old Way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2922768"/>
              </p:ext>
            </p:extLst>
          </p:nvPr>
        </p:nvGraphicFramePr>
        <p:xfrm>
          <a:off x="685800" y="1600200"/>
          <a:ext cx="8153400" cy="3956223"/>
        </p:xfrm>
        <a:graphic>
          <a:graphicData uri="http://schemas.openxmlformats.org/drawingml/2006/table">
            <a:tbl>
              <a:tblPr firstRow="1" bandRow="1">
                <a:tableStyleId>{BC89EF96-8CEA-46FF-86C4-4CE0E7609802}</a:tableStyleId>
              </a:tblPr>
              <a:tblGrid>
                <a:gridCol w="8153400"/>
              </a:tblGrid>
              <a:tr h="990600">
                <a:tc>
                  <a:txBody>
                    <a:bodyPr/>
                    <a:lstStyle/>
                    <a:p>
                      <a:pPr algn="ctr"/>
                      <a:r>
                        <a:rPr lang="en-US" sz="2800" b="0" dirty="0" smtClean="0">
                          <a:solidFill>
                            <a:schemeClr val="tx1"/>
                          </a:solidFill>
                          <a:latin typeface="Arial" panose="020B0604020202020204" pitchFamily="34" charset="0"/>
                          <a:cs typeface="Arial" panose="020B0604020202020204" pitchFamily="34" charset="0"/>
                        </a:rPr>
                        <a:t>Staff must perform flawlessly 24/7 and are blamed when they don’t.</a:t>
                      </a:r>
                      <a:endParaRPr lang="en-US" sz="2800" b="0" dirty="0">
                        <a:solidFill>
                          <a:schemeClr val="tx1"/>
                        </a:solidFill>
                        <a:latin typeface="Arial" panose="020B0604020202020204" pitchFamily="34" charset="0"/>
                        <a:cs typeface="Arial" panose="020B0604020202020204" pitchFamily="34" charset="0"/>
                      </a:endParaRPr>
                    </a:p>
                  </a:txBody>
                  <a:tcPr marL="87586" marR="87586"/>
                </a:tc>
              </a:tr>
              <a:tr h="1193115">
                <a:tc>
                  <a:txBody>
                    <a:bodyPr/>
                    <a:lstStyle/>
                    <a:p>
                      <a:pPr algn="ctr"/>
                      <a:r>
                        <a:rPr lang="en-US" sz="2800" b="0" dirty="0" smtClean="0">
                          <a:solidFill>
                            <a:schemeClr val="tx1"/>
                          </a:solidFill>
                          <a:latin typeface="Arial" panose="020B0604020202020204" pitchFamily="34" charset="0"/>
                          <a:cs typeface="Arial" panose="020B0604020202020204" pitchFamily="34" charset="0"/>
                        </a:rPr>
                        <a:t>Staff must adapt their practice to available equipment and regular procedures.</a:t>
                      </a:r>
                      <a:endParaRPr lang="en-US" sz="2800" b="0" dirty="0">
                        <a:solidFill>
                          <a:schemeClr val="tx1"/>
                        </a:solidFill>
                        <a:latin typeface="Arial" panose="020B0604020202020204" pitchFamily="34" charset="0"/>
                        <a:cs typeface="Arial" panose="020B0604020202020204" pitchFamily="34" charset="0"/>
                      </a:endParaRPr>
                    </a:p>
                  </a:txBody>
                  <a:tcPr marL="87586" marR="87586"/>
                </a:tc>
              </a:tr>
              <a:tr h="1143000">
                <a:tc>
                  <a:txBody>
                    <a:bodyPr/>
                    <a:lstStyle/>
                    <a:p>
                      <a:pPr algn="ctr"/>
                      <a:r>
                        <a:rPr lang="en-US" sz="2800" b="0" dirty="0" smtClean="0">
                          <a:solidFill>
                            <a:schemeClr val="tx1"/>
                          </a:solidFill>
                          <a:latin typeface="Arial" panose="020B0604020202020204" pitchFamily="34" charset="0"/>
                          <a:cs typeface="Arial" panose="020B0604020202020204" pitchFamily="34" charset="0"/>
                        </a:rPr>
                        <a:t>The chain of command is relied on to investigate errors and impose corrections.</a:t>
                      </a:r>
                      <a:endParaRPr lang="en-US" sz="2800" b="0" dirty="0">
                        <a:solidFill>
                          <a:schemeClr val="tx1"/>
                        </a:solidFill>
                        <a:latin typeface="Arial" panose="020B0604020202020204" pitchFamily="34" charset="0"/>
                        <a:cs typeface="Arial" panose="020B0604020202020204" pitchFamily="34" charset="0"/>
                      </a:endParaRPr>
                    </a:p>
                  </a:txBody>
                  <a:tcPr marL="87586" marR="87586"/>
                </a:tc>
              </a:tr>
              <a:tr h="629508">
                <a:tc>
                  <a:txBody>
                    <a:bodyPr/>
                    <a:lstStyle/>
                    <a:p>
                      <a:pPr algn="ctr"/>
                      <a:r>
                        <a:rPr lang="en-US" sz="2800" b="0" dirty="0" smtClean="0">
                          <a:solidFill>
                            <a:schemeClr val="tx1"/>
                          </a:solidFill>
                          <a:latin typeface="Arial" panose="020B0604020202020204" pitchFamily="34" charset="0"/>
                          <a:cs typeface="Arial" panose="020B0604020202020204" pitchFamily="34" charset="0"/>
                        </a:rPr>
                        <a:t>Those who make errors</a:t>
                      </a:r>
                      <a:r>
                        <a:rPr lang="en-US" sz="2800" b="0" baseline="0" dirty="0" smtClean="0">
                          <a:solidFill>
                            <a:schemeClr val="tx1"/>
                          </a:solidFill>
                          <a:latin typeface="Arial" panose="020B0604020202020204" pitchFamily="34" charset="0"/>
                          <a:cs typeface="Arial" panose="020B0604020202020204" pitchFamily="34" charset="0"/>
                        </a:rPr>
                        <a:t> are punished.</a:t>
                      </a:r>
                      <a:endParaRPr lang="en-US" sz="2800" b="0" dirty="0">
                        <a:solidFill>
                          <a:schemeClr val="tx1"/>
                        </a:solidFill>
                        <a:latin typeface="Arial" panose="020B0604020202020204" pitchFamily="34" charset="0"/>
                        <a:cs typeface="Arial" panose="020B0604020202020204" pitchFamily="34" charset="0"/>
                      </a:endParaRPr>
                    </a:p>
                  </a:txBody>
                  <a:tcPr marL="87586" marR="87586"/>
                </a:tc>
              </a:tr>
            </a:tbl>
          </a:graphicData>
        </a:graphic>
      </p:graphicFrame>
      <p:sp>
        <p:nvSpPr>
          <p:cNvPr id="8" name="TextBox 7"/>
          <p:cNvSpPr txBox="1"/>
          <p:nvPr/>
        </p:nvSpPr>
        <p:spPr>
          <a:xfrm>
            <a:off x="2819400" y="5683739"/>
            <a:ext cx="5696243" cy="584775"/>
          </a:xfrm>
          <a:prstGeom prst="rect">
            <a:avLst/>
          </a:prstGeom>
          <a:noFill/>
          <a:ln w="28575">
            <a:noFill/>
          </a:ln>
        </p:spPr>
        <p:txBody>
          <a:bodyPr wrap="square" rtlCol="0">
            <a:spAutoFit/>
          </a:bodyPr>
          <a:lstStyle/>
          <a:p>
            <a:r>
              <a:rPr lang="en-US" sz="1400" dirty="0" smtClean="0"/>
              <a:t>Source: Oregon Patient Safety Commission. (</a:t>
            </a:r>
            <a:r>
              <a:rPr lang="en-US" sz="1400" dirty="0" err="1" smtClean="0"/>
              <a:t>n.d.</a:t>
            </a:r>
            <a:r>
              <a:rPr lang="en-US" sz="1400" dirty="0" smtClean="0"/>
              <a:t>). </a:t>
            </a:r>
            <a:r>
              <a:rPr lang="en-US" sz="1400" i="1" dirty="0" smtClean="0"/>
              <a:t>Oregon’s guide to root cause analysis in long term care: Investigating </a:t>
            </a:r>
            <a:r>
              <a:rPr lang="en-US" sz="1400" i="1" dirty="0"/>
              <a:t>with </a:t>
            </a:r>
            <a:r>
              <a:rPr lang="en-US" sz="1400" i="1" dirty="0" smtClean="0"/>
              <a:t>a different lens</a:t>
            </a:r>
            <a:r>
              <a:rPr lang="en-US" i="1" dirty="0" smtClean="0"/>
              <a:t>.</a:t>
            </a:r>
            <a:endParaRPr lang="en-US" i="1" dirty="0"/>
          </a:p>
        </p:txBody>
      </p:sp>
    </p:spTree>
    <p:extLst>
      <p:ext uri="{BB962C8B-B14F-4D97-AF65-F5344CB8AC3E}">
        <p14:creationId xmlns:p14="http://schemas.microsoft.com/office/powerpoint/2010/main" val="1832874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Two Approaches to Investigation: The RCA Way</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4226857"/>
              </p:ext>
            </p:extLst>
          </p:nvPr>
        </p:nvGraphicFramePr>
        <p:xfrm>
          <a:off x="762000" y="1600200"/>
          <a:ext cx="7721600" cy="4114800"/>
        </p:xfrm>
        <a:graphic>
          <a:graphicData uri="http://schemas.openxmlformats.org/drawingml/2006/table">
            <a:tbl>
              <a:tblPr firstRow="1" bandRow="1">
                <a:tableStyleId>{BC89EF96-8CEA-46FF-86C4-4CE0E7609802}</a:tableStyleId>
              </a:tblPr>
              <a:tblGrid>
                <a:gridCol w="7721600"/>
              </a:tblGrid>
              <a:tr h="370840">
                <a:tc>
                  <a:txBody>
                    <a:bodyPr/>
                    <a:lstStyle/>
                    <a:p>
                      <a:pPr algn="ctr"/>
                      <a:r>
                        <a:rPr lang="en-US" sz="2800" b="0" dirty="0" smtClean="0">
                          <a:solidFill>
                            <a:schemeClr val="tx1"/>
                          </a:solidFill>
                          <a:latin typeface="Arial" panose="020B0604020202020204" pitchFamily="34" charset="0"/>
                          <a:cs typeface="Arial" panose="020B0604020202020204" pitchFamily="34" charset="0"/>
                        </a:rPr>
                        <a:t>RCA explores all nursing home systems including equipment and procedures as potential causes of the problem. </a:t>
                      </a:r>
                      <a:endParaRPr lang="en-US" sz="2800" b="0" strike="sngStrike" dirty="0">
                        <a:solidFill>
                          <a:schemeClr val="tx1"/>
                        </a:solidFill>
                        <a:latin typeface="Arial" panose="020B0604020202020204" pitchFamily="34" charset="0"/>
                        <a:cs typeface="Arial" panose="020B0604020202020204" pitchFamily="34" charset="0"/>
                      </a:endParaRPr>
                    </a:p>
                  </a:txBody>
                  <a:tcPr marL="87586" marR="87586"/>
                </a:tc>
              </a:tr>
              <a:tr h="370840">
                <a:tc>
                  <a:txBody>
                    <a:bodyPr/>
                    <a:lstStyle/>
                    <a:p>
                      <a:pPr algn="ctr"/>
                      <a:r>
                        <a:rPr lang="en-US" sz="2800" b="0" dirty="0" smtClean="0">
                          <a:solidFill>
                            <a:schemeClr val="tx1"/>
                          </a:solidFill>
                          <a:latin typeface="Arial" panose="020B0604020202020204" pitchFamily="34" charset="0"/>
                          <a:cs typeface="Arial" panose="020B0604020202020204" pitchFamily="34" charset="0"/>
                        </a:rPr>
                        <a:t>All levels of staff work together to identify</a:t>
                      </a:r>
                      <a:r>
                        <a:rPr lang="en-US" sz="2800" b="0" baseline="0" dirty="0" smtClean="0">
                          <a:solidFill>
                            <a:schemeClr val="tx1"/>
                          </a:solidFill>
                          <a:latin typeface="Arial" panose="020B0604020202020204" pitchFamily="34" charset="0"/>
                          <a:cs typeface="Arial" panose="020B0604020202020204" pitchFamily="34" charset="0"/>
                        </a:rPr>
                        <a:t> </a:t>
                      </a:r>
                      <a:r>
                        <a:rPr lang="en-US" sz="2800" b="0" dirty="0" smtClean="0">
                          <a:solidFill>
                            <a:schemeClr val="tx1"/>
                          </a:solidFill>
                          <a:latin typeface="Arial" panose="020B0604020202020204" pitchFamily="34" charset="0"/>
                          <a:cs typeface="Arial" panose="020B0604020202020204" pitchFamily="34" charset="0"/>
                        </a:rPr>
                        <a:t>potential causes and </a:t>
                      </a:r>
                      <a:r>
                        <a:rPr lang="en-US" sz="2800" b="0" baseline="0" dirty="0" smtClean="0">
                          <a:solidFill>
                            <a:schemeClr val="tx1"/>
                          </a:solidFill>
                          <a:latin typeface="Arial" panose="020B0604020202020204" pitchFamily="34" charset="0"/>
                          <a:cs typeface="Arial" panose="020B0604020202020204" pitchFamily="34" charset="0"/>
                        </a:rPr>
                        <a:t>contributing factors </a:t>
                      </a:r>
                      <a:r>
                        <a:rPr lang="en-US" sz="2800" b="0" dirty="0" smtClean="0">
                          <a:solidFill>
                            <a:schemeClr val="tx1"/>
                          </a:solidFill>
                          <a:latin typeface="Arial" panose="020B0604020202020204" pitchFamily="34" charset="0"/>
                          <a:cs typeface="Arial" panose="020B0604020202020204" pitchFamily="34" charset="0"/>
                        </a:rPr>
                        <a:t>of the problem </a:t>
                      </a:r>
                      <a:r>
                        <a:rPr lang="en-US" sz="2800" b="0" strike="noStrike" dirty="0" smtClean="0">
                          <a:solidFill>
                            <a:schemeClr val="tx1"/>
                          </a:solidFill>
                          <a:latin typeface="Arial" panose="020B0604020202020204" pitchFamily="34" charset="0"/>
                          <a:cs typeface="Arial" panose="020B0604020202020204" pitchFamily="34" charset="0"/>
                        </a:rPr>
                        <a:t>and to propose</a:t>
                      </a:r>
                      <a:r>
                        <a:rPr lang="en-US" sz="2800" b="0" strike="noStrike" baseline="0" dirty="0" smtClean="0">
                          <a:solidFill>
                            <a:schemeClr val="tx1"/>
                          </a:solidFill>
                          <a:latin typeface="Arial" panose="020B0604020202020204" pitchFamily="34" charset="0"/>
                          <a:cs typeface="Arial" panose="020B0604020202020204" pitchFamily="34" charset="0"/>
                        </a:rPr>
                        <a:t> </a:t>
                      </a:r>
                      <a:r>
                        <a:rPr lang="en-US" sz="2800" b="0" strike="noStrike" dirty="0" smtClean="0">
                          <a:solidFill>
                            <a:schemeClr val="tx1"/>
                          </a:solidFill>
                          <a:latin typeface="Arial" panose="020B0604020202020204" pitchFamily="34" charset="0"/>
                          <a:cs typeface="Arial" panose="020B0604020202020204" pitchFamily="34" charset="0"/>
                        </a:rPr>
                        <a:t>solutions</a:t>
                      </a:r>
                      <a:r>
                        <a:rPr lang="en-US" sz="2800" b="0" dirty="0" smtClean="0">
                          <a:solidFill>
                            <a:schemeClr val="tx1"/>
                          </a:solidFill>
                          <a:latin typeface="Arial" panose="020B0604020202020204" pitchFamily="34" charset="0"/>
                          <a:cs typeface="Arial" panose="020B0604020202020204" pitchFamily="34" charset="0"/>
                        </a:rPr>
                        <a:t>.</a:t>
                      </a:r>
                      <a:endParaRPr lang="en-US" sz="2800" b="0" dirty="0">
                        <a:solidFill>
                          <a:schemeClr val="tx1"/>
                        </a:solidFill>
                        <a:latin typeface="Arial" panose="020B0604020202020204" pitchFamily="34" charset="0"/>
                        <a:cs typeface="Arial" panose="020B0604020202020204" pitchFamily="34" charset="0"/>
                      </a:endParaRPr>
                    </a:p>
                  </a:txBody>
                  <a:tcPr marL="87586" marR="87586"/>
                </a:tc>
              </a:tr>
              <a:tr h="370840">
                <a:tc>
                  <a:txBody>
                    <a:bodyPr/>
                    <a:lstStyle/>
                    <a:p>
                      <a:pPr algn="ctr"/>
                      <a:r>
                        <a:rPr lang="en-US" sz="2800" b="0" dirty="0" smtClean="0">
                          <a:solidFill>
                            <a:schemeClr val="tx1"/>
                          </a:solidFill>
                          <a:latin typeface="Arial" panose="020B0604020202020204" pitchFamily="34" charset="0"/>
                          <a:cs typeface="Arial" panose="020B0604020202020204" pitchFamily="34" charset="0"/>
                        </a:rPr>
                        <a:t>Multiple potential causes are generated and those most likely to effect change when addressed are selected for action.</a:t>
                      </a:r>
                      <a:r>
                        <a:rPr lang="en-US" sz="2800" b="0" baseline="0" dirty="0" smtClean="0">
                          <a:solidFill>
                            <a:schemeClr val="tx1"/>
                          </a:solidFill>
                          <a:latin typeface="Arial" panose="020B0604020202020204" pitchFamily="34" charset="0"/>
                          <a:cs typeface="Arial" panose="020B0604020202020204" pitchFamily="34" charset="0"/>
                        </a:rPr>
                        <a:t> </a:t>
                      </a:r>
                      <a:endParaRPr lang="en-US" sz="2800" b="0" strike="sngStrike" dirty="0">
                        <a:solidFill>
                          <a:schemeClr val="tx1"/>
                        </a:solidFill>
                        <a:latin typeface="Arial" panose="020B0604020202020204" pitchFamily="34" charset="0"/>
                        <a:cs typeface="Arial" panose="020B0604020202020204" pitchFamily="34" charset="0"/>
                      </a:endParaRPr>
                    </a:p>
                  </a:txBody>
                  <a:tcPr marL="87586" marR="87586"/>
                </a:tc>
              </a:tr>
            </a:tbl>
          </a:graphicData>
        </a:graphic>
      </p:graphicFrame>
      <p:sp>
        <p:nvSpPr>
          <p:cNvPr id="6" name="TextBox 5"/>
          <p:cNvSpPr txBox="1"/>
          <p:nvPr/>
        </p:nvSpPr>
        <p:spPr>
          <a:xfrm>
            <a:off x="3154252" y="5750412"/>
            <a:ext cx="5650178" cy="584775"/>
          </a:xfrm>
          <a:prstGeom prst="rect">
            <a:avLst/>
          </a:prstGeom>
          <a:noFill/>
          <a:ln w="28575">
            <a:noFill/>
          </a:ln>
        </p:spPr>
        <p:txBody>
          <a:bodyPr wrap="square" rtlCol="0">
            <a:spAutoFit/>
          </a:bodyPr>
          <a:lstStyle/>
          <a:p>
            <a:r>
              <a:rPr lang="en-US" sz="1400" dirty="0" smtClean="0"/>
              <a:t>Adapted from: Oregon Patient Safety Commission. (</a:t>
            </a:r>
            <a:r>
              <a:rPr lang="en-US" sz="1400" dirty="0" err="1" smtClean="0"/>
              <a:t>n.d.</a:t>
            </a:r>
            <a:r>
              <a:rPr lang="en-US" sz="1400" dirty="0" smtClean="0"/>
              <a:t>). </a:t>
            </a:r>
            <a:r>
              <a:rPr lang="en-US" sz="1400" i="1" dirty="0" smtClean="0"/>
              <a:t>Oregon’s guide to root cause analysis in long term care: Investigating </a:t>
            </a:r>
            <a:r>
              <a:rPr lang="en-US" sz="1400" i="1" dirty="0"/>
              <a:t>with </a:t>
            </a:r>
            <a:r>
              <a:rPr lang="en-US" sz="1400" i="1" dirty="0" smtClean="0"/>
              <a:t>a different lens</a:t>
            </a:r>
            <a:r>
              <a:rPr lang="en-US" i="1" dirty="0" smtClean="0"/>
              <a:t>.</a:t>
            </a:r>
            <a:endParaRPr lang="en-US" i="1" dirty="0"/>
          </a:p>
        </p:txBody>
      </p:sp>
    </p:spTree>
    <p:extLst>
      <p:ext uri="{BB962C8B-B14F-4D97-AF65-F5344CB8AC3E}">
        <p14:creationId xmlns:p14="http://schemas.microsoft.com/office/powerpoint/2010/main" val="3448322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Let’s Practice Root Cause Analysis</a:t>
            </a:r>
            <a:endParaRPr lang="en-US" dirty="0"/>
          </a:p>
        </p:txBody>
      </p:sp>
      <p:sp>
        <p:nvSpPr>
          <p:cNvPr id="2" name="Content Placeholder 1"/>
          <p:cNvSpPr>
            <a:spLocks noGrp="1"/>
          </p:cNvSpPr>
          <p:nvPr>
            <p:ph idx="1"/>
          </p:nvPr>
        </p:nvSpPr>
        <p:spPr/>
        <p:txBody>
          <a:bodyPr/>
          <a:lstStyle/>
          <a:p>
            <a:pPr marL="0" indent="0">
              <a:buNone/>
            </a:pPr>
            <a:r>
              <a:rPr lang="en-US" sz="2800" dirty="0" smtClean="0"/>
              <a:t>Our scenario:</a:t>
            </a:r>
          </a:p>
          <a:p>
            <a:r>
              <a:rPr lang="en-US" dirty="0" smtClean="0"/>
              <a:t>A resident fell from a lift when being transferred.</a:t>
            </a:r>
          </a:p>
          <a:p>
            <a:r>
              <a:rPr lang="en-US" dirty="0" smtClean="0"/>
              <a:t>The policy clearly states that two staff must be present with each transfer.</a:t>
            </a:r>
          </a:p>
          <a:p>
            <a:r>
              <a:rPr lang="en-US" dirty="0" smtClean="0"/>
              <a:t>Only one nursing assistant was present during the transfer (no other staff were assisting with the transfer).</a:t>
            </a:r>
          </a:p>
          <a:p>
            <a:r>
              <a:rPr lang="en-US" dirty="0" smtClean="0"/>
              <a:t>The resident suffered only minor injuries.</a:t>
            </a:r>
            <a:endParaRPr lang="en-US" dirty="0"/>
          </a:p>
        </p:txBody>
      </p:sp>
      <p:sp>
        <p:nvSpPr>
          <p:cNvPr id="5" name="TextBox 4"/>
          <p:cNvSpPr txBox="1"/>
          <p:nvPr/>
        </p:nvSpPr>
        <p:spPr>
          <a:xfrm>
            <a:off x="2819400" y="5683739"/>
            <a:ext cx="5696243" cy="584775"/>
          </a:xfrm>
          <a:prstGeom prst="rect">
            <a:avLst/>
          </a:prstGeom>
          <a:noFill/>
          <a:ln w="28575">
            <a:noFill/>
          </a:ln>
        </p:spPr>
        <p:txBody>
          <a:bodyPr wrap="square" rtlCol="0">
            <a:spAutoFit/>
          </a:bodyPr>
          <a:lstStyle/>
          <a:p>
            <a:r>
              <a:rPr lang="en-US" sz="1400" dirty="0" smtClean="0"/>
              <a:t>Source: Oregon Patient Safety Commission. (</a:t>
            </a:r>
            <a:r>
              <a:rPr lang="en-US" sz="1400" dirty="0" err="1" smtClean="0"/>
              <a:t>n.d.</a:t>
            </a:r>
            <a:r>
              <a:rPr lang="en-US" sz="1400" dirty="0" smtClean="0"/>
              <a:t>). </a:t>
            </a:r>
            <a:r>
              <a:rPr lang="en-US" sz="1400" i="1" dirty="0" smtClean="0"/>
              <a:t>Oregon’s guide to root cause analysis in long term care: Investigating </a:t>
            </a:r>
            <a:r>
              <a:rPr lang="en-US" sz="1400" i="1" dirty="0"/>
              <a:t>with </a:t>
            </a:r>
            <a:r>
              <a:rPr lang="en-US" sz="1400" i="1" dirty="0" smtClean="0"/>
              <a:t>a different lens</a:t>
            </a:r>
            <a:r>
              <a:rPr lang="en-US" i="1" dirty="0" smtClean="0"/>
              <a:t>.</a:t>
            </a:r>
            <a:endParaRPr lang="en-US" i="1" dirty="0"/>
          </a:p>
        </p:txBody>
      </p:sp>
    </p:spTree>
    <p:extLst>
      <p:ext uri="{BB962C8B-B14F-4D97-AF65-F5344CB8AC3E}">
        <p14:creationId xmlns:p14="http://schemas.microsoft.com/office/powerpoint/2010/main" val="3104838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Practice Root Cause </a:t>
            </a:r>
            <a:r>
              <a:rPr lang="en-US" dirty="0" smtClean="0"/>
              <a:t>Analysis (cont.)</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389615" cy="4465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127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Describe </a:t>
            </a:r>
            <a:r>
              <a:rPr lang="en-US" dirty="0"/>
              <a:t>Potential Intervention(s</a:t>
            </a:r>
            <a:r>
              <a:rPr lang="en-US" dirty="0" smtClean="0"/>
              <a:t>)</a:t>
            </a:r>
            <a:endParaRPr lang="en-US" dirty="0"/>
          </a:p>
        </p:txBody>
      </p:sp>
      <p:sp>
        <p:nvSpPr>
          <p:cNvPr id="3" name="Content Placeholder 2"/>
          <p:cNvSpPr>
            <a:spLocks noGrp="1"/>
          </p:cNvSpPr>
          <p:nvPr>
            <p:ph idx="1"/>
          </p:nvPr>
        </p:nvSpPr>
        <p:spPr/>
        <p:txBody>
          <a:bodyPr/>
          <a:lstStyle/>
          <a:p>
            <a:r>
              <a:rPr lang="en-US" dirty="0" smtClean="0"/>
              <a:t>Brainstorm all </a:t>
            </a:r>
            <a:r>
              <a:rPr lang="en-US" dirty="0"/>
              <a:t>potential interventions or changes </a:t>
            </a:r>
            <a:r>
              <a:rPr lang="en-US" dirty="0" smtClean="0"/>
              <a:t>to </a:t>
            </a:r>
            <a:r>
              <a:rPr lang="en-US" dirty="0"/>
              <a:t>address the root </a:t>
            </a:r>
            <a:r>
              <a:rPr lang="en-US" dirty="0" smtClean="0"/>
              <a:t>cause(s) </a:t>
            </a:r>
            <a:r>
              <a:rPr lang="en-US" dirty="0"/>
              <a:t>of the problem or opportunity</a:t>
            </a:r>
            <a:r>
              <a:rPr lang="en-US" dirty="0" smtClean="0"/>
              <a:t>.</a:t>
            </a:r>
          </a:p>
          <a:p>
            <a:pPr lvl="1"/>
            <a:r>
              <a:rPr lang="en-US" dirty="0" smtClean="0"/>
              <a:t>This should be uninhibited sharing of ideas from all levels of staff about how to address the causes and contributing factors. </a:t>
            </a:r>
          </a:p>
          <a:p>
            <a:pPr lvl="1"/>
            <a:r>
              <a:rPr lang="en-US" dirty="0" smtClean="0"/>
              <a:t>Don’t limit ideas to “how it is done” at the facility. </a:t>
            </a:r>
          </a:p>
          <a:p>
            <a:r>
              <a:rPr lang="en-US" dirty="0"/>
              <a:t>Look over the root causes that were generated and identify two or three of those that can be realistically addressed. </a:t>
            </a:r>
          </a:p>
          <a:p>
            <a:pPr lvl="1"/>
            <a:r>
              <a:rPr lang="en-US" dirty="0" smtClean="0"/>
              <a:t>Aim for intermediate and stronger actions on </a:t>
            </a:r>
            <a:r>
              <a:rPr lang="en-US" dirty="0"/>
              <a:t>the Classifications of Corrective </a:t>
            </a:r>
            <a:r>
              <a:rPr lang="en-US" dirty="0" smtClean="0"/>
              <a:t>Actions. </a:t>
            </a:r>
            <a:endParaRPr lang="en-US" dirty="0"/>
          </a:p>
        </p:txBody>
      </p:sp>
    </p:spTree>
    <p:extLst>
      <p:ext uri="{BB962C8B-B14F-4D97-AF65-F5344CB8AC3E}">
        <p14:creationId xmlns:p14="http://schemas.microsoft.com/office/powerpoint/2010/main" val="174355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Today’s Objectives (cont.)</a:t>
            </a:r>
            <a:endParaRPr lang="en-US" dirty="0"/>
          </a:p>
        </p:txBody>
      </p:sp>
      <p:sp>
        <p:nvSpPr>
          <p:cNvPr id="3" name="Content Placeholder 2"/>
          <p:cNvSpPr>
            <a:spLocks noGrp="1"/>
          </p:cNvSpPr>
          <p:nvPr>
            <p:ph idx="1"/>
          </p:nvPr>
        </p:nvSpPr>
        <p:spPr/>
        <p:txBody>
          <a:bodyPr/>
          <a:lstStyle/>
          <a:p>
            <a:r>
              <a:rPr lang="en-US" dirty="0"/>
              <a:t>Utilize the SPOT </a:t>
            </a:r>
            <a:r>
              <a:rPr lang="en-US" dirty="0" smtClean="0"/>
              <a:t>process </a:t>
            </a:r>
            <a:r>
              <a:rPr lang="en-US" dirty="0"/>
              <a:t>to guide a team through the development of a </a:t>
            </a:r>
            <a:r>
              <a:rPr lang="en-US" dirty="0" smtClean="0"/>
              <a:t>performance improvement project (PIP). </a:t>
            </a:r>
            <a:endParaRPr lang="en-US" dirty="0"/>
          </a:p>
          <a:p>
            <a:r>
              <a:rPr lang="en-US" dirty="0" smtClean="0"/>
              <a:t>Evaluate quality issues using root cause analysis. </a:t>
            </a:r>
          </a:p>
          <a:p>
            <a:r>
              <a:rPr lang="en-US" dirty="0" smtClean="0"/>
              <a:t>Recognize opportunities to improve communication and teamwork in nursing homes.</a:t>
            </a:r>
          </a:p>
          <a:p>
            <a:r>
              <a:rPr lang="en-US" dirty="0" smtClean="0"/>
              <a:t>Recommend strategies to sustain gains made through QAPI, including in the event of staff turnover.</a:t>
            </a:r>
          </a:p>
          <a:p>
            <a:endParaRPr lang="en-US" dirty="0"/>
          </a:p>
        </p:txBody>
      </p:sp>
    </p:spTree>
    <p:extLst>
      <p:ext uri="{BB962C8B-B14F-4D97-AF65-F5344CB8AC3E}">
        <p14:creationId xmlns:p14="http://schemas.microsoft.com/office/powerpoint/2010/main" val="90952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Formalize </a:t>
            </a:r>
            <a:r>
              <a:rPr lang="en-US" dirty="0"/>
              <a:t>the Intervention(s</a:t>
            </a:r>
            <a:r>
              <a:rPr lang="en-US" dirty="0" smtClean="0"/>
              <a:t>)</a:t>
            </a:r>
            <a:endParaRPr lang="en-US" dirty="0"/>
          </a:p>
        </p:txBody>
      </p:sp>
      <p:sp>
        <p:nvSpPr>
          <p:cNvPr id="3" name="Content Placeholder 2"/>
          <p:cNvSpPr>
            <a:spLocks noGrp="1"/>
          </p:cNvSpPr>
          <p:nvPr>
            <p:ph idx="1"/>
          </p:nvPr>
        </p:nvSpPr>
        <p:spPr/>
        <p:txBody>
          <a:bodyPr/>
          <a:lstStyle/>
          <a:p>
            <a:r>
              <a:rPr lang="en-US" dirty="0" smtClean="0"/>
              <a:t>Discuss potential intervention ideas that directly address the selected root causes of the problem.</a:t>
            </a:r>
          </a:p>
          <a:p>
            <a:pPr lvl="1"/>
            <a:r>
              <a:rPr lang="en-US" dirty="0" smtClean="0"/>
              <a:t>Consider the steps involved as the intervention may include multiple layers.</a:t>
            </a:r>
          </a:p>
          <a:p>
            <a:pPr lvl="1"/>
            <a:r>
              <a:rPr lang="en-US" dirty="0" smtClean="0"/>
              <a:t>Focus </a:t>
            </a:r>
            <a:r>
              <a:rPr lang="en-US" dirty="0"/>
              <a:t>on interventions that promote sustainable change</a:t>
            </a:r>
            <a:r>
              <a:rPr lang="en-US" dirty="0" smtClean="0"/>
              <a:t>.</a:t>
            </a:r>
          </a:p>
          <a:p>
            <a:pPr lvl="1"/>
            <a:r>
              <a:rPr lang="en-US" dirty="0" smtClean="0"/>
              <a:t>Aim to improve the underlying systems related to the issue. </a:t>
            </a:r>
          </a:p>
          <a:p>
            <a:r>
              <a:rPr lang="en-US" dirty="0"/>
              <a:t>Describe who will be responsible for the intervention (i.e., PIP lead and supporting team), where the team will implement it, and the timeline for implementation. </a:t>
            </a:r>
          </a:p>
          <a:p>
            <a:endParaRPr lang="en-US" dirty="0"/>
          </a:p>
        </p:txBody>
      </p:sp>
    </p:spTree>
    <p:extLst>
      <p:ext uri="{BB962C8B-B14F-4D97-AF65-F5344CB8AC3E}">
        <p14:creationId xmlns:p14="http://schemas.microsoft.com/office/powerpoint/2010/main" val="252730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Step 6: Describe </a:t>
            </a:r>
            <a:r>
              <a:rPr lang="en-US" sz="2800" dirty="0"/>
              <a:t>the Measures/Indicators that the PIP Team Will </a:t>
            </a:r>
            <a:r>
              <a:rPr lang="en-US" sz="2800" dirty="0" smtClean="0"/>
              <a:t>Use</a:t>
            </a:r>
            <a:endParaRPr lang="en-US" sz="2800" dirty="0"/>
          </a:p>
        </p:txBody>
      </p:sp>
      <p:sp>
        <p:nvSpPr>
          <p:cNvPr id="3" name="Content Placeholder 2"/>
          <p:cNvSpPr>
            <a:spLocks noGrp="1"/>
          </p:cNvSpPr>
          <p:nvPr>
            <p:ph idx="1"/>
          </p:nvPr>
        </p:nvSpPr>
        <p:spPr>
          <a:xfrm>
            <a:off x="723900" y="1536700"/>
            <a:ext cx="4914900" cy="4601909"/>
          </a:xfrm>
        </p:spPr>
        <p:txBody>
          <a:bodyPr/>
          <a:lstStyle/>
          <a:p>
            <a:r>
              <a:rPr lang="en-US" dirty="0" smtClean="0"/>
              <a:t>Develop measure(s</a:t>
            </a:r>
            <a:r>
              <a:rPr lang="en-US" dirty="0"/>
              <a:t>) or indicator(s) the team will use to monitor </a:t>
            </a:r>
            <a:r>
              <a:rPr lang="en-US" dirty="0" smtClean="0"/>
              <a:t>ongoing and final outcomes to determine whether </a:t>
            </a:r>
            <a:r>
              <a:rPr lang="en-US" dirty="0"/>
              <a:t>the change is effective. </a:t>
            </a:r>
            <a:endParaRPr lang="en-US" dirty="0" smtClean="0"/>
          </a:p>
          <a:p>
            <a:r>
              <a:rPr lang="en-US" dirty="0" smtClean="0"/>
              <a:t>Be </a:t>
            </a:r>
            <a:r>
              <a:rPr lang="en-US" dirty="0"/>
              <a:t>sure to list and describe both process measures and outcome measures</a:t>
            </a:r>
            <a:r>
              <a:rPr lang="en-US" dirty="0" smtClean="0"/>
              <a:t>.</a:t>
            </a:r>
          </a:p>
          <a:p>
            <a:pPr marL="0" indent="0">
              <a:buNone/>
            </a:pPr>
            <a:endParaRPr lang="en-US" dirty="0"/>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3275247835"/>
              </p:ext>
            </p:extLst>
          </p:nvPr>
        </p:nvGraphicFramePr>
        <p:xfrm>
          <a:off x="5181600" y="1447800"/>
          <a:ext cx="3657600" cy="459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590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Step 6: Describe the Measures/Indicators that the PIP Team Will Use (cont.)</a:t>
            </a:r>
            <a:endParaRPr lang="en-US" sz="2800" dirty="0"/>
          </a:p>
        </p:txBody>
      </p:sp>
      <p:sp>
        <p:nvSpPr>
          <p:cNvPr id="3" name="Content Placeholder 2"/>
          <p:cNvSpPr>
            <a:spLocks noGrp="1"/>
          </p:cNvSpPr>
          <p:nvPr>
            <p:ph idx="1"/>
          </p:nvPr>
        </p:nvSpPr>
        <p:spPr/>
        <p:txBody>
          <a:bodyPr/>
          <a:lstStyle/>
          <a:p>
            <a:r>
              <a:rPr lang="en-US" dirty="0" smtClean="0"/>
              <a:t>Process Measures: Describe how the team will know the intervention(s) is/are occurring as planned. </a:t>
            </a:r>
          </a:p>
          <a:p>
            <a:pPr lvl="1"/>
            <a:r>
              <a:rPr lang="en-US" dirty="0" smtClean="0"/>
              <a:t>If the goal is to reduce pressure ulcers by 10 percent by the end of Q4, then a process measure could be the percentage </a:t>
            </a:r>
            <a:r>
              <a:rPr lang="en-US" dirty="0"/>
              <a:t>of newly admitted residents receiving admission skin </a:t>
            </a:r>
            <a:r>
              <a:rPr lang="en-US" dirty="0" smtClean="0"/>
              <a:t>assessments.</a:t>
            </a:r>
          </a:p>
          <a:p>
            <a:r>
              <a:rPr lang="en-US" dirty="0" smtClean="0"/>
              <a:t>Outcome Measures: Describe how the team will know the intervention(s) had the desired effect.</a:t>
            </a:r>
          </a:p>
          <a:p>
            <a:pPr lvl="1"/>
            <a:r>
              <a:rPr lang="en-US" dirty="0" smtClean="0"/>
              <a:t>If the goal is to reduce pressure ulcers by 10 percent by the end of Q4, then the outcome measure is the comparison of the number of pressure ulcers at the end of Q4 to the number at the onset of the intervention.</a:t>
            </a:r>
          </a:p>
          <a:p>
            <a:pPr marL="457200" lvl="1" indent="0">
              <a:buNone/>
            </a:pPr>
            <a:endParaRPr lang="en-US" dirty="0"/>
          </a:p>
        </p:txBody>
      </p:sp>
    </p:spTree>
    <p:extLst>
      <p:ext uri="{BB962C8B-B14F-4D97-AF65-F5344CB8AC3E}">
        <p14:creationId xmlns:p14="http://schemas.microsoft.com/office/powerpoint/2010/main" val="1477486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Data 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4589986"/>
              </p:ext>
            </p:extLst>
          </p:nvPr>
        </p:nvGraphicFramePr>
        <p:xfrm>
          <a:off x="723900" y="1536701"/>
          <a:ext cx="7721600" cy="448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38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Step 7: Identify How to Inform Residents, Families, and All Levels of Staff of the PIP</a:t>
            </a:r>
            <a:endParaRPr lang="en-US" sz="2400" dirty="0"/>
          </a:p>
        </p:txBody>
      </p:sp>
      <p:sp>
        <p:nvSpPr>
          <p:cNvPr id="3" name="Content Placeholder 2"/>
          <p:cNvSpPr>
            <a:spLocks noGrp="1"/>
          </p:cNvSpPr>
          <p:nvPr>
            <p:ph idx="1"/>
          </p:nvPr>
        </p:nvSpPr>
        <p:spPr/>
        <p:txBody>
          <a:bodyPr/>
          <a:lstStyle/>
          <a:p>
            <a:r>
              <a:rPr lang="en-US" dirty="0" smtClean="0"/>
              <a:t>Work as a group to identify at least four ways nursing home teams might inform residents, families, and all levels of staff about PIPs or other QAPI activities.</a:t>
            </a:r>
          </a:p>
          <a:p>
            <a:r>
              <a:rPr lang="en-US" dirty="0" smtClean="0"/>
              <a:t>Next, work as a group to choose one of these and identify associated:</a:t>
            </a:r>
          </a:p>
          <a:p>
            <a:pPr lvl="1"/>
            <a:r>
              <a:rPr lang="en-US" dirty="0" smtClean="0"/>
              <a:t>Strengths,</a:t>
            </a:r>
          </a:p>
          <a:p>
            <a:pPr lvl="1"/>
            <a:r>
              <a:rPr lang="en-US" dirty="0" smtClean="0"/>
              <a:t>Weaknesses,</a:t>
            </a:r>
          </a:p>
          <a:p>
            <a:pPr lvl="1"/>
            <a:r>
              <a:rPr lang="en-US" dirty="0" smtClean="0"/>
              <a:t>Opportunities, and</a:t>
            </a:r>
          </a:p>
          <a:p>
            <a:pPr lvl="1"/>
            <a:r>
              <a:rPr lang="en-US" dirty="0" smtClean="0"/>
              <a:t>Threats.</a:t>
            </a:r>
          </a:p>
        </p:txBody>
      </p:sp>
    </p:spTree>
    <p:extLst>
      <p:ext uri="{BB962C8B-B14F-4D97-AF65-F5344CB8AC3E}">
        <p14:creationId xmlns:p14="http://schemas.microsoft.com/office/powerpoint/2010/main" val="2299838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8: Determine </a:t>
            </a:r>
            <a:r>
              <a:rPr lang="en-US" dirty="0"/>
              <a:t>How the Team Will Identify an Evolving </a:t>
            </a:r>
            <a:r>
              <a:rPr lang="en-US" dirty="0" smtClean="0"/>
              <a:t>Problem</a:t>
            </a:r>
            <a:endParaRPr lang="en-US" dirty="0"/>
          </a:p>
        </p:txBody>
      </p:sp>
      <p:sp>
        <p:nvSpPr>
          <p:cNvPr id="3" name="Content Placeholder 2"/>
          <p:cNvSpPr>
            <a:spLocks noGrp="1"/>
          </p:cNvSpPr>
          <p:nvPr>
            <p:ph idx="1"/>
          </p:nvPr>
        </p:nvSpPr>
        <p:spPr/>
        <p:txBody>
          <a:bodyPr/>
          <a:lstStyle/>
          <a:p>
            <a:r>
              <a:rPr lang="en-US" b="1" dirty="0" smtClean="0"/>
              <a:t>Evolve</a:t>
            </a:r>
            <a:r>
              <a:rPr lang="en-US" dirty="0" smtClean="0"/>
              <a:t>: To develop gradually.</a:t>
            </a:r>
          </a:p>
          <a:p>
            <a:r>
              <a:rPr lang="en-US" b="1" dirty="0" smtClean="0"/>
              <a:t>Problem</a:t>
            </a:r>
            <a:r>
              <a:rPr lang="en-US" dirty="0"/>
              <a:t>: </a:t>
            </a:r>
            <a:r>
              <a:rPr lang="en-US" dirty="0" smtClean="0"/>
              <a:t>Any </a:t>
            </a:r>
            <a:r>
              <a:rPr lang="en-US" dirty="0"/>
              <a:t>question or matter involving doubt, uncertainty, or </a:t>
            </a:r>
            <a:r>
              <a:rPr lang="en-US" dirty="0" smtClean="0"/>
              <a:t>difficulty.</a:t>
            </a:r>
          </a:p>
          <a:p>
            <a:endParaRPr lang="en-US" dirty="0"/>
          </a:p>
        </p:txBody>
      </p:sp>
      <p:sp>
        <p:nvSpPr>
          <p:cNvPr id="4" name="Oval Callout 3"/>
          <p:cNvSpPr/>
          <p:nvPr/>
        </p:nvSpPr>
        <p:spPr>
          <a:xfrm>
            <a:off x="1752600" y="3216533"/>
            <a:ext cx="6096000" cy="2441448"/>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p:cNvSpPr txBox="1"/>
          <p:nvPr/>
        </p:nvSpPr>
        <p:spPr>
          <a:xfrm>
            <a:off x="2514600" y="3733800"/>
            <a:ext cx="4572000" cy="1754326"/>
          </a:xfrm>
          <a:prstGeom prst="rect">
            <a:avLst/>
          </a:prstGeom>
          <a:noFill/>
          <a:ln w="28575">
            <a:noFill/>
          </a:ln>
        </p:spPr>
        <p:txBody>
          <a:bodyPr wrap="square" rtlCol="0">
            <a:spAutoFit/>
          </a:bodyPr>
          <a:lstStyle/>
          <a:p>
            <a:pPr algn="ctr"/>
            <a:r>
              <a:rPr lang="en-US" sz="3600" dirty="0">
                <a:latin typeface="Arial" panose="020B0604020202020204" pitchFamily="34" charset="0"/>
                <a:cs typeface="Arial" panose="020B0604020202020204" pitchFamily="34" charset="0"/>
              </a:rPr>
              <a:t>How </a:t>
            </a:r>
            <a:r>
              <a:rPr lang="en-US" sz="3600" dirty="0" smtClean="0">
                <a:latin typeface="Arial" panose="020B0604020202020204" pitchFamily="34" charset="0"/>
                <a:cs typeface="Arial" panose="020B0604020202020204" pitchFamily="34" charset="0"/>
              </a:rPr>
              <a:t>might </a:t>
            </a:r>
            <a:r>
              <a:rPr lang="en-US" sz="3600" dirty="0">
                <a:latin typeface="Arial" panose="020B0604020202020204" pitchFamily="34" charset="0"/>
                <a:cs typeface="Arial" panose="020B0604020202020204" pitchFamily="34" charset="0"/>
              </a:rPr>
              <a:t>your team identify an evolving problem? </a:t>
            </a:r>
          </a:p>
        </p:txBody>
      </p:sp>
    </p:spTree>
    <p:extLst>
      <p:ext uri="{BB962C8B-B14F-4D97-AF65-F5344CB8AC3E}">
        <p14:creationId xmlns:p14="http://schemas.microsoft.com/office/powerpoint/2010/main" val="1309430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9 &amp; 10 Occur After the Team Completes the PIP</a:t>
            </a:r>
            <a:endParaRPr lang="en-US" dirty="0"/>
          </a:p>
        </p:txBody>
      </p:sp>
      <p:sp>
        <p:nvSpPr>
          <p:cNvPr id="3" name="Content Placeholder 2"/>
          <p:cNvSpPr>
            <a:spLocks noGrp="1"/>
          </p:cNvSpPr>
          <p:nvPr>
            <p:ph idx="1"/>
          </p:nvPr>
        </p:nvSpPr>
        <p:spPr/>
        <p:txBody>
          <a:bodyPr/>
          <a:lstStyle/>
          <a:p>
            <a:r>
              <a:rPr lang="en-US" dirty="0" smtClean="0"/>
              <a:t>Step 9: Document Lessons Learned.</a:t>
            </a:r>
          </a:p>
          <a:p>
            <a:pPr lvl="1"/>
            <a:r>
              <a:rPr lang="en-US" dirty="0" smtClean="0"/>
              <a:t>After completing the PIP, document key lessons that the team learned through the PIP.</a:t>
            </a:r>
          </a:p>
          <a:p>
            <a:pPr lvl="1"/>
            <a:r>
              <a:rPr lang="en-US" dirty="0" smtClean="0"/>
              <a:t>Consider using a “Plus/Delta” approach.</a:t>
            </a:r>
          </a:p>
          <a:p>
            <a:r>
              <a:rPr lang="en-US" dirty="0" smtClean="0"/>
              <a:t>Step 10: Determine Next Steps. </a:t>
            </a:r>
          </a:p>
          <a:p>
            <a:pPr lvl="1"/>
            <a:r>
              <a:rPr lang="en-US" dirty="0" smtClean="0"/>
              <a:t>Performance improvement is a continuous process. In one to two sentences, indicate the follow-up steps that the team will implement to ensure the intervention is working and performance improvement will be sustained.</a:t>
            </a:r>
            <a:endParaRPr lang="en-US" dirty="0"/>
          </a:p>
        </p:txBody>
      </p:sp>
    </p:spTree>
    <p:extLst>
      <p:ext uri="{BB962C8B-B14F-4D97-AF65-F5344CB8AC3E}">
        <p14:creationId xmlns:p14="http://schemas.microsoft.com/office/powerpoint/2010/main" val="31522852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bg1"/>
                </a:solidFill>
              </a:rPr>
              <a:t>Lessons Learned from SPOT Technical Assistance Visits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002" y="759417"/>
            <a:ext cx="1232622" cy="1232622"/>
          </a:xfrm>
          <a:prstGeom prst="rect">
            <a:avLst/>
          </a:prstGeom>
        </p:spPr>
      </p:pic>
    </p:spTree>
    <p:extLst>
      <p:ext uri="{BB962C8B-B14F-4D97-AF65-F5344CB8AC3E}">
        <p14:creationId xmlns:p14="http://schemas.microsoft.com/office/powerpoint/2010/main" val="1664003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Chat: Lessons Learned</a:t>
            </a:r>
            <a:endParaRPr lang="en-US" dirty="0"/>
          </a:p>
        </p:txBody>
      </p:sp>
      <p:sp>
        <p:nvSpPr>
          <p:cNvPr id="4" name="Content Placeholder 3"/>
          <p:cNvSpPr>
            <a:spLocks noGrp="1"/>
          </p:cNvSpPr>
          <p:nvPr>
            <p:ph sz="half" idx="2"/>
          </p:nvPr>
        </p:nvSpPr>
        <p:spPr>
          <a:xfrm>
            <a:off x="713233" y="1535113"/>
            <a:ext cx="4696967" cy="4591051"/>
          </a:xfrm>
        </p:spPr>
        <p:txBody>
          <a:bodyPr/>
          <a:lstStyle/>
          <a:p>
            <a:r>
              <a:rPr lang="en-US" sz="2800" dirty="0" smtClean="0"/>
              <a:t>Were you involved in the PIP team during the 2017 SPOT visit?</a:t>
            </a:r>
          </a:p>
          <a:p>
            <a:r>
              <a:rPr lang="en-US" sz="2800" dirty="0" smtClean="0"/>
              <a:t>What lessons learned can you share? </a:t>
            </a:r>
          </a:p>
          <a:p>
            <a:r>
              <a:rPr lang="en-US" sz="2800" dirty="0" smtClean="0"/>
              <a:t>Let’s use the “Plus/Delta” approach to reflect on the visit.</a:t>
            </a:r>
            <a:endParaRPr lang="en-US" sz="2800" dirty="0"/>
          </a:p>
        </p:txBody>
      </p:sp>
      <p:pic>
        <p:nvPicPr>
          <p:cNvPr id="2050" name="Picture 2" descr="C:\Users\pettisj\AppData\Local\Microsoft\Windows\Temporary Internet Files\Content.IE5\OG48J6JD\Lessons_Learned[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5631656" y="1676400"/>
            <a:ext cx="3367088" cy="2525316"/>
          </a:xfrm>
          <a:prstGeom prst="rect">
            <a:avLst/>
          </a:prstGeom>
          <a:noFill/>
          <a:extLst>
            <a:ext uri="{909E8E84-426E-40DD-AFC4-6F175D3DCCD1}">
              <a14:hiddenFill xmlns:a14="http://schemas.microsoft.com/office/drawing/2010/main">
                <a:solidFill>
                  <a:srgbClr val="FFFFFF"/>
                </a:solidFill>
              </a14:hiddenFill>
            </a:ext>
          </a:extLst>
        </p:spPr>
      </p:pic>
      <p:sp>
        <p:nvSpPr>
          <p:cNvPr id="3" name="Plus 2"/>
          <p:cNvSpPr/>
          <p:nvPr/>
        </p:nvSpPr>
        <p:spPr>
          <a:xfrm>
            <a:off x="5562600" y="4553917"/>
            <a:ext cx="1415512" cy="1295400"/>
          </a:xfrm>
          <a:prstGeom prst="mathPlus">
            <a:avLst/>
          </a:prstGeom>
          <a:gradFill>
            <a:gsLst>
              <a:gs pos="0">
                <a:schemeClr val="accent1">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Isosceles Triangle 4"/>
          <p:cNvSpPr/>
          <p:nvPr/>
        </p:nvSpPr>
        <p:spPr>
          <a:xfrm>
            <a:off x="7315200" y="4649167"/>
            <a:ext cx="1295400" cy="1104900"/>
          </a:xfrm>
          <a:prstGeom prst="triangl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472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 from SPOT Technical Assistance Visits</a:t>
            </a:r>
            <a:endParaRPr lang="en-US" dirty="0"/>
          </a:p>
        </p:txBody>
      </p:sp>
      <p:sp>
        <p:nvSpPr>
          <p:cNvPr id="3" name="Content Placeholder 2"/>
          <p:cNvSpPr>
            <a:spLocks noGrp="1"/>
          </p:cNvSpPr>
          <p:nvPr>
            <p:ph idx="1"/>
          </p:nvPr>
        </p:nvSpPr>
        <p:spPr/>
        <p:txBody>
          <a:bodyPr/>
          <a:lstStyle/>
          <a:p>
            <a:r>
              <a:rPr lang="en-US" sz="2100" dirty="0" smtClean="0"/>
              <a:t>Convening </a:t>
            </a:r>
            <a:r>
              <a:rPr lang="en-US" sz="2100" dirty="0"/>
              <a:t>a </a:t>
            </a:r>
            <a:r>
              <a:rPr lang="en-US" sz="2100" dirty="0" smtClean="0"/>
              <a:t>multi-disciplinary PIP team is vital to uncovering root causes and developing meaningful, feasible interventions.</a:t>
            </a:r>
          </a:p>
          <a:p>
            <a:r>
              <a:rPr lang="en-US" sz="2100" dirty="0" smtClean="0"/>
              <a:t>Developing a meaningful PIP takes staff time, and time constraints make devoting the necessary time difficult. </a:t>
            </a:r>
          </a:p>
          <a:p>
            <a:r>
              <a:rPr lang="en-US" sz="2100" dirty="0" smtClean="0"/>
              <a:t>Conducting root cause analysis is critical to developing meaningful improvement plans. </a:t>
            </a:r>
          </a:p>
          <a:p>
            <a:r>
              <a:rPr lang="en-US" sz="2100" dirty="0" smtClean="0"/>
              <a:t>Nursing home teams are accustomed to developing outcome measures and are less familiar with process measures.</a:t>
            </a:r>
          </a:p>
          <a:p>
            <a:r>
              <a:rPr lang="en-US" sz="2100" dirty="0" smtClean="0"/>
              <a:t>Most nursing home teams do not regularly involve all levels of staff, residents, and families in QAPI.  </a:t>
            </a:r>
            <a:endParaRPr lang="en-US" sz="2100" dirty="0"/>
          </a:p>
        </p:txBody>
      </p:sp>
    </p:spTree>
    <p:extLst>
      <p:ext uri="{BB962C8B-B14F-4D97-AF65-F5344CB8AC3E}">
        <p14:creationId xmlns:p14="http://schemas.microsoft.com/office/powerpoint/2010/main" val="3554980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and “How about…?”</a:t>
            </a:r>
            <a:endParaRPr lang="en-US" dirty="0"/>
          </a:p>
        </p:txBody>
      </p:sp>
      <p:sp>
        <p:nvSpPr>
          <p:cNvPr id="3" name="Content Placeholder 2"/>
          <p:cNvSpPr>
            <a:spLocks noGrp="1"/>
          </p:cNvSpPr>
          <p:nvPr>
            <p:ph sz="half" idx="2"/>
          </p:nvPr>
        </p:nvSpPr>
        <p:spPr>
          <a:xfrm>
            <a:off x="713233" y="1535113"/>
            <a:ext cx="4849367" cy="4591051"/>
          </a:xfrm>
        </p:spPr>
        <p:txBody>
          <a:bodyPr/>
          <a:lstStyle/>
          <a:p>
            <a:r>
              <a:rPr lang="en-US" sz="2800" dirty="0"/>
              <a:t>“</a:t>
            </a:r>
            <a:r>
              <a:rPr lang="en-US" sz="2800" dirty="0" smtClean="0"/>
              <a:t>Wow!”: Something </a:t>
            </a:r>
            <a:r>
              <a:rPr lang="en-US" sz="2800" dirty="0"/>
              <a:t>you learned that was important to </a:t>
            </a:r>
            <a:r>
              <a:rPr lang="en-US" sz="2800" dirty="0" smtClean="0"/>
              <a:t>you.</a:t>
            </a:r>
          </a:p>
          <a:p>
            <a:r>
              <a:rPr lang="en-US" sz="2800" dirty="0" smtClean="0"/>
              <a:t>“How about…?”: A </a:t>
            </a:r>
            <a:r>
              <a:rPr lang="en-US" sz="2800" dirty="0"/>
              <a:t>question or other idea you might have. </a:t>
            </a:r>
            <a:endParaRPr lang="en-US" sz="2800" dirty="0" smtClean="0"/>
          </a:p>
          <a:p>
            <a:endParaRPr lang="en-US" dirty="0"/>
          </a:p>
        </p:txBody>
      </p:sp>
      <p:pic>
        <p:nvPicPr>
          <p:cNvPr id="1027" name="Picture 3" descr="C:\Users\pettisj\AppData\Local\Microsoft\Windows\Temporary Internet Files\Content.IE5\OG48J6JD\ideasBulb[1].gif"/>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486400" y="2590800"/>
            <a:ext cx="311467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47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bg1"/>
                </a:solidFill>
              </a:rPr>
              <a:t>Teamwork and Communication</a:t>
            </a:r>
            <a:endParaRPr lang="en-US"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002" y="759417"/>
            <a:ext cx="1232622" cy="1232622"/>
          </a:xfrm>
          <a:prstGeom prst="rect">
            <a:avLst/>
          </a:prstGeom>
        </p:spPr>
      </p:pic>
    </p:spTree>
    <p:extLst>
      <p:ext uri="{BB962C8B-B14F-4D97-AF65-F5344CB8AC3E}">
        <p14:creationId xmlns:p14="http://schemas.microsoft.com/office/powerpoint/2010/main" val="16913089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Think-Pair-Share: Teams</a:t>
            </a:r>
            <a:endParaRPr lang="en-US" dirty="0"/>
          </a:p>
        </p:txBody>
      </p:sp>
      <p:sp>
        <p:nvSpPr>
          <p:cNvPr id="3" name="Content Placeholder 2"/>
          <p:cNvSpPr>
            <a:spLocks noGrp="1"/>
          </p:cNvSpPr>
          <p:nvPr>
            <p:ph idx="1"/>
          </p:nvPr>
        </p:nvSpPr>
        <p:spPr>
          <a:xfrm>
            <a:off x="723900" y="1536700"/>
            <a:ext cx="4991100" cy="4601909"/>
          </a:xfrm>
        </p:spPr>
        <p:txBody>
          <a:bodyPr/>
          <a:lstStyle/>
          <a:p>
            <a:r>
              <a:rPr lang="en-US" dirty="0" smtClean="0"/>
              <a:t>What </a:t>
            </a:r>
            <a:r>
              <a:rPr lang="en-US" dirty="0"/>
              <a:t>are </a:t>
            </a:r>
            <a:r>
              <a:rPr lang="en-US" dirty="0" smtClean="0"/>
              <a:t>dysfunctional </a:t>
            </a:r>
            <a:r>
              <a:rPr lang="en-US" dirty="0"/>
              <a:t>behaviors you have experienced when participating on </a:t>
            </a:r>
            <a:r>
              <a:rPr lang="en-US" dirty="0" smtClean="0"/>
              <a:t>a team? </a:t>
            </a:r>
          </a:p>
          <a:p>
            <a:r>
              <a:rPr lang="en-US" dirty="0" smtClean="0"/>
              <a:t>Next, think </a:t>
            </a:r>
            <a:r>
              <a:rPr lang="en-US" dirty="0"/>
              <a:t>about the best team you have ever been on. What are </a:t>
            </a:r>
            <a:r>
              <a:rPr lang="en-US" dirty="0" smtClean="0"/>
              <a:t>key elements and </a:t>
            </a:r>
            <a:r>
              <a:rPr lang="en-US" dirty="0"/>
              <a:t>important factors that made it your best or most successful team</a:t>
            </a:r>
            <a:r>
              <a:rPr lang="en-US" dirty="0" smtClean="0"/>
              <a:t>?</a:t>
            </a:r>
            <a:endParaRPr lang="en-US" dirty="0"/>
          </a:p>
        </p:txBody>
      </p:sp>
      <p:pic>
        <p:nvPicPr>
          <p:cNvPr id="3079" name="Picture 7" descr="C:\Users\pettisj\AppData\Local\Microsoft\Windows\Temporary Internet Files\Content.IE5\I68V2XN1\puzzel_samenwerk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09800"/>
            <a:ext cx="2844605" cy="284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49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Defines a Team? </a:t>
            </a:r>
            <a:endParaRPr lang="en-US" dirty="0"/>
          </a:p>
        </p:txBody>
      </p:sp>
      <p:sp>
        <p:nvSpPr>
          <p:cNvPr id="3" name="Content Placeholder 2"/>
          <p:cNvSpPr>
            <a:spLocks noGrp="1"/>
          </p:cNvSpPr>
          <p:nvPr>
            <p:ph sz="half" idx="2"/>
          </p:nvPr>
        </p:nvSpPr>
        <p:spPr>
          <a:xfrm>
            <a:off x="713233" y="1535113"/>
            <a:ext cx="4468367" cy="4591051"/>
          </a:xfrm>
        </p:spPr>
        <p:txBody>
          <a:bodyPr/>
          <a:lstStyle/>
          <a:p>
            <a:r>
              <a:rPr lang="en-US" sz="2600" dirty="0"/>
              <a:t>Two or more people who interact dynamically, interdependently, and adaptively toward a common and valued </a:t>
            </a:r>
            <a:r>
              <a:rPr lang="en-US" sz="2600" dirty="0" smtClean="0"/>
              <a:t>goal, </a:t>
            </a:r>
            <a:r>
              <a:rPr lang="en-US" sz="2600" dirty="0"/>
              <a:t>have specific roles or functions, and have a </a:t>
            </a:r>
            <a:r>
              <a:rPr lang="en-US" sz="2600" dirty="0" smtClean="0"/>
              <a:t>time-limited membership.</a:t>
            </a:r>
            <a:endParaRPr lang="en-US" sz="2600" dirty="0"/>
          </a:p>
          <a:p>
            <a:endParaRPr lang="en-US" dirty="0"/>
          </a:p>
        </p:txBody>
      </p:sp>
      <p:sp>
        <p:nvSpPr>
          <p:cNvPr id="7" name="TextBox 6"/>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pic>
        <p:nvPicPr>
          <p:cNvPr id="6150" name="Picture 6" descr="C:\Users\pettisj\AppData\Local\Microsoft\Windows\Temporary Internet Files\Content.IE5\OG48J6JD\gathering_people[1].jp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876800" y="1981200"/>
            <a:ext cx="3916901" cy="261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299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7170" name="Picture 2" descr="C:\Users\pettisj\Pictures\teamstep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2236"/>
            <a:ext cx="7848600" cy="55735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4"/>
              </a:rPr>
              <a:t>http</a:t>
            </a:r>
            <a:r>
              <a:rPr lang="en-US" sz="1400" dirty="0">
                <a:hlinkClick r:id="rId4"/>
              </a:rPr>
              <a:t>://</a:t>
            </a:r>
            <a:r>
              <a:rPr lang="en-US" sz="1400" dirty="0" smtClean="0">
                <a:hlinkClick r:id="rId4"/>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3282575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Effective communication </a:t>
            </a:r>
            <a:r>
              <a:rPr lang="en-US" dirty="0"/>
              <a:t>is critical to the effectiveness of a team and to ensuring resident safety. </a:t>
            </a:r>
          </a:p>
        </p:txBody>
      </p:sp>
      <p:pic>
        <p:nvPicPr>
          <p:cNvPr id="8194" name="Picture 2" descr="C:\Users\pettisj\AppData\Local\Microsoft\Windows\Temporary Internet Files\Content.IE5\FP4F17YI\blog-commen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95600"/>
            <a:ext cx="3895725" cy="2790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4"/>
              </a:rPr>
              <a:t>http</a:t>
            </a:r>
            <a:r>
              <a:rPr lang="en-US" sz="1400" dirty="0">
                <a:hlinkClick r:id="rId4"/>
              </a:rPr>
              <a:t>://</a:t>
            </a:r>
            <a:r>
              <a:rPr lang="en-US" sz="1400" dirty="0" smtClean="0">
                <a:hlinkClick r:id="rId4"/>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3697397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Techniques: SBAR</a:t>
            </a:r>
            <a:endParaRPr lang="en-US" dirty="0"/>
          </a:p>
        </p:txBody>
      </p:sp>
      <p:sp>
        <p:nvSpPr>
          <p:cNvPr id="3" name="Content Placeholder 2"/>
          <p:cNvSpPr>
            <a:spLocks noGrp="1"/>
          </p:cNvSpPr>
          <p:nvPr>
            <p:ph idx="1"/>
          </p:nvPr>
        </p:nvSpPr>
        <p:spPr/>
        <p:txBody>
          <a:bodyPr/>
          <a:lstStyle/>
          <a:p>
            <a:r>
              <a:rPr lang="en-US" dirty="0"/>
              <a:t>A technique for communicating critical information that requires immediate attention and action concerning a resident’s </a:t>
            </a:r>
            <a:r>
              <a:rPr lang="en-US" dirty="0" smtClean="0"/>
              <a:t>condition.</a:t>
            </a:r>
          </a:p>
          <a:p>
            <a:r>
              <a:rPr lang="en-US" dirty="0" smtClean="0"/>
              <a:t>Situation—What </a:t>
            </a:r>
            <a:r>
              <a:rPr lang="en-US" dirty="0"/>
              <a:t>is happening with the resident? </a:t>
            </a:r>
          </a:p>
          <a:p>
            <a:r>
              <a:rPr lang="en-US" dirty="0" smtClean="0"/>
              <a:t>Background—What </a:t>
            </a:r>
            <a:r>
              <a:rPr lang="en-US" dirty="0"/>
              <a:t>is the clinical background? </a:t>
            </a:r>
          </a:p>
          <a:p>
            <a:r>
              <a:rPr lang="en-US" dirty="0" smtClean="0"/>
              <a:t>Assessment—What </a:t>
            </a:r>
            <a:r>
              <a:rPr lang="en-US" dirty="0"/>
              <a:t>do I think the problem is? </a:t>
            </a:r>
          </a:p>
          <a:p>
            <a:r>
              <a:rPr lang="en-US" dirty="0" smtClean="0"/>
              <a:t>Recommendation—What </a:t>
            </a:r>
            <a:r>
              <a:rPr lang="en-US" dirty="0"/>
              <a:t>would I recommend?</a:t>
            </a:r>
          </a:p>
          <a:p>
            <a:endParaRPr lang="en-US" dirty="0"/>
          </a:p>
          <a:p>
            <a:endParaRPr lang="en-US" dirty="0"/>
          </a:p>
        </p:txBody>
      </p:sp>
      <p:sp>
        <p:nvSpPr>
          <p:cNvPr id="4" name="TextBox 3"/>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1425090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Techniques: </a:t>
            </a:r>
            <a:r>
              <a:rPr lang="en-US" dirty="0" smtClean="0"/>
              <a:t>SBAR (cont.)</a:t>
            </a:r>
            <a:endParaRPr lang="en-US" dirty="0"/>
          </a:p>
        </p:txBody>
      </p:sp>
      <p:sp>
        <p:nvSpPr>
          <p:cNvPr id="3" name="Content Placeholder 2"/>
          <p:cNvSpPr>
            <a:spLocks noGrp="1"/>
          </p:cNvSpPr>
          <p:nvPr>
            <p:ph idx="1"/>
          </p:nvPr>
        </p:nvSpPr>
        <p:spPr/>
        <p:txBody>
          <a:bodyPr/>
          <a:lstStyle/>
          <a:p>
            <a:r>
              <a:rPr lang="en-US" dirty="0"/>
              <a:t>Situation — What is going on with the resident?</a:t>
            </a:r>
          </a:p>
          <a:p>
            <a:pPr lvl="1"/>
            <a:r>
              <a:rPr lang="en-US" dirty="0"/>
              <a:t>"I am calling about Mrs. Mary Smith, 88 years old, who has had a change in condition. She has a new onset of confusion, has developed a cough, ate very little today, and has been refusing all extra fluids.“ </a:t>
            </a:r>
          </a:p>
          <a:p>
            <a:r>
              <a:rPr lang="en-US" dirty="0"/>
              <a:t>Background — What is the clinical background or context? </a:t>
            </a:r>
          </a:p>
          <a:p>
            <a:pPr lvl="1"/>
            <a:r>
              <a:rPr lang="en-US" dirty="0"/>
              <a:t>“Mrs. Smith has type 2 diabetes, arthritis, osteoporosis, cataracts, stress incontinence, and mild cognitive impairment." </a:t>
            </a:r>
          </a:p>
          <a:p>
            <a:endParaRPr lang="en-US" dirty="0"/>
          </a:p>
        </p:txBody>
      </p:sp>
      <p:sp>
        <p:nvSpPr>
          <p:cNvPr id="4" name="TextBox 3"/>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1328456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Techniques: SBAR (cont.)</a:t>
            </a:r>
          </a:p>
        </p:txBody>
      </p:sp>
      <p:sp>
        <p:nvSpPr>
          <p:cNvPr id="3" name="Content Placeholder 2"/>
          <p:cNvSpPr>
            <a:spLocks noGrp="1"/>
          </p:cNvSpPr>
          <p:nvPr>
            <p:ph idx="1"/>
          </p:nvPr>
        </p:nvSpPr>
        <p:spPr/>
        <p:txBody>
          <a:bodyPr/>
          <a:lstStyle/>
          <a:p>
            <a:pPr lvl="0"/>
            <a:r>
              <a:rPr lang="en-US" dirty="0">
                <a:solidFill>
                  <a:prstClr val="black"/>
                </a:solidFill>
              </a:rPr>
              <a:t>Assessment — What do I think the problem is?</a:t>
            </a:r>
          </a:p>
          <a:p>
            <a:pPr lvl="1"/>
            <a:r>
              <a:rPr lang="en-US" dirty="0">
                <a:solidFill>
                  <a:prstClr val="black"/>
                </a:solidFill>
              </a:rPr>
              <a:t>“She is lethargic but responsive to simple verbal commands. She has a dry cough and on auscultation of her lungs has some rhonchi in the right base. Her urine looked cloudy.“ </a:t>
            </a:r>
          </a:p>
          <a:p>
            <a:pPr lvl="0"/>
            <a:r>
              <a:rPr lang="en-US" dirty="0">
                <a:solidFill>
                  <a:prstClr val="black"/>
                </a:solidFill>
              </a:rPr>
              <a:t>Recommendation and Request — What would I do to correct it?</a:t>
            </a:r>
          </a:p>
          <a:p>
            <a:pPr lvl="1"/>
            <a:r>
              <a:rPr lang="en-US" dirty="0">
                <a:solidFill>
                  <a:prstClr val="black"/>
                </a:solidFill>
              </a:rPr>
              <a:t>“I am wondering if she is starting with a UTI or a respiratory infection. I think she is stable to stay here but should we get a urine sample, chest x ray, or any lab work?” </a:t>
            </a:r>
          </a:p>
          <a:p>
            <a:endParaRPr lang="en-US" dirty="0"/>
          </a:p>
        </p:txBody>
      </p:sp>
      <p:sp>
        <p:nvSpPr>
          <p:cNvPr id="4" name="TextBox 3"/>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980533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Chat: SBAR</a:t>
            </a:r>
            <a:endParaRPr lang="en-US" dirty="0"/>
          </a:p>
        </p:txBody>
      </p:sp>
      <p:sp>
        <p:nvSpPr>
          <p:cNvPr id="4" name="Content Placeholder 3"/>
          <p:cNvSpPr>
            <a:spLocks noGrp="1"/>
          </p:cNvSpPr>
          <p:nvPr>
            <p:ph sz="half" idx="2"/>
          </p:nvPr>
        </p:nvSpPr>
        <p:spPr>
          <a:xfrm>
            <a:off x="713233" y="1535113"/>
            <a:ext cx="5306567" cy="4591051"/>
          </a:xfrm>
        </p:spPr>
        <p:txBody>
          <a:bodyPr/>
          <a:lstStyle/>
          <a:p>
            <a:r>
              <a:rPr lang="en-US" sz="2400" dirty="0" smtClean="0"/>
              <a:t>Do you currently use SBAR?</a:t>
            </a:r>
          </a:p>
          <a:p>
            <a:r>
              <a:rPr lang="en-US" sz="2400" dirty="0" smtClean="0"/>
              <a:t>What are successes and barriers associated with its use? </a:t>
            </a:r>
          </a:p>
          <a:p>
            <a:r>
              <a:rPr lang="en-US" sz="2400" dirty="0"/>
              <a:t>Do you think that SBAR might work well with </a:t>
            </a:r>
            <a:r>
              <a:rPr lang="en-US" sz="2400" dirty="0" smtClean="0"/>
              <a:t>all staff, including nonclinical staff? </a:t>
            </a:r>
            <a:endParaRPr lang="en-US" sz="2400" dirty="0"/>
          </a:p>
          <a:p>
            <a:r>
              <a:rPr lang="en-US" sz="2400" dirty="0" smtClean="0"/>
              <a:t>How </a:t>
            </a:r>
            <a:r>
              <a:rPr lang="en-US" sz="2400" dirty="0"/>
              <a:t>might </a:t>
            </a:r>
            <a:r>
              <a:rPr lang="en-US" sz="2400" dirty="0" smtClean="0"/>
              <a:t>using SBAR improve </a:t>
            </a:r>
            <a:r>
              <a:rPr lang="en-US" sz="2400" dirty="0"/>
              <a:t>resident safety and quality of care and life in your nursing home? </a:t>
            </a:r>
          </a:p>
          <a:p>
            <a:endParaRPr lang="en-US" dirty="0"/>
          </a:p>
        </p:txBody>
      </p:sp>
      <p:pic>
        <p:nvPicPr>
          <p:cNvPr id="3075" name="Picture 3" descr="C:\Users\pettisj\AppData\Local\Microsoft\Windows\Temporary Internet Files\Content.IE5\7280K9C6\conversation[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48400" y="2590800"/>
            <a:ext cx="2616200" cy="22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955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Communication Techniques: </a:t>
            </a:r>
            <a:r>
              <a:rPr lang="en-US" dirty="0" smtClean="0"/>
              <a:t>Call-Out</a:t>
            </a:r>
            <a:endParaRPr lang="en-US" dirty="0"/>
          </a:p>
        </p:txBody>
      </p:sp>
      <p:sp>
        <p:nvSpPr>
          <p:cNvPr id="3" name="Content Placeholder 2"/>
          <p:cNvSpPr>
            <a:spLocks noGrp="1"/>
          </p:cNvSpPr>
          <p:nvPr>
            <p:ph idx="1"/>
          </p:nvPr>
        </p:nvSpPr>
        <p:spPr/>
        <p:txBody>
          <a:bodyPr/>
          <a:lstStyle/>
          <a:p>
            <a:pPr lvl="0"/>
            <a:r>
              <a:rPr lang="en-US" dirty="0" smtClean="0"/>
              <a:t>Strategy used to communicate important or critical information.</a:t>
            </a:r>
          </a:p>
          <a:p>
            <a:pPr lvl="0"/>
            <a:r>
              <a:rPr lang="en-US" dirty="0" smtClean="0"/>
              <a:t>Informs all team members simultaneously during emergent situations </a:t>
            </a:r>
          </a:p>
          <a:p>
            <a:pPr lvl="0"/>
            <a:r>
              <a:rPr lang="en-US" dirty="0" smtClean="0"/>
              <a:t>Helps team members anticipate next steps. </a:t>
            </a:r>
          </a:p>
          <a:p>
            <a:pPr lvl="0"/>
            <a:r>
              <a:rPr lang="en-US" dirty="0" smtClean="0"/>
              <a:t>Important to direct responsibility to a specific individual responsible for carrying out the task.</a:t>
            </a:r>
          </a:p>
          <a:p>
            <a:endParaRPr lang="en-US" dirty="0"/>
          </a:p>
        </p:txBody>
      </p:sp>
      <p:sp>
        <p:nvSpPr>
          <p:cNvPr id="6" name="TextBox 5"/>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114336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Run-On Story about Living in a Nursing Home</a:t>
            </a:r>
            <a:endParaRPr lang="en-US" dirty="0"/>
          </a:p>
        </p:txBody>
      </p:sp>
      <p:sp>
        <p:nvSpPr>
          <p:cNvPr id="3" name="Content Placeholder 2"/>
          <p:cNvSpPr>
            <a:spLocks noGrp="1"/>
          </p:cNvSpPr>
          <p:nvPr>
            <p:ph idx="1"/>
          </p:nvPr>
        </p:nvSpPr>
        <p:spPr/>
        <p:txBody>
          <a:bodyPr/>
          <a:lstStyle/>
          <a:p>
            <a:r>
              <a:rPr lang="en-US" dirty="0" smtClean="0"/>
              <a:t>What would it be like to live a nursing home? </a:t>
            </a:r>
          </a:p>
          <a:p>
            <a:r>
              <a:rPr lang="en-US" dirty="0" smtClean="0"/>
              <a:t>Work with others at your table to write a “Run-On Story” about living in the nursing home. </a:t>
            </a:r>
          </a:p>
          <a:p>
            <a:r>
              <a:rPr lang="en-US" dirty="0" smtClean="0"/>
              <a:t>Consider addressing:</a:t>
            </a:r>
          </a:p>
          <a:p>
            <a:pPr lvl="1"/>
            <a:r>
              <a:rPr lang="en-US" sz="2400" dirty="0" smtClean="0"/>
              <a:t>What frustrations do residents have?</a:t>
            </a:r>
          </a:p>
          <a:p>
            <a:pPr lvl="1"/>
            <a:r>
              <a:rPr lang="en-US" sz="2400" dirty="0" smtClean="0"/>
              <a:t>What challenges do they face? </a:t>
            </a:r>
          </a:p>
          <a:p>
            <a:pPr lvl="1"/>
            <a:r>
              <a:rPr lang="en-US" sz="2400" dirty="0" smtClean="0"/>
              <a:t>Who solves those challenges? </a:t>
            </a:r>
            <a:endParaRPr lang="en-US" sz="2400" dirty="0"/>
          </a:p>
        </p:txBody>
      </p:sp>
    </p:spTree>
    <p:extLst>
      <p:ext uri="{BB962C8B-B14F-4D97-AF65-F5344CB8AC3E}">
        <p14:creationId xmlns:p14="http://schemas.microsoft.com/office/powerpoint/2010/main" val="24915132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Communication Techniques: </a:t>
            </a:r>
            <a:r>
              <a:rPr lang="en-US" dirty="0" smtClean="0"/>
              <a:t>Check-Back</a:t>
            </a:r>
            <a:endParaRPr lang="en-US" dirty="0"/>
          </a:p>
        </p:txBody>
      </p:sp>
      <p:sp>
        <p:nvSpPr>
          <p:cNvPr id="3" name="Content Placeholder 2"/>
          <p:cNvSpPr>
            <a:spLocks noGrp="1"/>
          </p:cNvSpPr>
          <p:nvPr>
            <p:ph idx="1"/>
          </p:nvPr>
        </p:nvSpPr>
        <p:spPr/>
        <p:txBody>
          <a:bodyPr/>
          <a:lstStyle/>
          <a:p>
            <a:r>
              <a:rPr lang="en-US" dirty="0" smtClean="0"/>
              <a:t>Process of using closed-loop communication to ensure that information conveyed by the sender is understood by the receiver as intended.</a:t>
            </a:r>
          </a:p>
          <a:p>
            <a:r>
              <a:rPr lang="en-US" dirty="0" smtClean="0"/>
              <a:t>The steps include the following:</a:t>
            </a:r>
          </a:p>
          <a:p>
            <a:pPr lvl="1"/>
            <a:r>
              <a:rPr lang="en-US" dirty="0" smtClean="0"/>
              <a:t>Sender initiates the message. </a:t>
            </a:r>
          </a:p>
          <a:p>
            <a:pPr lvl="1"/>
            <a:r>
              <a:rPr lang="en-US" dirty="0" smtClean="0"/>
              <a:t>Receiver accepts the message and provides feedback. </a:t>
            </a:r>
          </a:p>
          <a:p>
            <a:pPr lvl="1"/>
            <a:r>
              <a:rPr lang="en-US" dirty="0" smtClean="0"/>
              <a:t>Sender double-checks to ensure that the message was received.</a:t>
            </a:r>
          </a:p>
          <a:p>
            <a:endParaRPr lang="en-US" dirty="0"/>
          </a:p>
        </p:txBody>
      </p:sp>
      <p:sp>
        <p:nvSpPr>
          <p:cNvPr id="6" name="TextBox 5"/>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812171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ettisj\AppData\Local\Microsoft\Windows\Temporary Internet Files\Content.IE5\OG48J6JD\Sticky-Note-with-I-Am-a-Leader[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6312" y="2370534"/>
            <a:ext cx="4357688" cy="32682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Effective Team Leaders</a:t>
            </a:r>
            <a:endParaRPr lang="en-US" dirty="0"/>
          </a:p>
        </p:txBody>
      </p:sp>
      <p:sp>
        <p:nvSpPr>
          <p:cNvPr id="3" name="Content Placeholder 2"/>
          <p:cNvSpPr>
            <a:spLocks noGrp="1"/>
          </p:cNvSpPr>
          <p:nvPr>
            <p:ph sz="half" idx="2"/>
          </p:nvPr>
        </p:nvSpPr>
        <p:spPr>
          <a:xfrm>
            <a:off x="713233" y="1535113"/>
            <a:ext cx="5154167" cy="4591051"/>
          </a:xfrm>
        </p:spPr>
        <p:txBody>
          <a:bodyPr/>
          <a:lstStyle/>
          <a:p>
            <a:r>
              <a:rPr lang="en-US" sz="2000" dirty="0" smtClean="0"/>
              <a:t>Organize the team.</a:t>
            </a:r>
          </a:p>
          <a:p>
            <a:r>
              <a:rPr lang="en-US" sz="2000" dirty="0" smtClean="0"/>
              <a:t>Identify a goal and the plan to achieve it.</a:t>
            </a:r>
          </a:p>
          <a:p>
            <a:r>
              <a:rPr lang="en-US" sz="2000" dirty="0" smtClean="0"/>
              <a:t>Assign tasks and responsibilities.</a:t>
            </a:r>
          </a:p>
          <a:p>
            <a:r>
              <a:rPr lang="en-US" sz="2000" dirty="0" smtClean="0"/>
              <a:t>Share the plan.</a:t>
            </a:r>
          </a:p>
          <a:p>
            <a:r>
              <a:rPr lang="en-US" sz="2000" dirty="0" smtClean="0"/>
              <a:t>Monitor and modify the plan.</a:t>
            </a:r>
          </a:p>
          <a:p>
            <a:r>
              <a:rPr lang="en-US" sz="2000" dirty="0" smtClean="0"/>
              <a:t>Communicate changes.</a:t>
            </a:r>
          </a:p>
          <a:p>
            <a:r>
              <a:rPr lang="en-US" sz="2000" dirty="0" smtClean="0"/>
              <a:t>Review the team’s performance.</a:t>
            </a:r>
          </a:p>
          <a:p>
            <a:endParaRPr lang="en-US" dirty="0"/>
          </a:p>
        </p:txBody>
      </p:sp>
      <p:sp>
        <p:nvSpPr>
          <p:cNvPr id="8" name="TextBox 7"/>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4"/>
              </a:rPr>
              <a:t>http</a:t>
            </a:r>
            <a:r>
              <a:rPr lang="en-US" sz="1400" dirty="0">
                <a:hlinkClick r:id="rId4"/>
              </a:rPr>
              <a:t>://</a:t>
            </a:r>
            <a:r>
              <a:rPr lang="en-US" sz="1400" dirty="0" smtClean="0">
                <a:hlinkClick r:id="rId4"/>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33910389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Team Leaders (cont.)</a:t>
            </a:r>
            <a:endParaRPr lang="en-US" dirty="0"/>
          </a:p>
        </p:txBody>
      </p:sp>
      <p:sp>
        <p:nvSpPr>
          <p:cNvPr id="4" name="Content Placeholder 3"/>
          <p:cNvSpPr>
            <a:spLocks noGrp="1"/>
          </p:cNvSpPr>
          <p:nvPr>
            <p:ph idx="1"/>
          </p:nvPr>
        </p:nvSpPr>
        <p:spPr/>
        <p:txBody>
          <a:bodyPr/>
          <a:lstStyle/>
          <a:p>
            <a:r>
              <a:rPr lang="en-US" sz="2000" dirty="0"/>
              <a:t>Establish “rules of </a:t>
            </a:r>
            <a:r>
              <a:rPr lang="en-US" sz="2000" dirty="0" smtClean="0"/>
              <a:t>engagement.” </a:t>
            </a:r>
          </a:p>
          <a:p>
            <a:r>
              <a:rPr lang="en-US" sz="2000" dirty="0" smtClean="0"/>
              <a:t>Manage and allocate resources</a:t>
            </a:r>
            <a:r>
              <a:rPr lang="en-US" sz="2000" dirty="0"/>
              <a:t>. </a:t>
            </a:r>
            <a:endParaRPr lang="en-US" sz="2000" dirty="0" smtClean="0"/>
          </a:p>
          <a:p>
            <a:r>
              <a:rPr lang="en-US" sz="2000" dirty="0" smtClean="0"/>
              <a:t>Provide </a:t>
            </a:r>
            <a:r>
              <a:rPr lang="en-US" sz="2000" dirty="0"/>
              <a:t>feedback to team </a:t>
            </a:r>
            <a:r>
              <a:rPr lang="en-US" sz="2000" dirty="0" smtClean="0"/>
              <a:t>members.</a:t>
            </a:r>
          </a:p>
          <a:p>
            <a:r>
              <a:rPr lang="en-US" sz="2000" dirty="0" smtClean="0"/>
              <a:t>Facilitate information sharing.</a:t>
            </a:r>
          </a:p>
          <a:p>
            <a:r>
              <a:rPr lang="en-US" sz="2000" dirty="0"/>
              <a:t>Facilitate conflict </a:t>
            </a:r>
            <a:r>
              <a:rPr lang="en-US" sz="2000" dirty="0" smtClean="0"/>
              <a:t>resolution.</a:t>
            </a:r>
          </a:p>
          <a:p>
            <a:r>
              <a:rPr lang="en-US" sz="2000" dirty="0" smtClean="0"/>
              <a:t>Encourage team members to assist one another.</a:t>
            </a:r>
          </a:p>
          <a:p>
            <a:r>
              <a:rPr lang="en-US" sz="2000" dirty="0" smtClean="0"/>
              <a:t>Model effective teamwork.</a:t>
            </a:r>
          </a:p>
          <a:p>
            <a:endParaRPr lang="en-US" dirty="0"/>
          </a:p>
        </p:txBody>
      </p:sp>
      <p:sp>
        <p:nvSpPr>
          <p:cNvPr id="8" name="TextBox 7"/>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1467421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Bumper Stickers: Unit-Based Meetings/Team Events</a:t>
            </a:r>
            <a:endParaRPr lang="en-US" dirty="0"/>
          </a:p>
        </p:txBody>
      </p:sp>
      <p:sp>
        <p:nvSpPr>
          <p:cNvPr id="4" name="Rectangle 3"/>
          <p:cNvSpPr/>
          <p:nvPr/>
        </p:nvSpPr>
        <p:spPr>
          <a:xfrm rot="20375267">
            <a:off x="533400" y="2881580"/>
            <a:ext cx="8305800" cy="1323439"/>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rot="20363734">
            <a:off x="501203" y="2881580"/>
            <a:ext cx="8305800" cy="1323439"/>
          </a:xfrm>
          <a:prstGeom prst="rect">
            <a:avLst/>
          </a:prstGeom>
          <a:noFill/>
          <a:ln w="28575">
            <a:noFill/>
          </a:ln>
        </p:spPr>
        <p:txBody>
          <a:bodyPr wrap="square" rtlCol="0">
            <a:spAutoFit/>
          </a:bodyPr>
          <a:lstStyle/>
          <a:p>
            <a:pPr algn="ctr"/>
            <a:r>
              <a:rPr lang="en-US" sz="4000" b="1" dirty="0" smtClean="0">
                <a:solidFill>
                  <a:srgbClr val="FF0000"/>
                </a:solidFill>
              </a:rPr>
              <a:t>Honk</a:t>
            </a:r>
            <a:r>
              <a:rPr lang="en-US" sz="4000" dirty="0" smtClean="0">
                <a:solidFill>
                  <a:srgbClr val="FF0000"/>
                </a:solidFill>
              </a:rPr>
              <a:t> if Your Team Has </a:t>
            </a:r>
            <a:r>
              <a:rPr lang="en-US" sz="4000" b="1" dirty="0" smtClean="0">
                <a:solidFill>
                  <a:srgbClr val="FF0000"/>
                </a:solidFill>
              </a:rPr>
              <a:t>Awesome Unit-Based Meetings</a:t>
            </a:r>
            <a:r>
              <a:rPr lang="en-US" sz="4000" dirty="0" smtClean="0">
                <a:solidFill>
                  <a:srgbClr val="FF0000"/>
                </a:solidFill>
              </a:rPr>
              <a:t> in Your Nursing Home!</a:t>
            </a:r>
            <a:r>
              <a:rPr lang="en-US" sz="4000" dirty="0" smtClean="0"/>
              <a:t> </a:t>
            </a:r>
            <a:endParaRPr lang="en-US" sz="4000" dirty="0"/>
          </a:p>
        </p:txBody>
      </p:sp>
      <p:sp>
        <p:nvSpPr>
          <p:cNvPr id="6" name="Flowchart: Punched Tape 5"/>
          <p:cNvSpPr/>
          <p:nvPr/>
        </p:nvSpPr>
        <p:spPr>
          <a:xfrm>
            <a:off x="685800" y="1714500"/>
            <a:ext cx="3200400" cy="1447800"/>
          </a:xfrm>
          <a:prstGeom prst="flowChartPunchedTap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85800" y="2146012"/>
            <a:ext cx="3200400" cy="584775"/>
          </a:xfrm>
          <a:prstGeom prst="rect">
            <a:avLst/>
          </a:prstGeom>
          <a:noFill/>
          <a:ln w="28575">
            <a:noFill/>
          </a:ln>
        </p:spPr>
        <p:txBody>
          <a:bodyPr wrap="square" rtlCol="0">
            <a:spAutoFit/>
          </a:bodyPr>
          <a:lstStyle/>
          <a:p>
            <a:r>
              <a:rPr lang="en-US" sz="3200" b="1" dirty="0" smtClean="0"/>
              <a:t> I           Meetings!</a:t>
            </a:r>
            <a:endParaRPr lang="en-US" sz="3200" b="1" dirty="0"/>
          </a:p>
        </p:txBody>
      </p:sp>
      <p:sp>
        <p:nvSpPr>
          <p:cNvPr id="8" name="Heart 7"/>
          <p:cNvSpPr/>
          <p:nvPr/>
        </p:nvSpPr>
        <p:spPr>
          <a:xfrm>
            <a:off x="1143000" y="2233135"/>
            <a:ext cx="609600" cy="570166"/>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105400" y="4267200"/>
            <a:ext cx="3505200" cy="14478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57800" y="4637157"/>
            <a:ext cx="3048000" cy="769441"/>
          </a:xfrm>
          <a:prstGeom prst="rect">
            <a:avLst/>
          </a:prstGeom>
          <a:noFill/>
          <a:ln w="28575">
            <a:noFill/>
          </a:ln>
        </p:spPr>
        <p:txBody>
          <a:bodyPr wrap="square" rtlCol="0">
            <a:spAutoFit/>
          </a:bodyPr>
          <a:lstStyle/>
          <a:p>
            <a:pPr algn="ctr"/>
            <a:r>
              <a:rPr lang="en-US" sz="4400" b="1" dirty="0" smtClean="0">
                <a:solidFill>
                  <a:schemeClr val="bg1"/>
                </a:solidFill>
              </a:rPr>
              <a:t>Go Team!</a:t>
            </a:r>
            <a:endParaRPr lang="en-US" sz="4400" b="1" dirty="0">
              <a:solidFill>
                <a:schemeClr val="bg1"/>
              </a:solidFill>
            </a:endParaRPr>
          </a:p>
        </p:txBody>
      </p:sp>
    </p:spTree>
    <p:extLst>
      <p:ext uri="{BB962C8B-B14F-4D97-AF65-F5344CB8AC3E}">
        <p14:creationId xmlns:p14="http://schemas.microsoft.com/office/powerpoint/2010/main" val="2441431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Team Events</a:t>
            </a:r>
            <a:endParaRPr lang="en-US" dirty="0"/>
          </a:p>
        </p:txBody>
      </p:sp>
      <p:sp>
        <p:nvSpPr>
          <p:cNvPr id="3" name="Content Placeholder 2"/>
          <p:cNvSpPr>
            <a:spLocks noGrp="1"/>
          </p:cNvSpPr>
          <p:nvPr>
            <p:ph idx="1"/>
          </p:nvPr>
        </p:nvSpPr>
        <p:spPr/>
        <p:txBody>
          <a:bodyPr/>
          <a:lstStyle/>
          <a:p>
            <a:pPr marL="0" lvl="0" indent="0">
              <a:buNone/>
            </a:pPr>
            <a:r>
              <a:rPr lang="en-US" altLang="en-US" dirty="0" smtClean="0"/>
              <a:t>Sharing the Plan: </a:t>
            </a:r>
          </a:p>
          <a:p>
            <a:pPr lvl="0"/>
            <a:r>
              <a:rPr lang="en-US" altLang="en-US" b="1" i="1" dirty="0" smtClean="0"/>
              <a:t>Brief </a:t>
            </a:r>
            <a:r>
              <a:rPr lang="en-US" altLang="en-US" dirty="0" smtClean="0"/>
              <a:t>– Short session prior to starting a shift or other event to share the plan, discuss team formation, assign roles and responsibilities, establish expectations and climate, anticipate outcome and likely contingencies.</a:t>
            </a:r>
          </a:p>
          <a:p>
            <a:endParaRPr lang="en-US" dirty="0"/>
          </a:p>
        </p:txBody>
      </p:sp>
      <p:sp>
        <p:nvSpPr>
          <p:cNvPr id="6" name="TextBox 5"/>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1484027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Briefing Checklist Example</a:t>
            </a:r>
            <a:endParaRPr lang="en-US" dirty="0"/>
          </a:p>
        </p:txBody>
      </p:sp>
      <p:sp>
        <p:nvSpPr>
          <p:cNvPr id="6" name="Content Placeholder 5"/>
          <p:cNvSpPr>
            <a:spLocks noGrp="1"/>
          </p:cNvSpPr>
          <p:nvPr>
            <p:ph sz="half" idx="2"/>
          </p:nvPr>
        </p:nvSpPr>
        <p:spPr>
          <a:xfrm>
            <a:off x="713233" y="1535113"/>
            <a:ext cx="4849367" cy="4103687"/>
          </a:xfrm>
          <a:solidFill>
            <a:schemeClr val="accent1">
              <a:lumMod val="20000"/>
              <a:lumOff val="80000"/>
            </a:schemeClr>
          </a:solidFill>
        </p:spPr>
        <p:txBody>
          <a:bodyPr/>
          <a:lstStyle/>
          <a:p>
            <a:r>
              <a:rPr lang="en-US" dirty="0" smtClean="0"/>
              <a:t>Who is on the team?</a:t>
            </a:r>
          </a:p>
          <a:p>
            <a:r>
              <a:rPr lang="en-US" dirty="0" smtClean="0"/>
              <a:t>Do all team members understand and agree upon their roles?</a:t>
            </a:r>
          </a:p>
          <a:p>
            <a:r>
              <a:rPr lang="en-US" dirty="0" smtClean="0"/>
              <a:t>Are responsibilities understood?</a:t>
            </a:r>
          </a:p>
          <a:p>
            <a:r>
              <a:rPr lang="en-US" dirty="0" smtClean="0"/>
              <a:t>Any changes to resident plans of care?</a:t>
            </a:r>
          </a:p>
          <a:p>
            <a:r>
              <a:rPr lang="en-US" dirty="0" smtClean="0"/>
              <a:t>Is the necessary staff available?</a:t>
            </a:r>
          </a:p>
          <a:p>
            <a:r>
              <a:rPr lang="en-US" dirty="0" smtClean="0"/>
              <a:t>How is the workload for the day? Are adjustments needed?</a:t>
            </a:r>
          </a:p>
          <a:p>
            <a:r>
              <a:rPr lang="en-US" dirty="0" smtClean="0"/>
              <a:t>Are necessary resources available? </a:t>
            </a:r>
            <a:endParaRPr lang="en-US" dirty="0"/>
          </a:p>
        </p:txBody>
      </p:sp>
      <p:sp>
        <p:nvSpPr>
          <p:cNvPr id="15" name="TextBox 14"/>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pic>
        <p:nvPicPr>
          <p:cNvPr id="10" name="Content Placeholder 9" descr="nurselead.jpg"/>
          <p:cNvPicPr>
            <a:picLocks noGrp="1" noChangeAspect="1"/>
          </p:cNvPicPr>
          <p:nvPr>
            <p:ph sz="quarter" idx="4"/>
          </p:nvPr>
        </p:nvPicPr>
        <p:blipFill>
          <a:blip r:embed="rId4" cstate="print"/>
          <a:srcRect l="14426" t="5444" r="14426" b="8229"/>
          <a:stretch>
            <a:fillRect/>
          </a:stretch>
        </p:blipFill>
        <p:spPr bwMode="auto">
          <a:xfrm>
            <a:off x="5982060" y="1524000"/>
            <a:ext cx="2513594" cy="3896638"/>
          </a:xfrm>
          <a:prstGeom prst="rect">
            <a:avLst/>
          </a:prstGeom>
          <a:noFill/>
          <a:ln w="9525">
            <a:noFill/>
            <a:miter lim="800000"/>
            <a:headEnd/>
            <a:tailEnd/>
          </a:ln>
        </p:spPr>
      </p:pic>
    </p:spTree>
    <p:extLst>
      <p:ext uri="{BB962C8B-B14F-4D97-AF65-F5344CB8AC3E}">
        <p14:creationId xmlns:p14="http://schemas.microsoft.com/office/powerpoint/2010/main" val="34541478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Team Events (cont.)</a:t>
            </a:r>
            <a:endParaRPr lang="en-US" dirty="0"/>
          </a:p>
        </p:txBody>
      </p:sp>
      <p:sp>
        <p:nvSpPr>
          <p:cNvPr id="3" name="Content Placeholder 2"/>
          <p:cNvSpPr>
            <a:spLocks noGrp="1"/>
          </p:cNvSpPr>
          <p:nvPr>
            <p:ph idx="1"/>
          </p:nvPr>
        </p:nvSpPr>
        <p:spPr/>
        <p:txBody>
          <a:bodyPr/>
          <a:lstStyle/>
          <a:p>
            <a:pPr marL="0" lvl="0" indent="0">
              <a:buNone/>
            </a:pPr>
            <a:r>
              <a:rPr lang="en-US" altLang="en-US" dirty="0" smtClean="0"/>
              <a:t>Monitoring and Modifying the Plan: </a:t>
            </a:r>
          </a:p>
          <a:p>
            <a:r>
              <a:rPr lang="en-US" altLang="en-US" b="1" i="1" dirty="0" smtClean="0"/>
              <a:t>Huddle</a:t>
            </a:r>
            <a:r>
              <a:rPr lang="en-US" altLang="en-US" dirty="0" smtClean="0"/>
              <a:t> – “Touch base” meeting conducted as needed to re-establish situational awareness, reinforce plans already in place, and assess the need to adjust the plan.</a:t>
            </a:r>
          </a:p>
          <a:p>
            <a:endParaRPr lang="en-US" dirty="0"/>
          </a:p>
        </p:txBody>
      </p:sp>
      <p:sp>
        <p:nvSpPr>
          <p:cNvPr id="6" name="TextBox 5"/>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3128554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Team Events (cont.)</a:t>
            </a:r>
            <a:endParaRPr lang="en-US" dirty="0"/>
          </a:p>
        </p:txBody>
      </p:sp>
      <p:sp>
        <p:nvSpPr>
          <p:cNvPr id="3" name="Content Placeholder 2"/>
          <p:cNvSpPr>
            <a:spLocks noGrp="1"/>
          </p:cNvSpPr>
          <p:nvPr>
            <p:ph idx="1"/>
          </p:nvPr>
        </p:nvSpPr>
        <p:spPr/>
        <p:txBody>
          <a:bodyPr/>
          <a:lstStyle/>
          <a:p>
            <a:pPr marL="0" lvl="0" indent="0">
              <a:buNone/>
            </a:pPr>
            <a:r>
              <a:rPr lang="en-US" altLang="en-US" dirty="0" smtClean="0"/>
              <a:t>Reviewing the Team’s Performance: </a:t>
            </a:r>
          </a:p>
          <a:p>
            <a:pPr lvl="0"/>
            <a:r>
              <a:rPr lang="en-US" altLang="en-US" b="1" i="1" dirty="0" smtClean="0"/>
              <a:t>Debrief</a:t>
            </a:r>
            <a:r>
              <a:rPr lang="en-US" altLang="en-US" dirty="0" smtClean="0"/>
              <a:t> – Informal information exchange session designed to improve team performance and effectiveness through lessons learned and reinforcement of positive behaviors.</a:t>
            </a:r>
          </a:p>
          <a:p>
            <a:endParaRPr lang="en-US" dirty="0"/>
          </a:p>
        </p:txBody>
      </p:sp>
      <p:sp>
        <p:nvSpPr>
          <p:cNvPr id="6" name="TextBox 5"/>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37571625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 Checklist</a:t>
            </a:r>
            <a:endParaRPr lang="en-US" dirty="0"/>
          </a:p>
        </p:txBody>
      </p:sp>
      <p:sp>
        <p:nvSpPr>
          <p:cNvPr id="11" name="Content Placeholder 10"/>
          <p:cNvSpPr>
            <a:spLocks noGrp="1"/>
          </p:cNvSpPr>
          <p:nvPr>
            <p:ph idx="1"/>
          </p:nvPr>
        </p:nvSpPr>
        <p:spPr>
          <a:xfrm>
            <a:off x="723900" y="1536701"/>
            <a:ext cx="7721600" cy="4102100"/>
          </a:xfrm>
          <a:solidFill>
            <a:schemeClr val="tx2">
              <a:lumMod val="40000"/>
              <a:lumOff val="60000"/>
            </a:schemeClr>
          </a:solidFill>
        </p:spPr>
        <p:txBody>
          <a:bodyPr/>
          <a:lstStyle/>
          <a:p>
            <a:pPr fontAlgn="t"/>
            <a:r>
              <a:rPr lang="en-US" sz="2400" dirty="0"/>
              <a:t>Was communication clear?</a:t>
            </a:r>
          </a:p>
          <a:p>
            <a:pPr fontAlgn="t"/>
            <a:r>
              <a:rPr lang="en-US" sz="2400" dirty="0"/>
              <a:t>Were errors made or avoided?</a:t>
            </a:r>
          </a:p>
          <a:p>
            <a:pPr fontAlgn="t"/>
            <a:r>
              <a:rPr lang="en-US" sz="2400" dirty="0"/>
              <a:t>Were roles and responsibilities understood? </a:t>
            </a:r>
          </a:p>
          <a:p>
            <a:pPr fontAlgn="t"/>
            <a:r>
              <a:rPr lang="en-US" sz="2400" dirty="0"/>
              <a:t>Were resources available? </a:t>
            </a:r>
          </a:p>
          <a:p>
            <a:pPr fontAlgn="t"/>
            <a:endParaRPr lang="en-US" sz="2400" dirty="0" smtClean="0"/>
          </a:p>
          <a:p>
            <a:pPr fontAlgn="t"/>
            <a:r>
              <a:rPr lang="en-US" sz="2400" dirty="0" smtClean="0"/>
              <a:t>Was </a:t>
            </a:r>
            <a:r>
              <a:rPr lang="en-US" sz="2400" dirty="0"/>
              <a:t>situation awareness maintained? </a:t>
            </a:r>
          </a:p>
          <a:p>
            <a:pPr fontAlgn="t"/>
            <a:r>
              <a:rPr lang="en-US" sz="2400" dirty="0" smtClean="0"/>
              <a:t>What </a:t>
            </a:r>
            <a:r>
              <a:rPr lang="en-US" sz="2400" dirty="0"/>
              <a:t>went well? </a:t>
            </a:r>
          </a:p>
          <a:p>
            <a:pPr fontAlgn="t"/>
            <a:r>
              <a:rPr lang="en-US" sz="2400" dirty="0"/>
              <a:t>Was workload distribution equitable?</a:t>
            </a:r>
          </a:p>
          <a:p>
            <a:pPr fontAlgn="t"/>
            <a:r>
              <a:rPr lang="en-US" sz="2400" dirty="0"/>
              <a:t>What should improve? </a:t>
            </a:r>
          </a:p>
          <a:p>
            <a:pPr fontAlgn="t"/>
            <a:r>
              <a:rPr lang="en-US" sz="2400" dirty="0"/>
              <a:t>Was task assistance requested or offered? </a:t>
            </a:r>
          </a:p>
          <a:p>
            <a:endParaRPr lang="en-US" dirty="0"/>
          </a:p>
        </p:txBody>
      </p:sp>
      <p:sp>
        <p:nvSpPr>
          <p:cNvPr id="12" name="TextBox 11"/>
          <p:cNvSpPr txBox="1"/>
          <p:nvPr/>
        </p:nvSpPr>
        <p:spPr>
          <a:xfrm>
            <a:off x="990600" y="5638800"/>
            <a:ext cx="7467600" cy="523220"/>
          </a:xfrm>
          <a:prstGeom prst="rect">
            <a:avLst/>
          </a:prstGeom>
          <a:noFill/>
          <a:ln w="28575">
            <a:noFill/>
          </a:ln>
        </p:spPr>
        <p:txBody>
          <a:bodyPr wrap="square" rtlCol="0">
            <a:spAutoFit/>
          </a:bodyPr>
          <a:lstStyle/>
          <a:p>
            <a:r>
              <a:rPr lang="en-US" sz="1400" dirty="0" smtClean="0"/>
              <a:t>Source</a:t>
            </a:r>
            <a:r>
              <a:rPr lang="en-US" sz="1400" dirty="0"/>
              <a:t>: Agency for Healthcare Research and </a:t>
            </a:r>
            <a:r>
              <a:rPr lang="en-US" sz="1400" dirty="0" smtClean="0"/>
              <a:t>Quality. (2018). </a:t>
            </a:r>
            <a:r>
              <a:rPr lang="en-US" sz="1400" i="1" dirty="0" smtClean="0"/>
              <a:t>TeamSTEPPS</a:t>
            </a:r>
            <a:r>
              <a:rPr lang="en-US" sz="1400" i="1" dirty="0"/>
              <a:t>® 2.0 for Long-Term Care. </a:t>
            </a:r>
            <a:r>
              <a:rPr lang="en-US" sz="1400" dirty="0" smtClean="0"/>
              <a:t>Retrieved from </a:t>
            </a:r>
            <a:r>
              <a:rPr lang="en-US" sz="1400" dirty="0" smtClean="0">
                <a:hlinkClick r:id="rId3"/>
              </a:rPr>
              <a:t>http</a:t>
            </a:r>
            <a:r>
              <a:rPr lang="en-US" sz="1400" dirty="0">
                <a:hlinkClick r:id="rId3"/>
              </a:rPr>
              <a:t>://</a:t>
            </a:r>
            <a:r>
              <a:rPr lang="en-US" sz="1400" dirty="0" smtClean="0">
                <a:hlinkClick r:id="rId3"/>
              </a:rPr>
              <a:t>www.ahrq.gov/teamstepps/longtermcare/index.html</a:t>
            </a:r>
            <a:r>
              <a:rPr lang="en-US" sz="1400" dirty="0" smtClean="0"/>
              <a:t> </a:t>
            </a:r>
            <a:endParaRPr lang="en-US" sz="1400" dirty="0"/>
          </a:p>
        </p:txBody>
      </p:sp>
    </p:spTree>
    <p:extLst>
      <p:ext uri="{BB962C8B-B14F-4D97-AF65-F5344CB8AC3E}">
        <p14:creationId xmlns:p14="http://schemas.microsoft.com/office/powerpoint/2010/main" val="1891214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bg1"/>
                </a:solidFill>
              </a:rPr>
              <a:t>Sustainability: </a:t>
            </a:r>
            <a:br>
              <a:rPr lang="en-US" dirty="0">
                <a:solidFill>
                  <a:schemeClr val="bg1"/>
                </a:solidFill>
              </a:rPr>
            </a:br>
            <a:r>
              <a:rPr lang="en-US" dirty="0">
                <a:solidFill>
                  <a:schemeClr val="bg1"/>
                </a:solidFill>
              </a:rPr>
              <a:t>Holding on to the Gains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002" y="759417"/>
            <a:ext cx="1232622" cy="1232622"/>
          </a:xfrm>
          <a:prstGeom prst="rect">
            <a:avLst/>
          </a:prstGeom>
        </p:spPr>
      </p:pic>
    </p:spTree>
    <p:extLst>
      <p:ext uri="{BB962C8B-B14F-4D97-AF65-F5344CB8AC3E}">
        <p14:creationId xmlns:p14="http://schemas.microsoft.com/office/powerpoint/2010/main" val="2212420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Chat: Creating Excellence </a:t>
            </a:r>
            <a:endParaRPr lang="en-US" dirty="0"/>
          </a:p>
        </p:txBody>
      </p:sp>
      <p:sp>
        <p:nvSpPr>
          <p:cNvPr id="3" name="Content Placeholder 2"/>
          <p:cNvSpPr>
            <a:spLocks noGrp="1"/>
          </p:cNvSpPr>
          <p:nvPr>
            <p:ph idx="1"/>
          </p:nvPr>
        </p:nvSpPr>
        <p:spPr/>
        <p:txBody>
          <a:bodyPr/>
          <a:lstStyle/>
          <a:p>
            <a:r>
              <a:rPr lang="en-US" dirty="0" smtClean="0"/>
              <a:t>If you lived in a nursing home, what would conditions would make you say, “</a:t>
            </a:r>
            <a:r>
              <a:rPr lang="en-US" b="1" dirty="0" smtClean="0"/>
              <a:t>This place is excellent</a:t>
            </a:r>
            <a:r>
              <a:rPr lang="en-US" dirty="0" smtClean="0"/>
              <a:t>!”</a:t>
            </a:r>
          </a:p>
          <a:p>
            <a:r>
              <a:rPr lang="en-US" dirty="0" smtClean="0"/>
              <a:t>What would your current nursing home need to change for you to give it an excellent rating? </a:t>
            </a:r>
          </a:p>
          <a:p>
            <a:endParaRPr lang="en-US" dirty="0"/>
          </a:p>
        </p:txBody>
      </p:sp>
      <p:pic>
        <p:nvPicPr>
          <p:cNvPr id="2050" name="Picture 2" descr="C:\Users\pettisj\AppData\Local\Microsoft\Windows\Temporary Internet Files\Content.IE5\4ITWMY73\surv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81400"/>
            <a:ext cx="3200400" cy="26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0147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Chat: Sustaining Gains</a:t>
            </a:r>
            <a:endParaRPr lang="en-US" dirty="0"/>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752600"/>
            <a:ext cx="2914650" cy="3886200"/>
          </a:xfrm>
        </p:spPr>
      </p:pic>
      <p:sp>
        <p:nvSpPr>
          <p:cNvPr id="16" name="Oval Callout 15"/>
          <p:cNvSpPr/>
          <p:nvPr/>
        </p:nvSpPr>
        <p:spPr>
          <a:xfrm>
            <a:off x="4343400" y="1600200"/>
            <a:ext cx="4495800" cy="2822448"/>
          </a:xfrm>
          <a:prstGeom prst="wedgeEllipseCallout">
            <a:avLst>
              <a:gd name="adj1" fmla="val -80239"/>
              <a:gd name="adj2" fmla="val 17272"/>
            </a:avLst>
          </a:prstGeom>
          <a:gradFill>
            <a:gsLst>
              <a:gs pos="0">
                <a:schemeClr val="bg2"/>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953000" y="2362200"/>
            <a:ext cx="3429000" cy="1077218"/>
          </a:xfrm>
          <a:prstGeom prst="rect">
            <a:avLst/>
          </a:prstGeom>
          <a:noFill/>
        </p:spPr>
        <p:txBody>
          <a:bodyPr wrap="square" rtlCol="0">
            <a:spAutoFit/>
          </a:bodyPr>
          <a:lstStyle/>
          <a:p>
            <a:pPr algn="ctr"/>
            <a:r>
              <a:rPr lang="en-US" sz="3200" dirty="0" smtClean="0"/>
              <a:t>How does your team sustain gains?  </a:t>
            </a:r>
            <a:endParaRPr lang="en-US" sz="3200" dirty="0"/>
          </a:p>
        </p:txBody>
      </p:sp>
    </p:spTree>
    <p:extLst>
      <p:ext uri="{BB962C8B-B14F-4D97-AF65-F5344CB8AC3E}">
        <p14:creationId xmlns:p14="http://schemas.microsoft.com/office/powerpoint/2010/main" val="3473050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Sustainability: </a:t>
            </a:r>
            <a:r>
              <a:rPr lang="en-US" dirty="0" smtClean="0"/>
              <a:t/>
            </a:r>
            <a:br>
              <a:rPr lang="en-US" dirty="0" smtClean="0"/>
            </a:br>
            <a:r>
              <a:rPr lang="en-US" dirty="0" smtClean="0"/>
              <a:t>Holding </a:t>
            </a:r>
            <a:r>
              <a:rPr lang="en-US" dirty="0"/>
              <a:t>on to the Gains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2733273"/>
              </p:ext>
            </p:extLst>
          </p:nvPr>
        </p:nvGraphicFramePr>
        <p:xfrm>
          <a:off x="723900" y="1536700"/>
          <a:ext cx="77216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21335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Staff</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8961597"/>
              </p:ext>
            </p:extLst>
          </p:nvPr>
        </p:nvGraphicFramePr>
        <p:xfrm>
          <a:off x="723900" y="1536700"/>
          <a:ext cx="77216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82345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Brainstorming: Methods to Educate Staff </a:t>
            </a:r>
            <a:endParaRPr lang="en-US" dirty="0"/>
          </a:p>
        </p:txBody>
      </p:sp>
      <p:sp>
        <p:nvSpPr>
          <p:cNvPr id="4" name="Cloud Callout 3"/>
          <p:cNvSpPr/>
          <p:nvPr/>
        </p:nvSpPr>
        <p:spPr>
          <a:xfrm>
            <a:off x="228600" y="1576450"/>
            <a:ext cx="5181600" cy="3200400"/>
          </a:xfrm>
          <a:prstGeom prst="cloudCallout">
            <a:avLst>
              <a:gd name="adj1" fmla="val 60940"/>
              <a:gd name="adj2" fmla="val 435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latin typeface="Arial" panose="020B0604020202020204" pitchFamily="34" charset="0"/>
                <a:cs typeface="Arial" panose="020B0604020202020204" pitchFamily="34" charset="0"/>
              </a:rPr>
              <a:t>What methods can you use to </a:t>
            </a:r>
            <a:r>
              <a:rPr lang="en-US" sz="3200" dirty="0" smtClean="0">
                <a:latin typeface="Arial" panose="020B0604020202020204" pitchFamily="34" charset="0"/>
                <a:cs typeface="Arial" panose="020B0604020202020204" pitchFamily="34" charset="0"/>
              </a:rPr>
              <a:t>educate </a:t>
            </a:r>
            <a:r>
              <a:rPr lang="en-US" sz="3200" dirty="0">
                <a:latin typeface="Arial" panose="020B0604020202020204" pitchFamily="34" charset="0"/>
                <a:cs typeface="Arial" panose="020B0604020202020204" pitchFamily="34" charset="0"/>
              </a:rPr>
              <a:t>staff? </a:t>
            </a:r>
          </a:p>
        </p:txBody>
      </p:sp>
      <p:pic>
        <p:nvPicPr>
          <p:cNvPr id="3075" name="Picture 3" descr="C:\Users\pettisj\AppData\Local\Microsoft\Windows\Temporary Internet Files\Content.IE5\I68V2XN1\Gerald-G-Lady-Face-2-World-Label-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435438"/>
            <a:ext cx="2746619" cy="275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0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70954004"/>
              </p:ext>
            </p:extLst>
          </p:nvPr>
        </p:nvGraphicFramePr>
        <p:xfrm>
          <a:off x="723900" y="1536700"/>
          <a:ext cx="77216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p:txBody>
          <a:bodyPr/>
          <a:lstStyle/>
          <a:p>
            <a:r>
              <a:rPr lang="en-US" dirty="0" smtClean="0"/>
              <a:t>Organization</a:t>
            </a:r>
            <a:endParaRPr lang="en-US" dirty="0"/>
          </a:p>
        </p:txBody>
      </p:sp>
    </p:spTree>
    <p:extLst>
      <p:ext uri="{BB962C8B-B14F-4D97-AF65-F5344CB8AC3E}">
        <p14:creationId xmlns:p14="http://schemas.microsoft.com/office/powerpoint/2010/main" val="36160761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Process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27868677"/>
              </p:ext>
            </p:extLst>
          </p:nvPr>
        </p:nvGraphicFramePr>
        <p:xfrm>
          <a:off x="685800" y="1371600"/>
          <a:ext cx="8115300" cy="5016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0185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“Wow!” and “How about…?” Debrief</a:t>
            </a:r>
            <a:endParaRPr lang="en-US" dirty="0"/>
          </a:p>
        </p:txBody>
      </p:sp>
      <p:pic>
        <p:nvPicPr>
          <p:cNvPr id="2050" name="Picture 2" descr="C:\Users\pettisj\AppData\Local\Microsoft\Windows\Temporary Internet Files\Content.IE5\GZ82MBY0\e2EV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422" y="1528293"/>
            <a:ext cx="7391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28000" y="2362200"/>
            <a:ext cx="5810245" cy="2339102"/>
          </a:xfrm>
          <a:prstGeom prst="rect">
            <a:avLst/>
          </a:prstGeom>
          <a:noFill/>
        </p:spPr>
        <p:txBody>
          <a:bodyPr wrap="none" lIns="91440" tIns="45720" rIns="91440" bIns="45720">
            <a:spAutoFit/>
          </a:bodyPr>
          <a:lstStyle/>
          <a:p>
            <a:pPr algn="ct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“Wow!”</a:t>
            </a:r>
          </a:p>
          <a:p>
            <a:pPr algn="ctr"/>
            <a:endParaRPr lang="en-US"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about…?”</a:t>
            </a:r>
            <a:endParaRPr lang="en-U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3756518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and Answers</a:t>
            </a:r>
            <a:endParaRPr lang="en-US" dirty="0"/>
          </a:p>
        </p:txBody>
      </p:sp>
      <p:pic>
        <p:nvPicPr>
          <p:cNvPr id="9" name="Picture 4" descr="C:\Users\pettisj\AppData\Local\Microsoft\Windows\Temporary Internet Files\Content.IE5\4ITWMY73\CHAT6[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572703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ettisj\AppData\Local\Microsoft\Windows\Temporary Internet Files\Content.IE5\I68V2XN1\Thank-you-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200400"/>
            <a:ext cx="3200400" cy="29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3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QAPI</a:t>
            </a:r>
            <a:endParaRPr lang="en-US" strike="sngStrik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9726569"/>
              </p:ext>
            </p:extLst>
          </p:nvPr>
        </p:nvGraphicFramePr>
        <p:xfrm>
          <a:off x="723900" y="1536700"/>
          <a:ext cx="77216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617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ASGTemplate">
  <a:themeElements>
    <a:clrScheme name="AbtTheme">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ASGTemplate">
  <a:themeElements>
    <a:clrScheme name="AbtTheme">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a:solidFill>
            <a:schemeClr val="accent1"/>
          </a:solidFill>
        </a:ln>
      </a:spPr>
      <a:bodyPr wrap="square" rtlCol="0">
        <a:spAutoFit/>
      </a:bodyPr>
      <a:lstStyle>
        <a:defPPr>
          <a:defRPr dirty="0"/>
        </a:defPPr>
      </a:lstStyle>
    </a:txDef>
  </a:objectDefaults>
  <a:extraClrSchemeLst/>
</a:theme>
</file>

<file path=ppt/theme/theme4.xml><?xml version="1.0" encoding="utf-8"?>
<a:theme xmlns:a="http://schemas.openxmlformats.org/drawingml/2006/main" name="2_JASGTemplate">
  <a:themeElements>
    <a:clrScheme name="AbtTheme">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a:solidFill>
            <a:schemeClr val="accent1"/>
          </a:solidFill>
        </a:ln>
      </a:spPr>
      <a:bodyPr wrap="square" rtlCol="0">
        <a:spAutoFit/>
      </a:bodyPr>
      <a:lstStyle>
        <a:defPPr>
          <a:defRPr dirty="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11651</TotalTime>
  <Words>4844</Words>
  <Application>Microsoft Office PowerPoint</Application>
  <PresentationFormat>On-screen Show (4:3)</PresentationFormat>
  <Paragraphs>567</Paragraphs>
  <Slides>87</Slides>
  <Notes>82</Notes>
  <HiddenSlides>0</HiddenSlides>
  <MMClips>0</MMClips>
  <ScaleCrop>false</ScaleCrop>
  <HeadingPairs>
    <vt:vector size="4" baseType="variant">
      <vt:variant>
        <vt:lpstr>Theme</vt:lpstr>
      </vt:variant>
      <vt:variant>
        <vt:i4>4</vt:i4>
      </vt:variant>
      <vt:variant>
        <vt:lpstr>Slide Titles</vt:lpstr>
      </vt:variant>
      <vt:variant>
        <vt:i4>87</vt:i4>
      </vt:variant>
    </vt:vector>
  </HeadingPairs>
  <TitlesOfParts>
    <vt:vector size="91" baseType="lpstr">
      <vt:lpstr>3_Office Theme</vt:lpstr>
      <vt:lpstr>1_JASGTemplate</vt:lpstr>
      <vt:lpstr>JASGTemplate</vt:lpstr>
      <vt:lpstr>2_JASGTemplate</vt:lpstr>
      <vt:lpstr>PowerPoint Presentation</vt:lpstr>
      <vt:lpstr>Welcome and Introductions</vt:lpstr>
      <vt:lpstr>Welcome and Introductions</vt:lpstr>
      <vt:lpstr>Today’s Objectives</vt:lpstr>
      <vt:lpstr>Today’s Objectives (cont.)</vt:lpstr>
      <vt:lpstr>“Wow!” and “How about…?”</vt:lpstr>
      <vt:lpstr>A Run-On Story about Living in a Nursing Home</vt:lpstr>
      <vt:lpstr>Let’s Chat: Creating Excellence </vt:lpstr>
      <vt:lpstr>QAPI</vt:lpstr>
      <vt:lpstr>PowerPoint Presentation</vt:lpstr>
      <vt:lpstr>New or Substantially Revised Requirements</vt:lpstr>
      <vt:lpstr>Three Implementation Phases</vt:lpstr>
      <vt:lpstr>F865 QAPI Program </vt:lpstr>
      <vt:lpstr>F865 QAPI Program (cont.)</vt:lpstr>
      <vt:lpstr>F865 QAPI Program (cont.)</vt:lpstr>
      <vt:lpstr>F865 QAPI Program (cont.)</vt:lpstr>
      <vt:lpstr>F866 Program Feedback, Data Systems and Monitoring</vt:lpstr>
      <vt:lpstr>F866 Program Feedback, Data Systems and Monitoring (cont.)</vt:lpstr>
      <vt:lpstr>F867 Program Systematic Analysis and Systemic Action </vt:lpstr>
      <vt:lpstr>F867 Program Activities</vt:lpstr>
      <vt:lpstr>F867 Program Activities (cont.)</vt:lpstr>
      <vt:lpstr>F868 QAA</vt:lpstr>
      <vt:lpstr>F868 QAA (cont.)</vt:lpstr>
      <vt:lpstr>F868 QAA (cont.)</vt:lpstr>
      <vt:lpstr>QAPI and QAA Crossword</vt:lpstr>
      <vt:lpstr>F838 Facility Assessment</vt:lpstr>
      <vt:lpstr>F838 Facility Assessment (cont.)</vt:lpstr>
      <vt:lpstr>F838 Facility Assessment (cont.)</vt:lpstr>
      <vt:lpstr>F838 Facility Assessment (cont.)</vt:lpstr>
      <vt:lpstr>F838 Facility Assessment (cont.)</vt:lpstr>
      <vt:lpstr>Let’s Chat: Facility Assessment</vt:lpstr>
      <vt:lpstr>Many Additional Requirements Address the QAPI/QAA Program!</vt:lpstr>
      <vt:lpstr>Many Additional Requirements Address the QAPI/QAA Program!</vt:lpstr>
      <vt:lpstr>Many Additional Requirements Address the QAPI/QAA Program!</vt:lpstr>
      <vt:lpstr>Many Additional Requirements Address the QAPI/QAA Program!</vt:lpstr>
      <vt:lpstr>QAA/QAPI as a Potential Tag for Additional Investigation – Examples </vt:lpstr>
      <vt:lpstr>Survey Resources</vt:lpstr>
      <vt:lpstr>PowerPoint Presentation</vt:lpstr>
      <vt:lpstr>SPOT Performance Improvement Project (PIP) Process</vt:lpstr>
      <vt:lpstr>Let’s Chat: PIP Teams</vt:lpstr>
      <vt:lpstr>Step 1: Identify the Problem</vt:lpstr>
      <vt:lpstr>Step 2: Identify the Goal</vt:lpstr>
      <vt:lpstr>Step 3: Identify Causes and Contributing Factors of the Issue</vt:lpstr>
      <vt:lpstr>Root Cause Analysis (RCA)</vt:lpstr>
      <vt:lpstr>Two Approaches to Investigation: The Old Way</vt:lpstr>
      <vt:lpstr>Two Approaches to Investigation: The RCA Way</vt:lpstr>
      <vt:lpstr>Let’s Practice Root Cause Analysis</vt:lpstr>
      <vt:lpstr>Let’s Practice Root Cause Analysis (cont.)</vt:lpstr>
      <vt:lpstr>Step 4: Describe Potential Intervention(s)</vt:lpstr>
      <vt:lpstr>Step 5: Formalize the Intervention(s)</vt:lpstr>
      <vt:lpstr>Step 6: Describe the Measures/Indicators that the PIP Team Will Use</vt:lpstr>
      <vt:lpstr>Step 6: Describe the Measures/Indicators that the PIP Team Will Use (cont.)</vt:lpstr>
      <vt:lpstr>Potential Data Sources</vt:lpstr>
      <vt:lpstr>Step 7: Identify How to Inform Residents, Families, and All Levels of Staff of the PIP</vt:lpstr>
      <vt:lpstr>Step 8: Determine How the Team Will Identify an Evolving Problem</vt:lpstr>
      <vt:lpstr>Steps 9 &amp; 10 Occur After the Team Completes the PIP</vt:lpstr>
      <vt:lpstr>PowerPoint Presentation</vt:lpstr>
      <vt:lpstr>Let’s Chat: Lessons Learned</vt:lpstr>
      <vt:lpstr>Lessons Learned from SPOT Technical Assistance Visits</vt:lpstr>
      <vt:lpstr>PowerPoint Presentation</vt:lpstr>
      <vt:lpstr>Think-Pair-Share: Teams</vt:lpstr>
      <vt:lpstr>What Defines a Team? </vt:lpstr>
      <vt:lpstr>PowerPoint Presentation</vt:lpstr>
      <vt:lpstr>Communication</vt:lpstr>
      <vt:lpstr>Communication Techniques: SBAR</vt:lpstr>
      <vt:lpstr>Communication Techniques: SBAR (cont.)</vt:lpstr>
      <vt:lpstr>Communication Techniques: SBAR (cont.)</vt:lpstr>
      <vt:lpstr>Let’s Chat: SBAR</vt:lpstr>
      <vt:lpstr>Communication Techniques: Call-Out</vt:lpstr>
      <vt:lpstr>Communication Techniques: Check-Back</vt:lpstr>
      <vt:lpstr>Effective Team Leaders</vt:lpstr>
      <vt:lpstr>Effective Team Leaders (cont.)</vt:lpstr>
      <vt:lpstr>Bumper Stickers: Unit-Based Meetings/Team Events</vt:lpstr>
      <vt:lpstr>Team Events</vt:lpstr>
      <vt:lpstr>Briefing Checklist Example</vt:lpstr>
      <vt:lpstr>Team Events (cont.)</vt:lpstr>
      <vt:lpstr>Team Events (cont.)</vt:lpstr>
      <vt:lpstr>Debriefing Checklist</vt:lpstr>
      <vt:lpstr>PowerPoint Presentation</vt:lpstr>
      <vt:lpstr>Let’s Chat: Sustaining Gains</vt:lpstr>
      <vt:lpstr>Sustainability:  Holding on to the Gains</vt:lpstr>
      <vt:lpstr>Staff</vt:lpstr>
      <vt:lpstr>Brainstorming: Methods to Educate Staff </vt:lpstr>
      <vt:lpstr>Organization</vt:lpstr>
      <vt:lpstr>Process</vt:lpstr>
      <vt:lpstr>“Wow!” and “How about…?” Debrief</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Supportive Planning and Operations Team (SPOT) Initiative Learning Session #1</dc:title>
  <dc:creator>Jennifer Pettis</dc:creator>
  <cp:lastModifiedBy>AutoBVT</cp:lastModifiedBy>
  <cp:revision>229</cp:revision>
  <cp:lastPrinted>2018-01-02T21:27:33Z</cp:lastPrinted>
  <dcterms:created xsi:type="dcterms:W3CDTF">2006-08-16T00:00:00Z</dcterms:created>
  <dcterms:modified xsi:type="dcterms:W3CDTF">2018-10-04T14:29:17Z</dcterms:modified>
</cp:coreProperties>
</file>