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4" r:id="rId3"/>
  </p:sldMasterIdLst>
  <p:notesMasterIdLst>
    <p:notesMasterId r:id="rId46"/>
  </p:notesMasterIdLst>
  <p:handoutMasterIdLst>
    <p:handoutMasterId r:id="rId47"/>
  </p:handoutMasterIdLst>
  <p:sldIdLst>
    <p:sldId id="388" r:id="rId4"/>
    <p:sldId id="387" r:id="rId5"/>
    <p:sldId id="315" r:id="rId6"/>
    <p:sldId id="259" r:id="rId7"/>
    <p:sldId id="318" r:id="rId8"/>
    <p:sldId id="404" r:id="rId9"/>
    <p:sldId id="345" r:id="rId10"/>
    <p:sldId id="406" r:id="rId11"/>
    <p:sldId id="409" r:id="rId12"/>
    <p:sldId id="407" r:id="rId13"/>
    <p:sldId id="410" r:id="rId14"/>
    <p:sldId id="346" r:id="rId15"/>
    <p:sldId id="397" r:id="rId16"/>
    <p:sldId id="398" r:id="rId17"/>
    <p:sldId id="399" r:id="rId18"/>
    <p:sldId id="400" r:id="rId19"/>
    <p:sldId id="401" r:id="rId20"/>
    <p:sldId id="402" r:id="rId21"/>
    <p:sldId id="415" r:id="rId22"/>
    <p:sldId id="422" r:id="rId23"/>
    <p:sldId id="423" r:id="rId24"/>
    <p:sldId id="430" r:id="rId25"/>
    <p:sldId id="432" r:id="rId26"/>
    <p:sldId id="433" r:id="rId27"/>
    <p:sldId id="414" r:id="rId28"/>
    <p:sldId id="435" r:id="rId29"/>
    <p:sldId id="436" r:id="rId30"/>
    <p:sldId id="437" r:id="rId31"/>
    <p:sldId id="419" r:id="rId32"/>
    <p:sldId id="418" r:id="rId33"/>
    <p:sldId id="411" r:id="rId34"/>
    <p:sldId id="390" r:id="rId35"/>
    <p:sldId id="391" r:id="rId36"/>
    <p:sldId id="392" r:id="rId37"/>
    <p:sldId id="393" r:id="rId38"/>
    <p:sldId id="434" r:id="rId39"/>
    <p:sldId id="395" r:id="rId40"/>
    <p:sldId id="403" r:id="rId41"/>
    <p:sldId id="421" r:id="rId42"/>
    <p:sldId id="295" r:id="rId43"/>
    <p:sldId id="420" r:id="rId44"/>
    <p:sldId id="394" r:id="rId4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Pettis" initials="JP" lastIdx="5" clrIdx="0"/>
  <p:cmAuthor id="1" name="Donna Hurd" initials="DH" lastIdx="16" clrIdx="1">
    <p:extLst/>
  </p:cmAuthor>
  <p:cmAuthor id="2" name="Rosanna Bertrand" initials="RB" lastIdx="15" clrIdx="2">
    <p:extLst/>
  </p:cmAuthor>
  <p:cmAuthor id="3" name="Terry Moore" initials="T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50" autoAdjust="0"/>
    <p:restoredTop sz="75314" autoAdjust="0"/>
  </p:normalViewPr>
  <p:slideViewPr>
    <p:cSldViewPr>
      <p:cViewPr>
        <p:scale>
          <a:sx n="82" d="100"/>
          <a:sy n="82" d="100"/>
        </p:scale>
        <p:origin x="-13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08" y="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2F077-D601-43B3-BAA9-45EEE9B8B5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F394E-AB2F-4DE4-8016-FB89A691968B}">
      <dgm:prSet phldrT="[Text]"/>
      <dgm:spPr/>
      <dgm:t>
        <a:bodyPr/>
        <a:lstStyle/>
        <a:p>
          <a:r>
            <a:rPr lang="en-US" dirty="0" smtClean="0"/>
            <a:t>Hypertension diagnosis</a:t>
          </a:r>
          <a:endParaRPr lang="en-US" dirty="0"/>
        </a:p>
      </dgm:t>
    </dgm:pt>
    <dgm:pt modelId="{CDA3C60D-F927-4F94-9333-1292E65268D9}" type="parTrans" cxnId="{2F1B962E-FF21-4393-8CD9-6B6F427A8A68}">
      <dgm:prSet/>
      <dgm:spPr/>
      <dgm:t>
        <a:bodyPr/>
        <a:lstStyle/>
        <a:p>
          <a:endParaRPr lang="en-US"/>
        </a:p>
      </dgm:t>
    </dgm:pt>
    <dgm:pt modelId="{3347E488-2F72-4D75-9D34-1149CA9C214E}" type="sibTrans" cxnId="{2F1B962E-FF21-4393-8CD9-6B6F427A8A68}">
      <dgm:prSet/>
      <dgm:spPr/>
      <dgm:t>
        <a:bodyPr/>
        <a:lstStyle/>
        <a:p>
          <a:endParaRPr lang="en-US"/>
        </a:p>
      </dgm:t>
    </dgm:pt>
    <dgm:pt modelId="{A432A6FC-1E71-4828-8B6F-BED0EB98E4B8}">
      <dgm:prSet phldrT="[Text]"/>
      <dgm:spPr/>
      <dgm:t>
        <a:bodyPr/>
        <a:lstStyle/>
        <a:p>
          <a:r>
            <a:rPr lang="en-US" dirty="0" smtClean="0"/>
            <a:t>Amlodipine prescribed</a:t>
          </a:r>
          <a:endParaRPr lang="en-US" dirty="0"/>
        </a:p>
      </dgm:t>
    </dgm:pt>
    <dgm:pt modelId="{BD6EED3D-23A0-4D02-B5A8-A8BB0AC95D25}" type="parTrans" cxnId="{694F657A-5437-4E42-878F-AF3954176809}">
      <dgm:prSet/>
      <dgm:spPr/>
      <dgm:t>
        <a:bodyPr/>
        <a:lstStyle/>
        <a:p>
          <a:endParaRPr lang="en-US"/>
        </a:p>
      </dgm:t>
    </dgm:pt>
    <dgm:pt modelId="{4B00B746-FCE2-425D-88EB-4054E990464C}" type="sibTrans" cxnId="{694F657A-5437-4E42-878F-AF3954176809}">
      <dgm:prSet/>
      <dgm:spPr/>
      <dgm:t>
        <a:bodyPr/>
        <a:lstStyle/>
        <a:p>
          <a:endParaRPr lang="en-US"/>
        </a:p>
      </dgm:t>
    </dgm:pt>
    <dgm:pt modelId="{A195303A-3D42-4BE1-8DEB-06285038359F}">
      <dgm:prSet phldrT="[Text]"/>
      <dgm:spPr/>
      <dgm:t>
        <a:bodyPr/>
        <a:lstStyle/>
        <a:p>
          <a:r>
            <a:rPr lang="en-US" dirty="0" smtClean="0"/>
            <a:t>Furosemide prescribed</a:t>
          </a:r>
          <a:endParaRPr lang="en-US" dirty="0"/>
        </a:p>
      </dgm:t>
    </dgm:pt>
    <dgm:pt modelId="{0FF8D6D8-18A6-425D-8ED6-4AF1F1A6C932}" type="parTrans" cxnId="{E862C580-8F47-4576-8220-7E9F41B2912F}">
      <dgm:prSet/>
      <dgm:spPr/>
      <dgm:t>
        <a:bodyPr/>
        <a:lstStyle/>
        <a:p>
          <a:endParaRPr lang="en-US"/>
        </a:p>
      </dgm:t>
    </dgm:pt>
    <dgm:pt modelId="{42500E0E-6581-49EB-84DA-DCA065C51B3A}" type="sibTrans" cxnId="{E862C580-8F47-4576-8220-7E9F41B2912F}">
      <dgm:prSet/>
      <dgm:spPr/>
      <dgm:t>
        <a:bodyPr/>
        <a:lstStyle/>
        <a:p>
          <a:endParaRPr lang="en-US"/>
        </a:p>
      </dgm:t>
    </dgm:pt>
    <dgm:pt modelId="{2E77B97B-6545-4800-AF06-B1FF83644398}">
      <dgm:prSet phldrT="[Text]"/>
      <dgm:spPr/>
      <dgm:t>
        <a:bodyPr/>
        <a:lstStyle/>
        <a:p>
          <a:r>
            <a:rPr lang="en-US" dirty="0" smtClean="0"/>
            <a:t>Lower leg edema</a:t>
          </a:r>
          <a:endParaRPr lang="en-US" dirty="0"/>
        </a:p>
      </dgm:t>
    </dgm:pt>
    <dgm:pt modelId="{89FD77F4-A2A3-4700-8EC9-2A86DE8C53B6}" type="parTrans" cxnId="{64A969A9-1F86-47FE-A4BB-14DE2327846E}">
      <dgm:prSet/>
      <dgm:spPr/>
      <dgm:t>
        <a:bodyPr/>
        <a:lstStyle/>
        <a:p>
          <a:endParaRPr lang="en-US"/>
        </a:p>
      </dgm:t>
    </dgm:pt>
    <dgm:pt modelId="{35F179C0-32A3-413F-8D53-CAFBE296A97C}" type="sibTrans" cxnId="{64A969A9-1F86-47FE-A4BB-14DE2327846E}">
      <dgm:prSet/>
      <dgm:spPr/>
      <dgm:t>
        <a:bodyPr/>
        <a:lstStyle/>
        <a:p>
          <a:endParaRPr lang="en-US"/>
        </a:p>
      </dgm:t>
    </dgm:pt>
    <dgm:pt modelId="{36E4ED6D-9ACC-4F64-889F-5987C5C6B671}" type="pres">
      <dgm:prSet presAssocID="{B192F077-D601-43B3-BAA9-45EEE9B8B50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9F69A2-2813-470D-BF39-DAB2E1953F2D}" type="pres">
      <dgm:prSet presAssocID="{B192F077-D601-43B3-BAA9-45EEE9B8B509}" presName="arrow" presStyleLbl="bgShp" presStyleIdx="0" presStyleCnt="1"/>
      <dgm:spPr/>
    </dgm:pt>
    <dgm:pt modelId="{86328307-8BA3-4F82-AE40-5CD8C39DF63E}" type="pres">
      <dgm:prSet presAssocID="{B192F077-D601-43B3-BAA9-45EEE9B8B509}" presName="linearProcess" presStyleCnt="0"/>
      <dgm:spPr/>
    </dgm:pt>
    <dgm:pt modelId="{8AC93E3F-3649-4D43-9E2E-E6ED6B861595}" type="pres">
      <dgm:prSet presAssocID="{262F394E-AB2F-4DE4-8016-FB89A691968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68755-C565-4F51-AD3D-32D9888AEB92}" type="pres">
      <dgm:prSet presAssocID="{3347E488-2F72-4D75-9D34-1149CA9C214E}" presName="sibTrans" presStyleCnt="0"/>
      <dgm:spPr/>
    </dgm:pt>
    <dgm:pt modelId="{616E7465-1F04-4102-94F5-BE81269929C5}" type="pres">
      <dgm:prSet presAssocID="{A432A6FC-1E71-4828-8B6F-BED0EB98E4B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59BBB-577B-4167-B7AF-205A58357FC5}" type="pres">
      <dgm:prSet presAssocID="{4B00B746-FCE2-425D-88EB-4054E990464C}" presName="sibTrans" presStyleCnt="0"/>
      <dgm:spPr/>
    </dgm:pt>
    <dgm:pt modelId="{B0E9A03F-F3B6-4446-BC56-73EB09CCBAF8}" type="pres">
      <dgm:prSet presAssocID="{2E77B97B-6545-4800-AF06-B1FF8364439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F2EB-344F-434A-BB71-B19B104F112A}" type="pres">
      <dgm:prSet presAssocID="{35F179C0-32A3-413F-8D53-CAFBE296A97C}" presName="sibTrans" presStyleCnt="0"/>
      <dgm:spPr/>
    </dgm:pt>
    <dgm:pt modelId="{1D15EDF5-A79F-4C89-9D58-EB896AB52408}" type="pres">
      <dgm:prSet presAssocID="{A195303A-3D42-4BE1-8DEB-06285038359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53C5E-8A56-4D33-B45B-D2AE85B91587}" type="presOf" srcId="{B192F077-D601-43B3-BAA9-45EEE9B8B509}" destId="{36E4ED6D-9ACC-4F64-889F-5987C5C6B671}" srcOrd="0" destOrd="0" presId="urn:microsoft.com/office/officeart/2005/8/layout/hProcess9"/>
    <dgm:cxn modelId="{694F657A-5437-4E42-878F-AF3954176809}" srcId="{B192F077-D601-43B3-BAA9-45EEE9B8B509}" destId="{A432A6FC-1E71-4828-8B6F-BED0EB98E4B8}" srcOrd="1" destOrd="0" parTransId="{BD6EED3D-23A0-4D02-B5A8-A8BB0AC95D25}" sibTransId="{4B00B746-FCE2-425D-88EB-4054E990464C}"/>
    <dgm:cxn modelId="{64A969A9-1F86-47FE-A4BB-14DE2327846E}" srcId="{B192F077-D601-43B3-BAA9-45EEE9B8B509}" destId="{2E77B97B-6545-4800-AF06-B1FF83644398}" srcOrd="2" destOrd="0" parTransId="{89FD77F4-A2A3-4700-8EC9-2A86DE8C53B6}" sibTransId="{35F179C0-32A3-413F-8D53-CAFBE296A97C}"/>
    <dgm:cxn modelId="{2F1B962E-FF21-4393-8CD9-6B6F427A8A68}" srcId="{B192F077-D601-43B3-BAA9-45EEE9B8B509}" destId="{262F394E-AB2F-4DE4-8016-FB89A691968B}" srcOrd="0" destOrd="0" parTransId="{CDA3C60D-F927-4F94-9333-1292E65268D9}" sibTransId="{3347E488-2F72-4D75-9D34-1149CA9C214E}"/>
    <dgm:cxn modelId="{FBC0E43F-9A94-48B2-BC7E-5787A879658A}" type="presOf" srcId="{262F394E-AB2F-4DE4-8016-FB89A691968B}" destId="{8AC93E3F-3649-4D43-9E2E-E6ED6B861595}" srcOrd="0" destOrd="0" presId="urn:microsoft.com/office/officeart/2005/8/layout/hProcess9"/>
    <dgm:cxn modelId="{18CD41BA-FCAA-430A-B2AC-71175E09167A}" type="presOf" srcId="{2E77B97B-6545-4800-AF06-B1FF83644398}" destId="{B0E9A03F-F3B6-4446-BC56-73EB09CCBAF8}" srcOrd="0" destOrd="0" presId="urn:microsoft.com/office/officeart/2005/8/layout/hProcess9"/>
    <dgm:cxn modelId="{E862C580-8F47-4576-8220-7E9F41B2912F}" srcId="{B192F077-D601-43B3-BAA9-45EEE9B8B509}" destId="{A195303A-3D42-4BE1-8DEB-06285038359F}" srcOrd="3" destOrd="0" parTransId="{0FF8D6D8-18A6-425D-8ED6-4AF1F1A6C932}" sibTransId="{42500E0E-6581-49EB-84DA-DCA065C51B3A}"/>
    <dgm:cxn modelId="{C7EE11BB-C2D7-4DC3-980D-7E84DA2E096B}" type="presOf" srcId="{A432A6FC-1E71-4828-8B6F-BED0EB98E4B8}" destId="{616E7465-1F04-4102-94F5-BE81269929C5}" srcOrd="0" destOrd="0" presId="urn:microsoft.com/office/officeart/2005/8/layout/hProcess9"/>
    <dgm:cxn modelId="{09A3C60A-1D51-43DF-ACA6-FB35DAC8E1C0}" type="presOf" srcId="{A195303A-3D42-4BE1-8DEB-06285038359F}" destId="{1D15EDF5-A79F-4C89-9D58-EB896AB52408}" srcOrd="0" destOrd="0" presId="urn:microsoft.com/office/officeart/2005/8/layout/hProcess9"/>
    <dgm:cxn modelId="{AC15CB73-F697-4CBA-9A20-C3503F37282C}" type="presParOf" srcId="{36E4ED6D-9ACC-4F64-889F-5987C5C6B671}" destId="{6C9F69A2-2813-470D-BF39-DAB2E1953F2D}" srcOrd="0" destOrd="0" presId="urn:microsoft.com/office/officeart/2005/8/layout/hProcess9"/>
    <dgm:cxn modelId="{1DA6E420-C0CF-4C24-824A-38FAF106CB3E}" type="presParOf" srcId="{36E4ED6D-9ACC-4F64-889F-5987C5C6B671}" destId="{86328307-8BA3-4F82-AE40-5CD8C39DF63E}" srcOrd="1" destOrd="0" presId="urn:microsoft.com/office/officeart/2005/8/layout/hProcess9"/>
    <dgm:cxn modelId="{E482F44B-6BA3-469F-BFE3-735D8AD05785}" type="presParOf" srcId="{86328307-8BA3-4F82-AE40-5CD8C39DF63E}" destId="{8AC93E3F-3649-4D43-9E2E-E6ED6B861595}" srcOrd="0" destOrd="0" presId="urn:microsoft.com/office/officeart/2005/8/layout/hProcess9"/>
    <dgm:cxn modelId="{DDFAE031-3E86-4B10-AB71-EDFD4A756C9E}" type="presParOf" srcId="{86328307-8BA3-4F82-AE40-5CD8C39DF63E}" destId="{51968755-C565-4F51-AD3D-32D9888AEB92}" srcOrd="1" destOrd="0" presId="urn:microsoft.com/office/officeart/2005/8/layout/hProcess9"/>
    <dgm:cxn modelId="{0657FFA3-873E-4B06-8285-DF28F007564B}" type="presParOf" srcId="{86328307-8BA3-4F82-AE40-5CD8C39DF63E}" destId="{616E7465-1F04-4102-94F5-BE81269929C5}" srcOrd="2" destOrd="0" presId="urn:microsoft.com/office/officeart/2005/8/layout/hProcess9"/>
    <dgm:cxn modelId="{FB1A3550-D12F-42BB-BDD6-DF62A27C4768}" type="presParOf" srcId="{86328307-8BA3-4F82-AE40-5CD8C39DF63E}" destId="{9E859BBB-577B-4167-B7AF-205A58357FC5}" srcOrd="3" destOrd="0" presId="urn:microsoft.com/office/officeart/2005/8/layout/hProcess9"/>
    <dgm:cxn modelId="{8CE126FB-913E-46E2-8FEE-F93E183406B5}" type="presParOf" srcId="{86328307-8BA3-4F82-AE40-5CD8C39DF63E}" destId="{B0E9A03F-F3B6-4446-BC56-73EB09CCBAF8}" srcOrd="4" destOrd="0" presId="urn:microsoft.com/office/officeart/2005/8/layout/hProcess9"/>
    <dgm:cxn modelId="{B5D408AA-E94F-4F5A-8657-8240461828E9}" type="presParOf" srcId="{86328307-8BA3-4F82-AE40-5CD8C39DF63E}" destId="{4DCCF2EB-344F-434A-BB71-B19B104F112A}" srcOrd="5" destOrd="0" presId="urn:microsoft.com/office/officeart/2005/8/layout/hProcess9"/>
    <dgm:cxn modelId="{49B94D2D-CB54-4FBF-9D4D-871CF5726193}" type="presParOf" srcId="{86328307-8BA3-4F82-AE40-5CD8C39DF63E}" destId="{1D15EDF5-A79F-4C89-9D58-EB896AB5240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A0DD-C938-4B70-9292-476BAA62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3A9C61-D010-4FA3-994F-DFE9C10DB520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1ACA86-36E8-47A5-8B59-2F8C9121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7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92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7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7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90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00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89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8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34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01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01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20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88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5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96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4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08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2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2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77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69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05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5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75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7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78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332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2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0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705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288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86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2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0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2762" y="3556932"/>
            <a:ext cx="3636627" cy="255864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62" y="2480945"/>
            <a:ext cx="3636627" cy="9480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3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pPr defTabSz="457200"/>
            <a:fld id="{EFD2656D-1963-1549-B61C-EC61E9853F90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855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0050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635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015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810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342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14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36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842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87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/>
          <a:lstStyle/>
          <a:p>
            <a:pPr eaLnBrk="1" hangingPunct="1"/>
            <a:fld id="{EFD2656D-1963-1549-B61C-EC61E9853F90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61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979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18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04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610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952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088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03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3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0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52600" y="6291233"/>
            <a:ext cx="1813562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6120672"/>
            <a:ext cx="1066800" cy="478536"/>
            <a:chOff x="663535" y="6136864"/>
            <a:chExt cx="801963" cy="4023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3535" y="6138609"/>
              <a:ext cx="398846" cy="3988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81" y="6136864"/>
              <a:ext cx="403117" cy="40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8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14" name="Rounded Rectangle 13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52600" y="6291233"/>
            <a:ext cx="1813562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9600" y="6120672"/>
            <a:ext cx="1066800" cy="478536"/>
            <a:chOff x="663535" y="6136864"/>
            <a:chExt cx="801963" cy="40233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3535" y="6138609"/>
              <a:ext cx="398846" cy="3988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81" y="6136864"/>
              <a:ext cx="403117" cy="40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Provider-Enrollment-and-Certification/QAPI/Downloads/Potentially-Preventable-Adverse-Events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oig.hhs.gov/oei/reports/oei-06-11-00370.pdf" TargetMode="External"/><Relationship Id="rId4" Type="http://schemas.openxmlformats.org/officeDocument/2006/relationships/hyperlink" Target="https://www.cms.gov/Medicare/Provider-Enrollment-and-Certification/QAPI/Downloads/QAPI-Newsbrief-Volume-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1360" y="2549979"/>
            <a:ext cx="3695526" cy="3679382"/>
          </a:xfrm>
          <a:solidFill>
            <a:srgbClr val="DA291C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The Supportive Planning and Operations Team (SPOT) Initiative 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Learning Session #2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 smtClean="0">
                <a:solidFill>
                  <a:prstClr val="white"/>
                </a:solidFill>
              </a:rPr>
              <a:t>July 16, 2018 – Springfield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</a:rPr>
              <a:t>July </a:t>
            </a:r>
            <a:r>
              <a:rPr lang="en-US" sz="1600" b="1" dirty="0" smtClean="0">
                <a:solidFill>
                  <a:prstClr val="white"/>
                </a:solidFill>
              </a:rPr>
              <a:t>17, </a:t>
            </a:r>
            <a:r>
              <a:rPr lang="en-US" sz="1600" b="1" dirty="0">
                <a:solidFill>
                  <a:prstClr val="white"/>
                </a:solidFill>
              </a:rPr>
              <a:t>2018 – </a:t>
            </a:r>
            <a:r>
              <a:rPr lang="en-US" sz="1600" b="1" dirty="0" smtClean="0">
                <a:solidFill>
                  <a:prstClr val="white"/>
                </a:solidFill>
              </a:rPr>
              <a:t>Raynham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/>
            <a:r>
              <a:rPr lang="en-US" sz="1600" b="1" dirty="0">
                <a:solidFill>
                  <a:prstClr val="white"/>
                </a:solidFill>
              </a:rPr>
              <a:t>July </a:t>
            </a:r>
            <a:r>
              <a:rPr lang="en-US" sz="1600" b="1" dirty="0" smtClean="0">
                <a:solidFill>
                  <a:prstClr val="white"/>
                </a:solidFill>
              </a:rPr>
              <a:t>18, </a:t>
            </a:r>
            <a:r>
              <a:rPr lang="en-US" sz="1600" b="1" dirty="0">
                <a:solidFill>
                  <a:prstClr val="white"/>
                </a:solidFill>
              </a:rPr>
              <a:t>2018 – </a:t>
            </a:r>
            <a:r>
              <a:rPr lang="en-US" sz="1600" b="1" dirty="0" smtClean="0">
                <a:solidFill>
                  <a:prstClr val="white"/>
                </a:solidFill>
              </a:rPr>
              <a:t>Burlington</a:t>
            </a:r>
            <a:endParaRPr lang="en-US" sz="1600" b="1" dirty="0">
              <a:solidFill>
                <a:prstClr val="white"/>
              </a:solidFill>
            </a:endParaRPr>
          </a:p>
          <a:p>
            <a:pPr lvl="0" algn="ctr"/>
            <a:r>
              <a:rPr lang="en-US" sz="1600" b="1" dirty="0">
                <a:solidFill>
                  <a:prstClr val="white"/>
                </a:solidFill>
              </a:rPr>
              <a:t>July </a:t>
            </a:r>
            <a:r>
              <a:rPr lang="en-US" sz="1600" b="1" dirty="0" smtClean="0">
                <a:solidFill>
                  <a:prstClr val="white"/>
                </a:solidFill>
              </a:rPr>
              <a:t>19, </a:t>
            </a:r>
            <a:r>
              <a:rPr lang="en-US" sz="1600" b="1" dirty="0">
                <a:solidFill>
                  <a:prstClr val="white"/>
                </a:solidFill>
              </a:rPr>
              <a:t>2018 – </a:t>
            </a:r>
            <a:r>
              <a:rPr lang="en-US" sz="1600" b="1" dirty="0" smtClean="0">
                <a:solidFill>
                  <a:prstClr val="white"/>
                </a:solidFill>
              </a:rPr>
              <a:t>Worcester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white"/>
              </a:solidFill>
            </a:endParaRPr>
          </a:p>
          <a:p>
            <a:pPr lvl="0" algn="ctr"/>
            <a:endParaRPr lang="en-US" sz="1600" b="1" dirty="0">
              <a:solidFill>
                <a:prstClr val="white"/>
              </a:solidFill>
            </a:endParaRPr>
          </a:p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3100" y="2404643"/>
            <a:ext cx="904875" cy="1324033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58" y="4371975"/>
            <a:ext cx="2830875" cy="8772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</p:pic>
      <p:pic>
        <p:nvPicPr>
          <p:cNvPr id="1026" name="Picture 2" descr="\\camfilesrv02\redirected$\plotzkem\Desktop\NursingHome_SlideSh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2391252"/>
            <a:ext cx="2895705" cy="1927712"/>
          </a:xfrm>
          <a:prstGeom prst="roundRect">
            <a:avLst>
              <a:gd name="adj" fmla="val 3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225" y="3796079"/>
            <a:ext cx="969935" cy="1453188"/>
          </a:xfrm>
          <a:prstGeom prst="roundRect">
            <a:avLst>
              <a:gd name="adj" fmla="val 9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camfilesrv02\redirected$\plotzkem\Desktop\doctor-right-answers-400x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9" y="5306864"/>
            <a:ext cx="923925" cy="923925"/>
          </a:xfrm>
          <a:prstGeom prst="roundRect">
            <a:avLst>
              <a:gd name="adj" fmla="val 5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643440" y="6230789"/>
            <a:ext cx="788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i="1" dirty="0">
                <a:solidFill>
                  <a:prstClr val="black"/>
                </a:solidFill>
              </a:rPr>
              <a:t>Disclaimer: </a:t>
            </a:r>
            <a:r>
              <a:rPr lang="en-US" sz="1200" i="1" dirty="0" smtClean="0">
                <a:solidFill>
                  <a:prstClr val="black"/>
                </a:solidFill>
              </a:rPr>
              <a:t>Participation in this educational offering is not </a:t>
            </a:r>
            <a:r>
              <a:rPr lang="en-US" sz="1200" i="1" dirty="0">
                <a:solidFill>
                  <a:prstClr val="black"/>
                </a:solidFill>
              </a:rPr>
              <a:t>mandatory for regulatory compliance nor do </a:t>
            </a:r>
            <a:r>
              <a:rPr lang="en-US" sz="1200" i="1" dirty="0" smtClean="0">
                <a:solidFill>
                  <a:prstClr val="black"/>
                </a:solidFill>
              </a:rPr>
              <a:t>actions or tools and resources discussed in it ensure </a:t>
            </a:r>
            <a:r>
              <a:rPr lang="en-US" sz="1200" i="1" dirty="0">
                <a:solidFill>
                  <a:prstClr val="black"/>
                </a:solidFill>
              </a:rPr>
              <a:t>regulatory compliance.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 </a:t>
            </a:r>
            <a:r>
              <a:rPr lang="en-US" dirty="0"/>
              <a:t>of </a:t>
            </a:r>
            <a:r>
              <a:rPr lang="en-US" dirty="0" smtClean="0"/>
              <a:t>Adverse Events </a:t>
            </a:r>
            <a:r>
              <a:rPr lang="en-US" dirty="0"/>
              <a:t>in </a:t>
            </a:r>
            <a:r>
              <a:rPr lang="en-US" dirty="0" smtClean="0"/>
              <a:t>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out </a:t>
            </a:r>
            <a:r>
              <a:rPr lang="en-US" dirty="0"/>
              <a:t>of three Medicare beneficiaries experienced an adverse or temporary harm event in their first 35 days of a skilled nursing facility stay. </a:t>
            </a:r>
            <a:endParaRPr lang="en-US" dirty="0" smtClean="0"/>
          </a:p>
          <a:p>
            <a:r>
              <a:rPr lang="en-US" dirty="0" smtClean="0"/>
              <a:t>The result of these </a:t>
            </a:r>
            <a:r>
              <a:rPr lang="en-US" dirty="0"/>
              <a:t>events ranged from extending a resident’s stay to causing the resident’s </a:t>
            </a:r>
            <a:r>
              <a:rPr lang="en-US" dirty="0" smtClean="0"/>
              <a:t>death.</a:t>
            </a:r>
          </a:p>
          <a:p>
            <a:r>
              <a:rPr lang="en-US" dirty="0" smtClean="0"/>
              <a:t>The </a:t>
            </a:r>
            <a:r>
              <a:rPr lang="en-US" dirty="0"/>
              <a:t>OIG determined many of these events were likely or clearly preventable.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Levinson</a:t>
            </a:r>
            <a:r>
              <a:rPr lang="en-US" dirty="0"/>
              <a:t>, D. R. (2014). </a:t>
            </a:r>
            <a:r>
              <a:rPr lang="en-US" i="1" dirty="0"/>
              <a:t>Adverse events in skilled nursing facilities: National incidence among Medicare beneficiaries. </a:t>
            </a:r>
            <a:r>
              <a:rPr lang="en-US" dirty="0"/>
              <a:t>Retrieved from https://oig.hhs.gov/oei/reports/oei-06-11-00370.pdf </a:t>
            </a:r>
          </a:p>
        </p:txBody>
      </p:sp>
    </p:spTree>
    <p:extLst>
      <p:ext uri="{BB962C8B-B14F-4D97-AF65-F5344CB8AC3E}">
        <p14:creationId xmlns:p14="http://schemas.microsoft.com/office/powerpoint/2010/main" val="246809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Significance of Adverse Events in Nursing </a:t>
            </a:r>
            <a:r>
              <a:rPr lang="en-US" dirty="0" smtClean="0"/>
              <a:t>Homes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preventable harm was attributed to:</a:t>
            </a:r>
          </a:p>
          <a:p>
            <a:pPr lvl="1"/>
            <a:r>
              <a:rPr lang="en-US" dirty="0" smtClean="0"/>
              <a:t>Substandard </a:t>
            </a:r>
            <a:r>
              <a:rPr lang="en-US" dirty="0"/>
              <a:t>treatment, </a:t>
            </a:r>
          </a:p>
          <a:p>
            <a:pPr lvl="1"/>
            <a:r>
              <a:rPr lang="en-US" dirty="0" smtClean="0"/>
              <a:t>Inadequate </a:t>
            </a:r>
            <a:r>
              <a:rPr lang="en-US" dirty="0"/>
              <a:t>resident </a:t>
            </a:r>
            <a:r>
              <a:rPr lang="en-US" dirty="0" smtClean="0"/>
              <a:t>monitoring, or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ailure </a:t>
            </a:r>
            <a:r>
              <a:rPr lang="en-US" dirty="0"/>
              <a:t>or delay of necessary care. </a:t>
            </a:r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half of the residents who experienced harm returned to a hospital for treatment, t</a:t>
            </a:r>
            <a:r>
              <a:rPr lang="en-US" dirty="0" smtClean="0"/>
              <a:t>his </a:t>
            </a:r>
            <a:r>
              <a:rPr lang="en-US" dirty="0"/>
              <a:t>equates to $2.8 billion spent on hospital treatment for harm caused in SNFs in FY 2011.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Levinson</a:t>
            </a:r>
            <a:r>
              <a:rPr lang="en-US" dirty="0"/>
              <a:t>, D. R. (2014). </a:t>
            </a:r>
            <a:r>
              <a:rPr lang="en-US" i="1" dirty="0"/>
              <a:t>Adverse events in skilled nursing facilities: National incidence among Medicare beneficiaries. </a:t>
            </a:r>
            <a:r>
              <a:rPr lang="en-US" dirty="0"/>
              <a:t>Retrieved from https://oig.hhs.gov/oei/reports/oei-06-11-00370.pdf </a:t>
            </a:r>
          </a:p>
        </p:txBody>
      </p:sp>
    </p:spTree>
    <p:extLst>
      <p:ext uri="{BB962C8B-B14F-4D97-AF65-F5344CB8AC3E}">
        <p14:creationId xmlns:p14="http://schemas.microsoft.com/office/powerpoint/2010/main" val="396795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Three Types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Adverse Events in Nursing Homes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Potentially Preventable Events Related to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mental status/delirium related to use of opiates and psychotropic medication</a:t>
            </a:r>
          </a:p>
          <a:p>
            <a:r>
              <a:rPr lang="en-US" dirty="0" smtClean="0"/>
              <a:t>Bleeding </a:t>
            </a:r>
            <a:r>
              <a:rPr lang="en-US" dirty="0"/>
              <a:t>related to use of antithrombotic medication</a:t>
            </a:r>
          </a:p>
          <a:p>
            <a:r>
              <a:rPr lang="en-US" dirty="0" smtClean="0"/>
              <a:t>Thromboembolism </a:t>
            </a:r>
            <a:r>
              <a:rPr lang="en-US" dirty="0"/>
              <a:t>related to use of antithrombotic medication</a:t>
            </a:r>
          </a:p>
          <a:p>
            <a:r>
              <a:rPr lang="en-US" dirty="0" smtClean="0"/>
              <a:t>Prolonged </a:t>
            </a:r>
            <a:r>
              <a:rPr lang="en-US" dirty="0"/>
              <a:t>constipation/ileus/impaction related to use of </a:t>
            </a:r>
            <a:r>
              <a:rPr lang="en-US" dirty="0" smtClean="0"/>
              <a:t>opiates</a:t>
            </a:r>
          </a:p>
          <a:p>
            <a:r>
              <a:rPr lang="en-US" dirty="0"/>
              <a:t>Altered cardiac output related to use of cardiac/blood pressure medication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0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Potentially Preventable Events Related to </a:t>
            </a:r>
            <a:r>
              <a:rPr lang="en-US" dirty="0" smtClean="0"/>
              <a:t>Medication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Electrolyte </a:t>
            </a:r>
            <a:r>
              <a:rPr lang="en-US" dirty="0"/>
              <a:t>imbalance (including dehydration and acute kidney </a:t>
            </a:r>
            <a:r>
              <a:rPr lang="en-US" dirty="0" smtClean="0"/>
              <a:t>injury) </a:t>
            </a:r>
            <a:r>
              <a:rPr lang="en-US" dirty="0"/>
              <a:t>related to use of diuretic medication</a:t>
            </a:r>
          </a:p>
          <a:p>
            <a:r>
              <a:rPr lang="en-US" dirty="0" smtClean="0"/>
              <a:t>Drug </a:t>
            </a:r>
            <a:r>
              <a:rPr lang="en-US" dirty="0"/>
              <a:t>toxicities </a:t>
            </a:r>
            <a:r>
              <a:rPr lang="en-US" dirty="0" smtClean="0"/>
              <a:t>including </a:t>
            </a:r>
            <a:r>
              <a:rPr lang="en-US" dirty="0"/>
              <a:t>acetaminophen, </a:t>
            </a:r>
            <a:r>
              <a:rPr lang="en-US" dirty="0" smtClean="0"/>
              <a:t>digoxin, levothyroxine, angiotensin-converting </a:t>
            </a:r>
            <a:r>
              <a:rPr lang="en-US" dirty="0"/>
              <a:t>enzyme (ACE) </a:t>
            </a:r>
            <a:r>
              <a:rPr lang="en-US" dirty="0" smtClean="0"/>
              <a:t>inhibitors, phenytoin, lithium, </a:t>
            </a:r>
            <a:r>
              <a:rPr lang="en-US" dirty="0" err="1" smtClean="0"/>
              <a:t>valproic</a:t>
            </a:r>
            <a:r>
              <a:rPr lang="en-US" dirty="0" smtClean="0"/>
              <a:t> acid, and antibiotics</a:t>
            </a:r>
            <a:endParaRPr lang="en-US" dirty="0"/>
          </a:p>
          <a:p>
            <a:r>
              <a:rPr lang="en-US" dirty="0" smtClean="0"/>
              <a:t>Hypoglycemia </a:t>
            </a:r>
            <a:r>
              <a:rPr lang="en-US" dirty="0"/>
              <a:t>related to use of antidiabetic medication</a:t>
            </a:r>
          </a:p>
          <a:p>
            <a:r>
              <a:rPr lang="en-US" dirty="0"/>
              <a:t>Ketoacidosis related to use of antidiabetic medication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6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Potentially Preventable Events Related to Resident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Falls, abrasions/skin tears, or other trauma related to care</a:t>
            </a:r>
          </a:p>
          <a:p>
            <a:r>
              <a:rPr lang="en-US" dirty="0" smtClean="0"/>
              <a:t>Electrolyte </a:t>
            </a:r>
            <a:r>
              <a:rPr lang="en-US" dirty="0"/>
              <a:t>imbalance (including dehydration and acute kidney injury/insufficiency) associated with inadequate fluid maintenance</a:t>
            </a:r>
          </a:p>
          <a:p>
            <a:r>
              <a:rPr lang="en-US" dirty="0" smtClean="0"/>
              <a:t>Thromboembolic </a:t>
            </a:r>
            <a:r>
              <a:rPr lang="en-US" dirty="0"/>
              <a:t>events related to inadequate resident monitoring and provision of care</a:t>
            </a:r>
          </a:p>
          <a:p>
            <a:r>
              <a:rPr lang="en-US" dirty="0" smtClean="0"/>
              <a:t>Respiratory </a:t>
            </a:r>
            <a:r>
              <a:rPr lang="en-US" dirty="0"/>
              <a:t>distress related to inadequate monitoring and provision of tracheostomy/ventilator </a:t>
            </a:r>
            <a:r>
              <a:rPr lang="en-US" dirty="0" smtClean="0"/>
              <a:t>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5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Potentially Preventable Events Related to Resident </a:t>
            </a:r>
            <a:r>
              <a:rPr lang="en-US" dirty="0" smtClean="0"/>
              <a:t>Care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Exacerbations </a:t>
            </a:r>
            <a:r>
              <a:rPr lang="en-US" dirty="0"/>
              <a:t>of preexisting conditions related to inadequate or omitted care</a:t>
            </a:r>
          </a:p>
          <a:p>
            <a:r>
              <a:rPr lang="en-US" dirty="0" smtClean="0"/>
              <a:t>Feeding </a:t>
            </a:r>
            <a:r>
              <a:rPr lang="en-US" dirty="0"/>
              <a:t>tube complications (aspiration, leakage, displacement) related to inadequate monitoring and provision of care</a:t>
            </a:r>
          </a:p>
          <a:p>
            <a:r>
              <a:rPr lang="en-US" dirty="0" smtClean="0"/>
              <a:t>In-house </a:t>
            </a:r>
            <a:r>
              <a:rPr lang="en-US" dirty="0"/>
              <a:t>acquired/worsened stage pressure ulcers, and unstageable/suspected deep tissue injuries</a:t>
            </a:r>
          </a:p>
          <a:p>
            <a:r>
              <a:rPr lang="en-US" dirty="0" smtClean="0"/>
              <a:t>Elopement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5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Potentially Preventable Events Related to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</a:t>
            </a:r>
            <a:r>
              <a:rPr lang="en-US" dirty="0"/>
              <a:t>infections</a:t>
            </a:r>
          </a:p>
          <a:p>
            <a:pPr lvl="1"/>
            <a:r>
              <a:rPr lang="en-US" dirty="0" smtClean="0"/>
              <a:t>Pneumonia</a:t>
            </a:r>
            <a:endParaRPr lang="en-US" dirty="0"/>
          </a:p>
          <a:p>
            <a:pPr lvl="1"/>
            <a:r>
              <a:rPr lang="en-US" dirty="0" smtClean="0"/>
              <a:t>Influenza</a:t>
            </a:r>
            <a:endParaRPr lang="en-US" dirty="0"/>
          </a:p>
          <a:p>
            <a:r>
              <a:rPr lang="en-US" dirty="0" smtClean="0"/>
              <a:t>Skin </a:t>
            </a:r>
            <a:r>
              <a:rPr lang="en-US" dirty="0"/>
              <a:t>and wound infections</a:t>
            </a:r>
          </a:p>
          <a:p>
            <a:pPr lvl="1"/>
            <a:r>
              <a:rPr lang="en-US" dirty="0" smtClean="0"/>
              <a:t>Surgical site infections </a:t>
            </a:r>
            <a:r>
              <a:rPr lang="en-US" dirty="0"/>
              <a:t>(SSIs)</a:t>
            </a:r>
          </a:p>
          <a:p>
            <a:pPr lvl="1"/>
            <a:r>
              <a:rPr lang="en-US" dirty="0" smtClean="0"/>
              <a:t>Soft </a:t>
            </a:r>
            <a:r>
              <a:rPr lang="en-US" dirty="0"/>
              <a:t>tissue and non-surgical wound </a:t>
            </a:r>
            <a:r>
              <a:rPr lang="en-US" dirty="0" smtClean="0"/>
              <a:t>infections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Urinary tract infections (UTIs)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Catheter associated UTIs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UTIs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Infectious diarrhea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Clostridium difficile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Norovirus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122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Let’s Chat: Prioritizing Potentially Preventable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How will your team prioritize which of these potentially preventable events to first focus your quality assurance and performance improvement (QAPI) efforts? </a:t>
            </a:r>
            <a:endParaRPr lang="en-US" sz="2800" dirty="0"/>
          </a:p>
        </p:txBody>
      </p:sp>
      <p:pic>
        <p:nvPicPr>
          <p:cNvPr id="1030" name="Picture 6" descr="C:\Users\pettisj\AppData\Local\Microsoft\Windows\Temporary Internet Files\Content.IE5\4ITWMY73\priority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6969" y="2020888"/>
            <a:ext cx="3200400" cy="3619500"/>
          </a:xfrm>
        </p:spPr>
      </p:pic>
    </p:spTree>
    <p:extLst>
      <p:ext uri="{BB962C8B-B14F-4D97-AF65-F5344CB8AC3E}">
        <p14:creationId xmlns:p14="http://schemas.microsoft.com/office/powerpoint/2010/main" val="394196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Adverse Drug Event Case Exemplar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in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world?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C:\Users\pettisj\AppData\Local\Microsoft\Windows\Temporary Internet Files\Content.IE5\OG48J6JD\Well-Traveled_Suitca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32543"/>
            <a:ext cx="2971800" cy="22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5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Exemplar: Mr. Edwards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876800" cy="4028573"/>
          </a:xfrm>
        </p:spPr>
      </p:pic>
    </p:spTree>
    <p:extLst>
      <p:ext uri="{BB962C8B-B14F-4D97-AF65-F5344CB8AC3E}">
        <p14:creationId xmlns:p14="http://schemas.microsoft.com/office/powerpoint/2010/main" val="6679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Case Exemplar: Mr. Edwards </a:t>
            </a:r>
            <a:br>
              <a:rPr lang="en-US" smtClean="0"/>
            </a:br>
            <a:r>
              <a:rPr lang="en-US" smtClean="0"/>
              <a:t>(cont.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first day of the survey, Mr. E: </a:t>
            </a:r>
          </a:p>
          <a:p>
            <a:pPr lvl="1"/>
            <a:r>
              <a:rPr lang="en-US" dirty="0" smtClean="0"/>
              <a:t>Had several bruises on his hands and forearms,</a:t>
            </a:r>
          </a:p>
          <a:p>
            <a:pPr lvl="1"/>
            <a:r>
              <a:rPr lang="en-US" dirty="0" smtClean="0"/>
              <a:t>Was alert and oriented, but</a:t>
            </a:r>
          </a:p>
          <a:p>
            <a:pPr lvl="1"/>
            <a:r>
              <a:rPr lang="en-US" dirty="0" smtClean="0"/>
              <a:t>Wasn’t feeling very well and wanted to rest.</a:t>
            </a:r>
          </a:p>
          <a:p>
            <a:r>
              <a:rPr lang="en-US" dirty="0" smtClean="0"/>
              <a:t>The next day, the nurse reported that Mr. E had been transferred to the hospital due to profuse rectal bleeding in the middle of the night.  </a:t>
            </a:r>
          </a:p>
          <a:p>
            <a:r>
              <a:rPr lang="en-US" dirty="0" smtClean="0"/>
              <a:t>He was fearful that he was not going to recover and he experienced a panic attack. </a:t>
            </a:r>
          </a:p>
          <a:p>
            <a:r>
              <a:rPr lang="en-US" dirty="0" smtClean="0"/>
              <a:t>He was admitted to the hospital due to gastrointestinal bleeding secondary to warfarin use.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7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Exemplar: Mr. Edwards </a:t>
            </a:r>
            <a:br>
              <a:rPr lang="en-US" dirty="0"/>
            </a:br>
            <a:r>
              <a:rPr lang="en-US" dirty="0"/>
              <a:t>(cont.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Warfarin </a:t>
            </a:r>
            <a:r>
              <a:rPr lang="en-US" dirty="0"/>
              <a:t>was prescribed for Mr. </a:t>
            </a:r>
            <a:r>
              <a:rPr lang="en-US" dirty="0" smtClean="0"/>
              <a:t>E for </a:t>
            </a:r>
            <a:r>
              <a:rPr lang="en-US" dirty="0"/>
              <a:t>newly-diagnosed atrial fibrillation.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target international normalized ratio (INR) for Mr. </a:t>
            </a:r>
            <a:r>
              <a:rPr lang="en-US" dirty="0" smtClean="0"/>
              <a:t>E is 2.0 </a:t>
            </a:r>
            <a:r>
              <a:rPr lang="en-US" dirty="0"/>
              <a:t>- 3.0. </a:t>
            </a:r>
            <a:endParaRPr lang="en-US" dirty="0" smtClean="0"/>
          </a:p>
          <a:p>
            <a:r>
              <a:rPr lang="en-US" dirty="0" smtClean="0"/>
              <a:t>Warfarin </a:t>
            </a:r>
            <a:r>
              <a:rPr lang="en-US" dirty="0"/>
              <a:t>doses were consistently reviewed in response to his INR results and changes often </a:t>
            </a:r>
            <a:r>
              <a:rPr lang="en-US" dirty="0" smtClean="0"/>
              <a:t>resulted.</a:t>
            </a:r>
          </a:p>
          <a:p>
            <a:r>
              <a:rPr lang="en-US" dirty="0" smtClean="0"/>
              <a:t>Upon </a:t>
            </a:r>
            <a:r>
              <a:rPr lang="en-US" dirty="0"/>
              <a:t>notification of the INR results, the physician routinely ordered the next lab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8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Exemplar: Mr. Edwards </a:t>
            </a:r>
            <a:br>
              <a:rPr lang="en-US" dirty="0"/>
            </a:br>
            <a:r>
              <a:rPr lang="en-US" dirty="0"/>
              <a:t>(cont.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surveyor </a:t>
            </a:r>
            <a:r>
              <a:rPr lang="en-US" sz="2200" dirty="0"/>
              <a:t>identified issues related to </a:t>
            </a:r>
            <a:r>
              <a:rPr lang="en-US" sz="2200" dirty="0" smtClean="0"/>
              <a:t>warfarin management </a:t>
            </a:r>
            <a:r>
              <a:rPr lang="en-US" sz="2200" dirty="0"/>
              <a:t>around the time Mr. </a:t>
            </a:r>
            <a:r>
              <a:rPr lang="en-US" sz="2200" dirty="0" smtClean="0"/>
              <a:t>E had </a:t>
            </a:r>
            <a:r>
              <a:rPr lang="en-US" sz="2200" dirty="0"/>
              <a:t>a dental </a:t>
            </a:r>
            <a:r>
              <a:rPr lang="en-US" sz="2200" dirty="0" smtClean="0"/>
              <a:t>procedure.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physician stopped Mr. </a:t>
            </a:r>
            <a:r>
              <a:rPr lang="en-US" sz="2200" dirty="0" smtClean="0"/>
              <a:t>E's warfarin </a:t>
            </a:r>
            <a:r>
              <a:rPr lang="en-US" sz="2200" dirty="0"/>
              <a:t>for five days before surgery </a:t>
            </a:r>
            <a:r>
              <a:rPr lang="en-US" sz="2200" dirty="0" smtClean="0"/>
              <a:t>and discontinued </a:t>
            </a:r>
            <a:r>
              <a:rPr lang="en-US" sz="2200" dirty="0"/>
              <a:t>the INR </a:t>
            </a:r>
            <a:r>
              <a:rPr lang="en-US" sz="2200" dirty="0" smtClean="0"/>
              <a:t>monitoring during </a:t>
            </a:r>
            <a:r>
              <a:rPr lang="en-US" sz="2200" dirty="0"/>
              <a:t>that time. </a:t>
            </a:r>
            <a:endParaRPr lang="en-US" sz="2200" dirty="0" smtClean="0"/>
          </a:p>
          <a:p>
            <a:r>
              <a:rPr lang="en-US" sz="2200" dirty="0" smtClean="0"/>
              <a:t>Following </a:t>
            </a:r>
            <a:r>
              <a:rPr lang="en-US" sz="2200" dirty="0"/>
              <a:t>the </a:t>
            </a:r>
            <a:r>
              <a:rPr lang="en-US" sz="2200" dirty="0" smtClean="0"/>
              <a:t>procedure</a:t>
            </a:r>
            <a:r>
              <a:rPr lang="en-US" sz="2200" dirty="0"/>
              <a:t>, </a:t>
            </a:r>
            <a:r>
              <a:rPr lang="en-US" sz="2200" dirty="0" smtClean="0"/>
              <a:t>the physician </a:t>
            </a:r>
            <a:r>
              <a:rPr lang="en-US" sz="2200" dirty="0"/>
              <a:t>resumed Mr. </a:t>
            </a:r>
            <a:r>
              <a:rPr lang="en-US" sz="2200" dirty="0" smtClean="0"/>
              <a:t>E’s warfarin and ordered </a:t>
            </a:r>
            <a:r>
              <a:rPr lang="en-US" sz="2200" dirty="0"/>
              <a:t>a course of </a:t>
            </a:r>
            <a:r>
              <a:rPr lang="en-US" sz="2200" dirty="0" smtClean="0"/>
              <a:t>erythromycin. The </a:t>
            </a:r>
            <a:r>
              <a:rPr lang="en-US" sz="2200" dirty="0"/>
              <a:t>physician did not </a:t>
            </a:r>
            <a:r>
              <a:rPr lang="en-US" sz="2200" dirty="0" smtClean="0"/>
              <a:t>reorder the </a:t>
            </a:r>
            <a:r>
              <a:rPr lang="en-US" sz="2200" dirty="0"/>
              <a:t>INR monitoring. </a:t>
            </a:r>
            <a:endParaRPr lang="en-US" sz="2200" dirty="0" smtClean="0"/>
          </a:p>
          <a:p>
            <a:r>
              <a:rPr lang="en-US" sz="2200" dirty="0" smtClean="0"/>
              <a:t>Mr. E’s INR was 9.2 </a:t>
            </a:r>
            <a:r>
              <a:rPr lang="en-US" sz="2200" dirty="0"/>
              <a:t>at the </a:t>
            </a:r>
            <a:r>
              <a:rPr lang="en-US" sz="2200" dirty="0" smtClean="0"/>
              <a:t>time of </a:t>
            </a:r>
            <a:r>
              <a:rPr lang="en-US" sz="2200" dirty="0"/>
              <a:t>his admission to the hospital.</a:t>
            </a:r>
          </a:p>
        </p:txBody>
      </p:sp>
    </p:spTree>
    <p:extLst>
      <p:ext uri="{BB962C8B-B14F-4D97-AF65-F5344CB8AC3E}">
        <p14:creationId xmlns:p14="http://schemas.microsoft.com/office/powerpoint/2010/main" val="2611867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Chat: Mr. Edwards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784600" cy="312678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3824288" cy="4591051"/>
          </a:xfrm>
        </p:spPr>
        <p:txBody>
          <a:bodyPr/>
          <a:lstStyle/>
          <a:p>
            <a:endParaRPr lang="en-US" sz="2400" dirty="0" smtClean="0"/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2400" dirty="0" smtClean="0"/>
              <a:t>What step(s) in </a:t>
            </a:r>
            <a:r>
              <a:rPr lang="en-US" sz="2400" dirty="0"/>
              <a:t>your antithrombotic </a:t>
            </a:r>
            <a:r>
              <a:rPr lang="en-US" sz="2400" dirty="0" smtClean="0"/>
              <a:t>medication procedure or protocol would prevent this situation from occurring in your nursing home?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174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Review of </a:t>
            </a:r>
            <a:r>
              <a:rPr lang="en-US" sz="2800" dirty="0" smtClean="0">
                <a:solidFill>
                  <a:schemeClr val="bg1"/>
                </a:solidFill>
              </a:rPr>
              <a:t>Quality </a:t>
            </a:r>
            <a:r>
              <a:rPr lang="en-US" sz="2800" dirty="0">
                <a:solidFill>
                  <a:schemeClr val="bg1"/>
                </a:solidFill>
              </a:rPr>
              <a:t>Measure (QM</a:t>
            </a:r>
            <a:r>
              <a:rPr lang="en-US" sz="2800" dirty="0" smtClean="0">
                <a:solidFill>
                  <a:schemeClr val="bg1"/>
                </a:solidFill>
              </a:rPr>
              <a:t>) Data Regarding </a:t>
            </a:r>
            <a:r>
              <a:rPr lang="en-US" sz="2800" dirty="0">
                <a:solidFill>
                  <a:schemeClr val="bg1"/>
                </a:solidFill>
              </a:rPr>
              <a:t>Medication Use and Minimum Data Set (MDS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Select QMs: Massachusetts and National Averages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765962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100" dirty="0" smtClean="0"/>
              <a:t>Sources:</a:t>
            </a:r>
          </a:p>
          <a:p>
            <a:r>
              <a:rPr lang="en-US" sz="1100" i="1" dirty="0" err="1"/>
              <a:t>StateAverages_Download</a:t>
            </a:r>
            <a:r>
              <a:rPr lang="en-US" sz="1100" dirty="0"/>
              <a:t> [Microsoft Excel Comma Separated Values File]. (2018, June). Baltimore: Centers for Medicare &amp; </a:t>
            </a:r>
            <a:r>
              <a:rPr lang="en-US" sz="1100" dirty="0" smtClean="0"/>
              <a:t>Medicaid </a:t>
            </a:r>
            <a:r>
              <a:rPr lang="en-US" sz="1100" dirty="0"/>
              <a:t>Services. Retrieved from </a:t>
            </a:r>
            <a:r>
              <a:rPr lang="en-US" sz="1100" u="sng" dirty="0"/>
              <a:t>https://data.medicare.gov/data/nursing-home-compare</a:t>
            </a:r>
            <a:r>
              <a:rPr lang="en-US" sz="1100" dirty="0"/>
              <a:t> </a:t>
            </a:r>
          </a:p>
          <a:p>
            <a:r>
              <a:rPr lang="en-US" sz="1100" i="1" dirty="0" smtClean="0"/>
              <a:t>DataMedicareGov_MetadataAllTabs_v16  </a:t>
            </a:r>
            <a:r>
              <a:rPr lang="en-US" sz="1100" dirty="0"/>
              <a:t>[Microsoft Excel Comma Separated Values File]. (2018, June). Baltimore: Centers </a:t>
            </a:r>
            <a:r>
              <a:rPr lang="en-US" sz="1100" dirty="0" smtClean="0"/>
              <a:t>for</a:t>
            </a:r>
            <a:r>
              <a:rPr lang="en-US" sz="1100" dirty="0"/>
              <a:t> </a:t>
            </a:r>
            <a:r>
              <a:rPr lang="en-US" sz="1100" dirty="0" smtClean="0"/>
              <a:t>Medicare </a:t>
            </a:r>
            <a:r>
              <a:rPr lang="en-US" sz="1100" dirty="0"/>
              <a:t>&amp; Medicaid Services. Retrieved from </a:t>
            </a:r>
            <a:r>
              <a:rPr lang="en-US" sz="1100" u="sng" dirty="0"/>
              <a:t>https://data.medicare.gov/data/nursing-home-compare</a:t>
            </a:r>
            <a:r>
              <a:rPr lang="en-US" sz="1100" dirty="0"/>
              <a:t> 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32330"/>
              </p:ext>
            </p:extLst>
          </p:nvPr>
        </p:nvGraphicFramePr>
        <p:xfrm>
          <a:off x="713232" y="1524000"/>
          <a:ext cx="7642372" cy="3615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110"/>
                <a:gridCol w="1939110"/>
                <a:gridCol w="1939110"/>
                <a:gridCol w="1825042"/>
              </a:tblGrid>
              <a:tr h="598855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</a:rPr>
                        <a:t>Massachusetts Average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effectLst/>
                        </a:rPr>
                        <a:t>National Average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% Difference for MA </a:t>
                      </a:r>
                      <a:r>
                        <a:rPr lang="en-US" sz="2000" u="none" strike="noStrike" dirty="0" smtClean="0">
                          <a:effectLst/>
                        </a:rPr>
                        <a:t>vs. </a:t>
                      </a:r>
                      <a:r>
                        <a:rPr lang="en-US" sz="2000" u="none" strike="noStrike" dirty="0">
                          <a:effectLst/>
                        </a:rPr>
                        <a:t>National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79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smtClean="0">
                          <a:effectLst/>
                        </a:rPr>
                        <a:t>QM-419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400" u="none" strike="noStrike" dirty="0">
                          <a:effectLst/>
                        </a:rPr>
                        <a:t>of long-stay residents who received an antipsychotic medication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</a:rPr>
                        <a:t>17.82%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</a:rPr>
                        <a:t>15.48%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 smtClean="0">
                          <a:effectLst/>
                        </a:rPr>
                        <a:t>+2.34</a:t>
                      </a:r>
                      <a:r>
                        <a:rPr lang="en-US" sz="2000" u="none" strike="noStrike" dirty="0"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6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smtClean="0">
                          <a:effectLst/>
                        </a:rPr>
                        <a:t>QM-434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400" u="none" strike="noStrike" dirty="0">
                          <a:effectLst/>
                        </a:rPr>
                        <a:t>of short-stay residents who newly received an antipsychotic medication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>
                          <a:effectLst/>
                        </a:rPr>
                        <a:t>1.57%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</a:rPr>
                        <a:t>1.98%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</a:rPr>
                        <a:t>-0.41%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6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smtClean="0">
                          <a:effectLst/>
                        </a:rPr>
                        <a:t>QM-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452 </a:t>
                      </a:r>
                      <a:r>
                        <a:rPr lang="en-US" sz="1400" u="none" strike="noStrike" dirty="0" smtClean="0">
                          <a:effectLst/>
                        </a:rPr>
                        <a:t>Percentage </a:t>
                      </a:r>
                      <a:r>
                        <a:rPr lang="en-US" sz="1400" u="none" strike="noStrike" dirty="0">
                          <a:effectLst/>
                        </a:rPr>
                        <a:t>of long-stay residents who received an antianxiety or hypnotic medication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</a:rPr>
                        <a:t>20.12%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</a:rPr>
                        <a:t>22.45%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u="none" strike="noStrike" dirty="0">
                          <a:effectLst/>
                        </a:rPr>
                        <a:t>-2.33%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5" marR="4785" marT="4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275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Item: N0350 Insulin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715254"/>
              </p:ext>
            </p:extLst>
          </p:nvPr>
        </p:nvGraphicFramePr>
        <p:xfrm>
          <a:off x="381000" y="1828800"/>
          <a:ext cx="8382000" cy="3368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/>
                <a:gridCol w="1981200"/>
                <a:gridCol w="1647444"/>
                <a:gridCol w="2238756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 2017 (Q1-Q4) Average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Massachusetts Average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National Average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Difference for MA vs. National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Insulin injections </a:t>
                      </a:r>
                      <a:r>
                        <a:rPr lang="en-US" sz="1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(Percentage of active residents </a:t>
                      </a:r>
                      <a:r>
                        <a:rPr lang="en-US" sz="12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received insulin injections</a:t>
                      </a:r>
                      <a:r>
                        <a:rPr lang="en-US" sz="1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1-7 days during the last 7 days or since admission/reentry )</a:t>
                      </a:r>
                      <a:endParaRPr lang="en-US" sz="12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- 2.95%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Orders for insulin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active </a:t>
                      </a:r>
                      <a:r>
                        <a:rPr lang="en-US" sz="12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residents for which the physician changed the residents insulin orders </a:t>
                      </a:r>
                      <a:r>
                        <a:rPr lang="en-US" sz="12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1-7 days during the last 7 days or since admission/reentry)</a:t>
                      </a:r>
                      <a:endParaRPr lang="en-US" sz="12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+ 2.02%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164" y="4916125"/>
            <a:ext cx="76596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100" dirty="0" smtClean="0"/>
              <a:t>Source</a:t>
            </a:r>
            <a:r>
              <a:rPr lang="en-US" sz="1100" dirty="0"/>
              <a:t>:</a:t>
            </a:r>
          </a:p>
          <a:p>
            <a:r>
              <a:rPr lang="en-US" sz="1100" dirty="0"/>
              <a:t>Centers for Medicare &amp; Medicaid Services. MDS 3.0 Frequency Report [Report generator using data from MDS National Repository</a:t>
            </a:r>
            <a:r>
              <a:rPr lang="en-US" sz="1100" dirty="0" smtClean="0"/>
              <a:t>]. </a:t>
            </a:r>
            <a:r>
              <a:rPr lang="en-US" sz="1100" dirty="0"/>
              <a:t>Retrieved from https://</a:t>
            </a:r>
            <a:r>
              <a:rPr lang="en-US" sz="1100" dirty="0" smtClean="0"/>
              <a:t>www.cms.gov/Research-Statistics-Data-and-Systems/Computer-Data-and-Systems/Minimum-Data-Set-3-0-Public-Reports/Minimum-Data-Set-3-0-Frequency-Report.html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MDS Item: N0410 Medications Received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95913"/>
              </p:ext>
            </p:extLst>
          </p:nvPr>
        </p:nvGraphicFramePr>
        <p:xfrm>
          <a:off x="685800" y="1524000"/>
          <a:ext cx="7735824" cy="3951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768"/>
                <a:gridCol w="1752600"/>
                <a:gridCol w="1066800"/>
                <a:gridCol w="1819656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2017 (Q1-Q4) Average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(Percentage of active residents that received the medications on 1-7 days during the last 7 days or since admission/entry or reentry if less than 7 days)</a:t>
                      </a:r>
                      <a:endParaRPr lang="en-US" sz="11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Massachusetts Average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National Average</a:t>
                      </a:r>
                      <a:endParaRPr lang="en-US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Difference for MA vs. National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Antipsychotic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20.22%</a:t>
                      </a:r>
                      <a:endParaRPr lang="en-US" sz="1800" b="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+2.03%</a:t>
                      </a:r>
                      <a:endParaRPr lang="en-US" sz="18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Antianxiety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20.28%</a:t>
                      </a:r>
                      <a:endParaRPr lang="en-US" sz="1800" b="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-0.58%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Antidepressant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+9.76%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Hypnotic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-1.70%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Anticoagulant </a:t>
                      </a:r>
                      <a:r>
                        <a:rPr lang="en-US" sz="16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(e.g., warfarin, heparin, or low-molecular weight heparin)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+1.37%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Antibiotic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-1.74%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Diuretic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-0.78%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Opioid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not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available in frequency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486400"/>
            <a:ext cx="761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</a:t>
            </a:r>
          </a:p>
          <a:p>
            <a:r>
              <a:rPr lang="en-US" sz="1000" dirty="0"/>
              <a:t>Centers for Medicare &amp; Medicaid Services. MDS 3.0 Frequency Report [Report generator using data from MDS National Repository</a:t>
            </a:r>
            <a:r>
              <a:rPr lang="en-US" sz="1000" dirty="0" smtClean="0"/>
              <a:t>]. </a:t>
            </a:r>
            <a:r>
              <a:rPr lang="en-US" sz="1000" dirty="0"/>
              <a:t>Retrieved from https://</a:t>
            </a:r>
            <a:r>
              <a:rPr lang="en-US" sz="1000" dirty="0" smtClean="0"/>
              <a:t>www.cms.gov/Research-Statistics-Data-and-Systems/Computer-Data-and-Systems/Minimum-Data-Set-3-0-Public-Reports/Minimum-Data-Set-3-0-Frequency-Report.html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1471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Time</a:t>
            </a:r>
            <a:endParaRPr lang="en-US" dirty="0"/>
          </a:p>
        </p:txBody>
      </p:sp>
      <p:pic>
        <p:nvPicPr>
          <p:cNvPr id="1027" name="Picture 3" descr="C:\Users\pettisj\AppData\Local\Microsoft\Windows\Temporary Internet Files\Content.IE5\IOBO4VA0\15-minutes_m-283x300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773488" cy="40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2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21" y="3791179"/>
            <a:ext cx="1587098" cy="1985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254" y="5803892"/>
            <a:ext cx="290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Jen Pettis, MS, RN, WCC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14" y="1507406"/>
            <a:ext cx="168823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0230" y="3446536"/>
            <a:ext cx="2438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Terry Moore, MPH, BSN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487014"/>
            <a:ext cx="1938338" cy="1938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2371" y="3424721"/>
            <a:ext cx="18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Gabby Katz, MPP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989" y="5766549"/>
            <a:ext cx="256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Rosanna Bertrand, PhD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275" y="3402357"/>
            <a:ext cx="2661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Teresa M. Mota, BSN, RN </a:t>
            </a:r>
          </a:p>
        </p:txBody>
      </p:sp>
      <p:pic>
        <p:nvPicPr>
          <p:cNvPr id="3" name="Picture 2" descr="\\camfile01\DATA2\Projects\MA_SPOT\Team photos\rosanna p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9" y="3763275"/>
            <a:ext cx="1752184" cy="1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5" y="1447800"/>
            <a:ext cx="1812935" cy="195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14" y="3785090"/>
            <a:ext cx="1565377" cy="198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6894" y="5803892"/>
            <a:ext cx="236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Hurd, MSN, 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3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CMS’s Adverse Drug Event Trigger Tool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521"/>
            <a:ext cx="8534400" cy="592015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4279473"/>
            <a:ext cx="5257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Please refer to your handout.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6456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Drug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0"/>
            <a:ext cx="4991100" cy="4601909"/>
          </a:xfrm>
        </p:spPr>
        <p:txBody>
          <a:bodyPr/>
          <a:lstStyle/>
          <a:p>
            <a:r>
              <a:rPr lang="en-US" sz="2800" b="1" dirty="0" smtClean="0"/>
              <a:t>Definition: </a:t>
            </a:r>
            <a:r>
              <a:rPr lang="en-US" sz="2800" dirty="0" smtClean="0"/>
              <a:t>An </a:t>
            </a:r>
            <a:r>
              <a:rPr lang="en-US" sz="2800" dirty="0"/>
              <a:t>injury resulting from drug-related medical </a:t>
            </a:r>
            <a:r>
              <a:rPr lang="en-US" sz="2800" dirty="0" smtClean="0"/>
              <a:t>interventions</a:t>
            </a:r>
          </a:p>
          <a:p>
            <a:r>
              <a:rPr lang="en-US" sz="2800" dirty="0" smtClean="0"/>
              <a:t>What are some examples of adverse drug events?</a:t>
            </a:r>
          </a:p>
        </p:txBody>
      </p:sp>
      <p:pic>
        <p:nvPicPr>
          <p:cNvPr id="5" name="Picture 4" descr="C:\Program Files (x86)\Microsoft Office\MEDIA\CAGCAT10\j0315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03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Drug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b="1" dirty="0" smtClean="0"/>
              <a:t>Definition: </a:t>
            </a:r>
            <a:r>
              <a:rPr lang="en-US" sz="2800" dirty="0" smtClean="0"/>
              <a:t>Harm </a:t>
            </a:r>
            <a:r>
              <a:rPr lang="en-US" sz="2800" dirty="0"/>
              <a:t>directly caused by a drug at normal </a:t>
            </a:r>
            <a:r>
              <a:rPr lang="en-US" sz="2800" dirty="0" smtClean="0"/>
              <a:t>doses</a:t>
            </a:r>
          </a:p>
          <a:p>
            <a:r>
              <a:rPr lang="en-US" sz="2800" dirty="0"/>
              <a:t>What are some examples of adverse drug events?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C:\Users\pettisj\AppData\Local\Microsoft\Windows\Temporary Internet Files\Content.IE5\7280K9C6\pills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85" y="1535113"/>
            <a:ext cx="3248167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Definition: </a:t>
            </a:r>
            <a:r>
              <a:rPr lang="en-US" sz="2400" dirty="0" smtClean="0"/>
              <a:t>Adverse </a:t>
            </a:r>
            <a:r>
              <a:rPr lang="en-US" sz="2400" dirty="0"/>
              <a:t>reaction to one drug that goes unrecognized or is misinterpreted resulting in the prescriber inappropriately prescribing a subsequent drug to treat the signs/symptoms of the adverse </a:t>
            </a:r>
            <a:r>
              <a:rPr lang="en-US" sz="2400" dirty="0" smtClean="0"/>
              <a:t>reaction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95548032"/>
              </p:ext>
            </p:extLst>
          </p:nvPr>
        </p:nvGraphicFramePr>
        <p:xfrm>
          <a:off x="457200" y="3276600"/>
          <a:ext cx="8153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6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CMS Tool to Evaluate Your Facility’s Medication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en-US" dirty="0"/>
              <a:t>work together at </a:t>
            </a:r>
            <a:r>
              <a:rPr lang="en-US" dirty="0" smtClean="0"/>
              <a:t>your tables </a:t>
            </a:r>
            <a:r>
              <a:rPr lang="en-US" dirty="0"/>
              <a:t>to review </a:t>
            </a:r>
            <a:r>
              <a:rPr lang="en-US" dirty="0" smtClean="0"/>
              <a:t>your facility </a:t>
            </a:r>
            <a:r>
              <a:rPr lang="en-US" dirty="0"/>
              <a:t>protocol for a high-risk medication using </a:t>
            </a:r>
            <a:r>
              <a:rPr lang="en-US" dirty="0" smtClean="0"/>
              <a:t>CMS’s </a:t>
            </a:r>
            <a:r>
              <a:rPr lang="en-US" dirty="0"/>
              <a:t>Adverse Drug Event Trigger </a:t>
            </a:r>
            <a:r>
              <a:rPr lang="en-US" dirty="0" smtClean="0"/>
              <a:t>Tool. </a:t>
            </a:r>
          </a:p>
          <a:p>
            <a:r>
              <a:rPr lang="en-US" dirty="0" smtClean="0"/>
              <a:t>We’ll reconvene in 20-25 minutes for discussion regarding your findings. </a:t>
            </a:r>
            <a:endParaRPr lang="en-US" dirty="0"/>
          </a:p>
        </p:txBody>
      </p:sp>
      <p:pic>
        <p:nvPicPr>
          <p:cNvPr id="3074" name="Picture 2" descr="C:\Users\pettisj\AppData\Local\Microsoft\Windows\Temporary Internet Files\Content.IE5\OG48J6JD\Review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6854"/>
            <a:ext cx="2380953" cy="23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Chat: Results of Review</a:t>
            </a:r>
            <a:endParaRPr lang="en-US" dirty="0"/>
          </a:p>
        </p:txBody>
      </p:sp>
      <p:pic>
        <p:nvPicPr>
          <p:cNvPr id="4099" name="Picture 3" descr="C:\Users\pettisj\AppData\Local\Microsoft\Windows\Temporary Internet Files\Content.IE5\I68V2XN1\User_icon_2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52" y="2514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57200" y="1981200"/>
            <a:ext cx="4038600" cy="2895600"/>
          </a:xfrm>
          <a:prstGeom prst="wedgeEllipseCallout">
            <a:avLst>
              <a:gd name="adj1" fmla="val 90647"/>
              <a:gd name="adj2" fmla="val 19814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5146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did you learn through your review?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86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4925567" cy="4591051"/>
          </a:xfrm>
        </p:spPr>
        <p:txBody>
          <a:bodyPr/>
          <a:lstStyle/>
          <a:p>
            <a:r>
              <a:rPr lang="en-US" sz="2800" dirty="0" smtClean="0"/>
              <a:t>Note three ways you can apply what you’ve just learned by evaluating your facility’s medication protocol with the Trigger Tool. </a:t>
            </a:r>
          </a:p>
          <a:p>
            <a:r>
              <a:rPr lang="en-US" sz="2800" dirty="0" smtClean="0"/>
              <a:t>Circle the one you plan to do first.</a:t>
            </a:r>
          </a:p>
          <a:p>
            <a:endParaRPr lang="en-US" dirty="0"/>
          </a:p>
        </p:txBody>
      </p:sp>
      <p:pic>
        <p:nvPicPr>
          <p:cNvPr id="8" name="Picture 2" descr="C:\Users\pettisj\AppData\Local\Microsoft\Windows\Temporary Internet Files\Content.IE5\IOBO4VA0\to-do-list-300x264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253581" cy="28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Debriefing Points to Ponder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849367" cy="4591051"/>
          </a:xfrm>
        </p:spPr>
        <p:txBody>
          <a:bodyPr/>
          <a:lstStyle/>
          <a:p>
            <a:r>
              <a:rPr lang="en-US" sz="2800" dirty="0" smtClean="0"/>
              <a:t>Please share one point that you made note of. </a:t>
            </a:r>
          </a:p>
          <a:p>
            <a:r>
              <a:rPr lang="en-US" sz="2800" dirty="0" smtClean="0"/>
              <a:t>Why did you choose this point?</a:t>
            </a:r>
            <a:endParaRPr lang="en-US" sz="2800" dirty="0"/>
          </a:p>
          <a:p>
            <a:r>
              <a:rPr lang="en-US" sz="2800" dirty="0"/>
              <a:t>How </a:t>
            </a:r>
            <a:r>
              <a:rPr lang="en-US" sz="2800" dirty="0" smtClean="0"/>
              <a:t>will you act </a:t>
            </a:r>
            <a:r>
              <a:rPr lang="en-US" sz="2800" dirty="0"/>
              <a:t>on what you </a:t>
            </a:r>
            <a:r>
              <a:rPr lang="en-US" sz="2800" dirty="0" smtClean="0"/>
              <a:t>learned?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050" name="Picture 2" descr="C:\Users\pettisj\AppData\Local\Microsoft\Windows\Temporary Internet Files\Content.IE5\FP4F17YI\thinking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2983414" cy="29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October Learning Sessions: Measuring Quality with Process and Outcome Measures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b="1" dirty="0" smtClean="0"/>
              <a:t>Worcester</a:t>
            </a:r>
            <a:r>
              <a:rPr lang="en-US" sz="2800" b="1" dirty="0"/>
              <a:t>, </a:t>
            </a:r>
            <a:r>
              <a:rPr lang="en-US" sz="2800" b="1" dirty="0" smtClean="0"/>
              <a:t>MA </a:t>
            </a:r>
            <a:r>
              <a:rPr lang="en-US" sz="2800" dirty="0"/>
              <a:t>October 15, </a:t>
            </a:r>
            <a:r>
              <a:rPr lang="en-US" sz="2800" dirty="0" smtClean="0"/>
              <a:t>2018</a:t>
            </a:r>
            <a:endParaRPr lang="en-US" sz="2800" dirty="0"/>
          </a:p>
          <a:p>
            <a:r>
              <a:rPr lang="en-US" sz="2800" b="1" dirty="0" smtClean="0"/>
              <a:t>Burlington</a:t>
            </a:r>
            <a:r>
              <a:rPr lang="en-US" sz="2800" b="1" dirty="0"/>
              <a:t>, </a:t>
            </a:r>
            <a:r>
              <a:rPr lang="en-US" sz="2800" b="1" dirty="0" smtClean="0"/>
              <a:t>MA </a:t>
            </a:r>
            <a:r>
              <a:rPr lang="en-US" sz="2800" dirty="0"/>
              <a:t>October 16, </a:t>
            </a:r>
            <a:r>
              <a:rPr lang="en-US" sz="2800" dirty="0" smtClean="0"/>
              <a:t>2018</a:t>
            </a:r>
            <a:endParaRPr lang="en-US" sz="2800" dirty="0"/>
          </a:p>
          <a:p>
            <a:r>
              <a:rPr lang="en-US" sz="2800" b="1" dirty="0" smtClean="0"/>
              <a:t>Raynham</a:t>
            </a:r>
            <a:r>
              <a:rPr lang="en-US" sz="2800" b="1" dirty="0"/>
              <a:t>, </a:t>
            </a:r>
            <a:r>
              <a:rPr lang="en-US" sz="2800" b="1" dirty="0" smtClean="0"/>
              <a:t>MA </a:t>
            </a:r>
            <a:r>
              <a:rPr lang="en-US" sz="2800" dirty="0"/>
              <a:t>October 17, </a:t>
            </a:r>
            <a:r>
              <a:rPr lang="en-US" sz="2800" dirty="0" smtClean="0"/>
              <a:t>2018</a:t>
            </a:r>
            <a:endParaRPr lang="en-US" sz="2800" dirty="0"/>
          </a:p>
          <a:p>
            <a:r>
              <a:rPr lang="en-US" sz="2800" b="1" dirty="0"/>
              <a:t>Springfield, </a:t>
            </a:r>
            <a:r>
              <a:rPr lang="en-US" sz="2800" b="1" dirty="0" smtClean="0"/>
              <a:t>MA </a:t>
            </a:r>
            <a:r>
              <a:rPr lang="en-US" sz="2800" dirty="0" smtClean="0"/>
              <a:t>October </a:t>
            </a:r>
            <a:r>
              <a:rPr lang="en-US" sz="2800" dirty="0"/>
              <a:t>18, </a:t>
            </a:r>
            <a:r>
              <a:rPr lang="en-US" sz="2800" dirty="0" smtClean="0"/>
              <a:t>2018</a:t>
            </a:r>
            <a:endParaRPr lang="en-US" sz="2800" dirty="0"/>
          </a:p>
        </p:txBody>
      </p:sp>
      <p:pic>
        <p:nvPicPr>
          <p:cNvPr id="3087" name="Picture 15" descr="C:\Users\pettisj\AppData\Local\Microsoft\Windows\Temporary Internet Files\Content.IE5\OG48J6JD\coming-soon_0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14489"/>
            <a:ext cx="3824288" cy="34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adverse events</a:t>
            </a:r>
          </a:p>
          <a:p>
            <a:r>
              <a:rPr lang="en-US" dirty="0" smtClean="0"/>
              <a:t>Discuss the significance of adverse events in nursing homes</a:t>
            </a:r>
          </a:p>
          <a:p>
            <a:r>
              <a:rPr lang="en-US" dirty="0" smtClean="0"/>
              <a:t>Exemplify three types of adverse events identified by the Office of the Inspector General (OIG)</a:t>
            </a:r>
          </a:p>
          <a:p>
            <a:r>
              <a:rPr lang="en-US" dirty="0" smtClean="0"/>
              <a:t>Differentiate adverse drug events from adverse drug reactions</a:t>
            </a:r>
          </a:p>
          <a:p>
            <a:r>
              <a:rPr lang="en-US" dirty="0" smtClean="0"/>
              <a:t>Describe a prescribing cascade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pic>
        <p:nvPicPr>
          <p:cNvPr id="9" name="Picture 4" descr="C:\Users\pettisj\AppData\Local\Microsoft\Windows\Temporary Internet Files\Content.IE5\4ITWMY73\CHAT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7270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ettisj\AppData\Local\Microsoft\Windows\Temporary Internet Files\Content.IE5\I68V2XN1\Thank-you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200400" cy="2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0" y="1435960"/>
            <a:ext cx="8540345" cy="462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Adverse Event Resources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V="1">
            <a:off x="5116132" y="3767626"/>
            <a:ext cx="3810000" cy="2263854"/>
          </a:xfrm>
          <a:prstGeom prst="wedgeEllipseCallout">
            <a:avLst>
              <a:gd name="adj1" fmla="val -117394"/>
              <a:gd name="adj2" fmla="val 14709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22890" y="4191000"/>
            <a:ext cx="3120980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</a:rPr>
              <a:t>www.cms.gov/Medicare/Provider-Enrollment-and-Certification/QAPI/Adverse-Events-NHs.html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NewRomanPSMT"/>
              </a:rPr>
              <a:t>Centers for Medicare &amp; Medicaid Services. (</a:t>
            </a:r>
            <a:r>
              <a:rPr lang="en-US" sz="2000" dirty="0" err="1" smtClean="0">
                <a:latin typeface="TimesNewRomanPSMT"/>
              </a:rPr>
              <a:t>n.d.</a:t>
            </a:r>
            <a:r>
              <a:rPr lang="en-US" sz="2000" dirty="0">
                <a:latin typeface="TimesNewRomanPSMT"/>
              </a:rPr>
              <a:t>). </a:t>
            </a:r>
            <a:r>
              <a:rPr lang="en-US" sz="2000" i="1" dirty="0">
                <a:latin typeface="TimesNewRomanPSMT"/>
              </a:rPr>
              <a:t>Potentially </a:t>
            </a:r>
            <a:r>
              <a:rPr lang="en-US" sz="2000" i="1" dirty="0" smtClean="0">
                <a:latin typeface="TimesNewRomanPSMT"/>
              </a:rPr>
              <a:t>preventable adverse events. </a:t>
            </a:r>
            <a:r>
              <a:rPr lang="en-US" sz="2000" dirty="0">
                <a:latin typeface="TimesNewRomanPSMT"/>
              </a:rPr>
              <a:t>Retrieved from </a:t>
            </a:r>
            <a:r>
              <a:rPr lang="en-US" sz="2000" dirty="0">
                <a:latin typeface="TimesNewRomanPSMT"/>
                <a:hlinkClick r:id="rId3"/>
              </a:rPr>
              <a:t>https://</a:t>
            </a:r>
            <a:r>
              <a:rPr lang="en-US" sz="2000" dirty="0" smtClean="0">
                <a:latin typeface="TimesNewRomanPSMT"/>
                <a:hlinkClick r:id="rId3"/>
              </a:rPr>
              <a:t>www.cms.gov/Medicare/Provider-Enrollment-and-Certification/QAPI/Downloads/Potentially-Preventable-Adverse-Events.pdf</a:t>
            </a:r>
            <a:r>
              <a:rPr lang="en-US" sz="2000" dirty="0" smtClean="0">
                <a:latin typeface="TimesNewRomanPSMT"/>
              </a:rPr>
              <a:t> </a:t>
            </a:r>
          </a:p>
          <a:p>
            <a:r>
              <a:rPr lang="en-US" sz="2000" dirty="0">
                <a:latin typeface="TimesNewRomanPSMT"/>
              </a:rPr>
              <a:t>Centers for Medicare &amp; Medicaid Services. </a:t>
            </a:r>
            <a:r>
              <a:rPr lang="en-US" sz="2000" dirty="0" smtClean="0">
                <a:latin typeface="TimesNewRomanPSMT"/>
              </a:rPr>
              <a:t>(2016). </a:t>
            </a:r>
            <a:r>
              <a:rPr lang="en-US" sz="2000" i="1" dirty="0" smtClean="0">
                <a:latin typeface="TimesNewRomanPSMT"/>
              </a:rPr>
              <a:t>QAPI news brief, volume 2. </a:t>
            </a:r>
            <a:r>
              <a:rPr lang="en-US" sz="2000" dirty="0">
                <a:latin typeface="TimesNewRomanPSMT"/>
              </a:rPr>
              <a:t>Retrieved from </a:t>
            </a:r>
            <a:r>
              <a:rPr lang="en-US" sz="2000" dirty="0" smtClean="0">
                <a:latin typeface="TimesNewRomanPSMT"/>
                <a:hlinkClick r:id="rId4"/>
              </a:rPr>
              <a:t>https</a:t>
            </a:r>
            <a:r>
              <a:rPr lang="en-US" sz="2000" dirty="0">
                <a:latin typeface="TimesNewRomanPSMT"/>
                <a:hlinkClick r:id="rId4"/>
              </a:rPr>
              <a:t>://</a:t>
            </a:r>
            <a:r>
              <a:rPr lang="en-US" sz="2000" dirty="0" smtClean="0">
                <a:latin typeface="TimesNewRomanPSMT"/>
                <a:hlinkClick r:id="rId4"/>
              </a:rPr>
              <a:t>www.cms.gov/Medicare/Provider-Enrollment-and-Certification/QAPI/Downloads/QAPI-Newsbrief-Volume-2.pdf</a:t>
            </a:r>
            <a:endParaRPr lang="en-US" sz="2000" dirty="0" smtClean="0">
              <a:latin typeface="TimesNewRomanPSMT"/>
            </a:endParaRPr>
          </a:p>
          <a:p>
            <a:r>
              <a:rPr lang="en-US" sz="2000" dirty="0" smtClean="0">
                <a:latin typeface="TimesNewRomanPSMT"/>
              </a:rPr>
              <a:t>Levinson</a:t>
            </a:r>
            <a:r>
              <a:rPr lang="en-US" sz="2000" dirty="0">
                <a:latin typeface="TimesNewRomanPSMT"/>
              </a:rPr>
              <a:t>, D. R. (2014). </a:t>
            </a:r>
            <a:r>
              <a:rPr lang="en-US" sz="2000" i="1" dirty="0">
                <a:latin typeface="TimesNewRomanPS-ItalicMT"/>
              </a:rPr>
              <a:t>Adverse events in skilled nursing facilities: National incidence </a:t>
            </a:r>
            <a:r>
              <a:rPr lang="en-US" sz="2000" i="1" dirty="0" smtClean="0">
                <a:latin typeface="TimesNewRomanPS-ItalicMT"/>
              </a:rPr>
              <a:t>among Medicare </a:t>
            </a:r>
            <a:r>
              <a:rPr lang="en-US" sz="2000" i="1" dirty="0">
                <a:latin typeface="TimesNewRomanPS-ItalicMT"/>
              </a:rPr>
              <a:t>beneficiaries</a:t>
            </a:r>
            <a:r>
              <a:rPr lang="en-US" sz="2000" dirty="0">
                <a:latin typeface="TimesNewRomanPSMT"/>
              </a:rPr>
              <a:t>. Retrieved from </a:t>
            </a:r>
            <a:r>
              <a:rPr lang="en-US" sz="2000" dirty="0">
                <a:latin typeface="TimesNewRomanPSMT"/>
                <a:hlinkClick r:id="rId5"/>
              </a:rPr>
              <a:t>https://</a:t>
            </a:r>
            <a:r>
              <a:rPr lang="en-US" sz="2000" dirty="0" smtClean="0">
                <a:latin typeface="TimesNewRomanPSMT"/>
                <a:hlinkClick r:id="rId5"/>
              </a:rPr>
              <a:t>oig.hhs.gov/oei/reports/oei-06-11-00370.pdf</a:t>
            </a:r>
            <a:r>
              <a:rPr lang="en-US" sz="2000" dirty="0" smtClean="0">
                <a:latin typeface="TimesNewRomanPSMT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4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Objectives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a facility protocol for a high-risk medication using </a:t>
            </a:r>
            <a:r>
              <a:rPr lang="en-US" dirty="0" smtClean="0"/>
              <a:t>the Centers for Medicare &amp; Medicaid Services’ (CMS’s) </a:t>
            </a:r>
            <a:r>
              <a:rPr lang="en-US" dirty="0"/>
              <a:t>Adverse Drug </a:t>
            </a:r>
            <a:r>
              <a:rPr lang="en-US" dirty="0" smtClean="0"/>
              <a:t>Event Trigger Tool</a:t>
            </a:r>
            <a:endParaRPr lang="en-US" dirty="0"/>
          </a:p>
        </p:txBody>
      </p:sp>
      <p:pic>
        <p:nvPicPr>
          <p:cNvPr id="1026" name="Picture 2" descr="C:\Users\pettisj\AppData\Local\Microsoft\Windows\Temporary Internet Files\Content.IE5\4ITWMY73\encuesta-onlin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200400"/>
            <a:ext cx="3886200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Ponder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jot down </a:t>
            </a:r>
            <a:r>
              <a:rPr lang="en-US" dirty="0"/>
              <a:t>one </a:t>
            </a:r>
            <a:r>
              <a:rPr lang="en-US" dirty="0" smtClean="0"/>
              <a:t>or more “</a:t>
            </a:r>
            <a:r>
              <a:rPr lang="en-US" dirty="0"/>
              <a:t>points to ponder” over the course of </a:t>
            </a:r>
            <a:r>
              <a:rPr lang="en-US" dirty="0" smtClean="0"/>
              <a:t>our time together. </a:t>
            </a:r>
          </a:p>
          <a:p>
            <a:r>
              <a:rPr lang="en-US" dirty="0" smtClean="0"/>
              <a:t>At the end of the learning session, we’ll discuss these, including:</a:t>
            </a:r>
          </a:p>
          <a:p>
            <a:pPr lvl="1"/>
            <a:r>
              <a:rPr lang="en-US" dirty="0" smtClean="0"/>
              <a:t>Why you chose the point(s) and</a:t>
            </a:r>
          </a:p>
          <a:p>
            <a:pPr lvl="1"/>
            <a:r>
              <a:rPr lang="en-US" dirty="0" smtClean="0"/>
              <a:t>How you will act on what you learned. </a:t>
            </a:r>
            <a:endParaRPr lang="en-US" dirty="0"/>
          </a:p>
        </p:txBody>
      </p:sp>
      <p:pic>
        <p:nvPicPr>
          <p:cNvPr id="5" name="Picture 2" descr="C:\Users\pettisj\AppData\Local\Microsoft\Windows\Temporary Internet Files\Content.IE5\FP4F17YI\think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281155" cy="22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7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Adverse Events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Nursing Homes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an Adverse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According to the CMS, an </a:t>
            </a:r>
            <a:r>
              <a:rPr lang="en-US" sz="2800" b="1" i="1" dirty="0" smtClean="0"/>
              <a:t>adverse event </a:t>
            </a:r>
            <a:r>
              <a:rPr lang="en-US" sz="2800" dirty="0" smtClean="0"/>
              <a:t>is “an </a:t>
            </a:r>
            <a:r>
              <a:rPr lang="en-US" sz="2800" dirty="0"/>
              <a:t>untoward, undesirable, and usually unanticipated event that causes death, serious injury, harm, or the risk thereof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954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Chat: Adverse 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you hear the phrase “</a:t>
            </a:r>
            <a:r>
              <a:rPr lang="en-US" sz="2800" b="1" i="1" dirty="0"/>
              <a:t>adverse events</a:t>
            </a:r>
            <a:r>
              <a:rPr lang="en-US" sz="2800" dirty="0"/>
              <a:t>,” what comes to mind? </a:t>
            </a:r>
          </a:p>
          <a:p>
            <a:endParaRPr lang="en-US" dirty="0"/>
          </a:p>
        </p:txBody>
      </p:sp>
      <p:pic>
        <p:nvPicPr>
          <p:cNvPr id="1029" name="Picture 5" descr="C:\Users\pettisj\AppData\Local\Microsoft\Windows\Temporary Internet Files\Content.IE5\S0FSARWD\chat-icon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101368" cy="30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01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>
          <a:solidFill>
            <a:schemeClr val="accent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9390</TotalTime>
  <Words>1859</Words>
  <Application>Microsoft Office PowerPoint</Application>
  <PresentationFormat>On-screen Show (4:3)</PresentationFormat>
  <Paragraphs>272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3_Office Theme</vt:lpstr>
      <vt:lpstr>1_JASGTemplate</vt:lpstr>
      <vt:lpstr>JASGTemplate</vt:lpstr>
      <vt:lpstr>PowerPoint Presentation</vt:lpstr>
      <vt:lpstr>Welcome and Introductions</vt:lpstr>
      <vt:lpstr>Welcome and Introductions</vt:lpstr>
      <vt:lpstr>Today’s Objectives</vt:lpstr>
      <vt:lpstr>Today’s Objectives (cont.)</vt:lpstr>
      <vt:lpstr>Points to Ponder</vt:lpstr>
      <vt:lpstr>PowerPoint Presentation</vt:lpstr>
      <vt:lpstr>Definition of an Adverse Event</vt:lpstr>
      <vt:lpstr>Let’s Chat: Adverse Events</vt:lpstr>
      <vt:lpstr>The Significance of Adverse Events in Nursing Homes</vt:lpstr>
      <vt:lpstr>The Significance of Adverse Events in Nursing Homes (cont.)</vt:lpstr>
      <vt:lpstr>PowerPoint Presentation</vt:lpstr>
      <vt:lpstr>Potentially Preventable Events Related to Medication</vt:lpstr>
      <vt:lpstr>Potentially Preventable Events Related to Medication (cont.)</vt:lpstr>
      <vt:lpstr>Potentially Preventable Events Related to Resident Care</vt:lpstr>
      <vt:lpstr>Potentially Preventable Events Related to Resident Care (cont.)</vt:lpstr>
      <vt:lpstr>Potentially Preventable Events Related to Infections</vt:lpstr>
      <vt:lpstr>Let’s Chat: Prioritizing Potentially Preventable Events </vt:lpstr>
      <vt:lpstr>PowerPoint Presentation</vt:lpstr>
      <vt:lpstr>Case Exemplar: Mr. Edwards</vt:lpstr>
      <vt:lpstr>Case Exemplar: Mr. Edwards  (cont. 1)</vt:lpstr>
      <vt:lpstr>Case Exemplar: Mr. Edwards  (cont. 2)</vt:lpstr>
      <vt:lpstr>Case Exemplar: Mr. Edwards  (cont. 3)</vt:lpstr>
      <vt:lpstr>Let’s Chat: Mr. Edwards</vt:lpstr>
      <vt:lpstr>PowerPoint Presentation</vt:lpstr>
      <vt:lpstr>Select QMs: Massachusetts and National Averages</vt:lpstr>
      <vt:lpstr>MDS Item: N0350 Insulin</vt:lpstr>
      <vt:lpstr>MDS Item: N0410 Medications Received</vt:lpstr>
      <vt:lpstr>Break Time</vt:lpstr>
      <vt:lpstr>PowerPoint Presentation</vt:lpstr>
      <vt:lpstr>PowerPoint Presentation</vt:lpstr>
      <vt:lpstr>Adverse Drug Event</vt:lpstr>
      <vt:lpstr>Adverse Drug Reaction</vt:lpstr>
      <vt:lpstr>Prescribing Cascade</vt:lpstr>
      <vt:lpstr>Using the CMS Tool to Evaluate Your Facility’s Medication Protocol</vt:lpstr>
      <vt:lpstr>Let’s Chat: Results of Review</vt:lpstr>
      <vt:lpstr>Three Applications</vt:lpstr>
      <vt:lpstr>Debriefing Points to Ponder</vt:lpstr>
      <vt:lpstr>October Learning Sessions: Measuring Quality with Process and Outcome Measures</vt:lpstr>
      <vt:lpstr>Questions and Discussion</vt:lpstr>
      <vt:lpstr>CMS Adverse Event Resources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Supportive Planning and Operations Team (SPOT) Initiative Learning Session #2</dc:title>
  <dc:creator>Jennifer Pettis</dc:creator>
  <cp:lastModifiedBy>AutoBVT</cp:lastModifiedBy>
  <cp:revision>241</cp:revision>
  <cp:lastPrinted>2018-01-02T21:27:33Z</cp:lastPrinted>
  <dcterms:created xsi:type="dcterms:W3CDTF">2006-08-16T00:00:00Z</dcterms:created>
  <dcterms:modified xsi:type="dcterms:W3CDTF">2018-10-04T14:28:15Z</dcterms:modified>
</cp:coreProperties>
</file>