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4" r:id="rId3"/>
  </p:sldMasterIdLst>
  <p:notesMasterIdLst>
    <p:notesMasterId r:id="rId44"/>
  </p:notesMasterIdLst>
  <p:handoutMasterIdLst>
    <p:handoutMasterId r:id="rId45"/>
  </p:handoutMasterIdLst>
  <p:sldIdLst>
    <p:sldId id="256" r:id="rId4"/>
    <p:sldId id="387" r:id="rId5"/>
    <p:sldId id="315" r:id="rId6"/>
    <p:sldId id="259" r:id="rId7"/>
    <p:sldId id="388" r:id="rId8"/>
    <p:sldId id="345" r:id="rId9"/>
    <p:sldId id="428" r:id="rId10"/>
    <p:sldId id="390" r:id="rId11"/>
    <p:sldId id="394" r:id="rId12"/>
    <p:sldId id="391" r:id="rId13"/>
    <p:sldId id="396" r:id="rId14"/>
    <p:sldId id="418" r:id="rId15"/>
    <p:sldId id="415" r:id="rId16"/>
    <p:sldId id="425" r:id="rId17"/>
    <p:sldId id="416" r:id="rId18"/>
    <p:sldId id="417" r:id="rId19"/>
    <p:sldId id="421" r:id="rId20"/>
    <p:sldId id="397" r:id="rId21"/>
    <p:sldId id="404" r:id="rId22"/>
    <p:sldId id="405" r:id="rId23"/>
    <p:sldId id="407" r:id="rId24"/>
    <p:sldId id="411" r:id="rId25"/>
    <p:sldId id="412" r:id="rId26"/>
    <p:sldId id="408" r:id="rId27"/>
    <p:sldId id="409" r:id="rId28"/>
    <p:sldId id="413" r:id="rId29"/>
    <p:sldId id="410" r:id="rId30"/>
    <p:sldId id="414" r:id="rId31"/>
    <p:sldId id="406" r:id="rId32"/>
    <p:sldId id="398" r:id="rId33"/>
    <p:sldId id="399" r:id="rId34"/>
    <p:sldId id="400" r:id="rId35"/>
    <p:sldId id="429" r:id="rId36"/>
    <p:sldId id="422" r:id="rId37"/>
    <p:sldId id="401" r:id="rId38"/>
    <p:sldId id="402" r:id="rId39"/>
    <p:sldId id="389" r:id="rId40"/>
    <p:sldId id="295" r:id="rId41"/>
    <p:sldId id="403" r:id="rId42"/>
    <p:sldId id="427" r:id="rId4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Pettis" initials="JP" lastIdx="5" clrIdx="0"/>
  <p:cmAuthor id="1" name="Donna Hurd" initials="DH" lastIdx="16" clrIdx="1">
    <p:extLst/>
  </p:cmAuthor>
  <p:cmAuthor id="2" name="Rosanna Bertrand" initials="RB" lastIdx="7" clrIdx="2">
    <p:extLst/>
  </p:cmAuthor>
  <p:cmAuthor id="3" name="Terry Moore" initials="TM" lastIdx="2" clrIdx="3"/>
  <p:cmAuthor id="4" name="Teresa Mota" initials="TM" lastIdx="6" clrIdx="4">
    <p:extLst/>
  </p:cmAuthor>
  <p:cmAuthor id="5" name="Gabrielle Katz" initials="GK" lastIdx="1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9307" autoAdjust="0"/>
  </p:normalViewPr>
  <p:slideViewPr>
    <p:cSldViewPr>
      <p:cViewPr>
        <p:scale>
          <a:sx n="64" d="100"/>
          <a:sy n="64" d="100"/>
        </p:scale>
        <p:origin x="-196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126" y="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Reduction</a:t>
            </a:r>
            <a:r>
              <a:rPr lang="en-US" sz="2400" b="1" baseline="0" dirty="0" smtClean="0"/>
              <a:t> in Antianxiety/Hypnotic Drugs</a:t>
            </a:r>
            <a:endParaRPr lang="en-US" sz="2400" b="1" dirty="0"/>
          </a:p>
        </c:rich>
      </c:tx>
      <c:layout>
        <c:manualLayout>
          <c:xMode val="edge"/>
          <c:yMode val="edge"/>
          <c:x val="0.1754276315789473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939779320348093E-2"/>
          <c:y val="0.1298656740319715"/>
          <c:w val="0.92012601015333606"/>
          <c:h val="0.753716893556355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mmm\-yy</c:formatCode>
                <c:ptCount val="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14</c:v>
                </c:pt>
                <c:pt idx="2">
                  <c:v>10</c:v>
                </c:pt>
                <c:pt idx="3">
                  <c:v>10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501440"/>
        <c:axId val="63503360"/>
      </c:lineChart>
      <c:dateAx>
        <c:axId val="6350144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3360"/>
        <c:crosses val="autoZero"/>
        <c:auto val="1"/>
        <c:lblOffset val="100"/>
        <c:baseTimeUnit val="months"/>
      </c:dateAx>
      <c:valAx>
        <c:axId val="63503360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8B87F-954D-4956-95A2-1A0D5FF155C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AE2A3-F751-45F6-B00B-0CBF5B471CA3}">
      <dgm:prSet phldrT="[Text]"/>
      <dgm:spPr/>
      <dgm:t>
        <a:bodyPr/>
        <a:lstStyle/>
        <a:p>
          <a:r>
            <a:rPr lang="en-US" dirty="0" smtClean="0"/>
            <a:t>Minimum Data Set (MDS)</a:t>
          </a:r>
          <a:endParaRPr lang="en-US" dirty="0"/>
        </a:p>
      </dgm:t>
    </dgm:pt>
    <dgm:pt modelId="{B0D4C21F-688F-4A19-95AA-70C83B229F9E}" type="parTrans" cxnId="{F38DC224-57EC-4B51-ABCA-5C09902C585F}">
      <dgm:prSet/>
      <dgm:spPr/>
      <dgm:t>
        <a:bodyPr/>
        <a:lstStyle/>
        <a:p>
          <a:endParaRPr lang="en-US"/>
        </a:p>
      </dgm:t>
    </dgm:pt>
    <dgm:pt modelId="{B69C42F0-FF70-4994-8AEC-1FC451591198}" type="sibTrans" cxnId="{F38DC224-57EC-4B51-ABCA-5C09902C585F}">
      <dgm:prSet/>
      <dgm:spPr/>
      <dgm:t>
        <a:bodyPr/>
        <a:lstStyle/>
        <a:p>
          <a:endParaRPr lang="en-US"/>
        </a:p>
      </dgm:t>
    </dgm:pt>
    <dgm:pt modelId="{CEEAB12E-2261-43F9-9CE4-10BC88C6AC97}">
      <dgm:prSet phldrT="[Text]"/>
      <dgm:spPr/>
      <dgm:t>
        <a:bodyPr/>
        <a:lstStyle/>
        <a:p>
          <a:r>
            <a:rPr lang="en-US" dirty="0" smtClean="0"/>
            <a:t>Feedback from Staff, Residents, and Families</a:t>
          </a:r>
          <a:endParaRPr lang="en-US" dirty="0"/>
        </a:p>
      </dgm:t>
    </dgm:pt>
    <dgm:pt modelId="{8F329F67-66A5-467A-A757-FA8377D29812}" type="parTrans" cxnId="{8BA91F37-C57A-4902-9D9A-91884D3FE3DC}">
      <dgm:prSet/>
      <dgm:spPr/>
      <dgm:t>
        <a:bodyPr/>
        <a:lstStyle/>
        <a:p>
          <a:endParaRPr lang="en-US"/>
        </a:p>
      </dgm:t>
    </dgm:pt>
    <dgm:pt modelId="{9D187D49-944F-4ABA-9923-4D32D32E79AC}" type="sibTrans" cxnId="{8BA91F37-C57A-4902-9D9A-91884D3FE3DC}">
      <dgm:prSet/>
      <dgm:spPr/>
      <dgm:t>
        <a:bodyPr/>
        <a:lstStyle/>
        <a:p>
          <a:endParaRPr lang="en-US"/>
        </a:p>
      </dgm:t>
    </dgm:pt>
    <dgm:pt modelId="{3E300105-6896-486D-A42E-C07F22040AC5}">
      <dgm:prSet phldrT="[Text]"/>
      <dgm:spPr/>
      <dgm:t>
        <a:bodyPr/>
        <a:lstStyle/>
        <a:p>
          <a:r>
            <a:rPr lang="en-US" dirty="0" smtClean="0"/>
            <a:t>Audits of Logs, Trackers, etc.</a:t>
          </a:r>
          <a:endParaRPr lang="en-US" dirty="0"/>
        </a:p>
      </dgm:t>
    </dgm:pt>
    <dgm:pt modelId="{9034CF99-265B-4059-BEA2-B2E98D2F3080}" type="parTrans" cxnId="{B46384F5-F7E8-4AB6-851D-B65F7B3FD612}">
      <dgm:prSet/>
      <dgm:spPr/>
      <dgm:t>
        <a:bodyPr/>
        <a:lstStyle/>
        <a:p>
          <a:endParaRPr lang="en-US"/>
        </a:p>
      </dgm:t>
    </dgm:pt>
    <dgm:pt modelId="{44139A29-EF49-460F-90E8-D5DF3F8237AF}" type="sibTrans" cxnId="{B46384F5-F7E8-4AB6-851D-B65F7B3FD612}">
      <dgm:prSet/>
      <dgm:spPr/>
      <dgm:t>
        <a:bodyPr/>
        <a:lstStyle/>
        <a:p>
          <a:endParaRPr lang="en-US"/>
        </a:p>
      </dgm:t>
    </dgm:pt>
    <dgm:pt modelId="{8F08676A-91DD-4BB2-863D-0D6C36514C21}">
      <dgm:prSet phldrT="[Text]"/>
      <dgm:spPr/>
      <dgm:t>
        <a:bodyPr/>
        <a:lstStyle/>
        <a:p>
          <a:r>
            <a:rPr lang="en-US" dirty="0" smtClean="0"/>
            <a:t>Quality Measures (QMs)</a:t>
          </a:r>
          <a:endParaRPr lang="en-US" dirty="0"/>
        </a:p>
      </dgm:t>
    </dgm:pt>
    <dgm:pt modelId="{167F4F3A-7E79-42B4-B64F-4E9627305E39}" type="parTrans" cxnId="{CC1EC556-8A50-493F-A429-306F33A4DBA8}">
      <dgm:prSet/>
      <dgm:spPr/>
      <dgm:t>
        <a:bodyPr/>
        <a:lstStyle/>
        <a:p>
          <a:endParaRPr lang="en-US"/>
        </a:p>
      </dgm:t>
    </dgm:pt>
    <dgm:pt modelId="{27F6A206-1643-4824-82C0-8E5D3D4DFB3D}" type="sibTrans" cxnId="{CC1EC556-8A50-493F-A429-306F33A4DBA8}">
      <dgm:prSet/>
      <dgm:spPr/>
      <dgm:t>
        <a:bodyPr/>
        <a:lstStyle/>
        <a:p>
          <a:endParaRPr lang="en-US"/>
        </a:p>
      </dgm:t>
    </dgm:pt>
    <dgm:pt modelId="{8914B30E-B0B1-4762-AF69-A7AC62CF644C}">
      <dgm:prSet/>
      <dgm:spPr/>
      <dgm:t>
        <a:bodyPr/>
        <a:lstStyle/>
        <a:p>
          <a:r>
            <a:rPr lang="en-US" dirty="0" smtClean="0"/>
            <a:t>Medical Record Reviews</a:t>
          </a:r>
          <a:endParaRPr lang="en-US" dirty="0"/>
        </a:p>
      </dgm:t>
    </dgm:pt>
    <dgm:pt modelId="{6B8D6DAE-E769-4279-A2AC-17CD737212F5}" type="parTrans" cxnId="{41BC4138-042F-460B-921C-193A7D66C5D9}">
      <dgm:prSet/>
      <dgm:spPr/>
      <dgm:t>
        <a:bodyPr/>
        <a:lstStyle/>
        <a:p>
          <a:endParaRPr lang="en-US"/>
        </a:p>
      </dgm:t>
    </dgm:pt>
    <dgm:pt modelId="{35D8AF03-8907-47B6-9896-A615CFD0D41E}" type="sibTrans" cxnId="{41BC4138-042F-460B-921C-193A7D66C5D9}">
      <dgm:prSet/>
      <dgm:spPr/>
      <dgm:t>
        <a:bodyPr/>
        <a:lstStyle/>
        <a:p>
          <a:endParaRPr lang="en-US"/>
        </a:p>
      </dgm:t>
    </dgm:pt>
    <dgm:pt modelId="{E4FA5029-D67C-44DF-AFE8-BDD7459AEC76}">
      <dgm:prSet/>
      <dgm:spPr/>
      <dgm:t>
        <a:bodyPr/>
        <a:lstStyle/>
        <a:p>
          <a:r>
            <a:rPr lang="en-US" dirty="0" smtClean="0"/>
            <a:t>Survey Results</a:t>
          </a:r>
          <a:endParaRPr lang="en-US" dirty="0"/>
        </a:p>
      </dgm:t>
    </dgm:pt>
    <dgm:pt modelId="{99012657-C998-4603-B6B5-C8003BAA1698}" type="parTrans" cxnId="{DF49D322-A34A-49C7-B6F6-839A8348E934}">
      <dgm:prSet/>
      <dgm:spPr/>
      <dgm:t>
        <a:bodyPr/>
        <a:lstStyle/>
        <a:p>
          <a:endParaRPr lang="en-US"/>
        </a:p>
      </dgm:t>
    </dgm:pt>
    <dgm:pt modelId="{3B5A1D21-8B82-4699-9DAB-F71576D48490}" type="sibTrans" cxnId="{DF49D322-A34A-49C7-B6F6-839A8348E934}">
      <dgm:prSet/>
      <dgm:spPr/>
      <dgm:t>
        <a:bodyPr/>
        <a:lstStyle/>
        <a:p>
          <a:endParaRPr lang="en-US"/>
        </a:p>
      </dgm:t>
    </dgm:pt>
    <dgm:pt modelId="{1620E629-3F9B-496F-A2CC-97B45F8CB67B}" type="pres">
      <dgm:prSet presAssocID="{47A8B87F-954D-4956-95A2-1A0D5FF155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ED8FA-DE3B-4E3D-BBC7-C79662447889}" type="pres">
      <dgm:prSet presAssocID="{2BFAE2A3-F751-45F6-B00B-0CBF5B471CA3}" presName="node" presStyleLbl="node1" presStyleIdx="0" presStyleCnt="6" custScaleX="100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B9291-ED81-4830-A949-F57A76F71683}" type="pres">
      <dgm:prSet presAssocID="{B69C42F0-FF70-4994-8AEC-1FC451591198}" presName="sibTrans" presStyleCnt="0"/>
      <dgm:spPr/>
    </dgm:pt>
    <dgm:pt modelId="{C0BF38ED-CA03-45C2-8C4C-1BD593CC50BC}" type="pres">
      <dgm:prSet presAssocID="{CEEAB12E-2261-43F9-9CE4-10BC88C6AC9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3C2BD-58BF-4EA8-8523-F27ECFB7E67F}" type="pres">
      <dgm:prSet presAssocID="{9D187D49-944F-4ABA-9923-4D32D32E79AC}" presName="sibTrans" presStyleCnt="0"/>
      <dgm:spPr/>
    </dgm:pt>
    <dgm:pt modelId="{65C7B495-043B-45B9-9D49-6D51A145A78C}" type="pres">
      <dgm:prSet presAssocID="{3E300105-6896-486D-A42E-C07F22040AC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0A0EC-D53F-4D31-83C5-63222055FB1E}" type="pres">
      <dgm:prSet presAssocID="{44139A29-EF49-460F-90E8-D5DF3F8237AF}" presName="sibTrans" presStyleCnt="0"/>
      <dgm:spPr/>
    </dgm:pt>
    <dgm:pt modelId="{0BE2983F-1D0A-4AFD-9D3B-6F5E69FF05DA}" type="pres">
      <dgm:prSet presAssocID="{8F08676A-91DD-4BB2-863D-0D6C36514C2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09AEC-9654-4DF3-9D22-7A573BCC13EE}" type="pres">
      <dgm:prSet presAssocID="{27F6A206-1643-4824-82C0-8E5D3D4DFB3D}" presName="sibTrans" presStyleCnt="0"/>
      <dgm:spPr/>
    </dgm:pt>
    <dgm:pt modelId="{CAD0D6C4-58C8-4E62-A16C-FC11588E55A5}" type="pres">
      <dgm:prSet presAssocID="{8914B30E-B0B1-4762-AF69-A7AC62CF644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6D1C4-066E-4DDE-899D-8056C0EE2DD3}" type="pres">
      <dgm:prSet presAssocID="{35D8AF03-8907-47B6-9896-A615CFD0D41E}" presName="sibTrans" presStyleCnt="0"/>
      <dgm:spPr/>
    </dgm:pt>
    <dgm:pt modelId="{0B9AFB10-A89C-4E94-B322-61E6DB163EC0}" type="pres">
      <dgm:prSet presAssocID="{E4FA5029-D67C-44DF-AFE8-BDD7459AEC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2DB160-C2AF-48F9-9924-DCB5B39DC6FA}" type="presOf" srcId="{8914B30E-B0B1-4762-AF69-A7AC62CF644C}" destId="{CAD0D6C4-58C8-4E62-A16C-FC11588E55A5}" srcOrd="0" destOrd="0" presId="urn:microsoft.com/office/officeart/2005/8/layout/default"/>
    <dgm:cxn modelId="{CC1EC556-8A50-493F-A429-306F33A4DBA8}" srcId="{47A8B87F-954D-4956-95A2-1A0D5FF155CE}" destId="{8F08676A-91DD-4BB2-863D-0D6C36514C21}" srcOrd="3" destOrd="0" parTransId="{167F4F3A-7E79-42B4-B64F-4E9627305E39}" sibTransId="{27F6A206-1643-4824-82C0-8E5D3D4DFB3D}"/>
    <dgm:cxn modelId="{DF49D322-A34A-49C7-B6F6-839A8348E934}" srcId="{47A8B87F-954D-4956-95A2-1A0D5FF155CE}" destId="{E4FA5029-D67C-44DF-AFE8-BDD7459AEC76}" srcOrd="5" destOrd="0" parTransId="{99012657-C998-4603-B6B5-C8003BAA1698}" sibTransId="{3B5A1D21-8B82-4699-9DAB-F71576D48490}"/>
    <dgm:cxn modelId="{F3BE91FD-AF84-4D6D-8CE7-8C573526E08C}" type="presOf" srcId="{47A8B87F-954D-4956-95A2-1A0D5FF155CE}" destId="{1620E629-3F9B-496F-A2CC-97B45F8CB67B}" srcOrd="0" destOrd="0" presId="urn:microsoft.com/office/officeart/2005/8/layout/default"/>
    <dgm:cxn modelId="{8BA91F37-C57A-4902-9D9A-91884D3FE3DC}" srcId="{47A8B87F-954D-4956-95A2-1A0D5FF155CE}" destId="{CEEAB12E-2261-43F9-9CE4-10BC88C6AC97}" srcOrd="1" destOrd="0" parTransId="{8F329F67-66A5-467A-A757-FA8377D29812}" sibTransId="{9D187D49-944F-4ABA-9923-4D32D32E79AC}"/>
    <dgm:cxn modelId="{7BEA870F-A1F2-470D-B839-D6AC00323DF1}" type="presOf" srcId="{8F08676A-91DD-4BB2-863D-0D6C36514C21}" destId="{0BE2983F-1D0A-4AFD-9D3B-6F5E69FF05DA}" srcOrd="0" destOrd="0" presId="urn:microsoft.com/office/officeart/2005/8/layout/default"/>
    <dgm:cxn modelId="{41BC4138-042F-460B-921C-193A7D66C5D9}" srcId="{47A8B87F-954D-4956-95A2-1A0D5FF155CE}" destId="{8914B30E-B0B1-4762-AF69-A7AC62CF644C}" srcOrd="4" destOrd="0" parTransId="{6B8D6DAE-E769-4279-A2AC-17CD737212F5}" sibTransId="{35D8AF03-8907-47B6-9896-A615CFD0D41E}"/>
    <dgm:cxn modelId="{B0A345FE-B76D-4236-A9D3-172962EBE24B}" type="presOf" srcId="{CEEAB12E-2261-43F9-9CE4-10BC88C6AC97}" destId="{C0BF38ED-CA03-45C2-8C4C-1BD593CC50BC}" srcOrd="0" destOrd="0" presId="urn:microsoft.com/office/officeart/2005/8/layout/default"/>
    <dgm:cxn modelId="{816E4DFC-EB7A-4D06-A29B-BCE6E651D1E1}" type="presOf" srcId="{3E300105-6896-486D-A42E-C07F22040AC5}" destId="{65C7B495-043B-45B9-9D49-6D51A145A78C}" srcOrd="0" destOrd="0" presId="urn:microsoft.com/office/officeart/2005/8/layout/default"/>
    <dgm:cxn modelId="{B46384F5-F7E8-4AB6-851D-B65F7B3FD612}" srcId="{47A8B87F-954D-4956-95A2-1A0D5FF155CE}" destId="{3E300105-6896-486D-A42E-C07F22040AC5}" srcOrd="2" destOrd="0" parTransId="{9034CF99-265B-4059-BEA2-B2E98D2F3080}" sibTransId="{44139A29-EF49-460F-90E8-D5DF3F8237AF}"/>
    <dgm:cxn modelId="{3B2C6994-13EA-415C-93A6-39B3CD6F1DAC}" type="presOf" srcId="{E4FA5029-D67C-44DF-AFE8-BDD7459AEC76}" destId="{0B9AFB10-A89C-4E94-B322-61E6DB163EC0}" srcOrd="0" destOrd="0" presId="urn:microsoft.com/office/officeart/2005/8/layout/default"/>
    <dgm:cxn modelId="{46622F29-F995-421A-9FE1-81B39725E8FF}" type="presOf" srcId="{2BFAE2A3-F751-45F6-B00B-0CBF5B471CA3}" destId="{C0DED8FA-DE3B-4E3D-BBC7-C79662447889}" srcOrd="0" destOrd="0" presId="urn:microsoft.com/office/officeart/2005/8/layout/default"/>
    <dgm:cxn modelId="{F38DC224-57EC-4B51-ABCA-5C09902C585F}" srcId="{47A8B87F-954D-4956-95A2-1A0D5FF155CE}" destId="{2BFAE2A3-F751-45F6-B00B-0CBF5B471CA3}" srcOrd="0" destOrd="0" parTransId="{B0D4C21F-688F-4A19-95AA-70C83B229F9E}" sibTransId="{B69C42F0-FF70-4994-8AEC-1FC451591198}"/>
    <dgm:cxn modelId="{5E61B3A5-24CF-4CEA-A16A-6B7DE3F226DD}" type="presParOf" srcId="{1620E629-3F9B-496F-A2CC-97B45F8CB67B}" destId="{C0DED8FA-DE3B-4E3D-BBC7-C79662447889}" srcOrd="0" destOrd="0" presId="urn:microsoft.com/office/officeart/2005/8/layout/default"/>
    <dgm:cxn modelId="{3ACE1526-C7D3-4A17-B1C6-2E94A3AE10EA}" type="presParOf" srcId="{1620E629-3F9B-496F-A2CC-97B45F8CB67B}" destId="{C8AB9291-ED81-4830-A949-F57A76F71683}" srcOrd="1" destOrd="0" presId="urn:microsoft.com/office/officeart/2005/8/layout/default"/>
    <dgm:cxn modelId="{9A7C5EFD-4C1D-4E4B-A734-AEA6ADBA9287}" type="presParOf" srcId="{1620E629-3F9B-496F-A2CC-97B45F8CB67B}" destId="{C0BF38ED-CA03-45C2-8C4C-1BD593CC50BC}" srcOrd="2" destOrd="0" presId="urn:microsoft.com/office/officeart/2005/8/layout/default"/>
    <dgm:cxn modelId="{B0F05626-BEEE-400D-9B64-70E742A65487}" type="presParOf" srcId="{1620E629-3F9B-496F-A2CC-97B45F8CB67B}" destId="{D403C2BD-58BF-4EA8-8523-F27ECFB7E67F}" srcOrd="3" destOrd="0" presId="urn:microsoft.com/office/officeart/2005/8/layout/default"/>
    <dgm:cxn modelId="{FAEDA997-B90E-4265-89CE-B62ECC9854F7}" type="presParOf" srcId="{1620E629-3F9B-496F-A2CC-97B45F8CB67B}" destId="{65C7B495-043B-45B9-9D49-6D51A145A78C}" srcOrd="4" destOrd="0" presId="urn:microsoft.com/office/officeart/2005/8/layout/default"/>
    <dgm:cxn modelId="{64B70A3D-A605-46F2-8A0E-521AA8F76E07}" type="presParOf" srcId="{1620E629-3F9B-496F-A2CC-97B45F8CB67B}" destId="{DFE0A0EC-D53F-4D31-83C5-63222055FB1E}" srcOrd="5" destOrd="0" presId="urn:microsoft.com/office/officeart/2005/8/layout/default"/>
    <dgm:cxn modelId="{075CB33D-4E6E-4620-8DDA-90F472DEFDE9}" type="presParOf" srcId="{1620E629-3F9B-496F-A2CC-97B45F8CB67B}" destId="{0BE2983F-1D0A-4AFD-9D3B-6F5E69FF05DA}" srcOrd="6" destOrd="0" presId="urn:microsoft.com/office/officeart/2005/8/layout/default"/>
    <dgm:cxn modelId="{11AA5A36-13A3-4476-9058-14C64BDD3804}" type="presParOf" srcId="{1620E629-3F9B-496F-A2CC-97B45F8CB67B}" destId="{74309AEC-9654-4DF3-9D22-7A573BCC13EE}" srcOrd="7" destOrd="0" presId="urn:microsoft.com/office/officeart/2005/8/layout/default"/>
    <dgm:cxn modelId="{7EEC3F4A-63B7-4810-ABD6-B05977A61A8A}" type="presParOf" srcId="{1620E629-3F9B-496F-A2CC-97B45F8CB67B}" destId="{CAD0D6C4-58C8-4E62-A16C-FC11588E55A5}" srcOrd="8" destOrd="0" presId="urn:microsoft.com/office/officeart/2005/8/layout/default"/>
    <dgm:cxn modelId="{319AF8A5-6C3D-48A7-9E60-9BB91D8CBD91}" type="presParOf" srcId="{1620E629-3F9B-496F-A2CC-97B45F8CB67B}" destId="{12F6D1C4-066E-4DDE-899D-8056C0EE2DD3}" srcOrd="9" destOrd="0" presId="urn:microsoft.com/office/officeart/2005/8/layout/default"/>
    <dgm:cxn modelId="{A1C65333-34AE-4E80-B2B9-7B4AFEE1B9B6}" type="presParOf" srcId="{1620E629-3F9B-496F-A2CC-97B45F8CB67B}" destId="{0B9AFB10-A89C-4E94-B322-61E6DB163E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EA0DD-C938-4B70-9292-476BAA62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3A9C61-D010-4FA3-994F-DFE9C10DB520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1ACA86-36E8-47A5-8B59-2F8C9121F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7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0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14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86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64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82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22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5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0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0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34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98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6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06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5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51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Terry.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76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46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6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47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6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2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0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96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98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baseline="0" dirty="0" smtClean="0"/>
              <a:t>Here is an</a:t>
            </a:r>
          </a:p>
          <a:p>
            <a:r>
              <a:rPr lang="en-US" sz="1200" b="0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670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40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752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7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65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70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1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001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2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2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8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67200"/>
            <a:ext cx="5486400" cy="4562767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7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2762" y="3556932"/>
            <a:ext cx="3636627" cy="255864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>
              <a:spcAft>
                <a:spcPts val="0"/>
              </a:spcAft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62" y="2480945"/>
            <a:ext cx="3636627" cy="9480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3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2"/>
            <a:ext cx="7721600" cy="4218148"/>
          </a:xfrm>
        </p:spPr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5805266"/>
            <a:ext cx="7721600" cy="470124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576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Wingdings" pitchFamily="2" charset="2"/>
              <a:buChar char="Ø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3097"/>
          </a:xfrm>
          <a:prstGeom prst="rect">
            <a:avLst/>
          </a:prstGeom>
        </p:spPr>
        <p:txBody>
          <a:bodyPr vert="horz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9222"/>
            <a:ext cx="290509" cy="2743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baseline="0">
                <a:solidFill>
                  <a:schemeClr val="tx1"/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pPr defTabSz="457200"/>
            <a:fld id="{EFD2656D-1963-1549-B61C-EC61E9853F90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855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3784156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242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635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3784157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3824288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015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/>
          <a:lstStyle>
            <a:lvl1pPr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810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342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2174875"/>
            <a:ext cx="7756081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14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360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876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842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2"/>
            <a:ext cx="7721600" cy="4218148"/>
          </a:xfrm>
        </p:spPr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5805266"/>
            <a:ext cx="7721600" cy="470124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6505" y="6499222"/>
            <a:ext cx="290509" cy="274320"/>
          </a:xfrm>
          <a:prstGeom prst="rect">
            <a:avLst/>
          </a:prstGeom>
        </p:spPr>
        <p:txBody>
          <a:bodyPr/>
          <a:lstStyle/>
          <a:p>
            <a:pPr eaLnBrk="1" hangingPunct="1"/>
            <a:fld id="{EFD2656D-1963-1549-B61C-EC61E9853F90}" type="slidenum">
              <a:rPr 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3097"/>
          </a:xfrm>
          <a:prstGeom prst="rect">
            <a:avLst/>
          </a:prstGeom>
        </p:spPr>
        <p:txBody>
          <a:bodyPr vert="horz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761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3784156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242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979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3784157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3824288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18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/>
          <a:lstStyle>
            <a:lvl1pPr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04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610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2174875"/>
            <a:ext cx="7756081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952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088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03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4" name="Picture 3" descr="abt_assoc_lockup.ai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500" y="627213"/>
            <a:ext cx="1460250" cy="14717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8500" y="2404645"/>
            <a:ext cx="3848778" cy="3826144"/>
          </a:xfrm>
          <a:prstGeom prst="roundRect">
            <a:avLst>
              <a:gd name="adj" fmla="val 953"/>
            </a:avLst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0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000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A"/>
        </a:buClr>
        <a:buFont typeface="Wingdings" charset="2"/>
        <a:buChar char="§"/>
        <a:defRPr sz="3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457200"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Arial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en-US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52600" y="6291233"/>
            <a:ext cx="1813562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9600" y="6120672"/>
            <a:ext cx="1066800" cy="478536"/>
            <a:chOff x="663535" y="6136864"/>
            <a:chExt cx="801963" cy="4023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3535" y="6138609"/>
              <a:ext cx="398846" cy="3988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81" y="6136864"/>
              <a:ext cx="403117" cy="402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6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4400" b="1" dirty="0" smtClean="0">
              <a:solidFill>
                <a:srgbClr val="FF000A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14" name="Rounded Rectangle 13"/>
          <p:cNvSpPr/>
          <p:nvPr userDrawn="1"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457200"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Arial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en-US" sz="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1752600" y="6291233"/>
            <a:ext cx="1813562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9600" y="6120672"/>
            <a:ext cx="1066800" cy="478536"/>
            <a:chOff x="663535" y="6136864"/>
            <a:chExt cx="801963" cy="40233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3535" y="6138609"/>
              <a:ext cx="398846" cy="39884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81" y="6136864"/>
              <a:ext cx="403117" cy="402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8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qtso.cms.gov/system/files/2018-03/cspr_sec11_mds_prvdr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Provider-Enrollment-and-Certification/QAPI/Downloads/ProcessToolFramework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qtso.cms.gov/system/files/2018-03/cspr_sec11_mds_prvdr.pdf" TargetMode="External"/><Relationship Id="rId4" Type="http://schemas.openxmlformats.org/officeDocument/2006/relationships/hyperlink" Target="https://www.cms.gov/Medicare/Quality-Initiatives-Patient-Assessment-Instruments/NursingHomeQualityInits/NHQIQualityMeasure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1360" y="2549979"/>
            <a:ext cx="3695526" cy="3679382"/>
          </a:xfrm>
          <a:solidFill>
            <a:srgbClr val="DA291C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The Supportive Planning and Operations Team (SPOT) Initiative 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Learning Session #3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1600" b="1" dirty="0" smtClean="0">
                <a:solidFill>
                  <a:prstClr val="white"/>
                </a:solidFill>
              </a:rPr>
              <a:t>October 15, 2018 – </a:t>
            </a:r>
            <a:r>
              <a:rPr lang="en-US" sz="1600" b="1" dirty="0">
                <a:solidFill>
                  <a:prstClr val="white"/>
                </a:solidFill>
              </a:rPr>
              <a:t>Worcester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October 16, </a:t>
            </a:r>
            <a:r>
              <a:rPr lang="en-US" sz="1600" b="1" dirty="0">
                <a:solidFill>
                  <a:prstClr val="white"/>
                </a:solidFill>
              </a:rPr>
              <a:t>2018 – Burlington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October 17, </a:t>
            </a:r>
            <a:r>
              <a:rPr lang="en-US" sz="1600" b="1" dirty="0">
                <a:solidFill>
                  <a:prstClr val="white"/>
                </a:solidFill>
              </a:rPr>
              <a:t>2018 – Raynham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October 18, </a:t>
            </a:r>
            <a:r>
              <a:rPr lang="en-US" sz="1600" b="1" dirty="0">
                <a:solidFill>
                  <a:prstClr val="white"/>
                </a:solidFill>
              </a:rPr>
              <a:t>2018 – Springfield</a:t>
            </a:r>
          </a:p>
          <a:p>
            <a:pPr lvl="0" algn="ctr"/>
            <a:endParaRPr lang="en-US" sz="1600" b="1" dirty="0">
              <a:solidFill>
                <a:prstClr val="white"/>
              </a:solidFill>
            </a:endParaRPr>
          </a:p>
          <a:p>
            <a:pPr lvl="0" algn="ctr"/>
            <a:endParaRPr lang="en-US" sz="1600" b="1" dirty="0">
              <a:solidFill>
                <a:prstClr val="white"/>
              </a:solidFill>
            </a:endParaRPr>
          </a:p>
          <a:p>
            <a:pPr algn="ctr"/>
            <a:endParaRPr lang="en-US" sz="2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13100" y="2404643"/>
            <a:ext cx="904875" cy="1324033"/>
          </a:xfrm>
          <a:prstGeom prst="roundRect">
            <a:avLst>
              <a:gd name="adj" fmla="val 2207"/>
            </a:avLst>
          </a:prstGeom>
          <a:solidFill>
            <a:srgbClr val="BFCED6"/>
          </a:solidFill>
          <a:ln>
            <a:solidFill>
              <a:srgbClr val="D0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2288" y="5316670"/>
            <a:ext cx="910246" cy="914119"/>
          </a:xfrm>
          <a:prstGeom prst="roundRect">
            <a:avLst>
              <a:gd name="adj" fmla="val 2207"/>
            </a:avLst>
          </a:prstGeom>
          <a:solidFill>
            <a:srgbClr val="DFD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7225" y="5316670"/>
            <a:ext cx="1878455" cy="914119"/>
          </a:xfrm>
          <a:prstGeom prst="roundRect">
            <a:avLst>
              <a:gd name="adj" fmla="val 2207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658" y="4371975"/>
            <a:ext cx="2830875" cy="8772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</p:pic>
      <p:pic>
        <p:nvPicPr>
          <p:cNvPr id="1026" name="Picture 2" descr="\\camfilesrv02\redirected$\plotzkem\Desktop\NursingHome_SlideSh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50" y="2391252"/>
            <a:ext cx="2895705" cy="1927712"/>
          </a:xfrm>
          <a:prstGeom prst="roundRect">
            <a:avLst>
              <a:gd name="adj" fmla="val 3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225" y="3796079"/>
            <a:ext cx="969935" cy="1453188"/>
          </a:xfrm>
          <a:prstGeom prst="roundRect">
            <a:avLst>
              <a:gd name="adj" fmla="val 95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\\camfilesrv02\redirected$\plotzkem\Desktop\doctor-right-answers-400x4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09" y="5306864"/>
            <a:ext cx="923925" cy="923925"/>
          </a:xfrm>
          <a:prstGeom prst="roundRect">
            <a:avLst>
              <a:gd name="adj" fmla="val 55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643440" y="6230789"/>
            <a:ext cx="788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i="1" dirty="0">
                <a:solidFill>
                  <a:prstClr val="black"/>
                </a:solidFill>
              </a:rPr>
              <a:t>Disclaimer: </a:t>
            </a:r>
            <a:r>
              <a:rPr lang="en-US" sz="1200" i="1" dirty="0" smtClean="0">
                <a:solidFill>
                  <a:prstClr val="black"/>
                </a:solidFill>
              </a:rPr>
              <a:t>Participation in this educational offering is not </a:t>
            </a:r>
            <a:r>
              <a:rPr lang="en-US" sz="1200" i="1" dirty="0">
                <a:solidFill>
                  <a:prstClr val="black"/>
                </a:solidFill>
              </a:rPr>
              <a:t>mandatory for regulatory compliance nor do </a:t>
            </a:r>
            <a:r>
              <a:rPr lang="en-US" sz="1200" i="1" dirty="0" smtClean="0">
                <a:solidFill>
                  <a:prstClr val="black"/>
                </a:solidFill>
              </a:rPr>
              <a:t>actions or tools and resources discussed in it ensure </a:t>
            </a:r>
            <a:r>
              <a:rPr lang="en-US" sz="1200" i="1" dirty="0">
                <a:solidFill>
                  <a:prstClr val="black"/>
                </a:solidFill>
              </a:rPr>
              <a:t>regulatory compliance.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80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 Hunt: Measure Examples</a:t>
            </a:r>
            <a:endParaRPr lang="en-US" dirty="0"/>
          </a:p>
        </p:txBody>
      </p:sp>
      <p:pic>
        <p:nvPicPr>
          <p:cNvPr id="2055" name="Picture 7" descr="C:\Users\pettisj\AppData\Local\Microsoft\Windows\Temporary Internet Files\Content.IE5\OG48J6JD\detective(39)[1]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0526"/>
            <a:ext cx="4267200" cy="3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048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Examples of </a:t>
            </a:r>
            <a:r>
              <a:rPr lang="en-US" sz="2400" dirty="0" smtClean="0">
                <a:solidFill>
                  <a:srgbClr val="0070C0"/>
                </a:solidFill>
              </a:rPr>
              <a:t>measures </a:t>
            </a:r>
            <a:r>
              <a:rPr lang="en-US" sz="2400" dirty="0">
                <a:solidFill>
                  <a:srgbClr val="0070C0"/>
                </a:solidFill>
              </a:rPr>
              <a:t>related to </a:t>
            </a:r>
            <a:r>
              <a:rPr lang="en-US" sz="2400" dirty="0" smtClean="0">
                <a:solidFill>
                  <a:srgbClr val="0070C0"/>
                </a:solidFill>
              </a:rPr>
              <a:t>accidents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4038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Examples of </a:t>
            </a:r>
            <a:r>
              <a:rPr lang="en-US" sz="2400" dirty="0" smtClean="0">
                <a:solidFill>
                  <a:srgbClr val="FF0000"/>
                </a:solidFill>
              </a:rPr>
              <a:t>measures </a:t>
            </a:r>
            <a:r>
              <a:rPr lang="en-US" sz="2400" dirty="0">
                <a:solidFill>
                  <a:srgbClr val="FF0000"/>
                </a:solidFill>
              </a:rPr>
              <a:t>related to </a:t>
            </a:r>
            <a:r>
              <a:rPr lang="en-US" sz="2400" dirty="0" smtClean="0">
                <a:solidFill>
                  <a:srgbClr val="FF0000"/>
                </a:solidFill>
              </a:rPr>
              <a:t>infections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905000"/>
            <a:ext cx="334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Examples of </a:t>
            </a:r>
            <a:r>
              <a:rPr lang="en-US" sz="2400" dirty="0" smtClean="0">
                <a:solidFill>
                  <a:srgbClr val="7030A0"/>
                </a:solidFill>
              </a:rPr>
              <a:t>measures </a:t>
            </a:r>
            <a:r>
              <a:rPr lang="en-US" sz="2400" dirty="0">
                <a:solidFill>
                  <a:srgbClr val="7030A0"/>
                </a:solidFill>
              </a:rPr>
              <a:t>related </a:t>
            </a:r>
            <a:r>
              <a:rPr lang="en-US" sz="2400" dirty="0" smtClean="0">
                <a:solidFill>
                  <a:srgbClr val="7030A0"/>
                </a:solidFill>
              </a:rPr>
              <a:t>to quality of life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192" y="5046371"/>
            <a:ext cx="314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Examples of </a:t>
            </a:r>
            <a:r>
              <a:rPr lang="en-US" sz="2400" dirty="0" smtClean="0">
                <a:solidFill>
                  <a:srgbClr val="00B050"/>
                </a:solidFill>
              </a:rPr>
              <a:t>measures </a:t>
            </a:r>
            <a:r>
              <a:rPr lang="en-US" sz="2400" dirty="0">
                <a:solidFill>
                  <a:srgbClr val="00B050"/>
                </a:solidFill>
              </a:rPr>
              <a:t>related to </a:t>
            </a:r>
            <a:r>
              <a:rPr lang="en-US" sz="2400" dirty="0" smtClean="0">
                <a:solidFill>
                  <a:srgbClr val="00B050"/>
                </a:solidFill>
              </a:rPr>
              <a:t>medications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5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Overview </a:t>
            </a:r>
            <a:r>
              <a:rPr lang="en-US" dirty="0">
                <a:solidFill>
                  <a:schemeClr val="bg1"/>
                </a:solidFill>
              </a:rPr>
              <a:t>of the </a:t>
            </a:r>
            <a:r>
              <a:rPr lang="en-US" dirty="0" smtClean="0">
                <a:solidFill>
                  <a:schemeClr val="bg1"/>
                </a:solidFill>
              </a:rPr>
              <a:t>Nursing Home Quality Measures </a:t>
            </a:r>
            <a:r>
              <a:rPr lang="en-US" dirty="0">
                <a:solidFill>
                  <a:schemeClr val="bg1"/>
                </a:solidFill>
              </a:rPr>
              <a:t>(QMs)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Intended Purposes of QMs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consumers information about quality of care to help them choose a nursing home.</a:t>
            </a:r>
          </a:p>
          <a:p>
            <a:r>
              <a:rPr lang="en-US" dirty="0" smtClean="0"/>
              <a:t>Understand the data involving common conditions at the nursing home(s) where they and/or their family members already live.</a:t>
            </a:r>
          </a:p>
          <a:p>
            <a:r>
              <a:rPr lang="en-US" dirty="0" smtClean="0"/>
              <a:t>Facilitate discussions with nursing home staff regarding quality.</a:t>
            </a:r>
          </a:p>
          <a:p>
            <a:r>
              <a:rPr lang="en-US" dirty="0" smtClean="0"/>
              <a:t>Give nursing home staff data to support their quality improvement efforts.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2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</a:t>
            </a:r>
            <a:r>
              <a:rPr lang="en-US" dirty="0" smtClean="0"/>
              <a:t>Stay (SS) QMs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Percent </a:t>
            </a:r>
            <a:r>
              <a:rPr lang="en-US" sz="2000" dirty="0"/>
              <a:t>of Residents who Self-Report Moderate to Severe Pain </a:t>
            </a:r>
            <a:r>
              <a:rPr lang="en-US" sz="2000" dirty="0" smtClean="0"/>
              <a:t>(SS)</a:t>
            </a:r>
            <a:endParaRPr lang="en-US" sz="2000" dirty="0"/>
          </a:p>
          <a:p>
            <a:r>
              <a:rPr lang="en-US" sz="2000" dirty="0" smtClean="0"/>
              <a:t>Percent </a:t>
            </a:r>
            <a:r>
              <a:rPr lang="en-US" sz="2000" dirty="0"/>
              <a:t>of Residents Who Were Assessed and Appropriately Given the Seasonal Influenza Vaccine </a:t>
            </a:r>
            <a:r>
              <a:rPr lang="en-US" sz="2000" dirty="0" smtClean="0"/>
              <a:t>(SS)</a:t>
            </a:r>
            <a:endParaRPr lang="en-US" sz="2000" dirty="0"/>
          </a:p>
          <a:p>
            <a:r>
              <a:rPr lang="en-US" sz="2000" dirty="0" smtClean="0"/>
              <a:t>Percent </a:t>
            </a:r>
            <a:r>
              <a:rPr lang="en-US" sz="2000" dirty="0"/>
              <a:t>of Residents Assessed and Appropriately Given the Pneumococcal Vaccine </a:t>
            </a:r>
            <a:r>
              <a:rPr lang="en-US" sz="2000" dirty="0" smtClean="0"/>
              <a:t>(SS)</a:t>
            </a:r>
            <a:endParaRPr lang="en-US" sz="2000" dirty="0"/>
          </a:p>
          <a:p>
            <a:r>
              <a:rPr lang="en-US" sz="2000" dirty="0" smtClean="0"/>
              <a:t>Percent </a:t>
            </a:r>
            <a:r>
              <a:rPr lang="en-US" sz="2000" dirty="0"/>
              <a:t>of </a:t>
            </a:r>
            <a:r>
              <a:rPr lang="en-US" sz="2000" dirty="0" smtClean="0"/>
              <a:t>SS Residents </a:t>
            </a:r>
            <a:r>
              <a:rPr lang="en-US" sz="2000" dirty="0"/>
              <a:t>Who Newly Received an Antipsychotic </a:t>
            </a:r>
            <a:r>
              <a:rPr lang="en-US" sz="2000" dirty="0" smtClean="0"/>
              <a:t>Medication (SS)</a:t>
            </a:r>
          </a:p>
          <a:p>
            <a:r>
              <a:rPr lang="en-US" sz="2000" dirty="0" smtClean="0"/>
              <a:t>Percent of Residents who Made Improvements in Function (SS)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Percent of Residents with Pressure Ulcers that are New or Worsened (SS)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9578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 Pressure Ulcer Measure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Four differences: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New measure includes unstageable ulcers in the numerator – these items are taken from the discharge assessment.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M0300 items are used to calculate the QM.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Risk adjustment now includes Section GG item GG0170C. Mobility; Lying to Sitting on Side of Bed.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Missing data at discharge in M0300, and resident death are exclusions.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8326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Stay (LS) QMs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Percent </a:t>
            </a:r>
            <a:r>
              <a:rPr lang="en-US" sz="1800" dirty="0"/>
              <a:t>of Residents Experiencing One or More Falls with Major Injury </a:t>
            </a:r>
            <a:r>
              <a:rPr lang="en-US" sz="1800" dirty="0" smtClean="0"/>
              <a:t>(LS)</a:t>
            </a:r>
            <a:endParaRPr lang="en-US" sz="1800" dirty="0"/>
          </a:p>
          <a:p>
            <a:r>
              <a:rPr lang="en-US" sz="1800" dirty="0" smtClean="0"/>
              <a:t>Percent </a:t>
            </a:r>
            <a:r>
              <a:rPr lang="en-US" sz="1800" dirty="0"/>
              <a:t>of Residents who Self-Report Moderate to Severe Pain </a:t>
            </a:r>
            <a:r>
              <a:rPr lang="en-US" sz="1800" dirty="0" smtClean="0"/>
              <a:t>(LS)</a:t>
            </a:r>
            <a:endParaRPr lang="en-US" sz="1800" dirty="0"/>
          </a:p>
          <a:p>
            <a:r>
              <a:rPr lang="en-US" sz="1800" dirty="0" smtClean="0"/>
              <a:t>Percent </a:t>
            </a:r>
            <a:r>
              <a:rPr lang="en-US" sz="1800" dirty="0"/>
              <a:t>of High-Risk Residents with Pressure Ulcers </a:t>
            </a:r>
            <a:r>
              <a:rPr lang="en-US" sz="1800" dirty="0" smtClean="0"/>
              <a:t>(LS)</a:t>
            </a:r>
            <a:endParaRPr lang="en-US" sz="1800" dirty="0"/>
          </a:p>
          <a:p>
            <a:r>
              <a:rPr lang="en-US" sz="1800" dirty="0" smtClean="0"/>
              <a:t>Percent </a:t>
            </a:r>
            <a:r>
              <a:rPr lang="en-US" sz="1800" dirty="0"/>
              <a:t>of Residents Assessed and Appropriately Given the Seasonal Influenza Vaccine </a:t>
            </a:r>
            <a:r>
              <a:rPr lang="en-US" sz="1800" dirty="0" smtClean="0"/>
              <a:t>(LS)</a:t>
            </a:r>
            <a:endParaRPr lang="en-US" sz="1800" dirty="0"/>
          </a:p>
          <a:p>
            <a:r>
              <a:rPr lang="en-US" sz="1800" dirty="0" smtClean="0"/>
              <a:t>Percent </a:t>
            </a:r>
            <a:r>
              <a:rPr lang="en-US" sz="1800" dirty="0"/>
              <a:t>of Residents Assessed and Appropriately Given the Pneumococcal Vaccine </a:t>
            </a:r>
            <a:r>
              <a:rPr lang="en-US" sz="1800" dirty="0" smtClean="0"/>
              <a:t>(LS)</a:t>
            </a:r>
            <a:endParaRPr lang="en-US" sz="1800" dirty="0"/>
          </a:p>
          <a:p>
            <a:r>
              <a:rPr lang="en-US" sz="1800" dirty="0" smtClean="0"/>
              <a:t>Percent </a:t>
            </a:r>
            <a:r>
              <a:rPr lang="en-US" sz="1800" dirty="0"/>
              <a:t>of Residents with a Urinary Tract Infection </a:t>
            </a:r>
            <a:r>
              <a:rPr lang="en-US" sz="1800" dirty="0" smtClean="0"/>
              <a:t>(LS)</a:t>
            </a:r>
            <a:endParaRPr lang="en-US" sz="1800" dirty="0"/>
          </a:p>
          <a:p>
            <a:r>
              <a:rPr lang="en-US" sz="1800" dirty="0" smtClean="0"/>
              <a:t>Percent </a:t>
            </a:r>
            <a:r>
              <a:rPr lang="en-US" sz="1800" dirty="0"/>
              <a:t>of Low-Risk Residents Who Lose Control of Their Bowels or Bladder </a:t>
            </a:r>
            <a:r>
              <a:rPr lang="en-US" sz="1800" dirty="0" smtClean="0"/>
              <a:t>(LS)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9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Stay (LS) QMs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70291"/>
            <a:ext cx="7721600" cy="4601909"/>
          </a:xfrm>
        </p:spPr>
        <p:txBody>
          <a:bodyPr/>
          <a:lstStyle/>
          <a:p>
            <a:r>
              <a:rPr lang="en-US" sz="1700" dirty="0" smtClean="0"/>
              <a:t>Percent </a:t>
            </a:r>
            <a:r>
              <a:rPr lang="en-US" sz="1700" dirty="0"/>
              <a:t>of Residents Who Have/Had a Catheter Inserted and Left in Their Bladder </a:t>
            </a:r>
            <a:r>
              <a:rPr lang="en-US" sz="1700" dirty="0" smtClean="0"/>
              <a:t>(LS)</a:t>
            </a:r>
            <a:endParaRPr lang="en-US" sz="1700" dirty="0"/>
          </a:p>
          <a:p>
            <a:r>
              <a:rPr lang="en-US" sz="1700" dirty="0" smtClean="0"/>
              <a:t>Percent </a:t>
            </a:r>
            <a:r>
              <a:rPr lang="en-US" sz="1700" dirty="0"/>
              <a:t>of Residents Who Were Physically Restrained </a:t>
            </a:r>
            <a:r>
              <a:rPr lang="en-US" sz="1700" dirty="0" smtClean="0"/>
              <a:t>(LS)</a:t>
            </a:r>
            <a:endParaRPr lang="en-US" sz="1700" dirty="0"/>
          </a:p>
          <a:p>
            <a:r>
              <a:rPr lang="en-US" sz="1700" dirty="0" smtClean="0"/>
              <a:t>Percent </a:t>
            </a:r>
            <a:r>
              <a:rPr lang="en-US" sz="1700" dirty="0"/>
              <a:t>of Residents Whose Need for Help with Activities of Daily Living Has Increased </a:t>
            </a:r>
            <a:r>
              <a:rPr lang="en-US" sz="1700" dirty="0" smtClean="0"/>
              <a:t>(LS)</a:t>
            </a:r>
            <a:endParaRPr lang="en-US" sz="1700" dirty="0"/>
          </a:p>
          <a:p>
            <a:r>
              <a:rPr lang="en-US" sz="1700" dirty="0" smtClean="0"/>
              <a:t>Percent </a:t>
            </a:r>
            <a:r>
              <a:rPr lang="en-US" sz="1700" dirty="0"/>
              <a:t>of Residents Who Lose Too Much Weight </a:t>
            </a:r>
            <a:r>
              <a:rPr lang="en-US" sz="1700" dirty="0" smtClean="0"/>
              <a:t>(LS)</a:t>
            </a:r>
            <a:endParaRPr lang="en-US" sz="1700" dirty="0"/>
          </a:p>
          <a:p>
            <a:r>
              <a:rPr lang="en-US" sz="1700" dirty="0" smtClean="0"/>
              <a:t>Percent </a:t>
            </a:r>
            <a:r>
              <a:rPr lang="en-US" sz="1700" dirty="0"/>
              <a:t>of Residents Who Have Depressive Symptoms </a:t>
            </a:r>
            <a:r>
              <a:rPr lang="en-US" sz="1700" dirty="0" smtClean="0"/>
              <a:t>(LS)</a:t>
            </a:r>
            <a:endParaRPr lang="en-US" sz="1700" dirty="0"/>
          </a:p>
          <a:p>
            <a:r>
              <a:rPr lang="en-US" sz="1700" dirty="0" smtClean="0"/>
              <a:t>Percent </a:t>
            </a:r>
            <a:r>
              <a:rPr lang="en-US" sz="1700" dirty="0"/>
              <a:t>of </a:t>
            </a:r>
            <a:r>
              <a:rPr lang="en-US" sz="1700" dirty="0" smtClean="0"/>
              <a:t>LS Residents </a:t>
            </a:r>
            <a:r>
              <a:rPr lang="en-US" sz="1700" dirty="0"/>
              <a:t>Who Received An Antipsychotic </a:t>
            </a:r>
            <a:r>
              <a:rPr lang="en-US" sz="1700" dirty="0" smtClean="0"/>
              <a:t>Medication (LS)</a:t>
            </a:r>
          </a:p>
          <a:p>
            <a:r>
              <a:rPr lang="en-US" sz="1700" dirty="0" smtClean="0"/>
              <a:t>Percent of Residents Whose Ability to Move Independently Worsened (LS)</a:t>
            </a:r>
          </a:p>
          <a:p>
            <a:r>
              <a:rPr lang="en-US" sz="1700" dirty="0" smtClean="0"/>
              <a:t>Percent of Residents Who Received an Antipsychotic Medication (LS)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45352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Chat: Using the QMs</a:t>
            </a:r>
            <a:endParaRPr lang="en-US" dirty="0"/>
          </a:p>
        </p:txBody>
      </p:sp>
      <p:pic>
        <p:nvPicPr>
          <p:cNvPr id="4099" name="Picture 3" descr="C:\Users\pettisj\AppData\Local\Microsoft\Windows\Temporary Internet Files\Content.IE5\I68V2XN1\User_icon_2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52" y="2514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57200" y="1981200"/>
            <a:ext cx="4038600" cy="2895600"/>
          </a:xfrm>
          <a:prstGeom prst="wedgeEllipseCallout">
            <a:avLst>
              <a:gd name="adj1" fmla="val 90647"/>
              <a:gd name="adj2" fmla="val 19814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25146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How does your facility use the QMs?</a:t>
            </a:r>
          </a:p>
        </p:txBody>
      </p:sp>
    </p:spTree>
    <p:extLst>
      <p:ext uri="{BB962C8B-B14F-4D97-AF65-F5344CB8AC3E}">
        <p14:creationId xmlns:p14="http://schemas.microsoft.com/office/powerpoint/2010/main" val="35458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Overview </a:t>
            </a:r>
            <a:r>
              <a:rPr lang="en-US" dirty="0">
                <a:solidFill>
                  <a:schemeClr val="bg1"/>
                </a:solidFill>
              </a:rPr>
              <a:t>of the  Certification and Survey Provider Enhanced Reports (CASPER) </a:t>
            </a:r>
            <a:r>
              <a:rPr lang="en-US" dirty="0" smtClean="0">
                <a:solidFill>
                  <a:schemeClr val="bg1"/>
                </a:solidFill>
              </a:rPr>
              <a:t>QM Reports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CASPER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There are several types of reports available to providers, including:	</a:t>
            </a:r>
          </a:p>
          <a:p>
            <a:pPr lvl="1"/>
            <a:r>
              <a:rPr lang="en-US" dirty="0" smtClean="0"/>
              <a:t>MDS </a:t>
            </a:r>
            <a:r>
              <a:rPr lang="en-US" dirty="0"/>
              <a:t>3.0 Nursing Home (NH) Provider </a:t>
            </a:r>
            <a:r>
              <a:rPr lang="en-US" dirty="0" smtClean="0"/>
              <a:t>Reports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MDS 3.0 </a:t>
            </a:r>
            <a:r>
              <a:rPr lang="en-US" dirty="0" smtClean="0"/>
              <a:t>NH Final </a:t>
            </a:r>
            <a:r>
              <a:rPr lang="en-US" dirty="0"/>
              <a:t>Validation </a:t>
            </a:r>
            <a:r>
              <a:rPr lang="en-US" dirty="0" smtClean="0"/>
              <a:t>Reports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Reports </a:t>
            </a:r>
            <a:r>
              <a:rPr lang="en-US" dirty="0"/>
              <a:t>available for the Skilled Nursing Facility (SNF) Quality Reporting Program (QRP)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MDS 3.0 QM Reports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://qtso.cms.gov/system/files/2018-03/cspr_sec11_mds_prvdr.pdf</a:t>
            </a:r>
            <a:endParaRPr lang="en-US" dirty="0"/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Users\pettisj\AppData\Local\Microsoft\Windows\Temporary Internet Files\Content.IE5\OG48J6JD\Review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380953" cy="23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3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1797" y="2988883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Marooned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a Desert Island</a:t>
            </a:r>
          </a:p>
        </p:txBody>
      </p:sp>
      <p:pic>
        <p:nvPicPr>
          <p:cNvPr id="2051" name="Picture 3" descr="C:\Users\pettisj\AppData\Local\Microsoft\Windows\Temporary Internet Files\Content.IE5\FP4F17YI\MC900441706[1]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32" y="205615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51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MDS </a:t>
            </a:r>
            <a:r>
              <a:rPr lang="en-US" dirty="0"/>
              <a:t>3.0 QM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MDS 3.0 </a:t>
            </a:r>
            <a:r>
              <a:rPr lang="en-US" b="1" dirty="0" smtClean="0"/>
              <a:t>Facility Characteristics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MDS 3.0 </a:t>
            </a:r>
            <a:r>
              <a:rPr lang="en-US" b="1" dirty="0" smtClean="0"/>
              <a:t>Facility Level Quality Measure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MDS </a:t>
            </a:r>
            <a:r>
              <a:rPr lang="en-US" dirty="0"/>
              <a:t>3.0 </a:t>
            </a:r>
            <a:r>
              <a:rPr lang="en-US" b="1" dirty="0" smtClean="0"/>
              <a:t>Resident </a:t>
            </a:r>
            <a:r>
              <a:rPr lang="en-US" b="1" dirty="0"/>
              <a:t>Level Quality Measure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MDS 3.0 </a:t>
            </a:r>
            <a:r>
              <a:rPr lang="en-US" b="1" dirty="0" smtClean="0"/>
              <a:t>Monthly Comparison </a:t>
            </a:r>
            <a:r>
              <a:rPr lang="en-US" dirty="0" smtClean="0"/>
              <a:t>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 3.0 Facility Characteristics </a:t>
            </a:r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9375" y="1536700"/>
            <a:ext cx="3690649" cy="4602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30360">
            <a:off x="827457" y="3521845"/>
            <a:ext cx="789512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Please refer to your handout (page 10-11).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2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 3.0 Facility Characteristics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report: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Identifies </a:t>
            </a:r>
            <a:r>
              <a:rPr lang="en-US" dirty="0"/>
              <a:t>potential areas </a:t>
            </a:r>
            <a:r>
              <a:rPr lang="en-US" dirty="0" smtClean="0"/>
              <a:t>for further </a:t>
            </a:r>
            <a:r>
              <a:rPr lang="en-US" dirty="0"/>
              <a:t>emphasis or review as part of a survey or a facility’s quality </a:t>
            </a:r>
            <a:r>
              <a:rPr lang="en-US" dirty="0" smtClean="0"/>
              <a:t>assurance and </a:t>
            </a:r>
            <a:r>
              <a:rPr lang="en-US" dirty="0"/>
              <a:t>improvement </a:t>
            </a:r>
            <a:r>
              <a:rPr lang="en-US" dirty="0" smtClean="0"/>
              <a:t>processes, and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facility demographic information </a:t>
            </a:r>
            <a:r>
              <a:rPr lang="en-US" dirty="0" smtClean="0"/>
              <a:t>and includes </a:t>
            </a:r>
            <a:r>
              <a:rPr lang="en-US" dirty="0"/>
              <a:t>comparison state and national percentages for a </a:t>
            </a:r>
            <a:r>
              <a:rPr lang="en-US" dirty="0" smtClean="0"/>
              <a:t>specified timeframe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comparing the facility percentages with the state and </a:t>
            </a:r>
            <a:r>
              <a:rPr lang="en-US" dirty="0" smtClean="0"/>
              <a:t>national average </a:t>
            </a:r>
            <a:r>
              <a:rPr lang="en-US" dirty="0"/>
              <a:t>percentages, you can determine whether the facility’s </a:t>
            </a:r>
            <a:r>
              <a:rPr lang="en-US" dirty="0" smtClean="0"/>
              <a:t>demographic characteristics </a:t>
            </a:r>
            <a:r>
              <a:rPr lang="en-US" dirty="0"/>
              <a:t>differ from the norm. </a:t>
            </a:r>
          </a:p>
        </p:txBody>
      </p:sp>
    </p:spTree>
    <p:extLst>
      <p:ext uri="{BB962C8B-B14F-4D97-AF65-F5344CB8AC3E}">
        <p14:creationId xmlns:p14="http://schemas.microsoft.com/office/powerpoint/2010/main" val="3789128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 3.0 Facility Level Quality Measure </a:t>
            </a:r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4340" y="1536700"/>
            <a:ext cx="3900720" cy="4602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30360">
            <a:off x="827457" y="3521845"/>
            <a:ext cx="789512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Please refer to your handout (page 11-15).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95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 3.0 Facility Level Quality Measure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QM, </a:t>
            </a:r>
            <a:r>
              <a:rPr lang="en-US" dirty="0" smtClean="0"/>
              <a:t>this report shows the facility </a:t>
            </a:r>
            <a:r>
              <a:rPr lang="en-US" dirty="0"/>
              <a:t>percentage and how the facility compares with other facilities in </a:t>
            </a:r>
            <a:r>
              <a:rPr lang="en-US" dirty="0" smtClean="0"/>
              <a:t>their state </a:t>
            </a:r>
            <a:r>
              <a:rPr lang="en-US" dirty="0"/>
              <a:t>and in the nation.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report helps facilities identify possible areas </a:t>
            </a:r>
            <a:r>
              <a:rPr lang="en-US" dirty="0" smtClean="0"/>
              <a:t>for further </a:t>
            </a:r>
            <a:r>
              <a:rPr lang="en-US" dirty="0"/>
              <a:t>emphasis in facility quality improvement activities or </a:t>
            </a:r>
            <a:r>
              <a:rPr lang="en-US" dirty="0" smtClean="0"/>
              <a:t>investigation during </a:t>
            </a:r>
            <a:r>
              <a:rPr lang="en-US" dirty="0"/>
              <a:t>the survey process.</a:t>
            </a:r>
          </a:p>
          <a:p>
            <a:r>
              <a:rPr lang="en-US" dirty="0"/>
              <a:t>The </a:t>
            </a:r>
            <a:r>
              <a:rPr lang="en-US" dirty="0" smtClean="0"/>
              <a:t>report displays </a:t>
            </a:r>
            <a:r>
              <a:rPr lang="en-US" dirty="0"/>
              <a:t>QM </a:t>
            </a:r>
            <a:r>
              <a:rPr lang="en-US" dirty="0" smtClean="0"/>
              <a:t>numerator and </a:t>
            </a:r>
            <a:r>
              <a:rPr lang="en-US" dirty="0"/>
              <a:t>denominator counts for a select </a:t>
            </a:r>
            <a:r>
              <a:rPr lang="en-US" dirty="0" smtClean="0"/>
              <a:t>period and includes </a:t>
            </a:r>
            <a:r>
              <a:rPr lang="en-US" dirty="0"/>
              <a:t>the facility’s </a:t>
            </a:r>
            <a:r>
              <a:rPr lang="en-US" dirty="0" smtClean="0"/>
              <a:t>observed and </a:t>
            </a:r>
            <a:r>
              <a:rPr lang="en-US" dirty="0"/>
              <a:t>adjusted triggered percentages as well as state and national </a:t>
            </a:r>
            <a:r>
              <a:rPr lang="en-US" dirty="0" smtClean="0"/>
              <a:t>average percentage </a:t>
            </a:r>
            <a:r>
              <a:rPr lang="en-US" dirty="0"/>
              <a:t>comparisons and a national ranking for each </a:t>
            </a:r>
            <a:r>
              <a:rPr lang="en-US" dirty="0" smtClean="0"/>
              <a:t>QM.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20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 3.0 Resident Level Quality Measure </a:t>
            </a:r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7784" y="1536700"/>
            <a:ext cx="6673831" cy="4602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30360">
            <a:off x="827457" y="3521845"/>
            <a:ext cx="789512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Please refer to your handout (page 11-18).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48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 3.0 Resident Level Quality Measure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report identifies </a:t>
            </a:r>
            <a:r>
              <a:rPr lang="en-US" dirty="0"/>
              <a:t>the </a:t>
            </a:r>
            <a:r>
              <a:rPr lang="en-US" dirty="0" smtClean="0"/>
              <a:t>residents (active </a:t>
            </a:r>
            <a:r>
              <a:rPr lang="en-US" dirty="0"/>
              <a:t>and discharged) that were included in the calculations for the </a:t>
            </a:r>
            <a:r>
              <a:rPr lang="en-US" dirty="0" smtClean="0"/>
              <a:t>facility and </a:t>
            </a:r>
            <a:r>
              <a:rPr lang="en-US" dirty="0"/>
              <a:t>period that were used to produce the MDS 3.0 Facility Level </a:t>
            </a:r>
            <a:r>
              <a:rPr lang="en-US" dirty="0" smtClean="0"/>
              <a:t>Quality Measure </a:t>
            </a:r>
            <a:r>
              <a:rPr lang="en-US" dirty="0"/>
              <a:t>Report.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report lists the residents by name and indicates </a:t>
            </a:r>
            <a:r>
              <a:rPr lang="en-US" dirty="0" smtClean="0"/>
              <a:t>the measures</a:t>
            </a:r>
            <a:r>
              <a:rPr lang="en-US" dirty="0"/>
              <a:t>, if any, triggered by each.</a:t>
            </a:r>
          </a:p>
        </p:txBody>
      </p:sp>
    </p:spTree>
    <p:extLst>
      <p:ext uri="{BB962C8B-B14F-4D97-AF65-F5344CB8AC3E}">
        <p14:creationId xmlns:p14="http://schemas.microsoft.com/office/powerpoint/2010/main" val="400630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 3.0 Monthly Comparison </a:t>
            </a:r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7551" y="1536700"/>
            <a:ext cx="4334297" cy="4602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30360">
            <a:off x="827457" y="3521845"/>
            <a:ext cx="789512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Please refer to your handout (page 11-21).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6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MDS 3.0 Monthly Comparison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report presents observed </a:t>
            </a:r>
            <a:r>
              <a:rPr lang="en-US" dirty="0"/>
              <a:t>or adjusted percentages for each QM for the facility, the state, </a:t>
            </a:r>
            <a:r>
              <a:rPr lang="en-US" dirty="0" smtClean="0"/>
              <a:t>and the </a:t>
            </a:r>
            <a:r>
              <a:rPr lang="en-US" dirty="0"/>
              <a:t>nation.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allows easy comparison of these percentages for each </a:t>
            </a:r>
            <a:r>
              <a:rPr lang="en-US" dirty="0" smtClean="0"/>
              <a:t>measure for </a:t>
            </a:r>
            <a:r>
              <a:rPr lang="en-US" dirty="0"/>
              <a:t>a specified six-month period.</a:t>
            </a:r>
          </a:p>
          <a:p>
            <a:r>
              <a:rPr lang="en-US" dirty="0" smtClean="0"/>
              <a:t>Data </a:t>
            </a:r>
            <a:r>
              <a:rPr lang="en-US" dirty="0"/>
              <a:t>for this report are calculated on the first day of each month </a:t>
            </a:r>
            <a:r>
              <a:rPr lang="en-US" dirty="0" smtClean="0"/>
              <a:t>using accepted </a:t>
            </a:r>
            <a:r>
              <a:rPr lang="en-US" dirty="0"/>
              <a:t>assessment records with target dates two months prior to the </a:t>
            </a:r>
            <a:r>
              <a:rPr lang="en-US" dirty="0" smtClean="0"/>
              <a:t>month of </a:t>
            </a:r>
            <a:r>
              <a:rPr lang="en-US" dirty="0"/>
              <a:t>calculation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Best practice to as a team review your CASPER report on a monthly basis.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86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CASPER MDS 3.0 Reports vs. Nursing Home 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included</a:t>
            </a:r>
          </a:p>
          <a:p>
            <a:r>
              <a:rPr lang="en-US" dirty="0"/>
              <a:t>Averaging across quarters</a:t>
            </a:r>
          </a:p>
          <a:p>
            <a:r>
              <a:rPr lang="en-US" dirty="0" smtClean="0"/>
              <a:t>Timing</a:t>
            </a:r>
          </a:p>
          <a:p>
            <a:r>
              <a:rPr lang="en-US" dirty="0" smtClean="0"/>
              <a:t>Reporting periods</a:t>
            </a:r>
          </a:p>
          <a:p>
            <a:r>
              <a:rPr lang="en-US" dirty="0" smtClean="0"/>
              <a:t>Risk adjustment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350" y="2743200"/>
            <a:ext cx="4519150" cy="32050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272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85" y="1538181"/>
            <a:ext cx="168823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00601" y="3477311"/>
            <a:ext cx="2438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Terry Moore, MPH, BSN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47" y="3937486"/>
            <a:ext cx="1868053" cy="1938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5909846"/>
            <a:ext cx="18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Gabby Katz, MPP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4975" y="3506836"/>
            <a:ext cx="2562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Rosanna Bertrand, PhD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4147" y="5889526"/>
            <a:ext cx="2661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Teresa M. Mota, BSN, RN </a:t>
            </a:r>
          </a:p>
        </p:txBody>
      </p:sp>
      <p:pic>
        <p:nvPicPr>
          <p:cNvPr id="3" name="Picture 2" descr="\\camfile01\DATA2\Projects\MA_SPOT\Team photos\rosanna p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16" y="1521028"/>
            <a:ext cx="1752184" cy="195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65" y="3916187"/>
            <a:ext cx="1812935" cy="195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3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Identifying Process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Outcome Measures Using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Facility Care Protocol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Measure/Indicator Development Worksheet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21600" cy="4455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949545">
            <a:off x="2019300" y="4279473"/>
            <a:ext cx="52578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Please refer to your handout.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69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Measure/Indicator Collection and Monitoring Plan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21600" cy="4544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869971">
            <a:off x="2019300" y="4279473"/>
            <a:ext cx="52578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Please refer to your handout.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79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Data - Example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830968"/>
              </p:ext>
            </p:extLst>
          </p:nvPr>
        </p:nvGraphicFramePr>
        <p:xfrm>
          <a:off x="713232" y="1392239"/>
          <a:ext cx="77216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Up Arrow Callout 9"/>
          <p:cNvSpPr/>
          <p:nvPr/>
        </p:nvSpPr>
        <p:spPr>
          <a:xfrm>
            <a:off x="2286000" y="2597616"/>
            <a:ext cx="1371600" cy="12192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Revised inter-disciplinary approach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3200400" y="1857378"/>
            <a:ext cx="11430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In-service training</a:t>
            </a:r>
          </a:p>
        </p:txBody>
      </p:sp>
    </p:spTree>
    <p:extLst>
      <p:ext uri="{BB962C8B-B14F-4D97-AF65-F5344CB8AC3E}">
        <p14:creationId xmlns:p14="http://schemas.microsoft.com/office/powerpoint/2010/main" val="19390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Calculating Measures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Identifying Process and Outcome Measures Using a Facility Care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</a:t>
            </a:r>
            <a:r>
              <a:rPr lang="en-US" dirty="0"/>
              <a:t>work together at </a:t>
            </a:r>
            <a:r>
              <a:rPr lang="en-US" dirty="0" smtClean="0"/>
              <a:t>your tables </a:t>
            </a:r>
            <a:r>
              <a:rPr lang="en-US" dirty="0"/>
              <a:t>to </a:t>
            </a:r>
            <a:r>
              <a:rPr lang="en-US" dirty="0" smtClean="0"/>
              <a:t>develop process and outcome measures and a measure collection and monitoring plan related to your facility protocol.</a:t>
            </a:r>
          </a:p>
          <a:p>
            <a:r>
              <a:rPr lang="en-US" dirty="0" smtClean="0"/>
              <a:t>We’ll reconvene in approximately 20 minutes for discussion regarding your work.</a:t>
            </a:r>
            <a:endParaRPr lang="en-US" dirty="0"/>
          </a:p>
        </p:txBody>
      </p:sp>
      <p:pic>
        <p:nvPicPr>
          <p:cNvPr id="4" name="Picture 2" descr="C:\Users\pettisj\AppData\Local\Microsoft\Windows\Temporary Internet Files\Content.IE5\GZ82MBY0\적립식펀드%20순위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87314"/>
            <a:ext cx="2453962" cy="21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ettisj\AppData\Local\Microsoft\Windows\Temporary Internet Files\Content.IE5\FP4F17YI\speech-bubbles-303206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" y="1524000"/>
            <a:ext cx="5791200" cy="49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Chat: Facility-Specific Measures and Plan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13360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measures did you develop?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will you track, display, and assess your results? </a:t>
            </a:r>
            <a:endParaRPr lang="en-US" sz="2400" dirty="0"/>
          </a:p>
        </p:txBody>
      </p:sp>
      <p:pic>
        <p:nvPicPr>
          <p:cNvPr id="4100" name="Picture 4" descr="C:\Users\pettisj\AppData\Local\Microsoft\Windows\Temporary Internet Files\Content.IE5\IOBO4VA0\s960x720_9fd587c43357c2e50b86857665238617bd7ffda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75866"/>
            <a:ext cx="3048000" cy="24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 One Big Thing!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share your answer to the following question: </a:t>
            </a:r>
            <a:r>
              <a:rPr lang="en-US" i="1" dirty="0"/>
              <a:t>What is </a:t>
            </a:r>
            <a:r>
              <a:rPr lang="en-US" i="1" dirty="0" smtClean="0"/>
              <a:t>one </a:t>
            </a:r>
            <a:r>
              <a:rPr lang="en-US" i="1" dirty="0"/>
              <a:t>thing </a:t>
            </a:r>
            <a:r>
              <a:rPr lang="en-US" i="1" dirty="0" smtClean="0"/>
              <a:t>you </a:t>
            </a:r>
            <a:r>
              <a:rPr lang="en-US" i="1" dirty="0"/>
              <a:t>learned </a:t>
            </a:r>
            <a:r>
              <a:rPr lang="en-US" i="1" dirty="0" smtClean="0"/>
              <a:t>that can </a:t>
            </a:r>
            <a:r>
              <a:rPr lang="en-US" i="1" dirty="0"/>
              <a:t>make a big difference in how you track and measure performance in your nursing home? </a:t>
            </a:r>
          </a:p>
          <a:p>
            <a:r>
              <a:rPr lang="en-US" dirty="0" smtClean="0"/>
              <a:t>How will you get started?</a:t>
            </a:r>
          </a:p>
          <a:p>
            <a:r>
              <a:rPr lang="en-US" dirty="0" smtClean="0"/>
              <a:t>Who will be part of the team?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pettisj\AppData\Local\Microsoft\Windows\Temporary Internet Files\Content.IE5\7280K9C6\number-o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6435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pic>
        <p:nvPicPr>
          <p:cNvPr id="9" name="Picture 4" descr="C:\Users\pettisj\AppData\Local\Microsoft\Windows\Temporary Internet Files\Content.IE5\4ITWMY73\CHAT6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72703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ettisj\AppData\Local\Microsoft\Windows\Temporary Internet Files\Content.IE5\I68V2XN1\Thank-you-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200400" cy="29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TimesNewRomanPSMT"/>
              </a:rPr>
              <a:t>Quality assurance and performance improvement (QAPI) tools </a:t>
            </a:r>
            <a:r>
              <a:rPr lang="en-US" sz="2000" dirty="0" smtClean="0">
                <a:latin typeface="TimesNewRomanPSMT"/>
                <a:hlinkClick r:id="rId3"/>
              </a:rPr>
              <a:t>https</a:t>
            </a:r>
            <a:r>
              <a:rPr lang="en-US" sz="2000" dirty="0">
                <a:latin typeface="TimesNewRomanPSMT"/>
                <a:hlinkClick r:id="rId3"/>
              </a:rPr>
              <a:t>://</a:t>
            </a:r>
            <a:r>
              <a:rPr lang="en-US" sz="2000" dirty="0" smtClean="0">
                <a:latin typeface="TimesNewRomanPSMT"/>
                <a:hlinkClick r:id="rId3"/>
              </a:rPr>
              <a:t>www.cms.gov/Medicare/Provider-Enrollment-and-Certification/QAPI/Downloads/ProcessToolFramework.pdf</a:t>
            </a:r>
            <a:r>
              <a:rPr lang="en-US" sz="2000" dirty="0" smtClean="0">
                <a:latin typeface="TimesNewRomanPSMT"/>
              </a:rPr>
              <a:t> </a:t>
            </a:r>
          </a:p>
          <a:p>
            <a:r>
              <a:rPr lang="en-US" sz="2000" dirty="0" smtClean="0">
                <a:latin typeface="TimesNewRomanPSMT"/>
              </a:rPr>
              <a:t>Centers for Medicare &amp; Medicaid Services (CMS) Quality Measures </a:t>
            </a:r>
            <a:r>
              <a:rPr lang="en-US" sz="2000" dirty="0">
                <a:latin typeface="TimesNewRomanPSMT"/>
              </a:rPr>
              <a:t>web page </a:t>
            </a:r>
            <a:r>
              <a:rPr lang="en-US" sz="2000" dirty="0">
                <a:latin typeface="TimesNewRomanPSMT"/>
                <a:hlinkClick r:id="rId4"/>
              </a:rPr>
              <a:t>https://</a:t>
            </a:r>
            <a:r>
              <a:rPr lang="en-US" sz="2000" dirty="0" smtClean="0">
                <a:latin typeface="TimesNewRomanPSMT"/>
                <a:hlinkClick r:id="rId4"/>
              </a:rPr>
              <a:t>www.cms.gov/Medicare/Quality-Initiatives-Patient-Assessment-Instruments/NursingHomeQualityInits/NHQIQualityMeasures.html</a:t>
            </a:r>
            <a:r>
              <a:rPr lang="en-US" sz="2000" dirty="0" smtClean="0">
                <a:latin typeface="TimesNewRomanPSMT"/>
              </a:rPr>
              <a:t> </a:t>
            </a:r>
          </a:p>
          <a:p>
            <a:r>
              <a:rPr lang="en-US" sz="2000" dirty="0"/>
              <a:t>MDS 3.0 User Guides &amp; Training </a:t>
            </a:r>
            <a:r>
              <a:rPr lang="en-US" sz="2000" dirty="0" smtClean="0"/>
              <a:t>Information </a:t>
            </a:r>
            <a:r>
              <a:rPr lang="en-US" sz="2000" dirty="0" smtClean="0">
                <a:hlinkClick r:id="rId5"/>
              </a:rPr>
              <a:t>https://qtso.cms.gov/system/files/2018-03/cspr_sec11_mds_prvdr.pdf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6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Define process and outcome </a:t>
            </a:r>
            <a:r>
              <a:rPr lang="en-US" dirty="0" smtClean="0"/>
              <a:t>measures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Identify examples of process </a:t>
            </a:r>
            <a:r>
              <a:rPr lang="en-US" dirty="0"/>
              <a:t>and outcome </a:t>
            </a:r>
            <a:r>
              <a:rPr lang="en-US" dirty="0" smtClean="0"/>
              <a:t>measures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Discuss </a:t>
            </a:r>
            <a:r>
              <a:rPr lang="en-US" dirty="0"/>
              <a:t>examples of measure </a:t>
            </a:r>
            <a:r>
              <a:rPr lang="en-US" dirty="0" smtClean="0"/>
              <a:t>calculations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Identify the four intended purposes of the NHQI QMs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Discuss how to use the CASPER reports to identify areas for improvement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Differentiate </a:t>
            </a:r>
            <a:r>
              <a:rPr lang="en-US" dirty="0"/>
              <a:t>incidence and prevalence </a:t>
            </a:r>
            <a:r>
              <a:rPr lang="en-US" dirty="0" smtClean="0"/>
              <a:t>measures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Determine </a:t>
            </a:r>
            <a:r>
              <a:rPr lang="en-US" dirty="0"/>
              <a:t>potential process and outcome measures using a facility care </a:t>
            </a:r>
            <a:r>
              <a:rPr lang="en-US" dirty="0" smtClean="0"/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4128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Massachusetts Senior Care Annual Meeting &amp;   Trade Show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November 8, 2018 at the DCU Center, Worcester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Town Hall Meetings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December 10, 2018 in the Public Health Council room at the Offices of the DPH, Boston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December 11, 2018 at the Hilton                                    Garden Inn, Springfield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37654"/>
            <a:ext cx="2476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9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Big 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move through the morning, think about how you can apply what you learn.</a:t>
            </a:r>
          </a:p>
          <a:p>
            <a:r>
              <a:rPr lang="en-US" dirty="0" smtClean="0"/>
              <a:t>At the end of the session, please be prepared to share your answer to the following question: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505200"/>
            <a:ext cx="8077200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ctr" defTabSz="457200">
              <a:spcBef>
                <a:spcPts val="1800"/>
              </a:spcBef>
              <a:buClr>
                <a:srgbClr val="DA291C"/>
              </a:buClr>
            </a:pP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What is </a:t>
            </a:r>
            <a:r>
              <a:rPr lang="en-US" sz="3200" b="1" i="1" dirty="0" smtClean="0">
                <a:solidFill>
                  <a:srgbClr val="FF0000"/>
                </a:solidFill>
                <a:latin typeface="Arial"/>
                <a:cs typeface="Arial"/>
              </a:rPr>
              <a:t>one </a:t>
            </a:r>
            <a:r>
              <a:rPr lang="en-US" sz="3200" b="1" i="1" dirty="0">
                <a:solidFill>
                  <a:srgbClr val="FF0000"/>
                </a:solidFill>
                <a:latin typeface="Arial"/>
                <a:cs typeface="Arial"/>
              </a:rPr>
              <a:t>thing </a:t>
            </a:r>
            <a:r>
              <a:rPr lang="en-US" sz="3200" b="1" i="1" dirty="0" smtClean="0">
                <a:solidFill>
                  <a:srgbClr val="FF0000"/>
                </a:solidFill>
                <a:latin typeface="Arial"/>
                <a:cs typeface="Arial"/>
              </a:rPr>
              <a:t>you learned that can </a:t>
            </a:r>
            <a:r>
              <a:rPr lang="en-US" sz="3200" b="1" i="1" dirty="0">
                <a:solidFill>
                  <a:srgbClr val="FF0000"/>
                </a:solidFill>
                <a:latin typeface="Arial"/>
                <a:cs typeface="Arial"/>
              </a:rPr>
              <a:t>make a big difference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how </a:t>
            </a: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you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track and measure performance in </a:t>
            </a: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your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nursing home? 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67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Process and Outcome Measures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02" y="759417"/>
            <a:ext cx="1232622" cy="12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 Quiz????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982">
            <a:off x="4595686" y="2775979"/>
            <a:ext cx="4114800" cy="2160270"/>
          </a:xfrm>
        </p:spPr>
      </p:pic>
      <p:sp>
        <p:nvSpPr>
          <p:cNvPr id="9" name="Rectangle 8"/>
          <p:cNvSpPr/>
          <p:nvPr/>
        </p:nvSpPr>
        <p:spPr>
          <a:xfrm>
            <a:off x="704266" y="1378792"/>
            <a:ext cx="783013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800"/>
              </a:spcBef>
              <a:buClr>
                <a:srgbClr val="DA291C"/>
              </a:buClr>
            </a:pP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Of the following responses which is a process measure that might be used for a pressure ulcer PIP?  </a:t>
            </a:r>
          </a:p>
          <a:p>
            <a:pPr marL="342900" indent="-342900" defTabSz="457200">
              <a:spcBef>
                <a:spcPts val="1800"/>
              </a:spcBef>
              <a:buClr>
                <a:srgbClr val="DA291C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A. The percentage of newly acquired pressure ulcers.</a:t>
            </a:r>
          </a:p>
          <a:p>
            <a:pPr marL="342900" indent="-342900" defTabSz="457200">
              <a:spcBef>
                <a:spcPts val="1800"/>
              </a:spcBef>
              <a:buClr>
                <a:srgbClr val="DA291C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B. A 10 percent reduction in                                pressure ulcers by the end of                                 2018 quarter 4.</a:t>
            </a:r>
          </a:p>
          <a:p>
            <a:pPr marL="342900" indent="-342900" defTabSz="457200">
              <a:spcBef>
                <a:spcPts val="1800"/>
              </a:spcBef>
              <a:buClr>
                <a:srgbClr val="DA291C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C. The rate of the adherence to a                                 mobility schedule.</a:t>
            </a:r>
          </a:p>
          <a:p>
            <a:pPr marL="342900" indent="-342900" defTabSz="457200">
              <a:spcBef>
                <a:spcPts val="1800"/>
              </a:spcBef>
              <a:buClr>
                <a:srgbClr val="DA291C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D. All of the above</a:t>
            </a:r>
          </a:p>
          <a:p>
            <a:pPr marL="342900" indent="-342900" defTabSz="457200">
              <a:spcBef>
                <a:spcPts val="1800"/>
              </a:spcBef>
              <a:buClr>
                <a:srgbClr val="DA291C"/>
              </a:buClr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 defTabSz="457200">
              <a:spcBef>
                <a:spcPts val="1800"/>
              </a:spcBef>
              <a:buClr>
                <a:srgbClr val="DA291C"/>
              </a:buClr>
              <a:buFont typeface="Wingdings" panose="05000000000000000000" pitchFamily="2" charset="2"/>
              <a:buChar char="q"/>
            </a:pPr>
            <a:endParaRPr lang="en-US" sz="2400" u="sng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6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Process and Outcome Measures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Process measures </a:t>
            </a:r>
            <a:r>
              <a:rPr lang="en-US" dirty="0"/>
              <a:t>assess the steps or activities carried out in order to deliver care or services. These measures focus on the action by professionals and staff. </a:t>
            </a:r>
          </a:p>
          <a:p>
            <a:r>
              <a:rPr lang="en-US" sz="2400" b="1" dirty="0" smtClean="0"/>
              <a:t>Outcome </a:t>
            </a:r>
            <a:r>
              <a:rPr lang="en-US" sz="2400" b="1" dirty="0"/>
              <a:t>measures </a:t>
            </a:r>
            <a:r>
              <a:rPr lang="en-US" sz="2400" dirty="0"/>
              <a:t>focus on the product (or outcome) of a process or system of </a:t>
            </a:r>
            <a:r>
              <a:rPr lang="en-US" sz="2400" dirty="0" smtClean="0"/>
              <a:t>care or </a:t>
            </a:r>
            <a:r>
              <a:rPr lang="en-US" sz="2400" dirty="0"/>
              <a:t>services, which can identify different or more complex underlying causes. 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89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Data 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566779"/>
              </p:ext>
            </p:extLst>
          </p:nvPr>
        </p:nvGraphicFramePr>
        <p:xfrm>
          <a:off x="723900" y="1536701"/>
          <a:ext cx="7721600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9989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ASGTemplate">
  <a:themeElements>
    <a:clrScheme name="AbtTheme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JASGTemplate">
  <a:themeElements>
    <a:clrScheme name="AbtTheme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8575">
          <a:solidFill>
            <a:schemeClr val="accent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28385</TotalTime>
  <Words>1619</Words>
  <Application>Microsoft Office PowerPoint</Application>
  <PresentationFormat>On-screen Show (4:3)</PresentationFormat>
  <Paragraphs>218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3_Office Theme</vt:lpstr>
      <vt:lpstr>1_JASGTemplate</vt:lpstr>
      <vt:lpstr>JASGTemplate</vt:lpstr>
      <vt:lpstr>PowerPoint Presentation</vt:lpstr>
      <vt:lpstr>Welcome and Introductions</vt:lpstr>
      <vt:lpstr>Welcome and Introductions</vt:lpstr>
      <vt:lpstr>Today’s Objectives</vt:lpstr>
      <vt:lpstr>One Big Thing!</vt:lpstr>
      <vt:lpstr>PowerPoint Presentation</vt:lpstr>
      <vt:lpstr>Pop Quiz????</vt:lpstr>
      <vt:lpstr>Defining Process and Outcome Measures</vt:lpstr>
      <vt:lpstr>Potential Data Sources</vt:lpstr>
      <vt:lpstr>E.G. Hunt: Measure Examples</vt:lpstr>
      <vt:lpstr>PowerPoint Presentation</vt:lpstr>
      <vt:lpstr>Four Intended Purposes of QMs</vt:lpstr>
      <vt:lpstr>Short Stay (SS) QMs</vt:lpstr>
      <vt:lpstr>SS Pressure Ulcer Measure Changes</vt:lpstr>
      <vt:lpstr>Long Stay (LS) QMs</vt:lpstr>
      <vt:lpstr>Long Stay (LS) QMs (continued)</vt:lpstr>
      <vt:lpstr>Let’s Chat: Using the QMs</vt:lpstr>
      <vt:lpstr>PowerPoint Presentation</vt:lpstr>
      <vt:lpstr>CASPER Reports</vt:lpstr>
      <vt:lpstr>Types of MDS 3.0 QM Reports</vt:lpstr>
      <vt:lpstr>MDS 3.0 Facility Characteristics Report</vt:lpstr>
      <vt:lpstr>MDS 3.0 Facility Characteristics Report</vt:lpstr>
      <vt:lpstr>MDS 3.0 Facility Level Quality Measure Report</vt:lpstr>
      <vt:lpstr>MDS 3.0 Facility Level Quality Measure Report</vt:lpstr>
      <vt:lpstr>MDS 3.0 Resident Level Quality Measure Report</vt:lpstr>
      <vt:lpstr>MDS 3.0 Resident Level Quality Measure Report</vt:lpstr>
      <vt:lpstr>MDS 3.0 Monthly Comparison Report</vt:lpstr>
      <vt:lpstr>MDS 3.0 Monthly Comparison Report</vt:lpstr>
      <vt:lpstr>CASPER MDS 3.0 Reports vs. Nursing Home Compare</vt:lpstr>
      <vt:lpstr>PowerPoint Presentation</vt:lpstr>
      <vt:lpstr>Measure/Indicator Development Worksheet</vt:lpstr>
      <vt:lpstr>Measure/Indicator Collection and Monitoring Plan</vt:lpstr>
      <vt:lpstr>Displaying Data - Example</vt:lpstr>
      <vt:lpstr>PowerPoint Presentation</vt:lpstr>
      <vt:lpstr>Identifying Process and Outcome Measures Using a Facility Care Protocol</vt:lpstr>
      <vt:lpstr>Let’s Chat: Facility-Specific Measures and Plan</vt:lpstr>
      <vt:lpstr>Debriefing One Big Thing!  </vt:lpstr>
      <vt:lpstr>Questions and Discussion</vt:lpstr>
      <vt:lpstr>Resources</vt:lpstr>
      <vt:lpstr>Upcoming Events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Session 3: Identifying and Integrating Quality Measures</dc:title>
  <dc:creator>Jennifer Pettis</dc:creator>
  <cp:lastModifiedBy>AutoBVT</cp:lastModifiedBy>
  <cp:revision>290</cp:revision>
  <cp:lastPrinted>2018-10-14T19:26:51Z</cp:lastPrinted>
  <dcterms:created xsi:type="dcterms:W3CDTF">2006-08-16T00:00:00Z</dcterms:created>
  <dcterms:modified xsi:type="dcterms:W3CDTF">2018-12-17T19:10:25Z</dcterms:modified>
</cp:coreProperties>
</file>