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7E7"/>
    <a:srgbClr val="F7F9FD"/>
    <a:srgbClr val="D6DCE5"/>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A2952D-4125-4E91-B7A6-266D824B7FF0}" v="13" dt="2021-04-01T15:46:22.206"/>
    <p1510:client id="{B1F60D51-AB6B-4679-A3E2-93FBD0B735A1}" v="17" dt="2021-04-02T00:43:35.6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userId="3afdc34b-dadf-4ab5-ad26-84f6332c48e3" providerId="ADAL" clId="{B1F60D51-AB6B-4679-A3E2-93FBD0B735A1}"/>
    <pc:docChg chg="custSel modSld">
      <pc:chgData name="Michelle" userId="3afdc34b-dadf-4ab5-ad26-84f6332c48e3" providerId="ADAL" clId="{B1F60D51-AB6B-4679-A3E2-93FBD0B735A1}" dt="2021-04-02T00:43:35.667" v="45" actId="121"/>
      <pc:docMkLst>
        <pc:docMk/>
      </pc:docMkLst>
      <pc:sldChg chg="modSp mod">
        <pc:chgData name="Michelle" userId="3afdc34b-dadf-4ab5-ad26-84f6332c48e3" providerId="ADAL" clId="{B1F60D51-AB6B-4679-A3E2-93FBD0B735A1}" dt="2021-04-02T00:42:53.636" v="39" actId="207"/>
        <pc:sldMkLst>
          <pc:docMk/>
          <pc:sldMk cId="3437272428" sldId="266"/>
        </pc:sldMkLst>
        <pc:spChg chg="mod">
          <ac:chgData name="Michelle" userId="3afdc34b-dadf-4ab5-ad26-84f6332c48e3" providerId="ADAL" clId="{B1F60D51-AB6B-4679-A3E2-93FBD0B735A1}" dt="2021-04-01T19:55:15.972" v="3" actId="20577"/>
          <ac:spMkLst>
            <pc:docMk/>
            <pc:sldMk cId="3437272428" sldId="266"/>
            <ac:spMk id="3" creationId="{ED7907DD-4508-46A8-B98F-0FDEF5ED0337}"/>
          </ac:spMkLst>
        </pc:spChg>
        <pc:graphicFrameChg chg="modGraphic">
          <ac:chgData name="Michelle" userId="3afdc34b-dadf-4ab5-ad26-84f6332c48e3" providerId="ADAL" clId="{B1F60D51-AB6B-4679-A3E2-93FBD0B735A1}" dt="2021-04-02T00:42:53.636" v="39" actId="207"/>
          <ac:graphicFrameMkLst>
            <pc:docMk/>
            <pc:sldMk cId="3437272428" sldId="266"/>
            <ac:graphicFrameMk id="5" creationId="{A7DF9D62-E3BE-4E6C-93D2-9B56ACF2148B}"/>
          </ac:graphicFrameMkLst>
        </pc:graphicFrameChg>
      </pc:sldChg>
      <pc:sldChg chg="modSp mod">
        <pc:chgData name="Michelle" userId="3afdc34b-dadf-4ab5-ad26-84f6332c48e3" providerId="ADAL" clId="{B1F60D51-AB6B-4679-A3E2-93FBD0B735A1}" dt="2021-04-02T00:43:01.648" v="40" actId="207"/>
        <pc:sldMkLst>
          <pc:docMk/>
          <pc:sldMk cId="1806575864" sldId="267"/>
        </pc:sldMkLst>
        <pc:graphicFrameChg chg="modGraphic">
          <ac:chgData name="Michelle" userId="3afdc34b-dadf-4ab5-ad26-84f6332c48e3" providerId="ADAL" clId="{B1F60D51-AB6B-4679-A3E2-93FBD0B735A1}" dt="2021-04-01T19:57:49.055" v="5" actId="121"/>
          <ac:graphicFrameMkLst>
            <pc:docMk/>
            <pc:sldMk cId="1806575864" sldId="267"/>
            <ac:graphicFrameMk id="5" creationId="{A7DF9D62-E3BE-4E6C-93D2-9B56ACF2148B}"/>
          </ac:graphicFrameMkLst>
        </pc:graphicFrameChg>
        <pc:graphicFrameChg chg="modGraphic">
          <ac:chgData name="Michelle" userId="3afdc34b-dadf-4ab5-ad26-84f6332c48e3" providerId="ADAL" clId="{B1F60D51-AB6B-4679-A3E2-93FBD0B735A1}" dt="2021-04-02T00:43:01.648" v="40" actId="207"/>
          <ac:graphicFrameMkLst>
            <pc:docMk/>
            <pc:sldMk cId="1806575864" sldId="267"/>
            <ac:graphicFrameMk id="8" creationId="{419AB310-8C51-4D69-BE96-9462006A06C3}"/>
          </ac:graphicFrameMkLst>
        </pc:graphicFrameChg>
      </pc:sldChg>
      <pc:sldChg chg="modSp mod">
        <pc:chgData name="Michelle" userId="3afdc34b-dadf-4ab5-ad26-84f6332c48e3" providerId="ADAL" clId="{B1F60D51-AB6B-4679-A3E2-93FBD0B735A1}" dt="2021-04-02T00:43:12.982" v="42" actId="207"/>
        <pc:sldMkLst>
          <pc:docMk/>
          <pc:sldMk cId="2692492634" sldId="268"/>
        </pc:sldMkLst>
        <pc:graphicFrameChg chg="modGraphic">
          <ac:chgData name="Michelle" userId="3afdc34b-dadf-4ab5-ad26-84f6332c48e3" providerId="ADAL" clId="{B1F60D51-AB6B-4679-A3E2-93FBD0B735A1}" dt="2021-04-02T00:43:12.982" v="42" actId="207"/>
          <ac:graphicFrameMkLst>
            <pc:docMk/>
            <pc:sldMk cId="2692492634" sldId="268"/>
            <ac:graphicFrameMk id="11" creationId="{92744045-DF14-4CCE-BA71-9B1B7F3FC193}"/>
          </ac:graphicFrameMkLst>
        </pc:graphicFrameChg>
      </pc:sldChg>
      <pc:sldChg chg="modSp mod">
        <pc:chgData name="Michelle" userId="3afdc34b-dadf-4ab5-ad26-84f6332c48e3" providerId="ADAL" clId="{B1F60D51-AB6B-4679-A3E2-93FBD0B735A1}" dt="2021-04-01T20:09:01.684" v="32" actId="20577"/>
        <pc:sldMkLst>
          <pc:docMk/>
          <pc:sldMk cId="2321371490" sldId="269"/>
        </pc:sldMkLst>
        <pc:graphicFrameChg chg="modGraphic">
          <ac:chgData name="Michelle" userId="3afdc34b-dadf-4ab5-ad26-84f6332c48e3" providerId="ADAL" clId="{B1F60D51-AB6B-4679-A3E2-93FBD0B735A1}" dt="2021-04-01T20:09:01.684" v="32" actId="20577"/>
          <ac:graphicFrameMkLst>
            <pc:docMk/>
            <pc:sldMk cId="2321371490" sldId="269"/>
            <ac:graphicFrameMk id="8" creationId="{785F5116-8A2B-48E4-A4AC-832746306D59}"/>
          </ac:graphicFrameMkLst>
        </pc:graphicFrameChg>
        <pc:graphicFrameChg chg="modGraphic">
          <ac:chgData name="Michelle" userId="3afdc34b-dadf-4ab5-ad26-84f6332c48e3" providerId="ADAL" clId="{B1F60D51-AB6B-4679-A3E2-93FBD0B735A1}" dt="2021-04-01T20:08:24.451" v="31" actId="20577"/>
          <ac:graphicFrameMkLst>
            <pc:docMk/>
            <pc:sldMk cId="2321371490" sldId="269"/>
            <ac:graphicFrameMk id="10" creationId="{B1091EA0-7D02-4BC6-8EF4-10915C87438A}"/>
          </ac:graphicFrameMkLst>
        </pc:graphicFrameChg>
      </pc:sldChg>
      <pc:sldChg chg="modSp mod">
        <pc:chgData name="Michelle" userId="3afdc34b-dadf-4ab5-ad26-84f6332c48e3" providerId="ADAL" clId="{B1F60D51-AB6B-4679-A3E2-93FBD0B735A1}" dt="2021-04-02T00:43:35.667" v="45" actId="121"/>
        <pc:sldMkLst>
          <pc:docMk/>
          <pc:sldMk cId="1776995749" sldId="274"/>
        </pc:sldMkLst>
        <pc:graphicFrameChg chg="modGraphic">
          <ac:chgData name="Michelle" userId="3afdc34b-dadf-4ab5-ad26-84f6332c48e3" providerId="ADAL" clId="{B1F60D51-AB6B-4679-A3E2-93FBD0B735A1}" dt="2021-04-02T00:43:35.667" v="45" actId="121"/>
          <ac:graphicFrameMkLst>
            <pc:docMk/>
            <pc:sldMk cId="1776995749" sldId="274"/>
            <ac:graphicFrameMk id="11" creationId="{04EBDDC7-D623-43FD-AF43-941B825B282C}"/>
          </ac:graphicFrameMkLst>
        </pc:graphicFrameChg>
      </pc:sldChg>
      <pc:sldChg chg="modSp mod">
        <pc:chgData name="Michelle" userId="3afdc34b-dadf-4ab5-ad26-84f6332c48e3" providerId="ADAL" clId="{B1F60D51-AB6B-4679-A3E2-93FBD0B735A1}" dt="2021-04-01T19:57:12.531" v="4" actId="14100"/>
        <pc:sldMkLst>
          <pc:docMk/>
          <pc:sldMk cId="1302456838" sldId="293"/>
        </pc:sldMkLst>
        <pc:spChg chg="mod">
          <ac:chgData name="Michelle" userId="3afdc34b-dadf-4ab5-ad26-84f6332c48e3" providerId="ADAL" clId="{B1F60D51-AB6B-4679-A3E2-93FBD0B735A1}" dt="2021-04-01T19:57:12.531" v="4" actId="14100"/>
          <ac:spMkLst>
            <pc:docMk/>
            <pc:sldMk cId="1302456838" sldId="293"/>
            <ac:spMk id="2" creationId="{00000000-0000-0000-0000-000000000000}"/>
          </ac:spMkLst>
        </pc:spChg>
      </pc:sldChg>
      <pc:sldChg chg="modSp mod">
        <pc:chgData name="Michelle" userId="3afdc34b-dadf-4ab5-ad26-84f6332c48e3" providerId="ADAL" clId="{B1F60D51-AB6B-4679-A3E2-93FBD0B735A1}" dt="2021-04-02T00:43:24.427" v="44" actId="207"/>
        <pc:sldMkLst>
          <pc:docMk/>
          <pc:sldMk cId="638870137" sldId="294"/>
        </pc:sldMkLst>
        <pc:graphicFrameChg chg="modGraphic">
          <ac:chgData name="Michelle" userId="3afdc34b-dadf-4ab5-ad26-84f6332c48e3" providerId="ADAL" clId="{B1F60D51-AB6B-4679-A3E2-93FBD0B735A1}" dt="2021-04-02T00:43:20.611" v="43" actId="207"/>
          <ac:graphicFrameMkLst>
            <pc:docMk/>
            <pc:sldMk cId="638870137" sldId="294"/>
            <ac:graphicFrameMk id="4" creationId="{4CB58B0C-C94E-4495-951A-A31C1D283971}"/>
          </ac:graphicFrameMkLst>
        </pc:graphicFrameChg>
        <pc:graphicFrameChg chg="modGraphic">
          <ac:chgData name="Michelle" userId="3afdc34b-dadf-4ab5-ad26-84f6332c48e3" providerId="ADAL" clId="{B1F60D51-AB6B-4679-A3E2-93FBD0B735A1}" dt="2021-04-02T00:43:24.427" v="44" actId="207"/>
          <ac:graphicFrameMkLst>
            <pc:docMk/>
            <pc:sldMk cId="638870137" sldId="294"/>
            <ac:graphicFrameMk id="5" creationId="{A7DF9D62-E3BE-4E6C-93D2-9B56ACF2148B}"/>
          </ac:graphicFrameMkLst>
        </pc:graphicFrameChg>
      </pc:sldChg>
      <pc:sldChg chg="modSp mod">
        <pc:chgData name="Michelle" userId="3afdc34b-dadf-4ab5-ad26-84f6332c48e3" providerId="ADAL" clId="{B1F60D51-AB6B-4679-A3E2-93FBD0B735A1}" dt="2021-04-01T22:18:27.507" v="37" actId="3064"/>
        <pc:sldMkLst>
          <pc:docMk/>
          <pc:sldMk cId="310562512" sldId="295"/>
        </pc:sldMkLst>
        <pc:graphicFrameChg chg="modGraphic">
          <ac:chgData name="Michelle" userId="3afdc34b-dadf-4ab5-ad26-84f6332c48e3" providerId="ADAL" clId="{B1F60D51-AB6B-4679-A3E2-93FBD0B735A1}" dt="2021-04-01T22:18:27.507" v="37" actId="3064"/>
          <ac:graphicFrameMkLst>
            <pc:docMk/>
            <pc:sldMk cId="310562512" sldId="295"/>
            <ac:graphicFrameMk id="7" creationId="{605E144A-8B73-4509-B5A1-46BDBC416354}"/>
          </ac:graphicFrameMkLst>
        </pc:graphicFrameChg>
      </pc:sldChg>
    </pc:docChg>
  </pc:docChgLst>
  <pc:docChgLst>
    <pc:chgData name="Walsh, Renee (DPH)" userId="S::renee.walsh@mass.gov::765e1f1d-1214-4c70-9985-3b2cff859230" providerId="AD" clId="Web-{56A2952D-4125-4E91-B7A6-266D824B7FF0}"/>
    <pc:docChg chg="modSld">
      <pc:chgData name="Walsh, Renee (DPH)" userId="S::renee.walsh@mass.gov::765e1f1d-1214-4c70-9985-3b2cff859230" providerId="AD" clId="Web-{56A2952D-4125-4E91-B7A6-266D824B7FF0}" dt="2021-04-01T15:46:22.206" v="5"/>
      <pc:docMkLst>
        <pc:docMk/>
      </pc:docMkLst>
      <pc:sldChg chg="modSp">
        <pc:chgData name="Walsh, Renee (DPH)" userId="S::renee.walsh@mass.gov::765e1f1d-1214-4c70-9985-3b2cff859230" providerId="AD" clId="Web-{56A2952D-4125-4E91-B7A6-266D824B7FF0}" dt="2021-04-01T15:44:57.465" v="0"/>
        <pc:sldMkLst>
          <pc:docMk/>
          <pc:sldMk cId="3437272428" sldId="266"/>
        </pc:sldMkLst>
        <pc:graphicFrameChg chg="modGraphic">
          <ac:chgData name="Walsh, Renee (DPH)" userId="S::renee.walsh@mass.gov::765e1f1d-1214-4c70-9985-3b2cff859230" providerId="AD" clId="Web-{56A2952D-4125-4E91-B7A6-266D824B7FF0}" dt="2021-04-01T15:44:57.465" v="0"/>
          <ac:graphicFrameMkLst>
            <pc:docMk/>
            <pc:sldMk cId="3437272428" sldId="266"/>
            <ac:graphicFrameMk id="5" creationId="{A7DF9D62-E3BE-4E6C-93D2-9B56ACF2148B}"/>
          </ac:graphicFrameMkLst>
        </pc:graphicFrameChg>
      </pc:sldChg>
      <pc:sldChg chg="modSp">
        <pc:chgData name="Walsh, Renee (DPH)" userId="S::renee.walsh@mass.gov::765e1f1d-1214-4c70-9985-3b2cff859230" providerId="AD" clId="Web-{56A2952D-4125-4E91-B7A6-266D824B7FF0}" dt="2021-04-01T15:45:27.155" v="1"/>
        <pc:sldMkLst>
          <pc:docMk/>
          <pc:sldMk cId="1806575864" sldId="267"/>
        </pc:sldMkLst>
        <pc:graphicFrameChg chg="modGraphic">
          <ac:chgData name="Walsh, Renee (DPH)" userId="S::renee.walsh@mass.gov::765e1f1d-1214-4c70-9985-3b2cff859230" providerId="AD" clId="Web-{56A2952D-4125-4E91-B7A6-266D824B7FF0}" dt="2021-04-01T15:45:27.155" v="1"/>
          <ac:graphicFrameMkLst>
            <pc:docMk/>
            <pc:sldMk cId="1806575864" sldId="267"/>
            <ac:graphicFrameMk id="8" creationId="{419AB310-8C51-4D69-BE96-9462006A06C3}"/>
          </ac:graphicFrameMkLst>
        </pc:graphicFrameChg>
      </pc:sldChg>
      <pc:sldChg chg="modSp">
        <pc:chgData name="Walsh, Renee (DPH)" userId="S::renee.walsh@mass.gov::765e1f1d-1214-4c70-9985-3b2cff859230" providerId="AD" clId="Web-{56A2952D-4125-4E91-B7A6-266D824B7FF0}" dt="2021-04-01T15:46:03.033" v="3"/>
        <pc:sldMkLst>
          <pc:docMk/>
          <pc:sldMk cId="2692492634" sldId="268"/>
        </pc:sldMkLst>
        <pc:graphicFrameChg chg="modGraphic">
          <ac:chgData name="Walsh, Renee (DPH)" userId="S::renee.walsh@mass.gov::765e1f1d-1214-4c70-9985-3b2cff859230" providerId="AD" clId="Web-{56A2952D-4125-4E91-B7A6-266D824B7FF0}" dt="2021-04-01T15:46:03.033" v="3"/>
          <ac:graphicFrameMkLst>
            <pc:docMk/>
            <pc:sldMk cId="2692492634" sldId="268"/>
            <ac:graphicFrameMk id="11" creationId="{92744045-DF14-4CCE-BA71-9B1B7F3FC193}"/>
          </ac:graphicFrameMkLst>
        </pc:graphicFrameChg>
      </pc:sldChg>
      <pc:sldChg chg="modSp">
        <pc:chgData name="Walsh, Renee (DPH)" userId="S::renee.walsh@mass.gov::765e1f1d-1214-4c70-9985-3b2cff859230" providerId="AD" clId="Web-{56A2952D-4125-4E91-B7A6-266D824B7FF0}" dt="2021-04-01T15:46:22.206" v="5"/>
        <pc:sldMkLst>
          <pc:docMk/>
          <pc:sldMk cId="638870137" sldId="294"/>
        </pc:sldMkLst>
        <pc:graphicFrameChg chg="modGraphic">
          <ac:chgData name="Walsh, Renee (DPH)" userId="S::renee.walsh@mass.gov::765e1f1d-1214-4c70-9985-3b2cff859230" providerId="AD" clId="Web-{56A2952D-4125-4E91-B7A6-266D824B7FF0}" dt="2021-04-01T15:46:12.690" v="4"/>
          <ac:graphicFrameMkLst>
            <pc:docMk/>
            <pc:sldMk cId="638870137" sldId="294"/>
            <ac:graphicFrameMk id="4" creationId="{4CB58B0C-C94E-4495-951A-A31C1D283971}"/>
          </ac:graphicFrameMkLst>
        </pc:graphicFrameChg>
        <pc:graphicFrameChg chg="modGraphic">
          <ac:chgData name="Walsh, Renee (DPH)" userId="S::renee.walsh@mass.gov::765e1f1d-1214-4c70-9985-3b2cff859230" providerId="AD" clId="Web-{56A2952D-4125-4E91-B7A6-266D824B7FF0}" dt="2021-04-01T15:46:22.206" v="5"/>
          <ac:graphicFrameMkLst>
            <pc:docMk/>
            <pc:sldMk cId="638870137" sldId="294"/>
            <ac:graphicFrameMk id="5" creationId="{A7DF9D62-E3BE-4E6C-93D2-9B56ACF2148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4/1/2021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a:t>Vaccination Data Report</a:t>
            </a:r>
            <a:br>
              <a:rPr lang="en-US" sz="6000"/>
            </a:br>
            <a:r>
              <a:rPr lang="en-US" sz="6000"/>
              <a:t>Leominster</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968766987"/>
              </p:ext>
            </p:extLst>
          </p:nvPr>
        </p:nvGraphicFramePr>
        <p:xfrm>
          <a:off x="1065376" y="3644785"/>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3,754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41.8%</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657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682,915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215,739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72,682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970" y="1073316"/>
            <a:ext cx="10641608" cy="2400657"/>
          </a:xfrm>
          <a:prstGeom prst="rect">
            <a:avLst/>
          </a:prstGeom>
          <a:noFill/>
        </p:spPr>
        <p:txBody>
          <a:bodyPr wrap="square" rtlCol="0">
            <a:spAutoFit/>
          </a:bodyPr>
          <a:lstStyle/>
          <a:p>
            <a:pPr lvl="1">
              <a:spcBef>
                <a:spcPts val="600"/>
              </a:spcBef>
              <a:spcAft>
                <a:spcPts val="600"/>
              </a:spcAft>
            </a:pPr>
            <a:r>
              <a:rPr lang="en-US" sz="1600" b="1" u="sng">
                <a:solidFill>
                  <a:srgbClr val="0F1C32"/>
                </a:solidFill>
                <a:latin typeface="Calibri"/>
              </a:rPr>
              <a:t>Vaccine Administration Benchmark</a:t>
            </a:r>
            <a:endParaRPr lang="en-US" sz="1600">
              <a:solidFill>
                <a:srgbClr val="0F1C32"/>
              </a:solidFill>
              <a:latin typeface="Calibri"/>
            </a:endParaRPr>
          </a:p>
          <a:p>
            <a:pPr marL="1200150" lvl="2"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partially vaccinated</a:t>
            </a:r>
            <a:r>
              <a:rPr lang="en-US" sz="160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11.8</a:t>
            </a:r>
            <a:r>
              <a:rPr lang="en-US" sz="1600" b="1">
                <a:solidFill>
                  <a:srgbClr val="5B9BD5">
                    <a:lumMod val="75000"/>
                  </a:srgbClr>
                </a:solidFill>
                <a:latin typeface="Calibri"/>
              </a:rPr>
              <a:t>% </a:t>
            </a:r>
            <a:r>
              <a:rPr lang="en-US" sz="1600"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31.6</a:t>
            </a:r>
            <a:r>
              <a:rPr lang="en-US" sz="1600" b="1">
                <a:solidFill>
                  <a:srgbClr val="5B9BD5">
                    <a:lumMod val="75000"/>
                  </a:srgbClr>
                </a:solidFill>
                <a:latin typeface="Calibri"/>
              </a:rPr>
              <a:t>% </a:t>
            </a:r>
            <a:r>
              <a:rPr lang="en-US" sz="1600"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sz="1600" b="1">
                <a:solidFill>
                  <a:srgbClr val="5B9BD5">
                    <a:lumMod val="75000"/>
                  </a:srgbClr>
                </a:solidFill>
                <a:latin typeface="Calibri"/>
              </a:rPr>
              <a:t>%</a:t>
            </a:r>
            <a:r>
              <a:rPr lang="en-US" sz="1600" b="1">
                <a:solidFill>
                  <a:srgbClr val="0F1C32"/>
                </a:solidFill>
                <a:latin typeface="Calibri"/>
              </a:rPr>
              <a:t> for ages 75+</a:t>
            </a:r>
            <a:endParaRPr lang="en-US" sz="800" b="1">
              <a:solidFill>
                <a:srgbClr val="0F1C32"/>
              </a:solidFill>
              <a:latin typeface="Calibri"/>
            </a:endParaRPr>
          </a:p>
          <a:p>
            <a:pPr marL="1200150" lvl="2"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Leominster Compared to Statewide as of 3/31/2021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96175"/>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Leominster Compared to Statewide as of 3/31/2021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87097" y="1013990"/>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13.9</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312870966"/>
              </p:ext>
            </p:extLst>
          </p:nvPr>
        </p:nvGraphicFramePr>
        <p:xfrm>
          <a:off x="6153032" y="1201668"/>
          <a:ext cx="5951871" cy="140974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666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a:solidFill>
                            <a:schemeClr val="tx1"/>
                          </a:solidFill>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            3,575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fontAlgn="b"/>
                      <a:r>
                        <a:rPr lang="en-US" sz="1100" b="0" i="0" u="none" strike="noStrike">
                          <a:solidFill>
                            <a:srgbClr val="000000"/>
                          </a:solidFill>
                          <a:effectLst/>
                          <a:latin typeface="Calibri" panose="020F0502020204030204" pitchFamily="34" charset="0"/>
                        </a:rPr>
                        <a:t>              2,509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538,957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16,775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32691486"/>
              </p:ext>
            </p:extLst>
          </p:nvPr>
        </p:nvGraphicFramePr>
        <p:xfrm>
          <a:off x="144685" y="3961185"/>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a:solidFill>
                            <a:schemeClr val="tx1"/>
                          </a:solidFill>
                        </a:rPr>
                        <a:t>Leominster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48,242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47,439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16,363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34,237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15081" y="5738792"/>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a:ln>
                  <a:noFill/>
                </a:ln>
                <a:solidFill>
                  <a:srgbClr val="FFFFFF"/>
                </a:solidFill>
                <a:effectLst/>
                <a:uLnTx/>
                <a:uFillTx/>
                <a:latin typeface="Calibri"/>
                <a:ea typeface="+mn-ea"/>
                <a:cs typeface="+mn-cs"/>
              </a:rPr>
              <a:t>nd</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Leominster Compared to Statewide as of 3/31/2021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637639" y="1194135"/>
            <a:ext cx="10540260" cy="2000548"/>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12.1</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44.7</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67.3</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627839299"/>
              </p:ext>
            </p:extLst>
          </p:nvPr>
        </p:nvGraphicFramePr>
        <p:xfrm>
          <a:off x="861964" y="3770784"/>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3,435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698,737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305,016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44.7%</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331,956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19.2</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771331934"/>
              </p:ext>
            </p:extLst>
          </p:nvPr>
        </p:nvGraphicFramePr>
        <p:xfrm>
          <a:off x="51089" y="3879393"/>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a:solidFill>
                            <a:schemeClr val="tx1"/>
                          </a:solidFill>
                        </a:rPr>
                        <a:t>Leominster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4,663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56,731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66,175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23,692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977,643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69,088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57444882"/>
              </p:ext>
            </p:extLst>
          </p:nvPr>
        </p:nvGraphicFramePr>
        <p:xfrm>
          <a:off x="2667445" y="237662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a:solidFill>
                            <a:schemeClr val="tx1"/>
                          </a:solidFill>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3,934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801,901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516,588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17,220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Leominster Compared to Statewide as of 3/31/2021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35845"/>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21346883"/>
              </p:ext>
            </p:extLst>
          </p:nvPr>
        </p:nvGraphicFramePr>
        <p:xfrm>
          <a:off x="789617" y="235792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69,130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76,604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Leominster Compared to Statewide as of 3/31/2021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a:t>City/Town COVID-19 Burden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97471"/>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3/30/2021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04EBDDC7-D623-43FD-AF43-941B825B282C}"/>
              </a:ext>
            </a:extLst>
          </p:cNvPr>
          <p:cNvGraphicFramePr>
            <a:graphicFrameLocks noGrp="1"/>
          </p:cNvGraphicFramePr>
          <p:nvPr>
            <p:extLst>
              <p:ext uri="{D42A27DB-BD31-4B8C-83A1-F6EECF244321}">
                <p14:modId xmlns:p14="http://schemas.microsoft.com/office/powerpoint/2010/main" val="3728672294"/>
              </p:ext>
            </p:extLst>
          </p:nvPr>
        </p:nvGraphicFramePr>
        <p:xfrm>
          <a:off x="4297019" y="1057333"/>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(4/1/2021)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(4/1/2021)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64,123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12,672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8,055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13,052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7,424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5,040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18,626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4,644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15,700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16,171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6,569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6,923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13,134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3,801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10,002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19,194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21,909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598,177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24,984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924800"/>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latin typeface="Segoe UI" panose="020B0502040204020203" pitchFamily="34" charset="0"/>
                <a:cs typeface="Segoe UI" panose="020B0502040204020203" pitchFamily="34" charset="0"/>
              </a:rPr>
              <a:t>Leominster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Leominster and whether they have met or exceeded the statewide rate</a:t>
            </a:r>
          </a:p>
          <a:p>
            <a:pPr marL="457200" indent="-457200">
              <a:spcBef>
                <a:spcPts val="600"/>
              </a:spcBef>
              <a:spcAft>
                <a:spcPts val="600"/>
              </a:spcAft>
              <a:buFont typeface="+mj-lt"/>
              <a:buAutoNum type="arabicPeriod"/>
            </a:pPr>
            <a:r>
              <a:rPr lang="en-US" sz="2000" b="1"/>
              <a:t>The percentage of Leominster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Leominster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Leominster based on the average daily incidence per 100,000 (as published in the weekly COVID-19 public health report).</a:t>
            </a: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673337051"/>
              </p:ext>
            </p:extLst>
          </p:nvPr>
        </p:nvGraphicFramePr>
        <p:xfrm>
          <a:off x="268453" y="1889335"/>
          <a:ext cx="11655094" cy="1537529"/>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51306">
                <a:tc>
                  <a:txBody>
                    <a:bodyPr/>
                    <a:lstStyle/>
                    <a:p>
                      <a:pPr marL="0" marR="0" algn="ctr">
                        <a:spcBef>
                          <a:spcPts val="0"/>
                        </a:spcBef>
                        <a:spcAft>
                          <a:spcPts val="0"/>
                        </a:spcAft>
                      </a:pPr>
                      <a:r>
                        <a:rPr lang="en-US" sz="10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65827">
                <a:tc>
                  <a:txBody>
                    <a:bodyPr/>
                    <a:lstStyle/>
                    <a:p>
                      <a:pPr marL="0" marR="0" algn="ctr">
                        <a:spcBef>
                          <a:spcPts val="0"/>
                        </a:spcBef>
                        <a:spcAft>
                          <a:spcPts val="0"/>
                        </a:spcAft>
                      </a:pPr>
                      <a:r>
                        <a:rPr lang="en-US" sz="1050" b="1">
                          <a:solidFill>
                            <a:schemeClr val="tx1"/>
                          </a:solidFill>
                        </a:rPr>
                        <a:t>Leominster</a:t>
                      </a:r>
                      <a:endPar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40,377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28,258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8853">
                <a:tc>
                  <a:txBody>
                    <a:bodyPr/>
                    <a:lstStyle/>
                    <a:p>
                      <a:pPr marL="0" marR="0" algn="ctr">
                        <a:spcBef>
                          <a:spcPts val="0"/>
                        </a:spcBef>
                        <a:spcAft>
                          <a:spcPts val="0"/>
                        </a:spcAft>
                      </a:pPr>
                      <a:r>
                        <a:rPr lang="en-US" sz="105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a:t>
            </a:r>
            <a:r>
              <a:rPr lang="en-US" sz="3600">
                <a:latin typeface="Segoe UI" panose="020B0502040204020203" pitchFamily="34" charset="0"/>
                <a:cs typeface="Segoe UI" panose="020B0502040204020203" pitchFamily="34" charset="0"/>
              </a:rPr>
              <a:t>Leominster </a:t>
            </a:r>
            <a:r>
              <a:rPr lang="en-US" sz="360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latin typeface="Segoe UI" panose="020B0502040204020203" pitchFamily="34" charset="0"/>
                <a:cs typeface="Segoe UI" panose="020B0502040204020203" pitchFamily="34" charset="0"/>
              </a:rPr>
              <a:t>Leominster</a:t>
            </a:r>
            <a:r>
              <a:rPr lang="en-US" sz="2400"/>
              <a:t> </a:t>
            </a:r>
            <a:r>
              <a:rPr lang="en-US" sz="2400">
                <a:latin typeface="Segoe UI" panose="020B0502040204020203" pitchFamily="34" charset="0"/>
              </a:rPr>
              <a:t>Compared to Statewide as of 3/31/2021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93023251"/>
              </p:ext>
            </p:extLst>
          </p:nvPr>
        </p:nvGraphicFramePr>
        <p:xfrm>
          <a:off x="1517458" y="3159071"/>
          <a:ext cx="9055735" cy="1133553"/>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075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solidFill>
                            <a:schemeClr val="tx1"/>
                          </a:solidFill>
                          <a:effectLst/>
                          <a:latin typeface="+mn-lt"/>
                        </a:rPr>
                        <a:t>Community</a:t>
                      </a:r>
                    </a:p>
                    <a:p>
                      <a:pPr marL="0" marR="0" algn="ctr">
                        <a:spcBef>
                          <a:spcPts val="0"/>
                        </a:spcBef>
                        <a:spcAft>
                          <a:spcPts val="0"/>
                        </a:spcAft>
                      </a:pPr>
                      <a:r>
                        <a:rPr lang="en-US" sz="1600">
                          <a:solidFill>
                            <a:schemeClr val="tx1"/>
                          </a:solidFill>
                          <a:effectLst/>
                          <a:latin typeface="+mn-lt"/>
                        </a:rPr>
                        <a:t> </a:t>
                      </a:r>
                      <a:endParaRPr lang="en-US" sz="16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33453">
                <a:tc>
                  <a:txBody>
                    <a:bodyPr/>
                    <a:lstStyle/>
                    <a:p>
                      <a:pPr marL="0" marR="0" algn="ctr">
                        <a:spcBef>
                          <a:spcPts val="0"/>
                        </a:spcBef>
                        <a:spcAft>
                          <a:spcPts val="0"/>
                        </a:spcAft>
                      </a:pPr>
                      <a:r>
                        <a:rPr lang="en-US" sz="1600" b="1">
                          <a:solidFill>
                            <a:schemeClr val="tx1"/>
                          </a:solidFill>
                        </a:rPr>
                        <a:t>Leominster</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18,332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45,402.6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286997">
                <a:tc>
                  <a:txBody>
                    <a:bodyPr/>
                    <a:lstStyle/>
                    <a:p>
                      <a:pPr marL="0" marR="0" algn="ctr">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3,554,711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51,041.3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0" y="5953571"/>
            <a:ext cx="12161838"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20154" y="1346994"/>
            <a:ext cx="10975858" cy="861774"/>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2400" b="1" u="sng">
              <a:solidFill>
                <a:prstClr val="black"/>
              </a:solidFill>
              <a:latin typeface="Calibri" panose="020F0502020204030204"/>
            </a:endParaRPr>
          </a:p>
          <a:p>
            <a:pPr marL="742950" lvl="1" indent="-285750">
              <a:buFont typeface="Arial" panose="020B0604020202020204" pitchFamily="34" charset="0"/>
              <a:buChar char="•"/>
              <a:defRPr/>
            </a:pPr>
            <a:r>
              <a:rPr lang="en-US" sz="1600">
                <a:solidFill>
                  <a:prstClr val="black"/>
                </a:solidFill>
                <a:latin typeface="Calibri" panose="020F0502020204030204"/>
              </a:rPr>
              <a:t>Per-capita dose administration rate for Leominster</a:t>
            </a:r>
            <a:r>
              <a:rPr lang="en-US" sz="1600">
                <a:solidFill>
                  <a:srgbClr val="0F1C32"/>
                </a:solidFill>
                <a:latin typeface="Calibri" panose="020F0502020204030204"/>
              </a:rPr>
              <a:t> compared to the overall state rate of </a:t>
            </a:r>
            <a:r>
              <a:rPr lang="en-US" b="1">
                <a:solidFill>
                  <a:srgbClr val="5B9BD5">
                    <a:lumMod val="75000"/>
                  </a:srgbClr>
                </a:solidFill>
                <a:latin typeface="Calibri" panose="020F0502020204030204"/>
              </a:rPr>
              <a:t>51,041.3 per 100,000.</a:t>
            </a:r>
          </a:p>
          <a:p>
            <a:pPr marL="742950" lvl="1" indent="-285750">
              <a:buFont typeface="Arial" panose="020B0604020202020204" pitchFamily="34" charset="0"/>
              <a:buChar char="•"/>
              <a:defRPr/>
            </a:pPr>
            <a:r>
              <a:rPr lang="en-US" sz="1600">
                <a:solidFill>
                  <a:prstClr val="black"/>
                </a:solidFill>
                <a:latin typeface="Calibri" panose="020F0502020204030204"/>
              </a:rPr>
              <a:t>Leominster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34514935"/>
              </p:ext>
            </p:extLst>
          </p:nvPr>
        </p:nvGraphicFramePr>
        <p:xfrm>
          <a:off x="420472" y="4087098"/>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a:ea typeface="Calibri" panose="020F0502020204030204" pitchFamily="34" charset="0"/>
                          <a:cs typeface="Times New Roman"/>
                        </a:rPr>
                        <a:t>Fully Vaccinated</a:t>
                      </a:r>
                      <a:r>
                        <a:rPr lang="en-US" sz="1400" u="none">
                          <a:solidFill>
                            <a:schemeClr val="tx1"/>
                          </a:solidFill>
                          <a:effectLst/>
                          <a:latin typeface="Calibri"/>
                          <a:ea typeface="Calibri" panose="020F0502020204030204" pitchFamily="34" charset="0"/>
                          <a:cs typeface="Times New Roman"/>
                        </a:rPr>
                        <a:t>^^^</a:t>
                      </a:r>
                      <a:endParaRPr lang="en-US" sz="1400" u="sng">
                        <a:solidFill>
                          <a:schemeClr val="tx1"/>
                        </a:solidFill>
                        <a:effectLst/>
                        <a:latin typeface="Calibri"/>
                        <a:ea typeface="Calibri" panose="020F0502020204030204" pitchFamily="34" charset="0"/>
                        <a:cs typeface="Times New Roman"/>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                         6,228 </a:t>
                      </a:r>
                      <a:endParaRPr lang="en-US" sz="1100" b="0" i="0" u="none" strike="noStrike">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971,336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1,335,709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69798"/>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Leominster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33.1%.</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Leominster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13.9%.</a:t>
            </a:r>
            <a:endParaRPr lang="en-US" sz="1300" b="1">
              <a:solidFill>
                <a:srgbClr val="5B9BD5">
                  <a:lumMod val="75000"/>
                </a:srgbClr>
              </a:solidFill>
              <a:latin typeface="Calibri"/>
            </a:endParaRPr>
          </a:p>
          <a:p>
            <a:pPr marL="742950" lvl="1" indent="-285750">
              <a:buFont typeface="Arial" panose="020B0604020202020204" pitchFamily="34" charset="0"/>
              <a:buChar char="•"/>
            </a:pPr>
            <a:r>
              <a:rPr lang="en-US" sz="1300">
                <a:solidFill>
                  <a:srgbClr val="0F1C32"/>
                </a:solidFill>
                <a:latin typeface="Calibri"/>
              </a:rPr>
              <a:t>The percentage of Leominster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19.2%</a:t>
            </a:r>
            <a:r>
              <a:rPr lang="en-US" sz="1600" b="1">
                <a:solidFill>
                  <a:srgbClr val="0F1C32"/>
                </a:solidFill>
                <a:latin typeface="Calibri"/>
              </a:rPr>
              <a:t>.</a:t>
            </a:r>
            <a:endParaRPr lang="en-US" sz="1300" b="1">
              <a:solidFill>
                <a:srgbClr val="0F1C32"/>
              </a:solidFill>
              <a:latin typeface="Calibri"/>
            </a:endParaRPr>
          </a:p>
          <a:p>
            <a:pPr marL="742950" lvl="1" indent="-285750">
              <a:buFont typeface="Arial" panose="020B0604020202020204" pitchFamily="34" charset="0"/>
              <a:buChar char="•"/>
            </a:pPr>
            <a:r>
              <a:rPr lang="en-US" sz="1300">
                <a:solidFill>
                  <a:prstClr val="black"/>
                </a:solidFill>
                <a:latin typeface="Calibri" panose="020F0502020204030204"/>
              </a:rPr>
              <a:t>Leominster</a:t>
            </a:r>
            <a:r>
              <a:rPr lang="en-US" sz="1300">
                <a:solidFill>
                  <a:srgbClr val="0F1C32"/>
                </a:solidFill>
                <a:latin typeface="Calibri"/>
              </a:rPr>
              <a:t> has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962258498"/>
              </p:ext>
            </p:extLst>
          </p:nvPr>
        </p:nvGraphicFramePr>
        <p:xfrm>
          <a:off x="3132312" y="27393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12,340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2,307,045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a:t>
            </a:r>
            <a:r>
              <a:rPr lang="en-US" sz="2000">
                <a:latin typeface="Segoe UI" panose="020B0502040204020203" pitchFamily="34" charset="0"/>
                <a:cs typeface="Segoe UI" panose="020B0502040204020203" pitchFamily="34" charset="0"/>
              </a:rPr>
              <a:t>Leominster</a:t>
            </a:r>
            <a:r>
              <a:rPr lang="en-US" sz="2000"/>
              <a:t> </a:t>
            </a:r>
            <a:r>
              <a:rPr lang="en-US" sz="2000">
                <a:latin typeface="Segoe UI" panose="020B0502040204020203" pitchFamily="34" charset="0"/>
              </a:rPr>
              <a:t>Compared to Statewide as of </a:t>
            </a:r>
            <a:r>
              <a:rPr lang="en-US" sz="2000">
                <a:solidFill>
                  <a:schemeClr val="bg1">
                    <a:lumMod val="95000"/>
                  </a:schemeClr>
                </a:solidFill>
                <a:latin typeface="Segoe UI" panose="020B0502040204020203" pitchFamily="34" charset="0"/>
              </a:rPr>
              <a:t>3/31/2021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8CBFE7CE-C6FA-4BA7-A845-F7C0D8AA3CAA}"/>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3/31/2021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a:ln>
                  <a:noFill/>
                </a:ln>
                <a:solidFill>
                  <a:srgbClr val="FFFFFF"/>
                </a:solidFill>
                <a:effectLst/>
                <a:uLnTx/>
                <a:uFillTx/>
                <a:latin typeface="Calibri"/>
                <a:ea typeface="+mn-ea"/>
                <a:cs typeface="+mn-cs"/>
              </a:rPr>
              <a:t> </a:t>
            </a:r>
            <a:r>
              <a:rPr kumimoji="0" lang="en-US" sz="2000" b="0" i="0" u="none" strike="noStrike" kern="1200" cap="none" spc="0" normalizeH="0" baseline="0" noProof="0">
                <a:ln>
                  <a:noFill/>
                </a:ln>
                <a:solidFill>
                  <a:srgbClr val="FFFFFF"/>
                </a:solidFill>
                <a:effectLst/>
                <a:uLnTx/>
                <a:uFillTx/>
                <a:latin typeface="Calibri"/>
                <a:ea typeface="+mn-ea"/>
                <a:cs typeface="+mn-cs"/>
              </a:rPr>
              <a:t>(1</a:t>
            </a:r>
            <a:r>
              <a:rPr kumimoji="0" lang="en-US" sz="2000" b="0" i="0" u="none" strike="noStrike" kern="1200" cap="none" spc="0" normalizeH="0" baseline="30000" noProof="0">
                <a:ln>
                  <a:noFill/>
                </a:ln>
                <a:solidFill>
                  <a:srgbClr val="FFFFFF"/>
                </a:solidFill>
                <a:effectLst/>
                <a:uLnTx/>
                <a:uFillTx/>
                <a:latin typeface="Calibri"/>
                <a:ea typeface="+mn-ea"/>
                <a:cs typeface="+mn-cs"/>
              </a:rPr>
              <a:t>st</a:t>
            </a:r>
            <a:r>
              <a:rPr kumimoji="0" lang="en-US" sz="2000" b="0" i="0" u="none" strike="noStrike" kern="1200" cap="none" spc="0" normalizeH="0" baseline="0" noProof="0">
                <a:ln>
                  <a:noFill/>
                </a:ln>
                <a:solidFill>
                  <a:srgbClr val="FFFFFF"/>
                </a:solidFill>
                <a:effectLst/>
                <a:uLnTx/>
                <a:uFillTx/>
                <a:latin typeface="Calibri"/>
                <a:ea typeface="+mn-ea"/>
                <a:cs typeface="+mn-cs"/>
              </a:rPr>
              <a:t> dose of </a:t>
            </a:r>
            <a:r>
              <a:rPr kumimoji="0" lang="en-US" sz="2000" b="0" i="0" u="none" strike="noStrike" kern="1200" cap="none" spc="0" normalizeH="0" baseline="0" noProof="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321277"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Leominster Compared to Statewide as of 3/31/2021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505709" y="1114587"/>
            <a:ext cx="1094565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23.9% </a:t>
            </a:r>
            <a:r>
              <a:rPr lang="en-US" sz="1600" b="1">
                <a:solidFill>
                  <a:srgbClr val="0F1C32"/>
                </a:solidFill>
                <a:latin typeface="Calibri"/>
              </a:rPr>
              <a:t>for ages 0-64</a:t>
            </a:r>
          </a:p>
          <a:p>
            <a:pPr marL="1257300" lvl="2" indent="-342900">
              <a:buFont typeface="Arial" panose="020B0604020202020204" pitchFamily="34" charset="0"/>
              <a:buChar char="•"/>
            </a:pPr>
            <a:r>
              <a:rPr lang="en-US" sz="2000" b="1">
                <a:solidFill>
                  <a:srgbClr val="5B9BD5">
                    <a:lumMod val="75000"/>
                  </a:srgbClr>
                </a:solidFill>
                <a:latin typeface="Calibri"/>
              </a:rPr>
              <a:t>76.3%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82.0%</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745835935"/>
              </p:ext>
            </p:extLst>
          </p:nvPr>
        </p:nvGraphicFramePr>
        <p:xfrm>
          <a:off x="972070" y="3684654"/>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7,189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68.9%</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2,350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1,381,652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520,755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404,638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66375" y="5832796"/>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3/31/2021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8452283"/>
              </p:ext>
            </p:extLst>
          </p:nvPr>
        </p:nvGraphicFramePr>
        <p:xfrm>
          <a:off x="87098" y="4225830"/>
          <a:ext cx="12017805" cy="1381856"/>
        </p:xfrm>
        <a:graphic>
          <a:graphicData uri="http://schemas.openxmlformats.org/drawingml/2006/table">
            <a:tbl>
              <a:tblPr firstRow="1" firstCol="1" bandRow="1">
                <a:tableStyleId>{5C22544A-7EE6-4342-B048-85BDC9FD1C3A}</a:tableStyleId>
              </a:tblPr>
              <a:tblGrid>
                <a:gridCol w="1089150">
                  <a:extLst>
                    <a:ext uri="{9D8B030D-6E8A-4147-A177-3AD203B41FA5}">
                      <a16:colId xmlns:a16="http://schemas.microsoft.com/office/drawing/2014/main" val="4075951014"/>
                    </a:ext>
                  </a:extLst>
                </a:gridCol>
                <a:gridCol w="535297">
                  <a:extLst>
                    <a:ext uri="{9D8B030D-6E8A-4147-A177-3AD203B41FA5}">
                      <a16:colId xmlns:a16="http://schemas.microsoft.com/office/drawing/2014/main" val="3719797945"/>
                    </a:ext>
                  </a:extLst>
                </a:gridCol>
                <a:gridCol w="829739">
                  <a:extLst>
                    <a:ext uri="{9D8B030D-6E8A-4147-A177-3AD203B41FA5}">
                      <a16:colId xmlns:a16="http://schemas.microsoft.com/office/drawing/2014/main" val="2111895905"/>
                    </a:ext>
                  </a:extLst>
                </a:gridCol>
                <a:gridCol w="598881">
                  <a:extLst>
                    <a:ext uri="{9D8B030D-6E8A-4147-A177-3AD203B41FA5}">
                      <a16:colId xmlns:a16="http://schemas.microsoft.com/office/drawing/2014/main" val="1228260744"/>
                    </a:ext>
                  </a:extLst>
                </a:gridCol>
                <a:gridCol w="859758">
                  <a:extLst>
                    <a:ext uri="{9D8B030D-6E8A-4147-A177-3AD203B41FA5}">
                      <a16:colId xmlns:a16="http://schemas.microsoft.com/office/drawing/2014/main" val="3870552715"/>
                    </a:ext>
                  </a:extLst>
                </a:gridCol>
                <a:gridCol w="684078">
                  <a:extLst>
                    <a:ext uri="{9D8B030D-6E8A-4147-A177-3AD203B41FA5}">
                      <a16:colId xmlns:a16="http://schemas.microsoft.com/office/drawing/2014/main" val="2196486683"/>
                    </a:ext>
                  </a:extLst>
                </a:gridCol>
                <a:gridCol w="839753">
                  <a:extLst>
                    <a:ext uri="{9D8B030D-6E8A-4147-A177-3AD203B41FA5}">
                      <a16:colId xmlns:a16="http://schemas.microsoft.com/office/drawing/2014/main" val="2808071338"/>
                    </a:ext>
                  </a:extLst>
                </a:gridCol>
                <a:gridCol w="492547">
                  <a:extLst>
                    <a:ext uri="{9D8B030D-6E8A-4147-A177-3AD203B41FA5}">
                      <a16:colId xmlns:a16="http://schemas.microsoft.com/office/drawing/2014/main" val="2266782108"/>
                    </a:ext>
                  </a:extLst>
                </a:gridCol>
                <a:gridCol w="799380">
                  <a:extLst>
                    <a:ext uri="{9D8B030D-6E8A-4147-A177-3AD203B41FA5}">
                      <a16:colId xmlns:a16="http://schemas.microsoft.com/office/drawing/2014/main" val="1400057223"/>
                    </a:ext>
                  </a:extLst>
                </a:gridCol>
                <a:gridCol w="565219">
                  <a:extLst>
                    <a:ext uri="{9D8B030D-6E8A-4147-A177-3AD203B41FA5}">
                      <a16:colId xmlns:a16="http://schemas.microsoft.com/office/drawing/2014/main" val="607151320"/>
                    </a:ext>
                  </a:extLst>
                </a:gridCol>
                <a:gridCol w="815531">
                  <a:extLst>
                    <a:ext uri="{9D8B030D-6E8A-4147-A177-3AD203B41FA5}">
                      <a16:colId xmlns:a16="http://schemas.microsoft.com/office/drawing/2014/main" val="1732447710"/>
                    </a:ext>
                  </a:extLst>
                </a:gridCol>
                <a:gridCol w="576888">
                  <a:extLst>
                    <a:ext uri="{9D8B030D-6E8A-4147-A177-3AD203B41FA5}">
                      <a16:colId xmlns:a16="http://schemas.microsoft.com/office/drawing/2014/main" val="1497268532"/>
                    </a:ext>
                  </a:extLst>
                </a:gridCol>
                <a:gridCol w="706963">
                  <a:extLst>
                    <a:ext uri="{9D8B030D-6E8A-4147-A177-3AD203B41FA5}">
                      <a16:colId xmlns:a16="http://schemas.microsoft.com/office/drawing/2014/main" val="743602275"/>
                    </a:ext>
                  </a:extLst>
                </a:gridCol>
                <a:gridCol w="748821">
                  <a:extLst>
                    <a:ext uri="{9D8B030D-6E8A-4147-A177-3AD203B41FA5}">
                      <a16:colId xmlns:a16="http://schemas.microsoft.com/office/drawing/2014/main" val="1994207196"/>
                    </a:ext>
                  </a:extLst>
                </a:gridCol>
                <a:gridCol w="807455">
                  <a:extLst>
                    <a:ext uri="{9D8B030D-6E8A-4147-A177-3AD203B41FA5}">
                      <a16:colId xmlns:a16="http://schemas.microsoft.com/office/drawing/2014/main" val="3921377560"/>
                    </a:ext>
                  </a:extLst>
                </a:gridCol>
                <a:gridCol w="568951">
                  <a:extLst>
                    <a:ext uri="{9D8B030D-6E8A-4147-A177-3AD203B41FA5}">
                      <a16:colId xmlns:a16="http://schemas.microsoft.com/office/drawing/2014/main" val="3578839088"/>
                    </a:ext>
                  </a:extLst>
                </a:gridCol>
                <a:gridCol w="49939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341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a:solidFill>
                            <a:schemeClr val="tx1"/>
                          </a:solidFill>
                        </a:rPr>
                        <a:t>Leominster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9,135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104,973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113,614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127,540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40,055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l" fontAlgn="b"/>
                      <a:r>
                        <a:rPr lang="en-US" sz="1100" b="0" i="0" u="none" strike="noStrike">
                          <a:solidFill>
                            <a:srgbClr val="000000"/>
                          </a:solidFill>
                          <a:effectLst/>
                          <a:latin typeface="Calibri" panose="020F0502020204030204" pitchFamily="34" charset="0"/>
                        </a:rPr>
                        <a:t>    1,668,492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103,325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01704605"/>
              </p:ext>
            </p:extLst>
          </p:nvPr>
        </p:nvGraphicFramePr>
        <p:xfrm>
          <a:off x="2498122" y="2427514"/>
          <a:ext cx="7195756" cy="1409263"/>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247586">
                <a:tc>
                  <a:txBody>
                    <a:bodyPr/>
                    <a:lstStyle/>
                    <a:p>
                      <a:pPr marL="0" marR="0" algn="ctr">
                        <a:spcBef>
                          <a:spcPts val="0"/>
                        </a:spcBef>
                        <a:spcAft>
                          <a:spcPts val="0"/>
                        </a:spcAft>
                      </a:pPr>
                      <a:r>
                        <a:rPr lang="en-US" sz="1400" b="1">
                          <a:solidFill>
                            <a:schemeClr val="tx1"/>
                          </a:solidFill>
                        </a:rPr>
                        <a:t>Leominster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7,509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4,779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65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932,192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33,995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33.1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Leominster Compared to Statewide as of 3/31/2021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3/31/2021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a:solidFill>
                  <a:srgbClr val="000000"/>
                </a:solidFill>
                <a:latin typeface="Arial" panose="020B0604020202020204" pitchFamily="34" charset="0"/>
                <a:cs typeface="Arial" panose="020B0604020202020204" pitchFamily="34" charset="0"/>
              </a:rPr>
              <a:t>**Missing/Unknown is defined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2E80C2-937D-455A-8A9D-BC70089BA915}"/>
</file>

<file path=customXml/itemProps2.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Leominster</vt:lpstr>
      <vt:lpstr>Leominster – Benchmarks</vt:lpstr>
      <vt:lpstr>PowerPoint Presentation</vt:lpstr>
      <vt:lpstr>Vaccine Administration </vt:lpstr>
      <vt:lpstr>Total Doses and Dose Administration Rate/100,000 Population for Leominster Compared to Statewide as of 3/31/2021</vt:lpstr>
      <vt:lpstr>Count and Percentage of Population for First Dose, Partially, and Fully Vaccinated for Leominster Compared to Statewide as of 3/31/2021</vt:lpstr>
      <vt:lpstr>First Dose</vt:lpstr>
      <vt:lpstr>Counts and Percentages of Population with a First Dose by Demographics for Leominster Compared to Statewide as of 3/31/2021  contd.</vt:lpstr>
      <vt:lpstr>Counts and Percentages of Population with a First Dose by Demographics for Leominster Compared to Statewide as of 3/31/2021 </vt:lpstr>
      <vt:lpstr>Partially vaccinated</vt:lpstr>
      <vt:lpstr>Counts and Percentages of Population Partially Vaccinated by Demographics for Leominster Compared to Statewide as of 3/31/2021 contd.</vt:lpstr>
      <vt:lpstr>Counts and Percentages of Population Partially Vaccinated by Demographics for Leominster Compared to Statewide as of 3/31/2021</vt:lpstr>
      <vt:lpstr>Fully vaccinated</vt:lpstr>
      <vt:lpstr>Counts and Percentages of Population Fully Vaccinated by Demographics for Leominster Compared to Statewide as of 3/31/2021 contd. </vt:lpstr>
      <vt:lpstr>Counts and Percentages of Population Fully Vaccinated by Demographics for Leominster Compared to Statewide as of 3/31/2021</vt:lpstr>
      <vt:lpstr>Missing Race/Ethnicity Count and Percentage of Population Vaccinated for Leominster Compared to Statewide as of 3/31/2021</vt:lpstr>
      <vt:lpstr>City/Town COVID-19 Burden </vt:lpstr>
      <vt:lpstr>COVID-19 Case Counts and Rates for 20 Prioritized Communities</vt:lpstr>
      <vt:lpstr>Background </vt:lpstr>
      <vt:lpstr> Profile of Leominster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2021-04-02T00:43:41Z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