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Leominster</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Leominster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013990"/>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02330409"/>
              </p:ext>
            </p:extLst>
          </p:nvPr>
        </p:nvGraphicFramePr>
        <p:xfrm>
          <a:off x="5893304" y="1447800"/>
          <a:ext cx="5951871" cy="150375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6065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2361916"/>
              </p:ext>
            </p:extLst>
          </p:nvPr>
        </p:nvGraphicFramePr>
        <p:xfrm>
          <a:off x="144685" y="3501948"/>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Leominster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Leominster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987751"/>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556928156"/>
              </p:ext>
            </p:extLst>
          </p:nvPr>
        </p:nvGraphicFramePr>
        <p:xfrm>
          <a:off x="914401" y="4038600"/>
          <a:ext cx="9681411" cy="145321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4051596710"/>
              </p:ext>
            </p:extLst>
          </p:nvPr>
        </p:nvGraphicFramePr>
        <p:xfrm>
          <a:off x="51089"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Leominster</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3,158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496615727"/>
              </p:ext>
            </p:extLst>
          </p:nvPr>
        </p:nvGraphicFramePr>
        <p:xfrm>
          <a:off x="2667445" y="237662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Leominster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85420815"/>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Leominster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30756484-4BF2-4B8C-8458-EBAD92AE67CE}"/>
              </a:ext>
            </a:extLst>
          </p:cNvPr>
          <p:cNvGraphicFramePr>
            <a:graphicFrameLocks noGrp="1"/>
          </p:cNvGraphicFramePr>
          <p:nvPr>
            <p:extLst>
              <p:ext uri="{D42A27DB-BD31-4B8C-83A1-F6EECF244321}">
                <p14:modId xmlns:p14="http://schemas.microsoft.com/office/powerpoint/2010/main" val="2352879008"/>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384359191"/>
              </p:ext>
            </p:extLst>
          </p:nvPr>
        </p:nvGraphicFramePr>
        <p:xfrm>
          <a:off x="268453" y="1914972"/>
          <a:ext cx="11655094" cy="175972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51306">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Leominster</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491044">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Leominster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Leominster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Leominster and whether they have met or exceeded the statewide rate</a:t>
            </a:r>
          </a:p>
          <a:p>
            <a:pPr>
              <a:spcBef>
                <a:spcPts val="600"/>
              </a:spcBef>
              <a:spcAft>
                <a:spcPts val="600"/>
              </a:spcAft>
            </a:pPr>
            <a:r>
              <a:rPr lang="en-US" sz="2000" b="1" dirty="0"/>
              <a:t>The percentage of Leominster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Leominster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Leominster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Leominster</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19361994"/>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Leominster</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                                      12,910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800" b="0" i="0" u="none" strike="noStrike" dirty="0">
                          <a:solidFill>
                            <a:srgbClr val="000000"/>
                          </a:solidFill>
                          <a:effectLst/>
                          <a:latin typeface="Calibri" panose="020F0502020204030204" pitchFamily="34" charset="0"/>
                        </a:rPr>
                        <a:t>                                                  31,974.0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8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140692" y="975595"/>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Leominster</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Leominster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06443973"/>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4,265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4,420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793,042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69798"/>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Leominster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Leominster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Leominster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Leominster</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64447813"/>
              </p:ext>
            </p:extLst>
          </p:nvPr>
        </p:nvGraphicFramePr>
        <p:xfrm>
          <a:off x="3132312" y="27393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8,685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1,765,145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Leominster</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Leominster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0" y="98003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847349980"/>
              </p:ext>
            </p:extLst>
          </p:nvPr>
        </p:nvGraphicFramePr>
        <p:xfrm>
          <a:off x="1271173" y="350808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4,659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1,930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47.5%</a:t>
                      </a:r>
                    </a:p>
                  </a:txBody>
                  <a:tcPr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2,096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124780497"/>
              </p:ext>
            </p:extLst>
          </p:nvPr>
        </p:nvGraphicFramePr>
        <p:xfrm>
          <a:off x="87097" y="4078558"/>
          <a:ext cx="12089821" cy="1529128"/>
        </p:xfrm>
        <a:graphic>
          <a:graphicData uri="http://schemas.openxmlformats.org/drawingml/2006/table">
            <a:tbl>
              <a:tblPr firstRow="1" firstCol="1" bandRow="1">
                <a:tableStyleId>{5C22544A-7EE6-4342-B048-85BDC9FD1C3A}</a:tableStyleId>
              </a:tblPr>
              <a:tblGrid>
                <a:gridCol w="1116156">
                  <a:extLst>
                    <a:ext uri="{9D8B030D-6E8A-4147-A177-3AD203B41FA5}">
                      <a16:colId xmlns:a16="http://schemas.microsoft.com/office/drawing/2014/main" val="4075951014"/>
                    </a:ext>
                  </a:extLst>
                </a:gridCol>
                <a:gridCol w="548570">
                  <a:extLst>
                    <a:ext uri="{9D8B030D-6E8A-4147-A177-3AD203B41FA5}">
                      <a16:colId xmlns:a16="http://schemas.microsoft.com/office/drawing/2014/main" val="3719797945"/>
                    </a:ext>
                  </a:extLst>
                </a:gridCol>
                <a:gridCol w="850312">
                  <a:extLst>
                    <a:ext uri="{9D8B030D-6E8A-4147-A177-3AD203B41FA5}">
                      <a16:colId xmlns:a16="http://schemas.microsoft.com/office/drawing/2014/main" val="2111895905"/>
                    </a:ext>
                  </a:extLst>
                </a:gridCol>
                <a:gridCol w="613730">
                  <a:extLst>
                    <a:ext uri="{9D8B030D-6E8A-4147-A177-3AD203B41FA5}">
                      <a16:colId xmlns:a16="http://schemas.microsoft.com/office/drawing/2014/main" val="1228260744"/>
                    </a:ext>
                  </a:extLst>
                </a:gridCol>
                <a:gridCol w="881076">
                  <a:extLst>
                    <a:ext uri="{9D8B030D-6E8A-4147-A177-3AD203B41FA5}">
                      <a16:colId xmlns:a16="http://schemas.microsoft.com/office/drawing/2014/main" val="3870552715"/>
                    </a:ext>
                  </a:extLst>
                </a:gridCol>
                <a:gridCol w="475072">
                  <a:extLst>
                    <a:ext uri="{9D8B030D-6E8A-4147-A177-3AD203B41FA5}">
                      <a16:colId xmlns:a16="http://schemas.microsoft.com/office/drawing/2014/main" val="2196486683"/>
                    </a:ext>
                  </a:extLst>
                </a:gridCol>
                <a:gridCol w="860575">
                  <a:extLst>
                    <a:ext uri="{9D8B030D-6E8A-4147-A177-3AD203B41FA5}">
                      <a16:colId xmlns:a16="http://schemas.microsoft.com/office/drawing/2014/main" val="2808071338"/>
                    </a:ext>
                  </a:extLst>
                </a:gridCol>
                <a:gridCol w="504760">
                  <a:extLst>
                    <a:ext uri="{9D8B030D-6E8A-4147-A177-3AD203B41FA5}">
                      <a16:colId xmlns:a16="http://schemas.microsoft.com/office/drawing/2014/main" val="2266782108"/>
                    </a:ext>
                  </a:extLst>
                </a:gridCol>
                <a:gridCol w="819201">
                  <a:extLst>
                    <a:ext uri="{9D8B030D-6E8A-4147-A177-3AD203B41FA5}">
                      <a16:colId xmlns:a16="http://schemas.microsoft.com/office/drawing/2014/main" val="1400057223"/>
                    </a:ext>
                  </a:extLst>
                </a:gridCol>
                <a:gridCol w="579234">
                  <a:extLst>
                    <a:ext uri="{9D8B030D-6E8A-4147-A177-3AD203B41FA5}">
                      <a16:colId xmlns:a16="http://schemas.microsoft.com/office/drawing/2014/main" val="607151320"/>
                    </a:ext>
                  </a:extLst>
                </a:gridCol>
                <a:gridCol w="835752">
                  <a:extLst>
                    <a:ext uri="{9D8B030D-6E8A-4147-A177-3AD203B41FA5}">
                      <a16:colId xmlns:a16="http://schemas.microsoft.com/office/drawing/2014/main" val="1732447710"/>
                    </a:ext>
                  </a:extLst>
                </a:gridCol>
                <a:gridCol w="591192">
                  <a:extLst>
                    <a:ext uri="{9D8B030D-6E8A-4147-A177-3AD203B41FA5}">
                      <a16:colId xmlns:a16="http://schemas.microsoft.com/office/drawing/2014/main" val="1497268532"/>
                    </a:ext>
                  </a:extLst>
                </a:gridCol>
                <a:gridCol w="724492">
                  <a:extLst>
                    <a:ext uri="{9D8B030D-6E8A-4147-A177-3AD203B41FA5}">
                      <a16:colId xmlns:a16="http://schemas.microsoft.com/office/drawing/2014/main" val="743602275"/>
                    </a:ext>
                  </a:extLst>
                </a:gridCol>
                <a:gridCol w="767388">
                  <a:extLst>
                    <a:ext uri="{9D8B030D-6E8A-4147-A177-3AD203B41FA5}">
                      <a16:colId xmlns:a16="http://schemas.microsoft.com/office/drawing/2014/main" val="1994207196"/>
                    </a:ext>
                  </a:extLst>
                </a:gridCol>
                <a:gridCol w="827476">
                  <a:extLst>
                    <a:ext uri="{9D8B030D-6E8A-4147-A177-3AD203B41FA5}">
                      <a16:colId xmlns:a16="http://schemas.microsoft.com/office/drawing/2014/main" val="3921377560"/>
                    </a:ext>
                  </a:extLst>
                </a:gridCol>
                <a:gridCol w="583058">
                  <a:extLst>
                    <a:ext uri="{9D8B030D-6E8A-4147-A177-3AD203B41FA5}">
                      <a16:colId xmlns:a16="http://schemas.microsoft.com/office/drawing/2014/main" val="3578839088"/>
                    </a:ext>
                  </a:extLst>
                </a:gridCol>
                <a:gridCol w="511777">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5341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Leominster</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6,558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52502722"/>
              </p:ext>
            </p:extLst>
          </p:nvPr>
        </p:nvGraphicFramePr>
        <p:xfrm>
          <a:off x="2498122" y="2299327"/>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Leominster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748180745"/>
              </p:ext>
            </p:extLst>
          </p:nvPr>
        </p:nvGraphicFramePr>
        <p:xfrm>
          <a:off x="1219200" y="373380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Leominster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1,932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36.6%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846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25410" y="913687"/>
            <a:ext cx="10641608" cy="2215991"/>
          </a:xfrm>
          <a:prstGeom prst="rect">
            <a:avLst/>
          </a:prstGeom>
          <a:noFill/>
        </p:spPr>
        <p:txBody>
          <a:bodyPr wrap="square" rtlCol="0">
            <a:spAutoFit/>
          </a:bodyPr>
          <a:lstStyle/>
          <a:p>
            <a:pPr lvl="1">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1200150" lvl="2"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657350" lvl="3"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657350" lvl="3"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1200150" lvl="2"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Leominster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7A8EE841-134C-4215-AFD2-53524FE24F93}"/>
</file>

<file path=docProps/app.xml><?xml version="1.0" encoding="utf-8"?>
<Properties xmlns="http://schemas.openxmlformats.org/officeDocument/2006/extended-properties" xmlns:vt="http://schemas.openxmlformats.org/officeDocument/2006/docPropsVTypes">
  <TotalTime>8537</TotalTime>
  <Words>3443</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Leominster</vt:lpstr>
      <vt:lpstr>Leominster – Benchmarks</vt:lpstr>
      <vt:lpstr>PowerPoint Presentation</vt:lpstr>
      <vt:lpstr>Vaccine Administration </vt:lpstr>
      <vt:lpstr>Total Doses and Dose Administration Rate/100,000  for Leominster Compared to Statewide as of 3/17/2021</vt:lpstr>
      <vt:lpstr>Count and Percentage of Population for First Dose, Partially, and Fully Vaccinated for Leominster Compared to Statewide as of 3/17/2021</vt:lpstr>
      <vt:lpstr>Counts and Percentages of Population with a First Dose by Demographics for Leominster Compared to Statewide as of 3/17/2021  contd.</vt:lpstr>
      <vt:lpstr>Counts and Percentages of Population with a First Dose by Demographics for Leominster Compared to Statewide as of 3/17/2021 </vt:lpstr>
      <vt:lpstr>Counts and Percentages of Population Partially Vaccinated by Demographics for Leominster Compared to Statewide as of 3/17/2021 contd.</vt:lpstr>
      <vt:lpstr>Counts and Percentages of Population Partially Vaccinated by Demographics for Leominster Compared to Statewide as of 3/17/2021</vt:lpstr>
      <vt:lpstr>Counts and Percentages of Population Fully Vaccinated by Demographics for Leominster Compared to Statewide as of 3/17/2021 contd. </vt:lpstr>
      <vt:lpstr>Counts and Percentages of Population Fully Vaccinated by Demographics for Leominster Compared to Statewide as of 3/17/2021</vt:lpstr>
      <vt:lpstr>Missing Race/Ethnicity Count and Percentage of Population Vaccinated for Leominster Compared to Statewide as of 3/17/2021</vt:lpstr>
      <vt:lpstr>City/Town COVID-19 Burden </vt:lpstr>
      <vt:lpstr>COVID-19 Case Counts and Rates for 20 Prioritized Communities</vt:lpstr>
      <vt:lpstr>Background </vt:lpstr>
      <vt:lpstr> Profile of Leominster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385</cp:revision>
  <dcterms:created xsi:type="dcterms:W3CDTF">2021-02-06T16:00:27Z</dcterms:created>
  <dcterms:modified xsi:type="dcterms:W3CDTF">2021-03-18T21:22:53Z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