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10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Leominster</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351383224"/>
              </p:ext>
            </p:extLst>
          </p:nvPr>
        </p:nvGraphicFramePr>
        <p:xfrm>
          <a:off x="1065376" y="3644785"/>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5970" y="1073316"/>
            <a:ext cx="10641608" cy="2400657"/>
          </a:xfrm>
          <a:prstGeom prst="rect">
            <a:avLst/>
          </a:prstGeom>
          <a:noFill/>
        </p:spPr>
        <p:txBody>
          <a:bodyPr wrap="square" rtlCol="0">
            <a:spAutoFit/>
          </a:bodyPr>
          <a:lstStyle/>
          <a:p>
            <a:pPr lvl="1">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1200150" lvl="2"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1200150" lvl="2"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Leominster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96175"/>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Leominster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1013990"/>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72901736"/>
              </p:ext>
            </p:extLst>
          </p:nvPr>
        </p:nvGraphicFramePr>
        <p:xfrm>
          <a:off x="6153032" y="1201668"/>
          <a:ext cx="5951871" cy="140974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66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3,091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95798738"/>
              </p:ext>
            </p:extLst>
          </p:nvPr>
        </p:nvGraphicFramePr>
        <p:xfrm>
          <a:off x="144685" y="3961185"/>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Leominster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15081" y="5738792"/>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Leominster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637639" y="1194135"/>
            <a:ext cx="10540260"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533415760"/>
              </p:ext>
            </p:extLst>
          </p:nvPr>
        </p:nvGraphicFramePr>
        <p:xfrm>
          <a:off x="861964" y="377078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3,050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1"/>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934193720"/>
              </p:ext>
            </p:extLst>
          </p:nvPr>
        </p:nvGraphicFramePr>
        <p:xfrm>
          <a:off x="51089" y="387939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Leominster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182157467"/>
              </p:ext>
            </p:extLst>
          </p:nvPr>
        </p:nvGraphicFramePr>
        <p:xfrm>
          <a:off x="2667445" y="237662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Leominster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35845"/>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43506"/>
              </p:ext>
            </p:extLst>
          </p:nvPr>
        </p:nvGraphicFramePr>
        <p:xfrm>
          <a:off x="789617" y="235792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Leominster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9747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3/23/2021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66AA3BD6-6249-42B9-8C8D-1C605F8645EE}"/>
              </a:ext>
            </a:extLst>
          </p:cNvPr>
          <p:cNvGraphicFramePr>
            <a:graphicFrameLocks noGrp="1"/>
          </p:cNvGraphicFramePr>
          <p:nvPr>
            <p:extLst>
              <p:ext uri="{D42A27DB-BD31-4B8C-83A1-F6EECF244321}">
                <p14:modId xmlns:p14="http://schemas.microsoft.com/office/powerpoint/2010/main" val="3173740156"/>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92480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Leominster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Leominster and whether they have met or exceeded the statewide rate</a:t>
            </a:r>
          </a:p>
          <a:p>
            <a:pPr marL="457200" indent="-457200">
              <a:spcBef>
                <a:spcPts val="600"/>
              </a:spcBef>
              <a:spcAft>
                <a:spcPts val="600"/>
              </a:spcAft>
              <a:buFont typeface="+mj-lt"/>
              <a:buAutoNum type="arabicPeriod"/>
            </a:pPr>
            <a:r>
              <a:rPr lang="en-US" sz="2000" b="1" dirty="0"/>
              <a:t>The percentage of Leominster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Leominster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Leominster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370926811"/>
              </p:ext>
            </p:extLst>
          </p:nvPr>
        </p:nvGraphicFramePr>
        <p:xfrm>
          <a:off x="268453" y="1914972"/>
          <a:ext cx="11655094" cy="175972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51306">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Leominster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7,883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28,258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491044">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Leominster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Leominster</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53504626"/>
              </p:ext>
            </p:extLst>
          </p:nvPr>
        </p:nvGraphicFramePr>
        <p:xfrm>
          <a:off x="1517458" y="3159071"/>
          <a:ext cx="9055735" cy="1133553"/>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707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33453">
                <a:tc>
                  <a:txBody>
                    <a:bodyPr/>
                    <a:lstStyle/>
                    <a:p>
                      <a:pPr marL="0" marR="0" algn="ctr">
                        <a:spcBef>
                          <a:spcPts val="0"/>
                        </a:spcBef>
                        <a:spcAft>
                          <a:spcPts val="0"/>
                        </a:spcAft>
                      </a:pPr>
                      <a:r>
                        <a:rPr lang="en-US" sz="1600" b="1" dirty="0">
                          <a:solidFill>
                            <a:schemeClr val="tx1"/>
                          </a:solidFill>
                        </a:rPr>
                        <a:t>Leominster</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15,622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38,690.7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86997">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0" y="595357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20154" y="1346994"/>
            <a:ext cx="10975858" cy="861774"/>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600" dirty="0">
                <a:solidFill>
                  <a:prstClr val="black"/>
                </a:solidFill>
                <a:latin typeface="Calibri" panose="020F0502020204030204"/>
              </a:rPr>
              <a:t>Per-capita dose administration rate for Leominster</a:t>
            </a:r>
            <a:r>
              <a:rPr lang="en-US" sz="1600" dirty="0">
                <a:solidFill>
                  <a:srgbClr val="0F1C32"/>
                </a:solidFill>
                <a:latin typeface="Calibri" panose="020F0502020204030204"/>
              </a:rPr>
              <a:t> compared to the overall state rate of </a:t>
            </a:r>
            <a:r>
              <a:rPr lang="en-US"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sz="1600" dirty="0">
                <a:solidFill>
                  <a:prstClr val="black"/>
                </a:solidFill>
                <a:latin typeface="Calibri" panose="020F0502020204030204"/>
              </a:rPr>
              <a:t>Leominster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41237009"/>
              </p:ext>
            </p:extLst>
          </p:nvPr>
        </p:nvGraphicFramePr>
        <p:xfrm>
          <a:off x="420472" y="408709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769798"/>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Leominster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Leominster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endParaRPr lang="en-US" sz="1300" b="1" dirty="0">
              <a:solidFill>
                <a:srgbClr val="5B9BD5">
                  <a:lumMod val="75000"/>
                </a:srgbClr>
              </a:solidFill>
              <a:latin typeface="Calibri"/>
            </a:endParaRPr>
          </a:p>
          <a:p>
            <a:pPr marL="742950" lvl="1" indent="-285750">
              <a:buFont typeface="Arial" panose="020B0604020202020204" pitchFamily="34" charset="0"/>
              <a:buChar char="•"/>
            </a:pPr>
            <a:r>
              <a:rPr lang="en-US" sz="1300" dirty="0">
                <a:solidFill>
                  <a:srgbClr val="0F1C32"/>
                </a:solidFill>
                <a:latin typeface="Calibri"/>
              </a:rPr>
              <a:t>The percentage of Leominster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600" b="1" dirty="0">
                <a:solidFill>
                  <a:srgbClr val="0F1C32"/>
                </a:solidFill>
                <a:latin typeface="Calibri"/>
              </a:rPr>
              <a:t>.</a:t>
            </a:r>
            <a:endParaRPr lang="en-US" sz="1300" b="1" dirty="0">
              <a:solidFill>
                <a:srgbClr val="0F1C32"/>
              </a:solidFill>
              <a:latin typeface="Calibri"/>
            </a:endParaRPr>
          </a:p>
          <a:p>
            <a:pPr marL="742950" lvl="1" indent="-285750">
              <a:buFont typeface="Arial" panose="020B0604020202020204" pitchFamily="34" charset="0"/>
              <a:buChar char="•"/>
            </a:pPr>
            <a:r>
              <a:rPr lang="en-US" sz="1300" dirty="0">
                <a:solidFill>
                  <a:prstClr val="black"/>
                </a:solidFill>
                <a:latin typeface="Calibri" panose="020F0502020204030204"/>
              </a:rPr>
              <a:t>Leominster</a:t>
            </a:r>
            <a:r>
              <a:rPr lang="en-US" sz="1300" dirty="0">
                <a:solidFill>
                  <a:srgbClr val="0F1C32"/>
                </a:solidFill>
                <a:latin typeface="Calibri"/>
              </a:rPr>
              <a:t> met or exceeded the overall state averages in one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735434232"/>
              </p:ext>
            </p:extLst>
          </p:nvPr>
        </p:nvGraphicFramePr>
        <p:xfrm>
          <a:off x="3132312" y="273930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10,514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Leominster</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8CBFE7CE-C6FA-4BA7-A845-F7C0D8AA3CAA}"/>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Leominster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505709" y="1114587"/>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626104495"/>
              </p:ext>
            </p:extLst>
          </p:nvPr>
        </p:nvGraphicFramePr>
        <p:xfrm>
          <a:off x="972070" y="3684654"/>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66375" y="583279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82081194"/>
              </p:ext>
            </p:extLst>
          </p:nvPr>
        </p:nvGraphicFramePr>
        <p:xfrm>
          <a:off x="87097" y="4225830"/>
          <a:ext cx="12089821" cy="1381856"/>
        </p:xfrm>
        <a:graphic>
          <a:graphicData uri="http://schemas.openxmlformats.org/drawingml/2006/table">
            <a:tbl>
              <a:tblPr firstRow="1" firstCol="1" bandRow="1">
                <a:tableStyleId>{5C22544A-7EE6-4342-B048-85BDC9FD1C3A}</a:tableStyleId>
              </a:tblPr>
              <a:tblGrid>
                <a:gridCol w="1116156">
                  <a:extLst>
                    <a:ext uri="{9D8B030D-6E8A-4147-A177-3AD203B41FA5}">
                      <a16:colId xmlns:a16="http://schemas.microsoft.com/office/drawing/2014/main" val="4075951014"/>
                    </a:ext>
                  </a:extLst>
                </a:gridCol>
                <a:gridCol w="548570">
                  <a:extLst>
                    <a:ext uri="{9D8B030D-6E8A-4147-A177-3AD203B41FA5}">
                      <a16:colId xmlns:a16="http://schemas.microsoft.com/office/drawing/2014/main" val="3719797945"/>
                    </a:ext>
                  </a:extLst>
                </a:gridCol>
                <a:gridCol w="850312">
                  <a:extLst>
                    <a:ext uri="{9D8B030D-6E8A-4147-A177-3AD203B41FA5}">
                      <a16:colId xmlns:a16="http://schemas.microsoft.com/office/drawing/2014/main" val="2111895905"/>
                    </a:ext>
                  </a:extLst>
                </a:gridCol>
                <a:gridCol w="613730">
                  <a:extLst>
                    <a:ext uri="{9D8B030D-6E8A-4147-A177-3AD203B41FA5}">
                      <a16:colId xmlns:a16="http://schemas.microsoft.com/office/drawing/2014/main" val="1228260744"/>
                    </a:ext>
                  </a:extLst>
                </a:gridCol>
                <a:gridCol w="881076">
                  <a:extLst>
                    <a:ext uri="{9D8B030D-6E8A-4147-A177-3AD203B41FA5}">
                      <a16:colId xmlns:a16="http://schemas.microsoft.com/office/drawing/2014/main" val="3870552715"/>
                    </a:ext>
                  </a:extLst>
                </a:gridCol>
                <a:gridCol w="475072">
                  <a:extLst>
                    <a:ext uri="{9D8B030D-6E8A-4147-A177-3AD203B41FA5}">
                      <a16:colId xmlns:a16="http://schemas.microsoft.com/office/drawing/2014/main" val="2196486683"/>
                    </a:ext>
                  </a:extLst>
                </a:gridCol>
                <a:gridCol w="860575">
                  <a:extLst>
                    <a:ext uri="{9D8B030D-6E8A-4147-A177-3AD203B41FA5}">
                      <a16:colId xmlns:a16="http://schemas.microsoft.com/office/drawing/2014/main" val="2808071338"/>
                    </a:ext>
                  </a:extLst>
                </a:gridCol>
                <a:gridCol w="504760">
                  <a:extLst>
                    <a:ext uri="{9D8B030D-6E8A-4147-A177-3AD203B41FA5}">
                      <a16:colId xmlns:a16="http://schemas.microsoft.com/office/drawing/2014/main" val="2266782108"/>
                    </a:ext>
                  </a:extLst>
                </a:gridCol>
                <a:gridCol w="819201">
                  <a:extLst>
                    <a:ext uri="{9D8B030D-6E8A-4147-A177-3AD203B41FA5}">
                      <a16:colId xmlns:a16="http://schemas.microsoft.com/office/drawing/2014/main" val="1400057223"/>
                    </a:ext>
                  </a:extLst>
                </a:gridCol>
                <a:gridCol w="579234">
                  <a:extLst>
                    <a:ext uri="{9D8B030D-6E8A-4147-A177-3AD203B41FA5}">
                      <a16:colId xmlns:a16="http://schemas.microsoft.com/office/drawing/2014/main" val="607151320"/>
                    </a:ext>
                  </a:extLst>
                </a:gridCol>
                <a:gridCol w="835752">
                  <a:extLst>
                    <a:ext uri="{9D8B030D-6E8A-4147-A177-3AD203B41FA5}">
                      <a16:colId xmlns:a16="http://schemas.microsoft.com/office/drawing/2014/main" val="1732447710"/>
                    </a:ext>
                  </a:extLst>
                </a:gridCol>
                <a:gridCol w="591192">
                  <a:extLst>
                    <a:ext uri="{9D8B030D-6E8A-4147-A177-3AD203B41FA5}">
                      <a16:colId xmlns:a16="http://schemas.microsoft.com/office/drawing/2014/main" val="1497268532"/>
                    </a:ext>
                  </a:extLst>
                </a:gridCol>
                <a:gridCol w="724492">
                  <a:extLst>
                    <a:ext uri="{9D8B030D-6E8A-4147-A177-3AD203B41FA5}">
                      <a16:colId xmlns:a16="http://schemas.microsoft.com/office/drawing/2014/main" val="743602275"/>
                    </a:ext>
                  </a:extLst>
                </a:gridCol>
                <a:gridCol w="767388">
                  <a:extLst>
                    <a:ext uri="{9D8B030D-6E8A-4147-A177-3AD203B41FA5}">
                      <a16:colId xmlns:a16="http://schemas.microsoft.com/office/drawing/2014/main" val="1994207196"/>
                    </a:ext>
                  </a:extLst>
                </a:gridCol>
                <a:gridCol w="827476">
                  <a:extLst>
                    <a:ext uri="{9D8B030D-6E8A-4147-A177-3AD203B41FA5}">
                      <a16:colId xmlns:a16="http://schemas.microsoft.com/office/drawing/2014/main" val="3921377560"/>
                    </a:ext>
                  </a:extLst>
                </a:gridCol>
                <a:gridCol w="583058">
                  <a:extLst>
                    <a:ext uri="{9D8B030D-6E8A-4147-A177-3AD203B41FA5}">
                      <a16:colId xmlns:a16="http://schemas.microsoft.com/office/drawing/2014/main" val="3578839088"/>
                    </a:ext>
                  </a:extLst>
                </a:gridCol>
                <a:gridCol w="511777">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341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Leominster</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284784974"/>
              </p:ext>
            </p:extLst>
          </p:nvPr>
        </p:nvGraphicFramePr>
        <p:xfrm>
          <a:off x="2498122" y="242751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Leominster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C21A9250-AC27-4D12-8E21-A12CC2A512F8}"/>
</file>

<file path=docProps/app.xml><?xml version="1.0" encoding="utf-8"?>
<Properties xmlns="http://schemas.openxmlformats.org/officeDocument/2006/extended-properties" xmlns:vt="http://schemas.openxmlformats.org/officeDocument/2006/docPropsVTypes">
  <TotalTime>8578</TotalTime>
  <Words>3564</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Leominster</vt:lpstr>
      <vt:lpstr>Leominster – Benchmarks</vt:lpstr>
      <vt:lpstr>PowerPoint Presentation</vt:lpstr>
      <vt:lpstr>Vaccine Administration </vt:lpstr>
      <vt:lpstr>Total Doses and Dose Administration Rate/100,000 Population for Leominster Compared to Statewide as of 3/24/2021</vt:lpstr>
      <vt:lpstr>Count and Percentage of Population for First Dose, Partially, and Fully Vaccinated for Leominster Compared to Statewide as of 3/24/2021</vt:lpstr>
      <vt:lpstr>First Dose</vt:lpstr>
      <vt:lpstr>Counts and Percentages of Population with a First Dose by Demographics for Leominster Compared to Statewide as of 3/24/2021  contd.</vt:lpstr>
      <vt:lpstr>Counts and Percentages of Population with a First Dose by Demographics for Leominster Compared to Statewide as of 3/24/2021 </vt:lpstr>
      <vt:lpstr>Partially vaccinated</vt:lpstr>
      <vt:lpstr>Counts and Percentages of Population Partially Vaccinated by Demographics for Leominster Compared to Statewide as of 3/24/2021 contd.</vt:lpstr>
      <vt:lpstr>Counts and Percentages of Population Partially Vaccinated by Demographics for Leominster Compared to Statewide as of 3/24/2021</vt:lpstr>
      <vt:lpstr>Fully vaccinated</vt:lpstr>
      <vt:lpstr>Counts and Percentages of Population Fully Vaccinated by Demographics for Leominster Compared to Statewide as of 3/24/2021 contd. </vt:lpstr>
      <vt:lpstr>Counts and Percentages of Population Fully Vaccinated by Demographics for Leominster Compared to Statewide as of 3/24/2021</vt:lpstr>
      <vt:lpstr>Missing Race/Ethnicity Count and Percentage of Population Vaccinated for Leominster Compared to Statewide as of 3/24/2021</vt:lpstr>
      <vt:lpstr>City/Town COVID-19 Burden </vt:lpstr>
      <vt:lpstr>COVID-19 Case Counts and Rates for 20 Prioritized Communities</vt:lpstr>
      <vt:lpstr>Background </vt:lpstr>
      <vt:lpstr> Profile of Leominster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400</cp:revision>
  <dcterms:created xsi:type="dcterms:W3CDTF">2021-02-06T16:00:27Z</dcterms:created>
  <dcterms:modified xsi:type="dcterms:W3CDTF">2021-03-25T19:56:02Z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