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D"/>
    <a:srgbClr val="D6DCE5"/>
    <a:srgbClr val="B4C7E7"/>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920" autoAdjust="0"/>
  </p:normalViewPr>
  <p:slideViewPr>
    <p:cSldViewPr snapToGrid="0">
      <p:cViewPr varScale="1">
        <p:scale>
          <a:sx n="112" d="100"/>
          <a:sy n="112" d="100"/>
        </p:scale>
        <p:origin x="78" y="108"/>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3/25/2021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3/25/2021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dirty="0"/>
              <a:t>Vaccination Data Report</a:t>
            </a:r>
            <a:br>
              <a:rPr lang="en-US" sz="6000" dirty="0"/>
            </a:br>
            <a:r>
              <a:rPr lang="en-US" sz="6000" dirty="0"/>
              <a:t>Leominster</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1351383224"/>
              </p:ext>
            </p:extLst>
          </p:nvPr>
        </p:nvGraphicFramePr>
        <p:xfrm>
          <a:off x="1065376" y="3644785"/>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Leominster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42.9%</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530,568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273,672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40.1%</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77,924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15970" y="1073316"/>
            <a:ext cx="10641608" cy="2400657"/>
          </a:xfrm>
          <a:prstGeom prst="rect">
            <a:avLst/>
          </a:prstGeom>
          <a:noFill/>
        </p:spPr>
        <p:txBody>
          <a:bodyPr wrap="square" rtlCol="0">
            <a:spAutoFit/>
          </a:bodyPr>
          <a:lstStyle/>
          <a:p>
            <a:pPr lvl="1">
              <a:spcBef>
                <a:spcPts val="600"/>
              </a:spcBef>
              <a:spcAft>
                <a:spcPts val="600"/>
              </a:spcAft>
            </a:pPr>
            <a:r>
              <a:rPr lang="en-US" sz="1600" b="1" u="sng" dirty="0">
                <a:solidFill>
                  <a:srgbClr val="0F1C32"/>
                </a:solidFill>
                <a:latin typeface="Calibri"/>
              </a:rPr>
              <a:t>Vaccine Administration Benchmark</a:t>
            </a:r>
            <a:endParaRPr lang="en-US" sz="1600" dirty="0">
              <a:solidFill>
                <a:srgbClr val="0F1C32"/>
              </a:solidFill>
              <a:latin typeface="Calibri"/>
            </a:endParaRPr>
          </a:p>
          <a:p>
            <a:pPr marL="1200150" lvl="2"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sz="2000" b="1" dirty="0">
                <a:solidFill>
                  <a:srgbClr val="5B9BD5">
                    <a:lumMod val="75000"/>
                  </a:srgbClr>
                </a:solidFill>
                <a:latin typeface="Calibri"/>
              </a:rPr>
              <a:t>9.2</a:t>
            </a:r>
            <a:r>
              <a:rPr lang="en-US" sz="1600" b="1" dirty="0">
                <a:solidFill>
                  <a:srgbClr val="5B9BD5">
                    <a:lumMod val="75000"/>
                  </a:srgbClr>
                </a:solidFill>
                <a:latin typeface="Calibri"/>
              </a:rPr>
              <a:t>% </a:t>
            </a:r>
            <a:r>
              <a:rPr lang="en-US" sz="1600" b="1" dirty="0">
                <a:solidFill>
                  <a:srgbClr val="0F1C32"/>
                </a:solidFill>
                <a:latin typeface="Calibri"/>
              </a:rPr>
              <a:t>for ages 0-64</a:t>
            </a:r>
          </a:p>
          <a:p>
            <a:pPr marL="1657350" lvl="3" indent="-285750">
              <a:buFont typeface="Arial" panose="020B0604020202020204" pitchFamily="34" charset="0"/>
              <a:buChar char="•"/>
            </a:pPr>
            <a:r>
              <a:rPr lang="en-US" sz="2000" b="1" dirty="0">
                <a:solidFill>
                  <a:srgbClr val="5B9BD5">
                    <a:lumMod val="75000"/>
                  </a:srgbClr>
                </a:solidFill>
                <a:latin typeface="Calibri"/>
              </a:rPr>
              <a:t>40.1</a:t>
            </a:r>
            <a:r>
              <a:rPr lang="en-US" sz="1600" b="1" dirty="0">
                <a:solidFill>
                  <a:srgbClr val="5B9BD5">
                    <a:lumMod val="75000"/>
                  </a:srgbClr>
                </a:solidFill>
                <a:latin typeface="Calibri"/>
              </a:rPr>
              <a:t>% </a:t>
            </a:r>
            <a:r>
              <a:rPr lang="en-US" sz="1600" b="1" dirty="0">
                <a:solidFill>
                  <a:srgbClr val="0F1C32"/>
                </a:solidFill>
                <a:latin typeface="Calibri"/>
              </a:rPr>
              <a:t>for ages 65-74</a:t>
            </a:r>
          </a:p>
          <a:p>
            <a:pPr marL="1657350" lvl="3" indent="-285750">
              <a:buFont typeface="Arial" panose="020B0604020202020204" pitchFamily="34" charset="0"/>
              <a:buChar char="•"/>
            </a:pPr>
            <a:r>
              <a:rPr lang="en-US" sz="2000" b="1" dirty="0">
                <a:solidFill>
                  <a:srgbClr val="5B9BD5">
                    <a:lumMod val="75000"/>
                  </a:srgbClr>
                </a:solidFill>
                <a:latin typeface="Calibri"/>
              </a:rPr>
              <a:t>15.8</a:t>
            </a:r>
            <a:r>
              <a:rPr lang="en-US" sz="1600" b="1" dirty="0">
                <a:solidFill>
                  <a:srgbClr val="5B9BD5">
                    <a:lumMod val="75000"/>
                  </a:srgbClr>
                </a:solidFill>
                <a:latin typeface="Calibri"/>
              </a:rPr>
              <a:t>%</a:t>
            </a:r>
            <a:r>
              <a:rPr lang="en-US" sz="1600" b="1" dirty="0">
                <a:solidFill>
                  <a:srgbClr val="0F1C32"/>
                </a:solidFill>
                <a:latin typeface="Calibri"/>
              </a:rPr>
              <a:t> for ages 75+</a:t>
            </a:r>
            <a:endParaRPr lang="en-US" sz="800" b="1" dirty="0">
              <a:solidFill>
                <a:srgbClr val="0F1C32"/>
              </a:solidFill>
              <a:latin typeface="Calibri"/>
            </a:endParaRPr>
          </a:p>
          <a:p>
            <a:pPr marL="1200150" lvl="2"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Leominster Compared to Statewide as of 3/24/2021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0" y="5796175"/>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Leominster Compared to Statewide as of 3/24/2021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87097" y="1013990"/>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12.7</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72901736"/>
              </p:ext>
            </p:extLst>
          </p:nvPr>
        </p:nvGraphicFramePr>
        <p:xfrm>
          <a:off x="6153032" y="1201668"/>
          <a:ext cx="5951871" cy="140974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666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3,091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496,255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368,336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17,573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495798738"/>
              </p:ext>
            </p:extLst>
          </p:nvPr>
        </p:nvGraphicFramePr>
        <p:xfrm>
          <a:off x="144685" y="3961185"/>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Leominster</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38,536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41,874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51,123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637,056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15081" y="5738792"/>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dirty="0">
                <a:ln>
                  <a:noFill/>
                </a:ln>
                <a:solidFill>
                  <a:srgbClr val="FFFFFF"/>
                </a:solidFill>
                <a:effectLst/>
                <a:uLnTx/>
                <a:uFillTx/>
                <a:latin typeface="Calibri"/>
                <a:ea typeface="+mn-ea"/>
                <a:cs typeface="+mn-cs"/>
              </a:rPr>
              <a:t>nd</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Leominster Compared to Statewide as of 3/24/2021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637639" y="1194135"/>
            <a:ext cx="10540260" cy="2000548"/>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10.5</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30.6</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64.4</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533415760"/>
              </p:ext>
            </p:extLst>
          </p:nvPr>
        </p:nvGraphicFramePr>
        <p:xfrm>
          <a:off x="861964" y="3770784"/>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Leominster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3,050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16.7%</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610,290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208,755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30.6%</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317,688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0" y="5841341"/>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16.3</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934193720"/>
              </p:ext>
            </p:extLst>
          </p:nvPr>
        </p:nvGraphicFramePr>
        <p:xfrm>
          <a:off x="51089" y="3879393"/>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dirty="0">
                          <a:solidFill>
                            <a:schemeClr val="tx1"/>
                          </a:solidFill>
                        </a:rPr>
                        <a:t>Leominster</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48,170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57,232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822,234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182157467"/>
              </p:ext>
            </p:extLst>
          </p:nvPr>
        </p:nvGraphicFramePr>
        <p:xfrm>
          <a:off x="2667445" y="2376627"/>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3,409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1,886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691,621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428,797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Leominster Compared to Statewide as of 3/24/2021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29214" y="5735845"/>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143506"/>
              </p:ext>
            </p:extLst>
          </p:nvPr>
        </p:nvGraphicFramePr>
        <p:xfrm>
          <a:off x="789617" y="2357927"/>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Leominster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Leominster Compared to Statewide as of 3/24/2021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2971802"/>
            <a:ext cx="10337562" cy="1362075"/>
          </a:xfrm>
        </p:spPr>
        <p:txBody>
          <a:bodyPr/>
          <a:lstStyle/>
          <a:p>
            <a:pPr algn="ctr"/>
            <a:r>
              <a:rPr lang="en-US" sz="6000"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197471"/>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a:t>
            </a:r>
            <a:r>
              <a:rPr lang="en-US" sz="800">
                <a:solidFill>
                  <a:srgbClr val="000000"/>
                </a:solidFill>
                <a:latin typeface="Arial" panose="020B0604020202020204" pitchFamily="34" charset="0"/>
                <a:cs typeface="Arial" panose="020B0604020202020204" pitchFamily="34" charset="0"/>
              </a:rPr>
              <a:t>of 3/23/2021 </a:t>
            </a:r>
            <a:r>
              <a:rPr lang="en-US" sz="800" dirty="0">
                <a:solidFill>
                  <a:srgbClr val="000000"/>
                </a:solidFill>
                <a:latin typeface="Arial" panose="020B0604020202020204" pitchFamily="34" charset="0"/>
                <a:cs typeface="Arial" panose="020B0604020202020204" pitchFamily="34" charset="0"/>
              </a:rPr>
              <a:t>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66AA3BD6-6249-42B9-8C8D-1C605F8645EE}"/>
              </a:ext>
            </a:extLst>
          </p:cNvPr>
          <p:cNvGraphicFramePr>
            <a:graphicFrameLocks noGrp="1"/>
          </p:cNvGraphicFramePr>
          <p:nvPr>
            <p:extLst>
              <p:ext uri="{D42A27DB-BD31-4B8C-83A1-F6EECF244321}">
                <p14:modId xmlns:p14="http://schemas.microsoft.com/office/powerpoint/2010/main" val="3173740156"/>
              </p:ext>
            </p:extLst>
          </p:nvPr>
        </p:nvGraphicFramePr>
        <p:xfrm>
          <a:off x="4297019" y="1057333"/>
          <a:ext cx="7744193" cy="512130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(3/25/2021)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62,427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12,469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7,938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12,782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4,904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15,249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15,896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6,803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12,905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3,721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9,848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21,618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347004">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584,024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20,975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924800"/>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Leominster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Leominster and whether they have met or exceeded the statewide rate</a:t>
            </a:r>
          </a:p>
          <a:p>
            <a:pPr marL="457200" indent="-457200">
              <a:spcBef>
                <a:spcPts val="600"/>
              </a:spcBef>
              <a:spcAft>
                <a:spcPts val="600"/>
              </a:spcAft>
              <a:buFont typeface="+mj-lt"/>
              <a:buAutoNum type="arabicPeriod"/>
            </a:pPr>
            <a:r>
              <a:rPr lang="en-US" sz="2000" b="1" dirty="0"/>
              <a:t>The percentage of Leominster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Leominster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Leominster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1370926811"/>
              </p:ext>
            </p:extLst>
          </p:nvPr>
        </p:nvGraphicFramePr>
        <p:xfrm>
          <a:off x="268453" y="1914972"/>
          <a:ext cx="11655094" cy="1759720"/>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51306">
                <a:tc>
                  <a:txBody>
                    <a:bodyPr/>
                    <a:lstStyle/>
                    <a:p>
                      <a:pPr marL="0" marR="0" algn="ctr">
                        <a:spcBef>
                          <a:spcPts val="0"/>
                        </a:spcBef>
                        <a:spcAft>
                          <a:spcPts val="0"/>
                        </a:spcAft>
                      </a:pPr>
                      <a:r>
                        <a:rPr lang="en-US" sz="10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a:t>
                      </a:r>
                      <a:r>
                        <a:rPr lang="en-US" sz="1000" b="1" i="0" u="none" strike="noStrike">
                          <a:solidFill>
                            <a:srgbClr val="000000"/>
                          </a:solidFill>
                          <a:effectLst/>
                          <a:latin typeface="Calibri" panose="020F0502020204030204" pitchFamily="34" charset="0"/>
                        </a:rPr>
                        <a:t>of Population</a:t>
                      </a:r>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Leominster</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40,377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2,425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7,883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28,258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491044">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Leominster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Population</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Leominster</a:t>
            </a:r>
            <a:r>
              <a:rPr lang="en-US" sz="2400" dirty="0"/>
              <a:t> </a:t>
            </a:r>
            <a:r>
              <a:rPr lang="en-US" sz="2400" dirty="0">
                <a:latin typeface="Segoe UI" panose="020B0502040204020203" pitchFamily="34" charset="0"/>
              </a:rPr>
              <a:t>Compared to Statewide as of 3/24/2021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453504626"/>
              </p:ext>
            </p:extLst>
          </p:nvPr>
        </p:nvGraphicFramePr>
        <p:xfrm>
          <a:off x="1517458" y="3159071"/>
          <a:ext cx="9055735" cy="1133553"/>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707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333453">
                <a:tc>
                  <a:txBody>
                    <a:bodyPr/>
                    <a:lstStyle/>
                    <a:p>
                      <a:pPr marL="0" marR="0" algn="ctr">
                        <a:spcBef>
                          <a:spcPts val="0"/>
                        </a:spcBef>
                        <a:spcAft>
                          <a:spcPts val="0"/>
                        </a:spcAft>
                      </a:pPr>
                      <a:r>
                        <a:rPr lang="en-US" sz="1600" b="1" dirty="0">
                          <a:solidFill>
                            <a:schemeClr val="tx1"/>
                          </a:solidFill>
                        </a:rPr>
                        <a:t>Leominster</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15,622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38,690.7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286997">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3,079,149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44,212.8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0" y="5953571"/>
            <a:ext cx="12161838"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320154" y="1346994"/>
            <a:ext cx="10975858" cy="861774"/>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sz="1600" dirty="0">
                <a:solidFill>
                  <a:prstClr val="black"/>
                </a:solidFill>
                <a:latin typeface="Calibri" panose="020F0502020204030204"/>
              </a:rPr>
              <a:t>Per-capita dose administration rate for Leominster</a:t>
            </a:r>
            <a:r>
              <a:rPr lang="en-US" sz="1600" dirty="0">
                <a:solidFill>
                  <a:srgbClr val="0F1C32"/>
                </a:solidFill>
                <a:latin typeface="Calibri" panose="020F0502020204030204"/>
              </a:rPr>
              <a:t> compared to the overall state rate of </a:t>
            </a:r>
            <a:r>
              <a:rPr lang="en-US" b="1" dirty="0">
                <a:solidFill>
                  <a:srgbClr val="5B9BD5">
                    <a:lumMod val="75000"/>
                  </a:srgbClr>
                </a:solidFill>
                <a:latin typeface="Calibri" panose="020F0502020204030204"/>
              </a:rPr>
              <a:t>44,212.8 per 100,000.</a:t>
            </a:r>
          </a:p>
          <a:p>
            <a:pPr marL="742950" lvl="1" indent="-285750">
              <a:buFont typeface="Arial" panose="020B0604020202020204" pitchFamily="34" charset="0"/>
              <a:buChar char="•"/>
              <a:defRPr/>
            </a:pPr>
            <a:r>
              <a:rPr lang="en-US" sz="1600" dirty="0">
                <a:solidFill>
                  <a:prstClr val="black"/>
                </a:solidFill>
                <a:latin typeface="Calibri" panose="020F0502020204030204"/>
              </a:rPr>
              <a:t>Leominster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941237009"/>
              </p:ext>
            </p:extLst>
          </p:nvPr>
        </p:nvGraphicFramePr>
        <p:xfrm>
          <a:off x="420472" y="4087098"/>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Leominster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5,196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5,318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882,164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1,136,733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0162" y="769798"/>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Leominster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29.0%.</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Leominster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12.7%.</a:t>
            </a:r>
            <a:endParaRPr lang="en-US" sz="1300" b="1" dirty="0">
              <a:solidFill>
                <a:srgbClr val="5B9BD5">
                  <a:lumMod val="75000"/>
                </a:srgbClr>
              </a:solidFill>
              <a:latin typeface="Calibri"/>
            </a:endParaRPr>
          </a:p>
          <a:p>
            <a:pPr marL="742950" lvl="1" indent="-285750">
              <a:buFont typeface="Arial" panose="020B0604020202020204" pitchFamily="34" charset="0"/>
              <a:buChar char="•"/>
            </a:pPr>
            <a:r>
              <a:rPr lang="en-US" sz="1300" dirty="0">
                <a:solidFill>
                  <a:srgbClr val="0F1C32"/>
                </a:solidFill>
                <a:latin typeface="Calibri"/>
              </a:rPr>
              <a:t>The percentage of Leominster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16.3%</a:t>
            </a:r>
            <a:r>
              <a:rPr lang="en-US" sz="1600" b="1" dirty="0">
                <a:solidFill>
                  <a:srgbClr val="0F1C32"/>
                </a:solidFill>
                <a:latin typeface="Calibri"/>
              </a:rPr>
              <a:t>.</a:t>
            </a:r>
            <a:endParaRPr lang="en-US" sz="1300" b="1" dirty="0">
              <a:solidFill>
                <a:srgbClr val="0F1C32"/>
              </a:solidFill>
              <a:latin typeface="Calibri"/>
            </a:endParaRPr>
          </a:p>
          <a:p>
            <a:pPr marL="742950" lvl="1" indent="-285750">
              <a:buFont typeface="Arial" panose="020B0604020202020204" pitchFamily="34" charset="0"/>
              <a:buChar char="•"/>
            </a:pPr>
            <a:r>
              <a:rPr lang="en-US" sz="1300" dirty="0">
                <a:solidFill>
                  <a:prstClr val="black"/>
                </a:solidFill>
                <a:latin typeface="Calibri" panose="020F0502020204030204"/>
              </a:rPr>
              <a:t>Leominster</a:t>
            </a:r>
            <a:r>
              <a:rPr lang="en-US" sz="1300" dirty="0">
                <a:solidFill>
                  <a:srgbClr val="0F1C32"/>
                </a:solidFill>
                <a:latin typeface="Calibri"/>
              </a:rPr>
              <a:t> met or exceeded the overall state averages in one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3735434232"/>
              </p:ext>
            </p:extLst>
          </p:nvPr>
        </p:nvGraphicFramePr>
        <p:xfrm>
          <a:off x="3132312" y="273930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Leominster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10,514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2,018,897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Leominster</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3/24/2021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8CBFE7CE-C6FA-4BA7-A845-F7C0D8AA3CAA}"/>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3/24/2021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dirty="0">
                <a:ln>
                  <a:noFill/>
                </a:ln>
                <a:solidFill>
                  <a:srgbClr val="FFFFFF"/>
                </a:solidFill>
                <a:effectLst/>
                <a:uLnTx/>
                <a:uFillTx/>
                <a:latin typeface="Calibri"/>
                <a:ea typeface="+mn-ea"/>
                <a:cs typeface="+mn-cs"/>
              </a:rPr>
              <a:t> </a:t>
            </a:r>
            <a:r>
              <a:rPr kumimoji="0" lang="en-US" sz="2000" b="0" i="0" u="none" strike="noStrike" kern="1200" cap="none" spc="0" normalizeH="0" baseline="0" noProof="0" dirty="0">
                <a:ln>
                  <a:noFill/>
                </a:ln>
                <a:solidFill>
                  <a:srgbClr val="FFFFFF"/>
                </a:solidFill>
                <a:effectLst/>
                <a:uLnTx/>
                <a:uFillTx/>
                <a:latin typeface="Calibri"/>
                <a:ea typeface="+mn-ea"/>
                <a:cs typeface="+mn-cs"/>
              </a:rPr>
              <a:t>(1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dirty="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Leominster Compared to Statewide as of 3/24/2021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505709" y="1114587"/>
            <a:ext cx="1094565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19.7% </a:t>
            </a:r>
            <a:r>
              <a:rPr lang="en-US" sz="1600" b="1" dirty="0">
                <a:solidFill>
                  <a:srgbClr val="0F1C32"/>
                </a:solidFill>
                <a:latin typeface="Calibri"/>
              </a:rPr>
              <a:t>for ages 0-64</a:t>
            </a:r>
          </a:p>
          <a:p>
            <a:pPr marL="1257300" lvl="2" indent="-342900">
              <a:buFont typeface="Arial" panose="020B0604020202020204" pitchFamily="34" charset="0"/>
              <a:buChar char="•"/>
            </a:pPr>
            <a:r>
              <a:rPr lang="en-US" sz="2000" b="1" dirty="0">
                <a:solidFill>
                  <a:srgbClr val="5B9BD5">
                    <a:lumMod val="75000"/>
                  </a:srgbClr>
                </a:solidFill>
                <a:latin typeface="Calibri"/>
              </a:rPr>
              <a:t>70.7%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80.2%</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2626104495"/>
              </p:ext>
            </p:extLst>
          </p:nvPr>
        </p:nvGraphicFramePr>
        <p:xfrm>
          <a:off x="972070" y="3684654"/>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Leominster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2,427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59.7%</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2,262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482,427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395,612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66375" y="5832796"/>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582081194"/>
              </p:ext>
            </p:extLst>
          </p:nvPr>
        </p:nvGraphicFramePr>
        <p:xfrm>
          <a:off x="87097" y="4225830"/>
          <a:ext cx="12089821" cy="1381856"/>
        </p:xfrm>
        <a:graphic>
          <a:graphicData uri="http://schemas.openxmlformats.org/drawingml/2006/table">
            <a:tbl>
              <a:tblPr firstRow="1" firstCol="1" bandRow="1">
                <a:tableStyleId>{5C22544A-7EE6-4342-B048-85BDC9FD1C3A}</a:tableStyleId>
              </a:tblPr>
              <a:tblGrid>
                <a:gridCol w="1116156">
                  <a:extLst>
                    <a:ext uri="{9D8B030D-6E8A-4147-A177-3AD203B41FA5}">
                      <a16:colId xmlns:a16="http://schemas.microsoft.com/office/drawing/2014/main" val="4075951014"/>
                    </a:ext>
                  </a:extLst>
                </a:gridCol>
                <a:gridCol w="548570">
                  <a:extLst>
                    <a:ext uri="{9D8B030D-6E8A-4147-A177-3AD203B41FA5}">
                      <a16:colId xmlns:a16="http://schemas.microsoft.com/office/drawing/2014/main" val="3719797945"/>
                    </a:ext>
                  </a:extLst>
                </a:gridCol>
                <a:gridCol w="850312">
                  <a:extLst>
                    <a:ext uri="{9D8B030D-6E8A-4147-A177-3AD203B41FA5}">
                      <a16:colId xmlns:a16="http://schemas.microsoft.com/office/drawing/2014/main" val="2111895905"/>
                    </a:ext>
                  </a:extLst>
                </a:gridCol>
                <a:gridCol w="613730">
                  <a:extLst>
                    <a:ext uri="{9D8B030D-6E8A-4147-A177-3AD203B41FA5}">
                      <a16:colId xmlns:a16="http://schemas.microsoft.com/office/drawing/2014/main" val="1228260744"/>
                    </a:ext>
                  </a:extLst>
                </a:gridCol>
                <a:gridCol w="881076">
                  <a:extLst>
                    <a:ext uri="{9D8B030D-6E8A-4147-A177-3AD203B41FA5}">
                      <a16:colId xmlns:a16="http://schemas.microsoft.com/office/drawing/2014/main" val="3870552715"/>
                    </a:ext>
                  </a:extLst>
                </a:gridCol>
                <a:gridCol w="475072">
                  <a:extLst>
                    <a:ext uri="{9D8B030D-6E8A-4147-A177-3AD203B41FA5}">
                      <a16:colId xmlns:a16="http://schemas.microsoft.com/office/drawing/2014/main" val="2196486683"/>
                    </a:ext>
                  </a:extLst>
                </a:gridCol>
                <a:gridCol w="860575">
                  <a:extLst>
                    <a:ext uri="{9D8B030D-6E8A-4147-A177-3AD203B41FA5}">
                      <a16:colId xmlns:a16="http://schemas.microsoft.com/office/drawing/2014/main" val="2808071338"/>
                    </a:ext>
                  </a:extLst>
                </a:gridCol>
                <a:gridCol w="504760">
                  <a:extLst>
                    <a:ext uri="{9D8B030D-6E8A-4147-A177-3AD203B41FA5}">
                      <a16:colId xmlns:a16="http://schemas.microsoft.com/office/drawing/2014/main" val="2266782108"/>
                    </a:ext>
                  </a:extLst>
                </a:gridCol>
                <a:gridCol w="819201">
                  <a:extLst>
                    <a:ext uri="{9D8B030D-6E8A-4147-A177-3AD203B41FA5}">
                      <a16:colId xmlns:a16="http://schemas.microsoft.com/office/drawing/2014/main" val="1400057223"/>
                    </a:ext>
                  </a:extLst>
                </a:gridCol>
                <a:gridCol w="579234">
                  <a:extLst>
                    <a:ext uri="{9D8B030D-6E8A-4147-A177-3AD203B41FA5}">
                      <a16:colId xmlns:a16="http://schemas.microsoft.com/office/drawing/2014/main" val="607151320"/>
                    </a:ext>
                  </a:extLst>
                </a:gridCol>
                <a:gridCol w="835752">
                  <a:extLst>
                    <a:ext uri="{9D8B030D-6E8A-4147-A177-3AD203B41FA5}">
                      <a16:colId xmlns:a16="http://schemas.microsoft.com/office/drawing/2014/main" val="1732447710"/>
                    </a:ext>
                  </a:extLst>
                </a:gridCol>
                <a:gridCol w="591192">
                  <a:extLst>
                    <a:ext uri="{9D8B030D-6E8A-4147-A177-3AD203B41FA5}">
                      <a16:colId xmlns:a16="http://schemas.microsoft.com/office/drawing/2014/main" val="1497268532"/>
                    </a:ext>
                  </a:extLst>
                </a:gridCol>
                <a:gridCol w="724492">
                  <a:extLst>
                    <a:ext uri="{9D8B030D-6E8A-4147-A177-3AD203B41FA5}">
                      <a16:colId xmlns:a16="http://schemas.microsoft.com/office/drawing/2014/main" val="743602275"/>
                    </a:ext>
                  </a:extLst>
                </a:gridCol>
                <a:gridCol w="767388">
                  <a:extLst>
                    <a:ext uri="{9D8B030D-6E8A-4147-A177-3AD203B41FA5}">
                      <a16:colId xmlns:a16="http://schemas.microsoft.com/office/drawing/2014/main" val="1994207196"/>
                    </a:ext>
                  </a:extLst>
                </a:gridCol>
                <a:gridCol w="827476">
                  <a:extLst>
                    <a:ext uri="{9D8B030D-6E8A-4147-A177-3AD203B41FA5}">
                      <a16:colId xmlns:a16="http://schemas.microsoft.com/office/drawing/2014/main" val="3921377560"/>
                    </a:ext>
                  </a:extLst>
                </a:gridCol>
                <a:gridCol w="583058">
                  <a:extLst>
                    <a:ext uri="{9D8B030D-6E8A-4147-A177-3AD203B41FA5}">
                      <a16:colId xmlns:a16="http://schemas.microsoft.com/office/drawing/2014/main" val="3578839088"/>
                    </a:ext>
                  </a:extLst>
                </a:gridCol>
                <a:gridCol w="511777">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341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Leominster</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1,815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86,706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99,106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34,005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1,459,290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95,299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2284784974"/>
              </p:ext>
            </p:extLst>
          </p:nvPr>
        </p:nvGraphicFramePr>
        <p:xfrm>
          <a:off x="2498122" y="2427514"/>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Leominster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6,500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3,971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1,187,876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797,133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77355"/>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29.0</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Leominster Compared to Statewide as of 3/24/2021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3.xml><?xml version="1.0" encoding="utf-8"?>
<ds:datastoreItem xmlns:ds="http://schemas.openxmlformats.org/officeDocument/2006/customXml" ds:itemID="{C21A9250-AC27-4D12-8E21-A12CC2A512F8}"/>
</file>

<file path=docProps/app.xml><?xml version="1.0" encoding="utf-8"?>
<Properties xmlns="http://schemas.openxmlformats.org/officeDocument/2006/extended-properties" xmlns:vt="http://schemas.openxmlformats.org/officeDocument/2006/docPropsVTypes">
  <TotalTime>8578</TotalTime>
  <Words>3564</Words>
  <Application>Microsoft Office PowerPoint</Application>
  <PresentationFormat>Widescreen</PresentationFormat>
  <Paragraphs>768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Leominster</vt:lpstr>
      <vt:lpstr>Leominster – Benchmarks</vt:lpstr>
      <vt:lpstr>PowerPoint Presentation</vt:lpstr>
      <vt:lpstr>Vaccine Administration </vt:lpstr>
      <vt:lpstr>Total Doses and Dose Administration Rate/100,000 Population for Leominster Compared to Statewide as of 3/24/2021</vt:lpstr>
      <vt:lpstr>Count and Percentage of Population for First Dose, Partially, and Fully Vaccinated for Leominster Compared to Statewide as of 3/24/2021</vt:lpstr>
      <vt:lpstr>First Dose</vt:lpstr>
      <vt:lpstr>Counts and Percentages of Population with a First Dose by Demographics for Leominster Compared to Statewide as of 3/24/2021  contd.</vt:lpstr>
      <vt:lpstr>Counts and Percentages of Population with a First Dose by Demographics for Leominster Compared to Statewide as of 3/24/2021 </vt:lpstr>
      <vt:lpstr>Partially vaccinated</vt:lpstr>
      <vt:lpstr>Counts and Percentages of Population Partially Vaccinated by Demographics for Leominster Compared to Statewide as of 3/24/2021 contd.</vt:lpstr>
      <vt:lpstr>Counts and Percentages of Population Partially Vaccinated by Demographics for Leominster Compared to Statewide as of 3/24/2021</vt:lpstr>
      <vt:lpstr>Fully vaccinated</vt:lpstr>
      <vt:lpstr>Counts and Percentages of Population Fully Vaccinated by Demographics for Leominster Compared to Statewide as of 3/24/2021 contd. </vt:lpstr>
      <vt:lpstr>Counts and Percentages of Population Fully Vaccinated by Demographics for Leominster Compared to Statewide as of 3/24/2021</vt:lpstr>
      <vt:lpstr>Missing Race/Ethnicity Count and Percentage of Population Vaccinated for Leominster Compared to Statewide as of 3/24/2021</vt:lpstr>
      <vt:lpstr>City/Town COVID-19 Burden </vt:lpstr>
      <vt:lpstr>COVID-19 Case Counts and Rates for 20 Prioritized Communities</vt:lpstr>
      <vt:lpstr>Background </vt:lpstr>
      <vt:lpstr> Profile of Leominster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400</cp:revision>
  <dcterms:created xsi:type="dcterms:W3CDTF">2021-02-06T16:00:27Z</dcterms:created>
  <dcterms:modified xsi:type="dcterms:W3CDTF">2021-03-25T19:56:02Z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