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7467"/>
    <a:srgbClr val="141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87"/>
    <p:restoredTop sz="96327"/>
  </p:normalViewPr>
  <p:slideViewPr>
    <p:cSldViewPr snapToGrid="0">
      <p:cViewPr>
        <p:scale>
          <a:sx n="104" d="100"/>
          <a:sy n="104" d="100"/>
        </p:scale>
        <p:origin x="1480" y="5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60D6D8-D1F2-1997-3921-91496A75263A}"/>
              </a:ext>
            </a:extLst>
          </p:cNvPr>
          <p:cNvSpPr/>
          <p:nvPr userDrawn="1"/>
        </p:nvSpPr>
        <p:spPr>
          <a:xfrm>
            <a:off x="0" y="1"/>
            <a:ext cx="12192000" cy="6857999"/>
          </a:xfrm>
          <a:prstGeom prst="rect">
            <a:avLst/>
          </a:prstGeom>
          <a:solidFill>
            <a:srgbClr val="14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font, graphics, screenshot&#10;&#10;Description automatically generated">
            <a:extLst>
              <a:ext uri="{FF2B5EF4-FFF2-40B4-BE49-F238E27FC236}">
                <a16:creationId xmlns:a16="http://schemas.microsoft.com/office/drawing/2014/main" id="{A8242244-D7AD-1DF1-0D0A-26A89B53DAB9}"/>
              </a:ext>
            </a:extLst>
          </p:cNvPr>
          <p:cNvPicPr>
            <a:picLocks noChangeAspect="1"/>
          </p:cNvPicPr>
          <p:nvPr userDrawn="1"/>
        </p:nvPicPr>
        <p:blipFill rotWithShape="1">
          <a:blip r:embed="rId2"/>
          <a:srcRect l="14229" t="13495" r="27784" b="31018"/>
          <a:stretch/>
        </p:blipFill>
        <p:spPr>
          <a:xfrm>
            <a:off x="5717947" y="-666484"/>
            <a:ext cx="6474053" cy="7524484"/>
          </a:xfrm>
          <a:prstGeom prst="rect">
            <a:avLst/>
          </a:prstGeom>
        </p:spPr>
      </p:pic>
      <p:sp>
        <p:nvSpPr>
          <p:cNvPr id="4" name="Date Placeholder 3">
            <a:extLst>
              <a:ext uri="{FF2B5EF4-FFF2-40B4-BE49-F238E27FC236}">
                <a16:creationId xmlns:a16="http://schemas.microsoft.com/office/drawing/2014/main" id="{8DFBD276-D8E5-9793-AA38-E84201A7B037}"/>
              </a:ext>
            </a:extLst>
          </p:cNvPr>
          <p:cNvSpPr>
            <a:spLocks noGrp="1"/>
          </p:cNvSpPr>
          <p:nvPr>
            <p:ph type="dt" sz="half" idx="10"/>
          </p:nvPr>
        </p:nvSpPr>
        <p:spPr>
          <a:xfrm>
            <a:off x="1005838" y="6356350"/>
            <a:ext cx="2743200" cy="365125"/>
          </a:xfrm>
          <a:prstGeom prst="rect">
            <a:avLst/>
          </a:prstGeom>
        </p:spPr>
        <p:txBody>
          <a:bodyPr/>
          <a:lstStyle>
            <a:lvl1pPr>
              <a:defRPr>
                <a:solidFill>
                  <a:schemeClr val="bg1"/>
                </a:solidFill>
                <a:latin typeface="Avenir Next Condensed" panose="020B0506020202020204" pitchFamily="34" charset="0"/>
              </a:defRPr>
            </a:lvl1pPr>
          </a:lstStyle>
          <a:p>
            <a:r>
              <a:rPr lang="en-US" dirty="0"/>
              <a:t>Date</a:t>
            </a:r>
          </a:p>
        </p:txBody>
      </p:sp>
      <p:sp>
        <p:nvSpPr>
          <p:cNvPr id="9" name="Title 1">
            <a:extLst>
              <a:ext uri="{FF2B5EF4-FFF2-40B4-BE49-F238E27FC236}">
                <a16:creationId xmlns:a16="http://schemas.microsoft.com/office/drawing/2014/main" id="{21A84E22-DF27-3FA5-26FC-A085E9394D2C}"/>
              </a:ext>
            </a:extLst>
          </p:cNvPr>
          <p:cNvSpPr>
            <a:spLocks noGrp="1"/>
          </p:cNvSpPr>
          <p:nvPr>
            <p:ph type="ctrTitle" hasCustomPrompt="1"/>
          </p:nvPr>
        </p:nvSpPr>
        <p:spPr>
          <a:xfrm>
            <a:off x="1005838" y="3298367"/>
            <a:ext cx="4602481" cy="938254"/>
          </a:xfrm>
          <a:prstGeom prst="rect">
            <a:avLst/>
          </a:prstGeom>
          <a:noFill/>
        </p:spPr>
        <p:txBody>
          <a:bodyPr anchor="b">
            <a:normAutofit/>
          </a:bodyPr>
          <a:lstStyle>
            <a:lvl1pPr algn="l">
              <a:defRPr sz="6000" b="0" i="0">
                <a:solidFill>
                  <a:srgbClr val="E27467"/>
                </a:solidFill>
                <a:latin typeface="Avenir Next Condensed Medium" panose="020B0506020202020204" pitchFamily="34" charset="0"/>
              </a:defRPr>
            </a:lvl1pPr>
          </a:lstStyle>
          <a:p>
            <a:r>
              <a:rPr lang="en-US" dirty="0"/>
              <a:t>TITLE SLIDE </a:t>
            </a:r>
          </a:p>
        </p:txBody>
      </p:sp>
      <p:sp>
        <p:nvSpPr>
          <p:cNvPr id="10" name="Subtitle 2">
            <a:extLst>
              <a:ext uri="{FF2B5EF4-FFF2-40B4-BE49-F238E27FC236}">
                <a16:creationId xmlns:a16="http://schemas.microsoft.com/office/drawing/2014/main" id="{3C2BC8A9-CAEF-5D6C-C535-C814C0578F3E}"/>
              </a:ext>
            </a:extLst>
          </p:cNvPr>
          <p:cNvSpPr>
            <a:spLocks noGrp="1"/>
          </p:cNvSpPr>
          <p:nvPr>
            <p:ph type="subTitle" idx="1"/>
          </p:nvPr>
        </p:nvSpPr>
        <p:spPr>
          <a:xfrm>
            <a:off x="1005838" y="4486369"/>
            <a:ext cx="4602481" cy="431359"/>
          </a:xfrm>
          <a:prstGeom prst="rect">
            <a:avLst/>
          </a:prstGeom>
          <a:noFill/>
        </p:spPr>
        <p:txBody>
          <a:bodyPr/>
          <a:lstStyle>
            <a:lvl1pPr marL="0" indent="0" algn="l">
              <a:buNone/>
              <a:defRPr sz="2400" b="0" i="0">
                <a:solidFill>
                  <a:schemeClr val="bg1"/>
                </a:solidFill>
                <a:latin typeface="Avenir Next Condensed" panose="020B0506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695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1128F7-D583-AA08-2156-73213E8BF773}"/>
              </a:ext>
            </a:extLst>
          </p:cNvPr>
          <p:cNvSpPr/>
          <p:nvPr userDrawn="1"/>
        </p:nvSpPr>
        <p:spPr>
          <a:xfrm>
            <a:off x="0" y="0"/>
            <a:ext cx="12192000" cy="1041274"/>
          </a:xfrm>
          <a:prstGeom prst="rect">
            <a:avLst/>
          </a:prstGeom>
          <a:solidFill>
            <a:srgbClr val="14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FD4B77E-F459-E999-66ED-04AD25D0D897}"/>
              </a:ext>
            </a:extLst>
          </p:cNvPr>
          <p:cNvSpPr>
            <a:spLocks noGrp="1"/>
          </p:cNvSpPr>
          <p:nvPr>
            <p:ph type="title" hasCustomPrompt="1"/>
          </p:nvPr>
        </p:nvSpPr>
        <p:spPr>
          <a:xfrm>
            <a:off x="838198" y="265803"/>
            <a:ext cx="7772400" cy="506595"/>
          </a:xfrm>
          <a:prstGeom prst="rect">
            <a:avLst/>
          </a:prstGeom>
        </p:spPr>
        <p:txBody>
          <a:bodyPr/>
          <a:lstStyle>
            <a:lvl1pPr>
              <a:defRPr b="1" i="0">
                <a:solidFill>
                  <a:srgbClr val="E27467"/>
                </a:solidFill>
                <a:latin typeface="Avenir Next Condensed Demi Bold" panose="020B0506020202020204" pitchFamily="34" charset="0"/>
              </a:defRPr>
            </a:lvl1pPr>
          </a:lstStyle>
          <a:p>
            <a:r>
              <a:rPr lang="en-US" dirty="0"/>
              <a:t>Title</a:t>
            </a:r>
          </a:p>
        </p:txBody>
      </p:sp>
      <p:pic>
        <p:nvPicPr>
          <p:cNvPr id="11" name="Picture 10" descr="A black background with blue text&#10;&#10;Description automatically generated with low confidence">
            <a:extLst>
              <a:ext uri="{FF2B5EF4-FFF2-40B4-BE49-F238E27FC236}">
                <a16:creationId xmlns:a16="http://schemas.microsoft.com/office/drawing/2014/main" id="{222F743E-8CA5-8C8E-F163-7B5E9B2096FC}"/>
              </a:ext>
            </a:extLst>
          </p:cNvPr>
          <p:cNvPicPr>
            <a:picLocks noChangeAspect="1"/>
          </p:cNvPicPr>
          <p:nvPr userDrawn="1"/>
        </p:nvPicPr>
        <p:blipFill>
          <a:blip r:embed="rId2"/>
          <a:stretch>
            <a:fillRect/>
          </a:stretch>
        </p:blipFill>
        <p:spPr>
          <a:xfrm>
            <a:off x="151074" y="6187544"/>
            <a:ext cx="1676402" cy="595428"/>
          </a:xfrm>
          <a:prstGeom prst="rect">
            <a:avLst/>
          </a:prstGeom>
        </p:spPr>
      </p:pic>
      <p:sp>
        <p:nvSpPr>
          <p:cNvPr id="13" name="Content Placeholder 2">
            <a:extLst>
              <a:ext uri="{FF2B5EF4-FFF2-40B4-BE49-F238E27FC236}">
                <a16:creationId xmlns:a16="http://schemas.microsoft.com/office/drawing/2014/main" id="{E739D162-A0EB-9334-CEAB-A1F2EA18C141}"/>
              </a:ext>
            </a:extLst>
          </p:cNvPr>
          <p:cNvSpPr>
            <a:spLocks noGrp="1"/>
          </p:cNvSpPr>
          <p:nvPr>
            <p:ph idx="1" hasCustomPrompt="1"/>
          </p:nvPr>
        </p:nvSpPr>
        <p:spPr>
          <a:xfrm>
            <a:off x="838199" y="1825625"/>
            <a:ext cx="7772399" cy="3991101"/>
          </a:xfrm>
          <a:prstGeom prst="rect">
            <a:avLst/>
          </a:prstGeom>
        </p:spPr>
        <p:txBody>
          <a:bodyPr>
            <a:noAutofit/>
          </a:bodyPr>
          <a:lstStyle>
            <a:lvl1pPr marL="0" indent="0">
              <a:buNone/>
              <a:defRPr sz="1800">
                <a:solidFill>
                  <a:schemeClr val="tx1"/>
                </a:solidFill>
                <a:latin typeface="Avenir Next Condensed" panose="020B0506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3" name="Picture 2" descr="A picture containing text, logo, font, graphics&#10;&#10;Description automatically generated">
            <a:extLst>
              <a:ext uri="{FF2B5EF4-FFF2-40B4-BE49-F238E27FC236}">
                <a16:creationId xmlns:a16="http://schemas.microsoft.com/office/drawing/2014/main" id="{649B5256-85A8-B5C3-F912-477C72128E22}"/>
              </a:ext>
            </a:extLst>
          </p:cNvPr>
          <p:cNvPicPr>
            <a:picLocks noChangeAspect="1"/>
          </p:cNvPicPr>
          <p:nvPr userDrawn="1"/>
        </p:nvPicPr>
        <p:blipFill>
          <a:blip r:embed="rId3"/>
          <a:stretch>
            <a:fillRect/>
          </a:stretch>
        </p:blipFill>
        <p:spPr>
          <a:xfrm>
            <a:off x="2087249" y="6187543"/>
            <a:ext cx="1206951" cy="595429"/>
          </a:xfrm>
          <a:prstGeom prst="rect">
            <a:avLst/>
          </a:prstGeom>
        </p:spPr>
      </p:pic>
    </p:spTree>
    <p:extLst>
      <p:ext uri="{BB962C8B-B14F-4D97-AF65-F5344CB8AC3E}">
        <p14:creationId xmlns:p14="http://schemas.microsoft.com/office/powerpoint/2010/main" val="251567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F629F3C-2886-D287-0B45-7A2C23199EEE}"/>
              </a:ext>
            </a:extLst>
          </p:cNvPr>
          <p:cNvSpPr/>
          <p:nvPr userDrawn="1"/>
        </p:nvSpPr>
        <p:spPr>
          <a:xfrm>
            <a:off x="0" y="0"/>
            <a:ext cx="12192000" cy="1041274"/>
          </a:xfrm>
          <a:prstGeom prst="rect">
            <a:avLst/>
          </a:prstGeom>
          <a:solidFill>
            <a:srgbClr val="14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itle 1">
            <a:extLst>
              <a:ext uri="{FF2B5EF4-FFF2-40B4-BE49-F238E27FC236}">
                <a16:creationId xmlns:a16="http://schemas.microsoft.com/office/drawing/2014/main" id="{4010AFB2-A0C7-604C-FD82-53245615D0C5}"/>
              </a:ext>
            </a:extLst>
          </p:cNvPr>
          <p:cNvSpPr>
            <a:spLocks noGrp="1"/>
          </p:cNvSpPr>
          <p:nvPr>
            <p:ph type="title" hasCustomPrompt="1"/>
          </p:nvPr>
        </p:nvSpPr>
        <p:spPr>
          <a:xfrm>
            <a:off x="838197" y="265803"/>
            <a:ext cx="10793099" cy="506595"/>
          </a:xfrm>
          <a:prstGeom prst="rect">
            <a:avLst/>
          </a:prstGeom>
        </p:spPr>
        <p:txBody>
          <a:bodyPr/>
          <a:lstStyle>
            <a:lvl1pPr>
              <a:defRPr b="1" i="0">
                <a:solidFill>
                  <a:srgbClr val="E27467"/>
                </a:solidFill>
                <a:latin typeface="Avenir Next Condensed Demi Bold" panose="020B0506020202020204" pitchFamily="34" charset="0"/>
              </a:defRPr>
            </a:lvl1pPr>
          </a:lstStyle>
          <a:p>
            <a:r>
              <a:rPr lang="en-US" dirty="0"/>
              <a:t>Title</a:t>
            </a:r>
          </a:p>
        </p:txBody>
      </p:sp>
      <p:pic>
        <p:nvPicPr>
          <p:cNvPr id="56" name="Picture 55" descr="A black background with blue text&#10;&#10;Description automatically generated with low confidence">
            <a:extLst>
              <a:ext uri="{FF2B5EF4-FFF2-40B4-BE49-F238E27FC236}">
                <a16:creationId xmlns:a16="http://schemas.microsoft.com/office/drawing/2014/main" id="{8F4C8330-88A9-71FB-C363-CADC4A69F20C}"/>
              </a:ext>
            </a:extLst>
          </p:cNvPr>
          <p:cNvPicPr>
            <a:picLocks noChangeAspect="1"/>
          </p:cNvPicPr>
          <p:nvPr userDrawn="1"/>
        </p:nvPicPr>
        <p:blipFill>
          <a:blip r:embed="rId2"/>
          <a:stretch>
            <a:fillRect/>
          </a:stretch>
        </p:blipFill>
        <p:spPr>
          <a:xfrm>
            <a:off x="151074" y="6187544"/>
            <a:ext cx="1676402" cy="595428"/>
          </a:xfrm>
          <a:prstGeom prst="rect">
            <a:avLst/>
          </a:prstGeom>
        </p:spPr>
      </p:pic>
      <p:pic>
        <p:nvPicPr>
          <p:cNvPr id="2" name="Picture 1" descr="A picture containing text, logo, font, graphics&#10;&#10;Description automatically generated">
            <a:extLst>
              <a:ext uri="{FF2B5EF4-FFF2-40B4-BE49-F238E27FC236}">
                <a16:creationId xmlns:a16="http://schemas.microsoft.com/office/drawing/2014/main" id="{18A2B43B-B229-5CAA-4AC5-5B420FB9219A}"/>
              </a:ext>
            </a:extLst>
          </p:cNvPr>
          <p:cNvPicPr>
            <a:picLocks noChangeAspect="1"/>
          </p:cNvPicPr>
          <p:nvPr userDrawn="1"/>
        </p:nvPicPr>
        <p:blipFill>
          <a:blip r:embed="rId3"/>
          <a:stretch>
            <a:fillRect/>
          </a:stretch>
        </p:blipFill>
        <p:spPr>
          <a:xfrm>
            <a:off x="2087249" y="6187543"/>
            <a:ext cx="1206951" cy="595429"/>
          </a:xfrm>
          <a:prstGeom prst="rect">
            <a:avLst/>
          </a:prstGeom>
        </p:spPr>
      </p:pic>
    </p:spTree>
    <p:extLst>
      <p:ext uri="{BB962C8B-B14F-4D97-AF65-F5344CB8AC3E}">
        <p14:creationId xmlns:p14="http://schemas.microsoft.com/office/powerpoint/2010/main" val="320132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C509C5-C5FB-7784-9E73-9A7EF0D89BCF}"/>
              </a:ext>
            </a:extLst>
          </p:cNvPr>
          <p:cNvSpPr/>
          <p:nvPr userDrawn="1"/>
        </p:nvSpPr>
        <p:spPr>
          <a:xfrm>
            <a:off x="8240864" y="7048"/>
            <a:ext cx="3951136" cy="6858000"/>
          </a:xfrm>
          <a:prstGeom prst="rect">
            <a:avLst/>
          </a:prstGeom>
          <a:solidFill>
            <a:srgbClr val="14113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44654B-9EE7-4C61-5F5C-E0822D6B2C67}"/>
              </a:ext>
            </a:extLst>
          </p:cNvPr>
          <p:cNvSpPr>
            <a:spLocks noGrp="1"/>
          </p:cNvSpPr>
          <p:nvPr>
            <p:ph sz="half" idx="1" hasCustomPrompt="1"/>
          </p:nvPr>
        </p:nvSpPr>
        <p:spPr>
          <a:xfrm>
            <a:off x="1105230" y="2370137"/>
            <a:ext cx="3951136" cy="3567676"/>
          </a:xfrm>
          <a:prstGeom prst="rect">
            <a:avLst/>
          </a:prstGeom>
        </p:spPr>
        <p:txBody>
          <a:bodyPr>
            <a:normAutofit/>
          </a:bodyPr>
          <a:lstStyle>
            <a:lvl1pPr marL="342900" indent="-342900" algn="l">
              <a:buFont typeface="Arial" panose="020B0604020202020204" pitchFamily="34" charset="0"/>
              <a:buChar char="•"/>
              <a:defRPr sz="1800">
                <a:solidFill>
                  <a:schemeClr val="tx1"/>
                </a:solidFill>
                <a:latin typeface="Avenir Next Condensed" panose="020B0506020202020204" pitchFamily="34" charset="0"/>
              </a:defRPr>
            </a:lvl1pPr>
          </a:lstStyle>
          <a:p>
            <a:pPr lvl="0"/>
            <a:r>
              <a:rPr lang="en-US" dirty="0"/>
              <a:t>Body Text</a:t>
            </a:r>
          </a:p>
        </p:txBody>
      </p:sp>
      <p:pic>
        <p:nvPicPr>
          <p:cNvPr id="8" name="Picture 7" descr="A black background with blue text&#10;&#10;Description automatically generated with low confidence">
            <a:extLst>
              <a:ext uri="{FF2B5EF4-FFF2-40B4-BE49-F238E27FC236}">
                <a16:creationId xmlns:a16="http://schemas.microsoft.com/office/drawing/2014/main" id="{0AAB1D8A-22DD-0EE5-CC4D-35522CA2F402}"/>
              </a:ext>
            </a:extLst>
          </p:cNvPr>
          <p:cNvPicPr>
            <a:picLocks noChangeAspect="1"/>
          </p:cNvPicPr>
          <p:nvPr userDrawn="1"/>
        </p:nvPicPr>
        <p:blipFill>
          <a:blip r:embed="rId2"/>
          <a:stretch>
            <a:fillRect/>
          </a:stretch>
        </p:blipFill>
        <p:spPr>
          <a:xfrm>
            <a:off x="151074" y="6187544"/>
            <a:ext cx="1676402" cy="595428"/>
          </a:xfrm>
          <a:prstGeom prst="rect">
            <a:avLst/>
          </a:prstGeom>
        </p:spPr>
      </p:pic>
      <p:sp>
        <p:nvSpPr>
          <p:cNvPr id="9" name="Title 1">
            <a:extLst>
              <a:ext uri="{FF2B5EF4-FFF2-40B4-BE49-F238E27FC236}">
                <a16:creationId xmlns:a16="http://schemas.microsoft.com/office/drawing/2014/main" id="{A2DEF981-3489-250F-7B78-33887A0C896F}"/>
              </a:ext>
            </a:extLst>
          </p:cNvPr>
          <p:cNvSpPr>
            <a:spLocks noGrp="1"/>
          </p:cNvSpPr>
          <p:nvPr>
            <p:ph type="title" hasCustomPrompt="1"/>
          </p:nvPr>
        </p:nvSpPr>
        <p:spPr>
          <a:xfrm>
            <a:off x="1105230" y="1538342"/>
            <a:ext cx="3951136" cy="500932"/>
          </a:xfrm>
          <a:prstGeom prst="rect">
            <a:avLst/>
          </a:prstGeom>
        </p:spPr>
        <p:txBody>
          <a:bodyPr>
            <a:normAutofit/>
          </a:bodyPr>
          <a:lstStyle>
            <a:lvl1pPr>
              <a:defRPr sz="4000" b="1" i="0">
                <a:solidFill>
                  <a:srgbClr val="141032"/>
                </a:solidFill>
                <a:latin typeface="Avenir Next Condensed Demi Bold" panose="020B0506020202020204" pitchFamily="34" charset="0"/>
              </a:defRPr>
            </a:lvl1pPr>
          </a:lstStyle>
          <a:p>
            <a:r>
              <a:rPr lang="en-US" dirty="0"/>
              <a:t>Resources</a:t>
            </a:r>
          </a:p>
        </p:txBody>
      </p:sp>
      <p:sp>
        <p:nvSpPr>
          <p:cNvPr id="11" name="Picture Placeholder 14">
            <a:extLst>
              <a:ext uri="{FF2B5EF4-FFF2-40B4-BE49-F238E27FC236}">
                <a16:creationId xmlns:a16="http://schemas.microsoft.com/office/drawing/2014/main" id="{FDA4AB91-A272-74E0-163E-5CC3D36900A1}"/>
              </a:ext>
            </a:extLst>
          </p:cNvPr>
          <p:cNvSpPr>
            <a:spLocks noGrp="1"/>
          </p:cNvSpPr>
          <p:nvPr>
            <p:ph type="pic" sz="quarter" idx="14"/>
          </p:nvPr>
        </p:nvSpPr>
        <p:spPr>
          <a:xfrm>
            <a:off x="6645425" y="609504"/>
            <a:ext cx="4344987" cy="5653088"/>
          </a:xfrm>
          <a:prstGeom prst="rect">
            <a:avLst/>
          </a:prstGeom>
        </p:spPr>
        <p:txBody>
          <a:bodyPr/>
          <a:lstStyle>
            <a:lvl1pPr>
              <a:defRPr>
                <a:solidFill>
                  <a:schemeClr val="tx1"/>
                </a:solidFill>
                <a:latin typeface="Avenir Next Condensed" panose="020B0506020202020204" pitchFamily="34" charset="0"/>
              </a:defRPr>
            </a:lvl1pPr>
          </a:lstStyle>
          <a:p>
            <a:r>
              <a:rPr lang="en-US"/>
              <a:t>Click icon to add picture</a:t>
            </a:r>
            <a:endParaRPr lang="en-US" dirty="0"/>
          </a:p>
        </p:txBody>
      </p:sp>
      <p:pic>
        <p:nvPicPr>
          <p:cNvPr id="2" name="Picture 1" descr="A picture containing text, logo, font, graphics&#10;&#10;Description automatically generated">
            <a:extLst>
              <a:ext uri="{FF2B5EF4-FFF2-40B4-BE49-F238E27FC236}">
                <a16:creationId xmlns:a16="http://schemas.microsoft.com/office/drawing/2014/main" id="{97A7C908-D59F-5D51-E8ED-AF3715CB6FB5}"/>
              </a:ext>
            </a:extLst>
          </p:cNvPr>
          <p:cNvPicPr>
            <a:picLocks noChangeAspect="1"/>
          </p:cNvPicPr>
          <p:nvPr userDrawn="1"/>
        </p:nvPicPr>
        <p:blipFill>
          <a:blip r:embed="rId3"/>
          <a:stretch>
            <a:fillRect/>
          </a:stretch>
        </p:blipFill>
        <p:spPr>
          <a:xfrm>
            <a:off x="2087249" y="6187543"/>
            <a:ext cx="1206951" cy="595429"/>
          </a:xfrm>
          <a:prstGeom prst="rect">
            <a:avLst/>
          </a:prstGeom>
        </p:spPr>
      </p:pic>
    </p:spTree>
    <p:extLst>
      <p:ext uri="{BB962C8B-B14F-4D97-AF65-F5344CB8AC3E}">
        <p14:creationId xmlns:p14="http://schemas.microsoft.com/office/powerpoint/2010/main" val="3355506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8891F-9EA8-3B20-A426-2E6A94D49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840757-EABD-8C24-A658-76DE5D289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29BAA-F0E8-4A47-204D-7B01B9279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47737-F462-2340-A65A-5F4D68A11A09}" type="datetimeFigureOut">
              <a:rPr lang="en-US" smtClean="0"/>
              <a:t>7/7/23</a:t>
            </a:fld>
            <a:endParaRPr lang="en-US"/>
          </a:p>
        </p:txBody>
      </p:sp>
      <p:sp>
        <p:nvSpPr>
          <p:cNvPr id="5" name="Footer Placeholder 4">
            <a:extLst>
              <a:ext uri="{FF2B5EF4-FFF2-40B4-BE49-F238E27FC236}">
                <a16:creationId xmlns:a16="http://schemas.microsoft.com/office/drawing/2014/main" id="{CB45CF8D-0F5B-6684-F333-BD7FDAEE30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461CE4-786C-D695-CF0A-C651FB76A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72E71-30FF-9F4C-BEB8-476B3CA03858}" type="slidenum">
              <a:rPr lang="en-US" smtClean="0"/>
              <a:t>‹#›</a:t>
            </a:fld>
            <a:endParaRPr lang="en-US"/>
          </a:p>
        </p:txBody>
      </p:sp>
    </p:spTree>
    <p:extLst>
      <p:ext uri="{BB962C8B-B14F-4D97-AF65-F5344CB8AC3E}">
        <p14:creationId xmlns:p14="http://schemas.microsoft.com/office/powerpoint/2010/main" val="3455541827"/>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www.gamblinghelplinema.org/" TargetMode="External"/><Relationship Id="rId2" Type="http://schemas.openxmlformats.org/officeDocument/2006/relationships/hyperlink" Target="http://www.mass.gov/problemgambling" TargetMode="External"/><Relationship Id="rId1" Type="http://schemas.openxmlformats.org/officeDocument/2006/relationships/slideLayout" Target="../slideLayouts/slideLayout4.xml"/><Relationship Id="rId4" Type="http://schemas.openxmlformats.org/officeDocument/2006/relationships/hyperlink" Target="http://www.massclearinghouse.ehs.state.ma.us/category/GAMB.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CA8D-0C14-4E7D-C140-B7EC86108C3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B0E9BAA-E479-F981-7E3C-AC23A7CCB9E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866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409B-2A4E-6829-A7A1-3FAFEDBE3AB1}"/>
              </a:ext>
            </a:extLst>
          </p:cNvPr>
          <p:cNvSpPr>
            <a:spLocks noGrp="1"/>
          </p:cNvSpPr>
          <p:nvPr>
            <p:ph type="title"/>
          </p:nvPr>
        </p:nvSpPr>
        <p:spPr/>
        <p:txBody>
          <a:bodyPr>
            <a:normAutofit fontScale="90000"/>
          </a:bodyPr>
          <a:lstStyle/>
          <a:p>
            <a:r>
              <a:rPr lang="en-US" dirty="0"/>
              <a:t>Let’s Get Real About Gambling</a:t>
            </a:r>
          </a:p>
        </p:txBody>
      </p:sp>
      <p:sp>
        <p:nvSpPr>
          <p:cNvPr id="3" name="Content Placeholder 2">
            <a:extLst>
              <a:ext uri="{FF2B5EF4-FFF2-40B4-BE49-F238E27FC236}">
                <a16:creationId xmlns:a16="http://schemas.microsoft.com/office/drawing/2014/main" id="{DA23B0E9-C590-B5F0-A228-BDFE00FA6418}"/>
              </a:ext>
            </a:extLst>
          </p:cNvPr>
          <p:cNvSpPr>
            <a:spLocks noGrp="1"/>
          </p:cNvSpPr>
          <p:nvPr>
            <p:ph idx="1"/>
          </p:nvPr>
        </p:nvSpPr>
        <p:spPr/>
        <p:txBody>
          <a:bodyPr/>
          <a:lstStyle/>
          <a:p>
            <a:r>
              <a:rPr lang="en-US" b="1" dirty="0"/>
              <a:t>It’s time to get real</a:t>
            </a:r>
          </a:p>
          <a:p>
            <a:r>
              <a:rPr lang="en-US" dirty="0"/>
              <a:t>With gambling and gambling culture normalized across Massachusetts, it’s difficult to talk honestly about mental health, individual risk, and community impact. And that’s a barrier to mounting an effective response to problem gambling, which affects tens of thousands of residents. That’s why we believe that it’s time to get real about gambling.</a:t>
            </a:r>
          </a:p>
          <a:p>
            <a:r>
              <a:rPr lang="en-US" dirty="0"/>
              <a:t>Getting real means addressing gambling in all its forms. It means having frank conversations about the impact of gambling and why some of us – especially people of color – are at a higher risk for problem gambling. It means making it our priority to prevent problem gambling and reduce the number of cases, not just treat those who already have a problem. </a:t>
            </a:r>
          </a:p>
          <a:p>
            <a:r>
              <a:rPr lang="en-US" dirty="0"/>
              <a:t>While people often talk about problem gambling as an issue of personal responsibility, we’re leading a public health approach that focuses on prevention, community resilience, and honest dialogue – and everyone has a role to play.</a:t>
            </a:r>
          </a:p>
          <a:p>
            <a:r>
              <a:rPr lang="en-US" dirty="0"/>
              <a:t>It’s our responsibility. And the time to do it is now.</a:t>
            </a:r>
          </a:p>
          <a:p>
            <a:endParaRPr lang="en-US" dirty="0"/>
          </a:p>
        </p:txBody>
      </p:sp>
    </p:spTree>
    <p:extLst>
      <p:ext uri="{BB962C8B-B14F-4D97-AF65-F5344CB8AC3E}">
        <p14:creationId xmlns:p14="http://schemas.microsoft.com/office/powerpoint/2010/main" val="2848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97D1-76A2-2813-89DB-110787A5D69A}"/>
              </a:ext>
            </a:extLst>
          </p:cNvPr>
          <p:cNvSpPr>
            <a:spLocks noGrp="1"/>
          </p:cNvSpPr>
          <p:nvPr>
            <p:ph type="title"/>
          </p:nvPr>
        </p:nvSpPr>
        <p:spPr/>
        <p:txBody>
          <a:bodyPr>
            <a:normAutofit fontScale="90000"/>
          </a:bodyPr>
          <a:lstStyle/>
          <a:p>
            <a:r>
              <a:rPr lang="en-US" dirty="0"/>
              <a:t>OPGS Ongoing Communications Campaigns</a:t>
            </a:r>
          </a:p>
        </p:txBody>
      </p:sp>
      <p:graphicFrame>
        <p:nvGraphicFramePr>
          <p:cNvPr id="3" name="Google Shape;59;p1">
            <a:extLst>
              <a:ext uri="{FF2B5EF4-FFF2-40B4-BE49-F238E27FC236}">
                <a16:creationId xmlns:a16="http://schemas.microsoft.com/office/drawing/2014/main" id="{A8016E55-2C75-7762-3E95-7DA46A2ACC26}"/>
              </a:ext>
            </a:extLst>
          </p:cNvPr>
          <p:cNvGraphicFramePr/>
          <p:nvPr>
            <p:extLst>
              <p:ext uri="{D42A27DB-BD31-4B8C-83A1-F6EECF244321}">
                <p14:modId xmlns:p14="http://schemas.microsoft.com/office/powerpoint/2010/main" val="3510460206"/>
              </p:ext>
            </p:extLst>
          </p:nvPr>
        </p:nvGraphicFramePr>
        <p:xfrm>
          <a:off x="0" y="1069705"/>
          <a:ext cx="12192000" cy="2955757"/>
        </p:xfrm>
        <a:graphic>
          <a:graphicData uri="http://schemas.openxmlformats.org/drawingml/2006/table">
            <a:tbl>
              <a:tblPr firstRow="1" bandRow="1">
                <a:noFill/>
              </a:tblPr>
              <a:tblGrid>
                <a:gridCol w="1809549">
                  <a:extLst>
                    <a:ext uri="{9D8B030D-6E8A-4147-A177-3AD203B41FA5}">
                      <a16:colId xmlns:a16="http://schemas.microsoft.com/office/drawing/2014/main" val="20000"/>
                    </a:ext>
                  </a:extLst>
                </a:gridCol>
                <a:gridCol w="1591091">
                  <a:extLst>
                    <a:ext uri="{9D8B030D-6E8A-4147-A177-3AD203B41FA5}">
                      <a16:colId xmlns:a16="http://schemas.microsoft.com/office/drawing/2014/main" val="20001"/>
                    </a:ext>
                  </a:extLst>
                </a:gridCol>
                <a:gridCol w="1655990">
                  <a:extLst>
                    <a:ext uri="{9D8B030D-6E8A-4147-A177-3AD203B41FA5}">
                      <a16:colId xmlns:a16="http://schemas.microsoft.com/office/drawing/2014/main" val="20002"/>
                    </a:ext>
                  </a:extLst>
                </a:gridCol>
                <a:gridCol w="1980778">
                  <a:extLst>
                    <a:ext uri="{9D8B030D-6E8A-4147-A177-3AD203B41FA5}">
                      <a16:colId xmlns:a16="http://schemas.microsoft.com/office/drawing/2014/main" val="20003"/>
                    </a:ext>
                  </a:extLst>
                </a:gridCol>
                <a:gridCol w="1842086">
                  <a:extLst>
                    <a:ext uri="{9D8B030D-6E8A-4147-A177-3AD203B41FA5}">
                      <a16:colId xmlns:a16="http://schemas.microsoft.com/office/drawing/2014/main" val="20004"/>
                    </a:ext>
                  </a:extLst>
                </a:gridCol>
                <a:gridCol w="1655644">
                  <a:extLst>
                    <a:ext uri="{9D8B030D-6E8A-4147-A177-3AD203B41FA5}">
                      <a16:colId xmlns:a16="http://schemas.microsoft.com/office/drawing/2014/main" val="20005"/>
                    </a:ext>
                  </a:extLst>
                </a:gridCol>
                <a:gridCol w="1656862">
                  <a:extLst>
                    <a:ext uri="{9D8B030D-6E8A-4147-A177-3AD203B41FA5}">
                      <a16:colId xmlns:a16="http://schemas.microsoft.com/office/drawing/2014/main" val="20006"/>
                    </a:ext>
                  </a:extLst>
                </a:gridCol>
              </a:tblGrid>
              <a:tr h="317277">
                <a:tc gridSpan="3">
                  <a:txBody>
                    <a:bodyPr/>
                    <a:lstStyle/>
                    <a:p>
                      <a:pPr marL="0" marR="0" lvl="0" indent="0" algn="ctr" rtl="0">
                        <a:lnSpc>
                          <a:spcPct val="100000"/>
                        </a:lnSpc>
                        <a:spcBef>
                          <a:spcPts val="0"/>
                        </a:spcBef>
                        <a:spcAft>
                          <a:spcPts val="0"/>
                        </a:spcAft>
                        <a:buClr>
                          <a:schemeClr val="lt1"/>
                        </a:buClr>
                        <a:buSzPts val="1600"/>
                        <a:buFont typeface="Calibri"/>
                        <a:buNone/>
                      </a:pPr>
                      <a:r>
                        <a:rPr lang="en-US" sz="1600" b="1" u="none" strike="noStrike" cap="small" dirty="0">
                          <a:solidFill>
                            <a:srgbClr val="141032"/>
                          </a:solidFill>
                          <a:latin typeface="Avenir Next Condensed" panose="020B0506020202020204" pitchFamily="34" charset="0"/>
                        </a:rPr>
                        <a:t>general audience</a:t>
                      </a:r>
                      <a:endParaRPr dirty="0">
                        <a:solidFill>
                          <a:srgbClr val="141032"/>
                        </a:solidFill>
                        <a:latin typeface="Avenir Next Condensed" panose="020B0506020202020204" pitchFamily="34" charset="0"/>
                      </a:endParaRPr>
                    </a:p>
                  </a:txBody>
                  <a:tcPr marL="91450" marR="91450" marT="45725" marB="457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12700" cap="flat" cmpd="sng" algn="ctr">
                      <a:noFill/>
                      <a:prstDash val="solid"/>
                      <a:round/>
                      <a:headEnd type="none" w="med" len="med"/>
                      <a:tailEnd type="none" w="med" len="med"/>
                    </a:lnT>
                    <a:lnB w="28575" cap="flat" cmpd="sng">
                      <a:solidFill>
                        <a:schemeClr val="lt1"/>
                      </a:solidFill>
                      <a:prstDash val="solid"/>
                      <a:round/>
                      <a:headEnd type="none" w="sm" len="sm"/>
                      <a:tailEnd type="none" w="sm" len="sm"/>
                    </a:lnB>
                    <a:solidFill>
                      <a:srgbClr val="FF8879"/>
                    </a:solidFill>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US" sz="1600" b="1" u="none" strike="noStrike" cap="small" dirty="0">
                          <a:solidFill>
                            <a:srgbClr val="141032"/>
                          </a:solidFill>
                          <a:latin typeface="Avenir Next Condensed" panose="020B0506020202020204" pitchFamily="34" charset="0"/>
                        </a:rPr>
                        <a:t>priority populations</a:t>
                      </a:r>
                      <a:endParaRPr dirty="0">
                        <a:solidFill>
                          <a:srgbClr val="141032"/>
                        </a:solidFill>
                        <a:latin typeface="Avenir Next Condensed" panose="020B0506020202020204" pitchFamily="34" charset="0"/>
                      </a:endParaRPr>
                    </a:p>
                  </a:txBody>
                  <a:tcPr marL="91450" marR="91450" marT="45725" marB="45725" anchor="ctr">
                    <a:lnL w="28575" cap="flat" cmpd="sng" algn="ctr">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lgn="ctr">
                      <a:noFill/>
                      <a:prstDash val="solid"/>
                      <a:round/>
                      <a:headEnd type="none" w="med" len="med"/>
                      <a:tailEnd type="none" w="med" len="med"/>
                    </a:lnT>
                    <a:lnB w="28575" cap="flat" cmpd="sng">
                      <a:solidFill>
                        <a:schemeClr val="lt1"/>
                      </a:solidFill>
                      <a:prstDash val="solid"/>
                      <a:round/>
                      <a:headEnd type="none" w="sm" len="sm"/>
                      <a:tailEnd type="none" w="sm" len="sm"/>
                    </a:lnB>
                    <a:solidFill>
                      <a:srgbClr val="E2746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2570">
                <a:tc>
                  <a:txBody>
                    <a:bodyPr/>
                    <a:lstStyle/>
                    <a:p>
                      <a:pPr marL="0" marR="0" lvl="0" indent="0" algn="ctr" rtl="0">
                        <a:spcBef>
                          <a:spcPts val="0"/>
                        </a:spcBef>
                        <a:spcAft>
                          <a:spcPts val="0"/>
                        </a:spcAft>
                        <a:buNone/>
                      </a:pPr>
                      <a:r>
                        <a:rPr lang="en-US" sz="1200" u="none" strike="noStrike" cap="none" dirty="0">
                          <a:solidFill>
                            <a:srgbClr val="141032"/>
                          </a:solidFill>
                          <a:latin typeface="Avenir Next Condensed" panose="020B0506020202020204" pitchFamily="34" charset="0"/>
                        </a:rPr>
                        <a:t>Problem Gambling Helpline</a:t>
                      </a:r>
                      <a:endParaRPr dirty="0">
                        <a:solidFill>
                          <a:srgbClr val="141032"/>
                        </a:solidFill>
                        <a:latin typeface="Avenir Next Condensed" panose="020B0506020202020204" pitchFamily="34" charset="0"/>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8879"/>
                    </a:solidFill>
                  </a:tcPr>
                </a:tc>
                <a:tc>
                  <a:txBody>
                    <a:bodyPr/>
                    <a:lstStyle/>
                    <a:p>
                      <a:pPr marL="0" marR="0" lvl="0" indent="0" algn="ctr" rtl="0">
                        <a:spcBef>
                          <a:spcPts val="0"/>
                        </a:spcBef>
                        <a:spcAft>
                          <a:spcPts val="0"/>
                        </a:spcAft>
                        <a:buNone/>
                      </a:pPr>
                      <a:r>
                        <a:rPr lang="en-US" sz="1200" u="none" strike="noStrike" cap="none" dirty="0">
                          <a:solidFill>
                            <a:srgbClr val="141032"/>
                          </a:solidFill>
                          <a:latin typeface="Avenir Next Condensed" panose="020B0506020202020204" pitchFamily="34" charset="0"/>
                        </a:rPr>
                        <a:t>General materials</a:t>
                      </a:r>
                      <a:endParaRPr dirty="0">
                        <a:solidFill>
                          <a:srgbClr val="141032"/>
                        </a:solidFill>
                        <a:latin typeface="Avenir Next Condensed" panose="020B0506020202020204" pitchFamily="34" charset="0"/>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8879"/>
                    </a:solidFill>
                  </a:tcPr>
                </a:tc>
                <a:tc>
                  <a:txBody>
                    <a:bodyPr/>
                    <a:lstStyle/>
                    <a:p>
                      <a:pPr marL="0" marR="0" lvl="0" indent="0" algn="ctr" rtl="0">
                        <a:spcBef>
                          <a:spcPts val="0"/>
                        </a:spcBef>
                        <a:spcAft>
                          <a:spcPts val="0"/>
                        </a:spcAft>
                        <a:buNone/>
                      </a:pPr>
                      <a:r>
                        <a:rPr lang="en-US" sz="1200" u="none" strike="noStrike" cap="none" dirty="0">
                          <a:solidFill>
                            <a:srgbClr val="141032"/>
                          </a:solidFill>
                          <a:latin typeface="Avenir Next Condensed" panose="020B0506020202020204" pitchFamily="34" charset="0"/>
                        </a:rPr>
                        <a:t>Platform</a:t>
                      </a:r>
                      <a:endParaRPr dirty="0">
                        <a:solidFill>
                          <a:srgbClr val="141032"/>
                        </a:solidFill>
                        <a:latin typeface="Avenir Next Condensed" panose="020B0506020202020204" pitchFamily="34" charset="0"/>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8879"/>
                    </a:solidFill>
                  </a:tcPr>
                </a:tc>
                <a:tc>
                  <a:txBody>
                    <a:bodyPr/>
                    <a:lstStyle/>
                    <a:p>
                      <a:pPr marL="0" marR="0" lvl="0" indent="0" algn="ctr" rtl="0">
                        <a:spcBef>
                          <a:spcPts val="0"/>
                        </a:spcBef>
                        <a:spcAft>
                          <a:spcPts val="0"/>
                        </a:spcAft>
                        <a:buNone/>
                      </a:pPr>
                      <a:r>
                        <a:rPr lang="en-US" sz="1200" u="none" strike="noStrike" cap="none" dirty="0">
                          <a:solidFill>
                            <a:srgbClr val="141032"/>
                          </a:solidFill>
                          <a:latin typeface="Avenir Next Condensed" panose="020B0506020202020204" pitchFamily="34" charset="0"/>
                        </a:rPr>
                        <a:t>Men of color with a history of substance misuse</a:t>
                      </a:r>
                      <a:endParaRPr dirty="0">
                        <a:solidFill>
                          <a:srgbClr val="141032"/>
                        </a:solidFill>
                        <a:latin typeface="Avenir Next Condensed" panose="020B0506020202020204" pitchFamily="34" charset="0"/>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27467"/>
                    </a:solidFill>
                  </a:tcPr>
                </a:tc>
                <a:tc>
                  <a:txBody>
                    <a:bodyPr/>
                    <a:lstStyle/>
                    <a:p>
                      <a:pPr marL="0" marR="0" lvl="0" indent="0" algn="ctr" rtl="0">
                        <a:spcBef>
                          <a:spcPts val="0"/>
                        </a:spcBef>
                        <a:spcAft>
                          <a:spcPts val="0"/>
                        </a:spcAft>
                        <a:buNone/>
                      </a:pPr>
                      <a:r>
                        <a:rPr lang="en-US" sz="1200" u="none" strike="noStrike" cap="none" dirty="0">
                          <a:solidFill>
                            <a:srgbClr val="141032"/>
                          </a:solidFill>
                          <a:latin typeface="Avenir Next Condensed" panose="020B0506020202020204" pitchFamily="34" charset="0"/>
                        </a:rPr>
                        <a:t>Youth &amp; parents</a:t>
                      </a:r>
                      <a:endParaRPr dirty="0">
                        <a:solidFill>
                          <a:srgbClr val="141032"/>
                        </a:solidFill>
                        <a:latin typeface="Avenir Next Condensed" panose="020B0506020202020204" pitchFamily="34" charset="0"/>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27467"/>
                    </a:solidFill>
                  </a:tcPr>
                </a:tc>
                <a:tc>
                  <a:txBody>
                    <a:bodyPr/>
                    <a:lstStyle/>
                    <a:p>
                      <a:pPr marL="0" marR="0" lvl="0" indent="0" algn="ctr" rtl="0">
                        <a:spcBef>
                          <a:spcPts val="0"/>
                        </a:spcBef>
                        <a:spcAft>
                          <a:spcPts val="0"/>
                        </a:spcAft>
                        <a:buNone/>
                      </a:pPr>
                      <a:r>
                        <a:rPr lang="en-US" sz="1200" u="none" strike="noStrike" cap="none" dirty="0">
                          <a:solidFill>
                            <a:srgbClr val="141032"/>
                          </a:solidFill>
                          <a:latin typeface="Avenir Next Condensed" panose="020B0506020202020204" pitchFamily="34" charset="0"/>
                        </a:rPr>
                        <a:t>Older adults</a:t>
                      </a:r>
                      <a:endParaRPr dirty="0">
                        <a:solidFill>
                          <a:srgbClr val="141032"/>
                        </a:solidFill>
                        <a:latin typeface="Avenir Next Condensed" panose="020B0506020202020204" pitchFamily="34" charset="0"/>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27467"/>
                    </a:solidFill>
                  </a:tcPr>
                </a:tc>
                <a:tc>
                  <a:txBody>
                    <a:bodyPr/>
                    <a:lstStyle/>
                    <a:p>
                      <a:pPr marL="0" marR="0" lvl="0" indent="0" algn="ctr" rtl="0">
                        <a:spcBef>
                          <a:spcPts val="0"/>
                        </a:spcBef>
                        <a:spcAft>
                          <a:spcPts val="0"/>
                        </a:spcAft>
                        <a:buNone/>
                      </a:pPr>
                      <a:r>
                        <a:rPr lang="en-US" sz="1200" u="none" strike="noStrike" cap="none" dirty="0">
                          <a:solidFill>
                            <a:srgbClr val="141032"/>
                          </a:solidFill>
                          <a:latin typeface="Avenir Next Condensed" panose="020B0506020202020204" pitchFamily="34" charset="0"/>
                        </a:rPr>
                        <a:t>Asian Americans</a:t>
                      </a:r>
                      <a:endParaRPr dirty="0">
                        <a:solidFill>
                          <a:srgbClr val="141032"/>
                        </a:solidFill>
                        <a:latin typeface="Avenir Next Condensed" panose="020B0506020202020204" pitchFamily="34" charset="0"/>
                      </a:endParaRPr>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27467"/>
                    </a:solidFill>
                  </a:tcPr>
                </a:tc>
                <a:extLst>
                  <a:ext uri="{0D108BD9-81ED-4DB2-BD59-A6C34878D82A}">
                    <a16:rowId xmlns:a16="http://schemas.microsoft.com/office/drawing/2014/main" val="10002"/>
                  </a:ext>
                </a:extLst>
              </a:tr>
              <a:tr h="796912">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ea typeface="Calibri"/>
                          <a:cs typeface="Calibri"/>
                          <a:sym typeface="Calibri"/>
                        </a:rPr>
                        <a:t>tagline</a:t>
                      </a:r>
                      <a:endParaRPr dirty="0">
                        <a:solidFill>
                          <a:srgbClr val="141032"/>
                        </a:solidFill>
                        <a:latin typeface="Avenir Next Condensed" panose="020B0506020202020204" pitchFamily="34" charset="0"/>
                      </a:endParaRPr>
                    </a:p>
                    <a:p>
                      <a:pPr marL="0" marR="0" lvl="0" indent="0" algn="ctr" rtl="0">
                        <a:spcBef>
                          <a:spcPts val="400"/>
                        </a:spcBef>
                        <a:spcAft>
                          <a:spcPts val="0"/>
                        </a:spcAft>
                        <a:buNone/>
                      </a:pPr>
                      <a:r>
                        <a:rPr lang="en-US" sz="1200" i="1" u="none" strike="noStrike" cap="none" dirty="0">
                          <a:solidFill>
                            <a:schemeClr val="dk1"/>
                          </a:solidFill>
                          <a:latin typeface="Avenir Next Condensed" panose="020B0506020202020204" pitchFamily="34" charset="0"/>
                          <a:ea typeface="Calibri"/>
                          <a:cs typeface="Calibri"/>
                          <a:sym typeface="Calibri"/>
                        </a:rPr>
                        <a:t>Worried about your gambling? Help is on the line.</a:t>
                      </a:r>
                      <a:endParaRPr dirty="0">
                        <a:latin typeface="Avenir Next Condensed" panose="020B0506020202020204" pitchFamily="34" charset="0"/>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ea typeface="Calibri"/>
                          <a:cs typeface="Calibri"/>
                          <a:sym typeface="Calibri"/>
                        </a:rPr>
                        <a:t>tagline</a:t>
                      </a:r>
                      <a:endParaRPr dirty="0">
                        <a:solidFill>
                          <a:srgbClr val="141032"/>
                        </a:solidFill>
                        <a:latin typeface="Avenir Next Condensed" panose="020B0506020202020204" pitchFamily="34" charset="0"/>
                      </a:endParaRPr>
                    </a:p>
                    <a:p>
                      <a:pPr marL="0" marR="0" lvl="0" indent="0" algn="ctr" rtl="0">
                        <a:spcBef>
                          <a:spcPts val="200"/>
                        </a:spcBef>
                        <a:spcAft>
                          <a:spcPts val="0"/>
                        </a:spcAft>
                        <a:buNone/>
                      </a:pPr>
                      <a:r>
                        <a:rPr lang="en-US" sz="1200" i="1" u="none" strike="noStrike" cap="none" dirty="0">
                          <a:solidFill>
                            <a:schemeClr val="dk1"/>
                          </a:solidFill>
                          <a:latin typeface="Avenir Next Condensed" panose="020B0506020202020204" pitchFamily="34" charset="0"/>
                          <a:ea typeface="Calibri"/>
                          <a:cs typeface="Calibri"/>
                          <a:sym typeface="Calibri"/>
                        </a:rPr>
                        <a:t>Let’s get real </a:t>
                      </a:r>
                    </a:p>
                    <a:p>
                      <a:pPr marL="0" marR="0" lvl="0" indent="0" algn="ctr" rtl="0">
                        <a:spcBef>
                          <a:spcPts val="200"/>
                        </a:spcBef>
                        <a:spcAft>
                          <a:spcPts val="0"/>
                        </a:spcAft>
                        <a:buNone/>
                      </a:pPr>
                      <a:r>
                        <a:rPr lang="en-US" sz="1200" i="1" u="none" strike="noStrike" cap="none" dirty="0">
                          <a:solidFill>
                            <a:schemeClr val="dk1"/>
                          </a:solidFill>
                          <a:latin typeface="Avenir Next Condensed" panose="020B0506020202020204" pitchFamily="34" charset="0"/>
                          <a:ea typeface="Calibri"/>
                          <a:cs typeface="Calibri"/>
                          <a:sym typeface="Calibri"/>
                        </a:rPr>
                        <a:t>about gambling.</a:t>
                      </a:r>
                      <a:endParaRPr sz="1200" i="1" u="none" strike="noStrike" cap="none" dirty="0">
                        <a:latin typeface="Avenir Next Condensed" panose="020B0506020202020204" pitchFamily="34" charset="0"/>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ea typeface="Calibri"/>
                          <a:cs typeface="Calibri"/>
                          <a:sym typeface="Calibri"/>
                        </a:rPr>
                        <a:t>tagline</a:t>
                      </a:r>
                      <a:endParaRPr dirty="0">
                        <a:solidFill>
                          <a:srgbClr val="141032"/>
                        </a:solidFill>
                        <a:latin typeface="Avenir Next Condensed" panose="020B0506020202020204" pitchFamily="34" charset="0"/>
                      </a:endParaRPr>
                    </a:p>
                    <a:p>
                      <a:pPr marL="0" marR="0" lvl="0" indent="0" algn="ctr" rtl="0">
                        <a:lnSpc>
                          <a:spcPct val="100000"/>
                        </a:lnSpc>
                        <a:spcBef>
                          <a:spcPts val="200"/>
                        </a:spcBef>
                        <a:spcAft>
                          <a:spcPts val="0"/>
                        </a:spcAft>
                        <a:buClr>
                          <a:schemeClr val="dk1"/>
                        </a:buClr>
                        <a:buSzPts val="1200"/>
                        <a:buFont typeface="Calibri"/>
                        <a:buNone/>
                      </a:pPr>
                      <a:r>
                        <a:rPr lang="en-US" sz="1200" i="1" u="none" strike="noStrike" cap="none" dirty="0">
                          <a:solidFill>
                            <a:schemeClr val="dk1"/>
                          </a:solidFill>
                          <a:latin typeface="Avenir Next Condensed" panose="020B0506020202020204" pitchFamily="34" charset="0"/>
                          <a:ea typeface="Calibri"/>
                          <a:cs typeface="Calibri"/>
                          <a:sym typeface="Calibri"/>
                        </a:rPr>
                        <a:t>Let’s get real </a:t>
                      </a:r>
                    </a:p>
                    <a:p>
                      <a:pPr marL="0" marR="0" lvl="0" indent="0" algn="ctr" rtl="0">
                        <a:lnSpc>
                          <a:spcPct val="100000"/>
                        </a:lnSpc>
                        <a:spcBef>
                          <a:spcPts val="200"/>
                        </a:spcBef>
                        <a:spcAft>
                          <a:spcPts val="0"/>
                        </a:spcAft>
                        <a:buClr>
                          <a:schemeClr val="dk1"/>
                        </a:buClr>
                        <a:buSzPts val="1200"/>
                        <a:buFont typeface="Calibri"/>
                        <a:buNone/>
                      </a:pPr>
                      <a:r>
                        <a:rPr lang="en-US" sz="1200" i="1" u="none" strike="noStrike" cap="none" dirty="0">
                          <a:solidFill>
                            <a:schemeClr val="dk1"/>
                          </a:solidFill>
                          <a:latin typeface="Avenir Next Condensed" panose="020B0506020202020204" pitchFamily="34" charset="0"/>
                          <a:ea typeface="Calibri"/>
                          <a:cs typeface="Calibri"/>
                          <a:sym typeface="Calibri"/>
                        </a:rPr>
                        <a:t>about gambling.</a:t>
                      </a:r>
                      <a:endParaRPr sz="1200" i="1" u="none" strike="noStrike" cap="none" dirty="0">
                        <a:latin typeface="Avenir Next Condensed" panose="020B0506020202020204" pitchFamily="34" charset="0"/>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tagline</a:t>
                      </a:r>
                      <a:endParaRPr dirty="0">
                        <a:solidFill>
                          <a:srgbClr val="141032"/>
                        </a:solidFill>
                        <a:latin typeface="Avenir Next Condensed" panose="020B0506020202020204" pitchFamily="34" charset="0"/>
                      </a:endParaRPr>
                    </a:p>
                    <a:p>
                      <a:pPr marL="0" marR="0" lvl="0" indent="0" algn="ctr" rtl="0">
                        <a:spcBef>
                          <a:spcPts val="200"/>
                        </a:spcBef>
                        <a:spcAft>
                          <a:spcPts val="0"/>
                        </a:spcAft>
                        <a:buNone/>
                      </a:pPr>
                      <a:r>
                        <a:rPr lang="en-US" sz="1200" i="1" u="none" strike="noStrike" cap="none" dirty="0">
                          <a:latin typeface="Avenir Next Condensed" panose="020B0506020202020204" pitchFamily="34" charset="0"/>
                        </a:rPr>
                        <a:t>Different stories.</a:t>
                      </a:r>
                      <a:br>
                        <a:rPr lang="en-US" sz="1200" i="1" u="none" strike="noStrike" cap="none" dirty="0">
                          <a:latin typeface="Avenir Next Condensed" panose="020B0506020202020204" pitchFamily="34" charset="0"/>
                        </a:rPr>
                      </a:br>
                      <a:r>
                        <a:rPr lang="en-US" sz="1200" i="1" u="none" strike="noStrike" cap="none" dirty="0">
                          <a:latin typeface="Avenir Next Condensed" panose="020B0506020202020204" pitchFamily="34" charset="0"/>
                        </a:rPr>
                        <a:t>Same problem.</a:t>
                      </a:r>
                      <a:endParaRPr dirty="0">
                        <a:latin typeface="Avenir Next Condensed" panose="020B0506020202020204" pitchFamily="34" charset="0"/>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tagline</a:t>
                      </a:r>
                      <a:endParaRPr dirty="0">
                        <a:solidFill>
                          <a:srgbClr val="141032"/>
                        </a:solidFill>
                        <a:latin typeface="Avenir Next Condensed" panose="020B0506020202020204" pitchFamily="34" charset="0"/>
                      </a:endParaRPr>
                    </a:p>
                    <a:p>
                      <a:pPr marL="0" marR="0" lvl="0" indent="0" algn="ctr" rtl="0">
                        <a:spcBef>
                          <a:spcPts val="200"/>
                        </a:spcBef>
                        <a:spcAft>
                          <a:spcPts val="0"/>
                        </a:spcAft>
                        <a:buNone/>
                      </a:pPr>
                      <a:r>
                        <a:rPr lang="en-US" sz="1200" i="1" u="none" strike="noStrike" cap="none" dirty="0">
                          <a:latin typeface="Avenir Next Condensed" panose="020B0506020202020204" pitchFamily="34" charset="0"/>
                        </a:rPr>
                        <a:t>Teen gambling.</a:t>
                      </a:r>
                      <a:br>
                        <a:rPr lang="en-US" sz="1200" i="1" u="none" strike="noStrike" cap="none" dirty="0">
                          <a:latin typeface="Avenir Next Condensed" panose="020B0506020202020204" pitchFamily="34" charset="0"/>
                        </a:rPr>
                      </a:br>
                      <a:r>
                        <a:rPr lang="en-US" sz="1200" i="1" u="none" strike="noStrike" cap="none" dirty="0">
                          <a:latin typeface="Avenir Next Condensed" panose="020B0506020202020204" pitchFamily="34" charset="0"/>
                        </a:rPr>
                        <a:t>It’s a risk.</a:t>
                      </a:r>
                      <a:endParaRPr dirty="0">
                        <a:latin typeface="Avenir Next Condensed" panose="020B0506020202020204" pitchFamily="34" charset="0"/>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tagline</a:t>
                      </a:r>
                      <a:endParaRPr dirty="0">
                        <a:solidFill>
                          <a:srgbClr val="141032"/>
                        </a:solidFill>
                        <a:latin typeface="Avenir Next Condensed" panose="020B0506020202020204" pitchFamily="34" charset="0"/>
                      </a:endParaRPr>
                    </a:p>
                    <a:p>
                      <a:pPr marL="0" marR="0" lvl="0" indent="0" algn="ctr" rtl="0">
                        <a:spcBef>
                          <a:spcPts val="200"/>
                        </a:spcBef>
                        <a:spcAft>
                          <a:spcPts val="0"/>
                        </a:spcAft>
                        <a:buNone/>
                      </a:pPr>
                      <a:r>
                        <a:rPr lang="en-US" sz="1200" i="1" u="none" strike="noStrike" cap="none" dirty="0">
                          <a:latin typeface="Avenir Next Condensed" panose="020B0506020202020204" pitchFamily="34" charset="0"/>
                        </a:rPr>
                        <a:t>Discover the many</a:t>
                      </a:r>
                      <a:br>
                        <a:rPr lang="en-US" sz="1200" i="1" u="none" strike="noStrike" cap="none" dirty="0">
                          <a:latin typeface="Avenir Next Condensed" panose="020B0506020202020204" pitchFamily="34" charset="0"/>
                        </a:rPr>
                      </a:br>
                      <a:r>
                        <a:rPr lang="en-US" sz="1200" i="1" u="none" strike="noStrike" cap="none" dirty="0">
                          <a:latin typeface="Avenir Next Condensed" panose="020B0506020202020204" pitchFamily="34" charset="0"/>
                        </a:rPr>
                        <a:t>alternatives to gambling.</a:t>
                      </a:r>
                      <a:endParaRPr dirty="0">
                        <a:latin typeface="Avenir Next Condensed" panose="020B0506020202020204" pitchFamily="34" charset="0"/>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tagline</a:t>
                      </a:r>
                      <a:endParaRPr dirty="0">
                        <a:solidFill>
                          <a:srgbClr val="141032"/>
                        </a:solidFill>
                        <a:latin typeface="Avenir Next Condensed" panose="020B0506020202020204" pitchFamily="34" charset="0"/>
                      </a:endParaRPr>
                    </a:p>
                    <a:p>
                      <a:pPr marL="0" marR="0" lvl="0" indent="0" algn="ctr" rtl="0">
                        <a:spcBef>
                          <a:spcPts val="200"/>
                        </a:spcBef>
                        <a:spcAft>
                          <a:spcPts val="0"/>
                        </a:spcAft>
                        <a:buNone/>
                      </a:pPr>
                      <a:r>
                        <a:rPr lang="en-US" sz="1200" i="1" u="none" strike="noStrike" cap="none" dirty="0">
                          <a:latin typeface="Avenir Next Condensed" panose="020B0506020202020204" pitchFamily="34" charset="0"/>
                        </a:rPr>
                        <a:t>Problem gambling can make you miss out on life.</a:t>
                      </a:r>
                      <a:endParaRPr dirty="0">
                        <a:latin typeface="Avenir Next Condensed" panose="020B0506020202020204" pitchFamily="34" charset="0"/>
                      </a:endParaRPr>
                    </a:p>
                  </a:txBody>
                  <a:tcPr marL="91450" marR="91450" marT="45725"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3"/>
                  </a:ext>
                </a:extLst>
              </a:tr>
              <a:tr h="1366345">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executions</a:t>
                      </a:r>
                      <a:endParaRPr sz="1200" u="none" strike="noStrike" cap="none" dirty="0">
                        <a:solidFill>
                          <a:srgbClr val="141032"/>
                        </a:solidFill>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Logo</a:t>
                      </a:r>
                      <a:endParaRPr dirty="0">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Media Campaign        launched 2021</a:t>
                      </a:r>
                      <a:endParaRPr dirty="0">
                        <a:latin typeface="Avenir Next Condensed" panose="020B0506020202020204" pitchFamily="34" charset="0"/>
                      </a:endParaRPr>
                    </a:p>
                  </a:txBody>
                  <a:tcPr marL="91450" marR="91450" marT="137150"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executions</a:t>
                      </a:r>
                      <a:endParaRPr sz="1200" u="none" strike="noStrike" cap="none" dirty="0">
                        <a:solidFill>
                          <a:srgbClr val="141032"/>
                        </a:solidFill>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Website</a:t>
                      </a:r>
                      <a:endParaRPr dirty="0">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Explainer Video</a:t>
                      </a:r>
                      <a:endParaRPr dirty="0">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Brochure</a:t>
                      </a:r>
                      <a:endParaRPr dirty="0">
                        <a:latin typeface="Avenir Next Condensed" panose="020B0506020202020204" pitchFamily="34" charset="0"/>
                      </a:endParaRPr>
                    </a:p>
                    <a:p>
                      <a:pPr marL="0" marR="0" lvl="0" indent="0" algn="ctr" rtl="0">
                        <a:spcBef>
                          <a:spcPts val="400"/>
                        </a:spcBef>
                        <a:spcAft>
                          <a:spcPts val="0"/>
                        </a:spcAft>
                        <a:buNone/>
                      </a:pPr>
                      <a:endParaRPr sz="1200" u="none" strike="noStrike" cap="none" dirty="0">
                        <a:latin typeface="Avenir Next Condensed" panose="020B0506020202020204" pitchFamily="34" charset="0"/>
                      </a:endParaRPr>
                    </a:p>
                  </a:txBody>
                  <a:tcPr marL="91450" marR="91450" marT="137150"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executions</a:t>
                      </a:r>
                      <a:endParaRPr sz="1200" u="none" strike="noStrike" cap="none" dirty="0">
                        <a:solidFill>
                          <a:srgbClr val="141032"/>
                        </a:solidFill>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Platform </a:t>
                      </a:r>
                      <a:endParaRPr dirty="0">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Badge</a:t>
                      </a:r>
                      <a:endParaRPr dirty="0">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Media Campaign   launched 2023</a:t>
                      </a:r>
                      <a:endParaRPr lang="en-US" sz="1200" dirty="0">
                        <a:latin typeface="Avenir Next Condensed" panose="020B0506020202020204" pitchFamily="34" charset="0"/>
                      </a:endParaRPr>
                    </a:p>
                  </a:txBody>
                  <a:tcPr marL="91450" marR="91450" marT="137150"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executions</a:t>
                      </a:r>
                      <a:endParaRPr dirty="0">
                        <a:solidFill>
                          <a:srgbClr val="141032"/>
                        </a:solidFill>
                        <a:latin typeface="Avenir Next Condensed" panose="020B0506020202020204" pitchFamily="34" charset="0"/>
                      </a:endParaRPr>
                    </a:p>
                    <a:p>
                      <a:pPr marL="0" marR="0" lvl="0" indent="0" algn="ctr" rtl="0">
                        <a:spcBef>
                          <a:spcPts val="200"/>
                        </a:spcBef>
                        <a:spcAft>
                          <a:spcPts val="0"/>
                        </a:spcAft>
                        <a:buNone/>
                      </a:pPr>
                      <a:r>
                        <a:rPr lang="en-US" sz="1200" u="none" strike="noStrike" cap="none" dirty="0">
                          <a:latin typeface="Avenir Next Condensed" panose="020B0506020202020204" pitchFamily="34" charset="0"/>
                        </a:rPr>
                        <a:t>Webpage</a:t>
                      </a:r>
                    </a:p>
                    <a:p>
                      <a:pPr marL="0" marR="0" lvl="0" indent="0" algn="ctr" rtl="0">
                        <a:spcBef>
                          <a:spcPts val="200"/>
                        </a:spcBef>
                        <a:spcAft>
                          <a:spcPts val="0"/>
                        </a:spcAft>
                        <a:buNone/>
                      </a:pPr>
                      <a:r>
                        <a:rPr lang="en-US" sz="1200" u="none" strike="noStrike" cap="none" dirty="0">
                          <a:latin typeface="Avenir Next Condensed" panose="020B0506020202020204" pitchFamily="34" charset="0"/>
                        </a:rPr>
                        <a:t>Media Campaigns             launched 2020</a:t>
                      </a:r>
                      <a:endParaRPr lang="en-US" dirty="0">
                        <a:latin typeface="Avenir Next Condensed" panose="020B0506020202020204" pitchFamily="34" charset="0"/>
                      </a:endParaRPr>
                    </a:p>
                  </a:txBody>
                  <a:tcPr marL="91450" marR="91450" marT="137150"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executions</a:t>
                      </a:r>
                      <a:endParaRPr dirty="0">
                        <a:solidFill>
                          <a:srgbClr val="141032"/>
                        </a:solidFill>
                        <a:latin typeface="Avenir Next Condensed" panose="020B0506020202020204" pitchFamily="34" charset="0"/>
                      </a:endParaRPr>
                    </a:p>
                    <a:p>
                      <a:pPr marL="0" marR="0" lvl="0" indent="0" algn="ctr" rtl="0">
                        <a:spcBef>
                          <a:spcPts val="200"/>
                        </a:spcBef>
                        <a:spcAft>
                          <a:spcPts val="0"/>
                        </a:spcAft>
                        <a:buNone/>
                      </a:pPr>
                      <a:r>
                        <a:rPr lang="en-US" sz="1200" u="none" strike="noStrike" cap="none" dirty="0">
                          <a:latin typeface="Avenir Next Condensed" panose="020B0506020202020204" pitchFamily="34" charset="0"/>
                        </a:rPr>
                        <a:t>Print &amp; Digital Toolkit</a:t>
                      </a:r>
                      <a:endParaRPr dirty="0">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Webpage </a:t>
                      </a:r>
                      <a:endParaRPr lang="en-US" dirty="0">
                        <a:latin typeface="Avenir Next Condensed" panose="020B0506020202020204" pitchFamily="34" charset="0"/>
                      </a:endParaRPr>
                    </a:p>
                    <a:p>
                      <a:pPr marL="0" marR="0" lvl="0" indent="0" algn="ctr" rtl="0">
                        <a:lnSpc>
                          <a:spcPct val="100000"/>
                        </a:lnSpc>
                        <a:spcBef>
                          <a:spcPts val="400"/>
                        </a:spcBef>
                        <a:spcAft>
                          <a:spcPts val="0"/>
                        </a:spcAft>
                        <a:buClr>
                          <a:schemeClr val="dk1"/>
                        </a:buClr>
                        <a:buSzPts val="1200"/>
                        <a:buFont typeface="Calibri"/>
                        <a:buNone/>
                      </a:pPr>
                      <a:r>
                        <a:rPr lang="en-US" sz="1200" u="none" strike="noStrike" cap="none" dirty="0">
                          <a:latin typeface="Avenir Next Condensed" panose="020B0506020202020204" pitchFamily="34" charset="0"/>
                        </a:rPr>
                        <a:t>Holiday Lottery Media Campaign launched 2020</a:t>
                      </a:r>
                      <a:endParaRPr dirty="0">
                        <a:latin typeface="Avenir Next Condensed" panose="020B0506020202020204" pitchFamily="34" charset="0"/>
                      </a:endParaRPr>
                    </a:p>
                  </a:txBody>
                  <a:tcPr marL="91450" marR="91450" marT="137150"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executions</a:t>
                      </a:r>
                      <a:endParaRPr dirty="0">
                        <a:solidFill>
                          <a:srgbClr val="141032"/>
                        </a:solidFill>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Webpage</a:t>
                      </a:r>
                    </a:p>
                    <a:p>
                      <a:pPr marL="0" marR="0" lvl="0" indent="0" algn="ctr" rtl="0">
                        <a:spcBef>
                          <a:spcPts val="400"/>
                        </a:spcBef>
                        <a:spcAft>
                          <a:spcPts val="0"/>
                        </a:spcAft>
                        <a:buNone/>
                      </a:pPr>
                      <a:r>
                        <a:rPr lang="en-US" sz="1200" u="none" strike="noStrike" cap="none" dirty="0">
                          <a:latin typeface="Avenir Next Condensed" panose="020B0506020202020204" pitchFamily="34" charset="0"/>
                        </a:rPr>
                        <a:t>Media Campaign        launched 2020</a:t>
                      </a:r>
                      <a:endParaRPr dirty="0">
                        <a:latin typeface="Avenir Next Condensed" panose="020B0506020202020204" pitchFamily="34" charset="0"/>
                      </a:endParaRPr>
                    </a:p>
                  </a:txBody>
                  <a:tcPr marL="91450" marR="91450" marT="137150"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tc>
                  <a:txBody>
                    <a:bodyPr/>
                    <a:lstStyle/>
                    <a:p>
                      <a:pPr marL="0" marR="0" lvl="0" indent="0" algn="ctr" rtl="0">
                        <a:spcBef>
                          <a:spcPts val="0"/>
                        </a:spcBef>
                        <a:spcAft>
                          <a:spcPts val="0"/>
                        </a:spcAft>
                        <a:buNone/>
                      </a:pPr>
                      <a:r>
                        <a:rPr lang="en-US" sz="1200" u="none" strike="noStrike" cap="small" dirty="0">
                          <a:solidFill>
                            <a:srgbClr val="141032"/>
                          </a:solidFill>
                          <a:latin typeface="Avenir Next Condensed" panose="020B0506020202020204" pitchFamily="34" charset="0"/>
                        </a:rPr>
                        <a:t>executions</a:t>
                      </a:r>
                      <a:endParaRPr dirty="0">
                        <a:solidFill>
                          <a:srgbClr val="141032"/>
                        </a:solidFill>
                        <a:latin typeface="Avenir Next Condensed" panose="020B0506020202020204" pitchFamily="34" charset="0"/>
                      </a:endParaRPr>
                    </a:p>
                    <a:p>
                      <a:pPr marL="0" marR="0" lvl="0" indent="0" algn="ctr" rtl="0">
                        <a:spcBef>
                          <a:spcPts val="400"/>
                        </a:spcBef>
                        <a:spcAft>
                          <a:spcPts val="0"/>
                        </a:spcAft>
                        <a:buNone/>
                      </a:pPr>
                      <a:r>
                        <a:rPr lang="en-US" sz="1200" u="none" strike="noStrike" cap="none" dirty="0">
                          <a:latin typeface="Avenir Next Condensed" panose="020B0506020202020204" pitchFamily="34" charset="0"/>
                        </a:rPr>
                        <a:t>Webpage</a:t>
                      </a:r>
                    </a:p>
                    <a:p>
                      <a:pPr marL="0" marR="0" lvl="0" indent="0" algn="ctr" rtl="0">
                        <a:spcBef>
                          <a:spcPts val="400"/>
                        </a:spcBef>
                        <a:spcAft>
                          <a:spcPts val="0"/>
                        </a:spcAft>
                        <a:buNone/>
                      </a:pPr>
                      <a:r>
                        <a:rPr lang="en-US" sz="1200" u="none" strike="noStrike" cap="none" dirty="0">
                          <a:latin typeface="Avenir Next Condensed" panose="020B0506020202020204" pitchFamily="34" charset="0"/>
                        </a:rPr>
                        <a:t>Media Campaign  launched 2023</a:t>
                      </a:r>
                      <a:endParaRPr dirty="0">
                        <a:latin typeface="Avenir Next Condensed" panose="020B0506020202020204" pitchFamily="34" charset="0"/>
                      </a:endParaRPr>
                    </a:p>
                  </a:txBody>
                  <a:tcPr marL="91450" marR="91450" marT="137150" marB="457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4"/>
                  </a:ext>
                </a:extLst>
              </a:tr>
            </a:tbl>
          </a:graphicData>
        </a:graphic>
      </p:graphicFrame>
      <p:pic>
        <p:nvPicPr>
          <p:cNvPr id="5" name="Google Shape;61;p1" descr="A picture containing text, person&#10;&#10;Description automatically generated">
            <a:extLst>
              <a:ext uri="{FF2B5EF4-FFF2-40B4-BE49-F238E27FC236}">
                <a16:creationId xmlns:a16="http://schemas.microsoft.com/office/drawing/2014/main" id="{6D4D0E0E-6BFD-8DA4-16E2-C28821C518EC}"/>
              </a:ext>
            </a:extLst>
          </p:cNvPr>
          <p:cNvPicPr preferRelativeResize="0"/>
          <p:nvPr/>
        </p:nvPicPr>
        <p:blipFill rotWithShape="1">
          <a:blip r:embed="rId2">
            <a:alphaModFix/>
          </a:blip>
          <a:srcRect/>
          <a:stretch/>
        </p:blipFill>
        <p:spPr>
          <a:xfrm>
            <a:off x="9023527" y="4267374"/>
            <a:ext cx="1361814" cy="711547"/>
          </a:xfrm>
          <a:prstGeom prst="rect">
            <a:avLst/>
          </a:prstGeom>
          <a:noFill/>
          <a:ln>
            <a:noFill/>
          </a:ln>
        </p:spPr>
      </p:pic>
      <p:pic>
        <p:nvPicPr>
          <p:cNvPr id="6" name="Google Shape;62;p1" descr="A person wearing glasses&#10;&#10;Description automatically generated with medium confidence">
            <a:extLst>
              <a:ext uri="{FF2B5EF4-FFF2-40B4-BE49-F238E27FC236}">
                <a16:creationId xmlns:a16="http://schemas.microsoft.com/office/drawing/2014/main" id="{1C465F9F-20ED-DFC3-BC1B-E24FBE0FE056}"/>
              </a:ext>
            </a:extLst>
          </p:cNvPr>
          <p:cNvPicPr preferRelativeResize="0"/>
          <p:nvPr/>
        </p:nvPicPr>
        <p:blipFill rotWithShape="1">
          <a:blip r:embed="rId3">
            <a:alphaModFix/>
          </a:blip>
          <a:srcRect/>
          <a:stretch/>
        </p:blipFill>
        <p:spPr>
          <a:xfrm>
            <a:off x="5188504" y="4275328"/>
            <a:ext cx="1701780" cy="782819"/>
          </a:xfrm>
          <a:prstGeom prst="rect">
            <a:avLst/>
          </a:prstGeom>
          <a:noFill/>
          <a:ln>
            <a:noFill/>
          </a:ln>
        </p:spPr>
      </p:pic>
      <p:pic>
        <p:nvPicPr>
          <p:cNvPr id="7" name="Google Shape;67;p1" descr="A picture containing text, person&#10;&#10;Description automatically generated">
            <a:extLst>
              <a:ext uri="{FF2B5EF4-FFF2-40B4-BE49-F238E27FC236}">
                <a16:creationId xmlns:a16="http://schemas.microsoft.com/office/drawing/2014/main" id="{5144A2F8-F894-B332-4391-998B0A7B2893}"/>
              </a:ext>
            </a:extLst>
          </p:cNvPr>
          <p:cNvPicPr preferRelativeResize="0"/>
          <p:nvPr/>
        </p:nvPicPr>
        <p:blipFill rotWithShape="1">
          <a:blip r:embed="rId4">
            <a:alphaModFix/>
          </a:blip>
          <a:srcRect b="8222"/>
          <a:stretch/>
        </p:blipFill>
        <p:spPr>
          <a:xfrm>
            <a:off x="2148404" y="4275328"/>
            <a:ext cx="809036" cy="1670651"/>
          </a:xfrm>
          <a:prstGeom prst="rect">
            <a:avLst/>
          </a:prstGeom>
          <a:noFill/>
          <a:ln>
            <a:noFill/>
          </a:ln>
        </p:spPr>
      </p:pic>
      <p:cxnSp>
        <p:nvCxnSpPr>
          <p:cNvPr id="8" name="Google Shape;69;p1">
            <a:extLst>
              <a:ext uri="{FF2B5EF4-FFF2-40B4-BE49-F238E27FC236}">
                <a16:creationId xmlns:a16="http://schemas.microsoft.com/office/drawing/2014/main" id="{A5FA3D63-EB33-0A58-EDA1-A86C5A9A80DB}"/>
              </a:ext>
            </a:extLst>
          </p:cNvPr>
          <p:cNvCxnSpPr>
            <a:cxnSpLocks/>
          </p:cNvCxnSpPr>
          <p:nvPr/>
        </p:nvCxnSpPr>
        <p:spPr>
          <a:xfrm>
            <a:off x="1806660" y="4267374"/>
            <a:ext cx="0" cy="1636116"/>
          </a:xfrm>
          <a:prstGeom prst="straightConnector1">
            <a:avLst/>
          </a:prstGeom>
          <a:noFill/>
          <a:ln w="9525" cap="flat" cmpd="sng">
            <a:solidFill>
              <a:schemeClr val="accent1"/>
            </a:solidFill>
            <a:prstDash val="dash"/>
            <a:miter lim="800000"/>
            <a:headEnd type="none" w="sm" len="sm"/>
            <a:tailEnd type="none" w="sm" len="sm"/>
          </a:ln>
        </p:spPr>
      </p:cxnSp>
      <p:sp>
        <p:nvSpPr>
          <p:cNvPr id="9" name="Google Shape;70;p1">
            <a:extLst>
              <a:ext uri="{FF2B5EF4-FFF2-40B4-BE49-F238E27FC236}">
                <a16:creationId xmlns:a16="http://schemas.microsoft.com/office/drawing/2014/main" id="{42FAA7DE-84DB-3D2F-3499-810C600AD4CB}"/>
              </a:ext>
            </a:extLst>
          </p:cNvPr>
          <p:cNvSpPr/>
          <p:nvPr/>
        </p:nvSpPr>
        <p:spPr>
          <a:xfrm>
            <a:off x="5943600" y="341850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72;p1" descr="Text&#10;&#10;Description automatically generated">
            <a:extLst>
              <a:ext uri="{FF2B5EF4-FFF2-40B4-BE49-F238E27FC236}">
                <a16:creationId xmlns:a16="http://schemas.microsoft.com/office/drawing/2014/main" id="{FEED0844-2CB4-ED7D-9952-2F66E79A5439}"/>
              </a:ext>
            </a:extLst>
          </p:cNvPr>
          <p:cNvPicPr preferRelativeResize="0"/>
          <p:nvPr/>
        </p:nvPicPr>
        <p:blipFill rotWithShape="1">
          <a:blip r:embed="rId5">
            <a:alphaModFix/>
          </a:blip>
          <a:srcRect/>
          <a:stretch/>
        </p:blipFill>
        <p:spPr>
          <a:xfrm>
            <a:off x="3628051" y="4267374"/>
            <a:ext cx="1188773" cy="1583826"/>
          </a:xfrm>
          <a:prstGeom prst="rect">
            <a:avLst/>
          </a:prstGeom>
          <a:noFill/>
          <a:ln>
            <a:noFill/>
          </a:ln>
        </p:spPr>
      </p:pic>
      <p:cxnSp>
        <p:nvCxnSpPr>
          <p:cNvPr id="13" name="Google Shape;69;p1">
            <a:extLst>
              <a:ext uri="{FF2B5EF4-FFF2-40B4-BE49-F238E27FC236}">
                <a16:creationId xmlns:a16="http://schemas.microsoft.com/office/drawing/2014/main" id="{DCB5476D-6544-F634-F6C8-F7B45E517F0B}"/>
              </a:ext>
            </a:extLst>
          </p:cNvPr>
          <p:cNvCxnSpPr>
            <a:cxnSpLocks/>
          </p:cNvCxnSpPr>
          <p:nvPr/>
        </p:nvCxnSpPr>
        <p:spPr>
          <a:xfrm>
            <a:off x="3400995" y="4267374"/>
            <a:ext cx="0" cy="1636116"/>
          </a:xfrm>
          <a:prstGeom prst="straightConnector1">
            <a:avLst/>
          </a:prstGeom>
          <a:noFill/>
          <a:ln w="9525" cap="flat" cmpd="sng">
            <a:solidFill>
              <a:schemeClr val="accent1"/>
            </a:solidFill>
            <a:prstDash val="dash"/>
            <a:miter lim="800000"/>
            <a:headEnd type="none" w="sm" len="sm"/>
            <a:tailEnd type="none" w="sm" len="sm"/>
          </a:ln>
        </p:spPr>
      </p:cxnSp>
      <p:cxnSp>
        <p:nvCxnSpPr>
          <p:cNvPr id="14" name="Google Shape;69;p1">
            <a:extLst>
              <a:ext uri="{FF2B5EF4-FFF2-40B4-BE49-F238E27FC236}">
                <a16:creationId xmlns:a16="http://schemas.microsoft.com/office/drawing/2014/main" id="{79EAE72D-AF04-0B1D-BA8E-12F5E268A7E4}"/>
              </a:ext>
            </a:extLst>
          </p:cNvPr>
          <p:cNvCxnSpPr>
            <a:cxnSpLocks/>
          </p:cNvCxnSpPr>
          <p:nvPr/>
        </p:nvCxnSpPr>
        <p:spPr>
          <a:xfrm>
            <a:off x="5051202" y="4267374"/>
            <a:ext cx="0" cy="1636116"/>
          </a:xfrm>
          <a:prstGeom prst="straightConnector1">
            <a:avLst/>
          </a:prstGeom>
          <a:noFill/>
          <a:ln w="9525" cap="flat" cmpd="sng">
            <a:solidFill>
              <a:schemeClr val="accent1"/>
            </a:solidFill>
            <a:prstDash val="dash"/>
            <a:miter lim="800000"/>
            <a:headEnd type="none" w="sm" len="sm"/>
            <a:tailEnd type="none" w="sm" len="sm"/>
          </a:ln>
        </p:spPr>
      </p:cxnSp>
      <p:cxnSp>
        <p:nvCxnSpPr>
          <p:cNvPr id="15" name="Google Shape;69;p1">
            <a:extLst>
              <a:ext uri="{FF2B5EF4-FFF2-40B4-BE49-F238E27FC236}">
                <a16:creationId xmlns:a16="http://schemas.microsoft.com/office/drawing/2014/main" id="{0C77F6BF-3E6B-0379-CCE1-2923D4CEE875}"/>
              </a:ext>
            </a:extLst>
          </p:cNvPr>
          <p:cNvCxnSpPr>
            <a:cxnSpLocks/>
          </p:cNvCxnSpPr>
          <p:nvPr/>
        </p:nvCxnSpPr>
        <p:spPr>
          <a:xfrm>
            <a:off x="7032281" y="4267374"/>
            <a:ext cx="0" cy="1636116"/>
          </a:xfrm>
          <a:prstGeom prst="straightConnector1">
            <a:avLst/>
          </a:prstGeom>
          <a:noFill/>
          <a:ln w="9525" cap="flat" cmpd="sng">
            <a:solidFill>
              <a:schemeClr val="accent1"/>
            </a:solidFill>
            <a:prstDash val="dash"/>
            <a:miter lim="800000"/>
            <a:headEnd type="none" w="sm" len="sm"/>
            <a:tailEnd type="none" w="sm" len="sm"/>
          </a:ln>
        </p:spPr>
      </p:cxnSp>
      <p:cxnSp>
        <p:nvCxnSpPr>
          <p:cNvPr id="16" name="Google Shape;69;p1">
            <a:extLst>
              <a:ext uri="{FF2B5EF4-FFF2-40B4-BE49-F238E27FC236}">
                <a16:creationId xmlns:a16="http://schemas.microsoft.com/office/drawing/2014/main" id="{81639612-5E02-18CC-EDC4-E877EF0025B4}"/>
              </a:ext>
            </a:extLst>
          </p:cNvPr>
          <p:cNvCxnSpPr>
            <a:cxnSpLocks/>
          </p:cNvCxnSpPr>
          <p:nvPr/>
        </p:nvCxnSpPr>
        <p:spPr>
          <a:xfrm>
            <a:off x="8880253" y="4267374"/>
            <a:ext cx="0" cy="1636116"/>
          </a:xfrm>
          <a:prstGeom prst="straightConnector1">
            <a:avLst/>
          </a:prstGeom>
          <a:noFill/>
          <a:ln w="9525" cap="flat" cmpd="sng">
            <a:solidFill>
              <a:schemeClr val="accent1"/>
            </a:solidFill>
            <a:prstDash val="dash"/>
            <a:miter lim="800000"/>
            <a:headEnd type="none" w="sm" len="sm"/>
            <a:tailEnd type="none" w="sm" len="sm"/>
          </a:ln>
        </p:spPr>
      </p:cxnSp>
      <p:cxnSp>
        <p:nvCxnSpPr>
          <p:cNvPr id="17" name="Google Shape;69;p1">
            <a:extLst>
              <a:ext uri="{FF2B5EF4-FFF2-40B4-BE49-F238E27FC236}">
                <a16:creationId xmlns:a16="http://schemas.microsoft.com/office/drawing/2014/main" id="{E6F5E1DE-ED71-71B7-3DCF-505B5C0BC268}"/>
              </a:ext>
            </a:extLst>
          </p:cNvPr>
          <p:cNvCxnSpPr>
            <a:cxnSpLocks/>
          </p:cNvCxnSpPr>
          <p:nvPr/>
        </p:nvCxnSpPr>
        <p:spPr>
          <a:xfrm>
            <a:off x="10538282" y="4267374"/>
            <a:ext cx="0" cy="1636116"/>
          </a:xfrm>
          <a:prstGeom prst="straightConnector1">
            <a:avLst/>
          </a:prstGeom>
          <a:noFill/>
          <a:ln w="9525" cap="flat" cmpd="sng">
            <a:solidFill>
              <a:schemeClr val="accent1"/>
            </a:solidFill>
            <a:prstDash val="dash"/>
            <a:miter lim="800000"/>
            <a:headEnd type="none" w="sm" len="sm"/>
            <a:tailEnd type="none" w="sm" len="sm"/>
          </a:ln>
        </p:spPr>
      </p:cxnSp>
      <p:pic>
        <p:nvPicPr>
          <p:cNvPr id="20" name="Picture 19" descr="A person and person standing in front of a window&#10;&#10;Description automatically generated with low confidence">
            <a:extLst>
              <a:ext uri="{FF2B5EF4-FFF2-40B4-BE49-F238E27FC236}">
                <a16:creationId xmlns:a16="http://schemas.microsoft.com/office/drawing/2014/main" id="{DE67E3D4-2F50-DEBF-967E-8EAB3DD3876C}"/>
              </a:ext>
            </a:extLst>
          </p:cNvPr>
          <p:cNvPicPr>
            <a:picLocks noChangeAspect="1"/>
          </p:cNvPicPr>
          <p:nvPr/>
        </p:nvPicPr>
        <p:blipFill>
          <a:blip r:embed="rId6"/>
          <a:stretch>
            <a:fillRect/>
          </a:stretch>
        </p:blipFill>
        <p:spPr>
          <a:xfrm>
            <a:off x="10691224" y="4267374"/>
            <a:ext cx="1342759" cy="633726"/>
          </a:xfrm>
          <a:prstGeom prst="rect">
            <a:avLst/>
          </a:prstGeom>
        </p:spPr>
      </p:pic>
      <p:pic>
        <p:nvPicPr>
          <p:cNvPr id="12" name="Picture 11" descr="A picture containing text, screenshot, font&#10;&#10;Description automatically generated">
            <a:extLst>
              <a:ext uri="{FF2B5EF4-FFF2-40B4-BE49-F238E27FC236}">
                <a16:creationId xmlns:a16="http://schemas.microsoft.com/office/drawing/2014/main" id="{4DEEB4FA-B3D1-D262-7BE9-4D72E465C6FD}"/>
              </a:ext>
            </a:extLst>
          </p:cNvPr>
          <p:cNvPicPr>
            <a:picLocks noChangeAspect="1"/>
          </p:cNvPicPr>
          <p:nvPr/>
        </p:nvPicPr>
        <p:blipFill>
          <a:blip r:embed="rId7"/>
          <a:stretch>
            <a:fillRect/>
          </a:stretch>
        </p:blipFill>
        <p:spPr>
          <a:xfrm>
            <a:off x="7214957" y="4267374"/>
            <a:ext cx="1479064" cy="694206"/>
          </a:xfrm>
          <a:prstGeom prst="rect">
            <a:avLst/>
          </a:prstGeom>
        </p:spPr>
      </p:pic>
      <p:pic>
        <p:nvPicPr>
          <p:cNvPr id="21" name="Picture 20" descr="A picture containing text, human face, person, screenshot&#10;&#10;Description automatically generated">
            <a:extLst>
              <a:ext uri="{FF2B5EF4-FFF2-40B4-BE49-F238E27FC236}">
                <a16:creationId xmlns:a16="http://schemas.microsoft.com/office/drawing/2014/main" id="{12A078F1-EF4E-81D3-1991-F181AB90F55A}"/>
              </a:ext>
            </a:extLst>
          </p:cNvPr>
          <p:cNvPicPr>
            <a:picLocks noChangeAspect="1"/>
          </p:cNvPicPr>
          <p:nvPr/>
        </p:nvPicPr>
        <p:blipFill>
          <a:blip r:embed="rId8"/>
          <a:stretch>
            <a:fillRect/>
          </a:stretch>
        </p:blipFill>
        <p:spPr>
          <a:xfrm>
            <a:off x="300433" y="4275328"/>
            <a:ext cx="1204158" cy="1204158"/>
          </a:xfrm>
          <a:prstGeom prst="rect">
            <a:avLst/>
          </a:prstGeom>
        </p:spPr>
      </p:pic>
    </p:spTree>
    <p:extLst>
      <p:ext uri="{BB962C8B-B14F-4D97-AF65-F5344CB8AC3E}">
        <p14:creationId xmlns:p14="http://schemas.microsoft.com/office/powerpoint/2010/main" val="71684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965BBE-4C35-AC32-6A93-A8F8F5CE4184}"/>
              </a:ext>
            </a:extLst>
          </p:cNvPr>
          <p:cNvSpPr>
            <a:spLocks noGrp="1"/>
          </p:cNvSpPr>
          <p:nvPr>
            <p:ph sz="half" idx="1"/>
          </p:nvPr>
        </p:nvSpPr>
        <p:spPr>
          <a:xfrm>
            <a:off x="1105229" y="2370137"/>
            <a:ext cx="4061681" cy="3567676"/>
          </a:xfrm>
        </p:spPr>
        <p:txBody>
          <a:bodyPr/>
          <a:lstStyle/>
          <a:p>
            <a:r>
              <a:rPr lang="en-US" dirty="0"/>
              <a:t>Visit </a:t>
            </a:r>
            <a:r>
              <a:rPr lang="en-US" dirty="0">
                <a:hlinkClick r:id="rId2"/>
              </a:rPr>
              <a:t>mass.gov/ProblemGambling</a:t>
            </a:r>
            <a:r>
              <a:rPr lang="en-US" dirty="0"/>
              <a:t> to access all materials</a:t>
            </a:r>
          </a:p>
          <a:p>
            <a:r>
              <a:rPr lang="en-US" dirty="0"/>
              <a:t>Visit </a:t>
            </a:r>
            <a:r>
              <a:rPr lang="en-US" dirty="0">
                <a:hlinkClick r:id="rId3"/>
              </a:rPr>
              <a:t>gamblinghelplinema.org</a:t>
            </a:r>
            <a:r>
              <a:rPr lang="en-US" dirty="0"/>
              <a:t> to learn more and access the problem gambling screener</a:t>
            </a:r>
          </a:p>
          <a:p>
            <a:r>
              <a:rPr lang="en-US" dirty="0"/>
              <a:t>Order materials at </a:t>
            </a:r>
            <a:r>
              <a:rPr lang="en-US" dirty="0">
                <a:hlinkClick r:id="rId4"/>
              </a:rPr>
              <a:t>massclearinghouse.ehs.state.ma.us/category/GAMB.html</a:t>
            </a:r>
            <a:r>
              <a:rPr lang="en-US" dirty="0"/>
              <a:t> </a:t>
            </a:r>
          </a:p>
        </p:txBody>
      </p:sp>
      <p:sp>
        <p:nvSpPr>
          <p:cNvPr id="3" name="Title 2">
            <a:extLst>
              <a:ext uri="{FF2B5EF4-FFF2-40B4-BE49-F238E27FC236}">
                <a16:creationId xmlns:a16="http://schemas.microsoft.com/office/drawing/2014/main" id="{69523285-91B1-767E-BB00-709F7C4B5B7C}"/>
              </a:ext>
            </a:extLst>
          </p:cNvPr>
          <p:cNvSpPr>
            <a:spLocks noGrp="1"/>
          </p:cNvSpPr>
          <p:nvPr>
            <p:ph type="title"/>
          </p:nvPr>
        </p:nvSpPr>
        <p:spPr/>
        <p:txBody>
          <a:bodyPr>
            <a:normAutofit fontScale="90000"/>
          </a:bodyPr>
          <a:lstStyle/>
          <a:p>
            <a:endParaRPr lang="en-US"/>
          </a:p>
        </p:txBody>
      </p:sp>
      <p:sp>
        <p:nvSpPr>
          <p:cNvPr id="4" name="Picture Placeholder 3">
            <a:extLst>
              <a:ext uri="{FF2B5EF4-FFF2-40B4-BE49-F238E27FC236}">
                <a16:creationId xmlns:a16="http://schemas.microsoft.com/office/drawing/2014/main" id="{AACD678E-5DB7-8A58-77F2-803BA6CB2037}"/>
              </a:ext>
            </a:extLst>
          </p:cNvPr>
          <p:cNvSpPr>
            <a:spLocks noGrp="1"/>
          </p:cNvSpPr>
          <p:nvPr>
            <p:ph type="pic" sz="quarter" idx="14"/>
          </p:nvPr>
        </p:nvSpPr>
        <p:spPr/>
      </p:sp>
    </p:spTree>
    <p:extLst>
      <p:ext uri="{BB962C8B-B14F-4D97-AF65-F5344CB8AC3E}">
        <p14:creationId xmlns:p14="http://schemas.microsoft.com/office/powerpoint/2010/main" val="285765013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RAG" id="{ACB608D4-ACFC-A340-B52F-EDCA44E8AF1F}" vid="{0C14E611-C6C0-EB42-843D-8F06C51E35AB}"/>
    </a:ext>
  </a:extLst>
</a:theme>
</file>

<file path=docProps/app.xml><?xml version="1.0" encoding="utf-8"?>
<Properties xmlns="http://schemas.openxmlformats.org/officeDocument/2006/extended-properties" xmlns:vt="http://schemas.openxmlformats.org/officeDocument/2006/docPropsVTypes">
  <Template>Custom Design</Template>
  <TotalTime>605</TotalTime>
  <Words>371</Words>
  <Application>Microsoft Macintosh PowerPoint</Application>
  <PresentationFormat>Widescreen</PresentationFormat>
  <Paragraphs>59</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Avenir Next Condensed</vt:lpstr>
      <vt:lpstr>Avenir Next Condensed Demi Bold</vt:lpstr>
      <vt:lpstr>Avenir Next Condensed Medium</vt:lpstr>
      <vt:lpstr>Calibri</vt:lpstr>
      <vt:lpstr>Calibri Light</vt:lpstr>
      <vt:lpstr>Custom Design</vt:lpstr>
      <vt:lpstr>PowerPoint Presentation</vt:lpstr>
      <vt:lpstr>Let’s Get Real About Gambling</vt:lpstr>
      <vt:lpstr>OPGS Ongoing Communications Campaigns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Kung</dc:creator>
  <cp:lastModifiedBy>Tiffany Kung</cp:lastModifiedBy>
  <cp:revision>16</cp:revision>
  <dcterms:created xsi:type="dcterms:W3CDTF">2023-06-08T20:12:20Z</dcterms:created>
  <dcterms:modified xsi:type="dcterms:W3CDTF">2023-07-07T17:34:32Z</dcterms:modified>
</cp:coreProperties>
</file>