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739" r:id="rId27"/>
    <p:sldId id="281" r:id="rId28"/>
    <p:sldId id="282" r:id="rId29"/>
    <p:sldId id="283" r:id="rId30"/>
    <p:sldId id="284" r:id="rId3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1A5B9-E117-47D4-B9D0-BB5F738D1578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79738-AC39-4B7B-99BC-92148D678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8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33C4D-B26B-44C0-6262-8CE15134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F32D4-067B-38A0-6F74-28C882BD2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63550" y="722313"/>
            <a:ext cx="6418263" cy="36099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F5218-4C20-7783-6903-029818D44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5857">
              <a:defRPr/>
            </a:pPr>
            <a:endParaRPr lang="en-US">
              <a:solidFill>
                <a:prstClr val="black"/>
              </a:solidFill>
              <a:latin typeface="+mn-lt"/>
              <a:ea typeface="ヒラギノ角ゴ Pro W3" pitchFamily="-111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15675-6E15-154B-099B-3A5521669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4093" fontAlgn="base">
              <a:spcBef>
                <a:spcPct val="0"/>
              </a:spcBef>
              <a:spcAft>
                <a:spcPct val="0"/>
              </a:spcAft>
              <a:defRPr/>
            </a:pPr>
            <a:fld id="{DC5E6EEB-424F-4CA5-BCC8-916C05993E96}" type="slidenum">
              <a:rPr lang="en-US">
                <a:solidFill>
                  <a:prstClr val="black"/>
                </a:solidFill>
                <a:latin typeface="Calibri" pitchFamily="34" charset="0"/>
                <a:ea typeface="ヒラギノ角ゴ Pro W3" charset="-128"/>
              </a:rPr>
              <a:pPr defTabSz="484093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51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4CFD9-18A0-4460-A4A0-A08C1E1A0CB8}" type="datetime1">
              <a:rPr lang="en-US" smtClean="0"/>
              <a:t>2/20/2026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8AE5-F7E1-4DC8-A5FB-38399512CEB3}" type="datetime1">
              <a:rPr lang="en-US" smtClean="0"/>
              <a:t>2/20/2026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42C13-D18A-4C6F-983E-11B6D69DA0C7}" type="datetime1">
              <a:rPr lang="en-US" smtClean="0"/>
              <a:t>2/20/2026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A6B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31140" y="243840"/>
            <a:ext cx="5858510" cy="6377940"/>
          </a:xfrm>
          <a:custGeom>
            <a:avLst/>
            <a:gdLst/>
            <a:ahLst/>
            <a:cxnLst/>
            <a:rect l="l" t="t" r="r" b="b"/>
            <a:pathLst>
              <a:path w="5858510" h="6377940">
                <a:moveTo>
                  <a:pt x="0" y="6377940"/>
                </a:moveTo>
                <a:lnTo>
                  <a:pt x="5858243" y="6377940"/>
                </a:lnTo>
                <a:lnTo>
                  <a:pt x="5858243" y="0"/>
                </a:lnTo>
                <a:lnTo>
                  <a:pt x="0" y="0"/>
                </a:lnTo>
                <a:lnTo>
                  <a:pt x="0" y="6377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950700" y="243840"/>
            <a:ext cx="2540" cy="6377940"/>
          </a:xfrm>
          <a:custGeom>
            <a:avLst/>
            <a:gdLst/>
            <a:ahLst/>
            <a:cxnLst/>
            <a:rect l="l" t="t" r="r" b="b"/>
            <a:pathLst>
              <a:path w="2540" h="6377940">
                <a:moveTo>
                  <a:pt x="0" y="6377940"/>
                </a:moveTo>
                <a:lnTo>
                  <a:pt x="2540" y="6377940"/>
                </a:lnTo>
                <a:lnTo>
                  <a:pt x="2540" y="0"/>
                </a:lnTo>
                <a:lnTo>
                  <a:pt x="0" y="0"/>
                </a:lnTo>
                <a:lnTo>
                  <a:pt x="0" y="6377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31139" y="243840"/>
            <a:ext cx="11722100" cy="6377940"/>
          </a:xfrm>
          <a:custGeom>
            <a:avLst/>
            <a:gdLst/>
            <a:ahLst/>
            <a:cxnLst/>
            <a:rect l="l" t="t" r="r" b="b"/>
            <a:pathLst>
              <a:path w="11722100" h="6377940">
                <a:moveTo>
                  <a:pt x="0" y="0"/>
                </a:moveTo>
                <a:lnTo>
                  <a:pt x="11722100" y="0"/>
                </a:lnTo>
                <a:lnTo>
                  <a:pt x="11722100" y="6377940"/>
                </a:lnTo>
                <a:lnTo>
                  <a:pt x="0" y="6377940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089383" y="246888"/>
            <a:ext cx="5861685" cy="6377940"/>
          </a:xfrm>
          <a:custGeom>
            <a:avLst/>
            <a:gdLst/>
            <a:ahLst/>
            <a:cxnLst/>
            <a:rect l="l" t="t" r="r" b="b"/>
            <a:pathLst>
              <a:path w="5861684" h="6377940">
                <a:moveTo>
                  <a:pt x="5861316" y="0"/>
                </a:moveTo>
                <a:lnTo>
                  <a:pt x="0" y="0"/>
                </a:lnTo>
                <a:lnTo>
                  <a:pt x="0" y="6377940"/>
                </a:lnTo>
                <a:lnTo>
                  <a:pt x="5861316" y="6377940"/>
                </a:lnTo>
                <a:lnTo>
                  <a:pt x="5861316" y="0"/>
                </a:lnTo>
                <a:close/>
              </a:path>
            </a:pathLst>
          </a:custGeom>
          <a:solidFill>
            <a:srgbClr val="A6B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089383" y="246888"/>
            <a:ext cx="5861685" cy="6377940"/>
          </a:xfrm>
          <a:custGeom>
            <a:avLst/>
            <a:gdLst/>
            <a:ahLst/>
            <a:cxnLst/>
            <a:rect l="l" t="t" r="r" b="b"/>
            <a:pathLst>
              <a:path w="5861684" h="6377940">
                <a:moveTo>
                  <a:pt x="0" y="0"/>
                </a:moveTo>
                <a:lnTo>
                  <a:pt x="5861316" y="0"/>
                </a:lnTo>
                <a:lnTo>
                  <a:pt x="5861316" y="6377940"/>
                </a:lnTo>
                <a:lnTo>
                  <a:pt x="0" y="637794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6736922" y="4220800"/>
            <a:ext cx="4216400" cy="0"/>
          </a:xfrm>
          <a:custGeom>
            <a:avLst/>
            <a:gdLst/>
            <a:ahLst/>
            <a:cxnLst/>
            <a:rect l="l" t="t" r="r" b="b"/>
            <a:pathLst>
              <a:path w="4216400">
                <a:moveTo>
                  <a:pt x="0" y="0"/>
                </a:moveTo>
                <a:lnTo>
                  <a:pt x="4215942" y="0"/>
                </a:lnTo>
              </a:path>
            </a:pathLst>
          </a:custGeom>
          <a:ln w="99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28600" y="246888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0"/>
                </a:moveTo>
                <a:lnTo>
                  <a:pt x="11724640" y="0"/>
                </a:lnTo>
                <a:lnTo>
                  <a:pt x="11724640" y="6377940"/>
                </a:lnTo>
                <a:lnTo>
                  <a:pt x="0" y="637794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05B2-1AA5-4362-A6F7-2E9EE976B859}" type="datetime1">
              <a:rPr lang="en-US" smtClean="0"/>
              <a:t>2/20/2026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AA8E9-A205-44F3-A2F8-0D32E539872A}" type="datetime1">
              <a:rPr lang="en-US" smtClean="0"/>
              <a:t>2/20/2026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8885" y="536158"/>
            <a:ext cx="11374229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1152" y="1858679"/>
            <a:ext cx="9642475" cy="2710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EAF25-31FB-4EF8-8658-1D06A80A022B}" type="datetime1">
              <a:rPr lang="en-US" smtClean="0"/>
              <a:t>2/20/2026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749897" y="6332173"/>
            <a:ext cx="24510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A6B727"/>
                </a:solidFill>
                <a:latin typeface="Corbel"/>
                <a:cs typeface="Corbel"/>
              </a:defRPr>
            </a:lvl1pPr>
          </a:lstStyle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orgs/department-of-industrial-accident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hyperlink" Target="https://www.mass.gov/doc/employers-guide-to-workers-compensation-english-0/downloa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doc/multi-state-guidance-concerning-diversity-equity-inclusion-and-accessibility-employment-initiatives/download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ss.gov/info-details/pay-transparency-in-massachusetts" TargetMode="External"/><Relationship Id="rId4" Type="http://schemas.openxmlformats.org/officeDocument/2006/relationships/hyperlink" Target="http://www.mass.gov/ago/earnedsicktim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agencies/whd/stat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agencies/whd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dol.gov/sites/dolgov/files/WHD/legacy/files/childlabor101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frequently-asked-questions-multilingual" TargetMode="External"/><Relationship Id="rId2" Type="http://schemas.openxmlformats.org/officeDocument/2006/relationships/hyperlink" Target="https://www.mass.gov/orgs/alcoholic-beverages-control-commiss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frequently-asked-questions-multilingua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ss.gov/info-details/employers-guide-to-workers-compens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orgs/alcoholic-beverages-control-commissi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96159" y="1577213"/>
            <a:ext cx="2852420" cy="2083435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24765" marR="5080" indent="-12700" algn="just">
              <a:lnSpc>
                <a:spcPts val="5100"/>
              </a:lnSpc>
              <a:spcBef>
                <a:spcPts val="1025"/>
              </a:spcBef>
            </a:pPr>
            <a:r>
              <a:rPr sz="5000" spc="-35" dirty="0">
                <a:solidFill>
                  <a:srgbClr val="FFFFFF"/>
                </a:solidFill>
              </a:rPr>
              <a:t>ALCOHOL </a:t>
            </a:r>
            <a:r>
              <a:rPr sz="5000" spc="-10" dirty="0">
                <a:solidFill>
                  <a:srgbClr val="FFFFFF"/>
                </a:solidFill>
              </a:rPr>
              <a:t>LICENSEE SEMINAR</a:t>
            </a:r>
            <a:endParaRPr sz="5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0098" y="1871141"/>
            <a:ext cx="2945683" cy="27601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1</a:t>
            </a:fld>
            <a:endParaRPr spc="-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18F62-30DA-6180-862B-9DEB8DB642BA}"/>
              </a:ext>
            </a:extLst>
          </p:cNvPr>
          <p:cNvSpPr txBox="1"/>
          <p:nvPr/>
        </p:nvSpPr>
        <p:spPr>
          <a:xfrm>
            <a:off x="11413491" y="6332173"/>
            <a:ext cx="245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471" y="394284"/>
            <a:ext cx="3284052" cy="40434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17644" y="530331"/>
            <a:ext cx="551878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190625" marR="5080" indent="-1178560">
              <a:lnSpc>
                <a:spcPts val="2590"/>
              </a:lnSpc>
              <a:spcBef>
                <a:spcPts val="425"/>
              </a:spcBef>
            </a:pPr>
            <a:r>
              <a:rPr sz="2400" spc="-25" dirty="0"/>
              <a:t>IDENTIFICATIONS</a:t>
            </a:r>
            <a:r>
              <a:rPr sz="2400" spc="-140" dirty="0"/>
              <a:t> </a:t>
            </a:r>
            <a:r>
              <a:rPr sz="2400" spc="-20" dirty="0"/>
              <a:t>THAT</a:t>
            </a:r>
            <a:r>
              <a:rPr sz="2400" spc="-5" dirty="0"/>
              <a:t> </a:t>
            </a:r>
            <a:r>
              <a:rPr sz="2400" dirty="0"/>
              <a:t>LICENSEES</a:t>
            </a:r>
            <a:r>
              <a:rPr sz="2400" spc="-15" dirty="0"/>
              <a:t> </a:t>
            </a:r>
            <a:r>
              <a:rPr sz="2400" spc="-25" dirty="0"/>
              <a:t>MAY </a:t>
            </a:r>
            <a:r>
              <a:rPr sz="2400" spc="-40" dirty="0"/>
              <a:t>REASONABLY</a:t>
            </a:r>
            <a:r>
              <a:rPr sz="2400" spc="-30" dirty="0"/>
              <a:t> </a:t>
            </a:r>
            <a:r>
              <a:rPr sz="2400" spc="-95" dirty="0"/>
              <a:t>RELY</a:t>
            </a:r>
            <a:r>
              <a:rPr sz="2400" spc="-100" dirty="0"/>
              <a:t> </a:t>
            </a:r>
            <a:r>
              <a:rPr sz="2400" spc="-25" dirty="0"/>
              <a:t>ON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408195" y="2069242"/>
            <a:ext cx="5822950" cy="2412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>
              <a:lnSpc>
                <a:spcPts val="1625"/>
              </a:lnSpc>
              <a:spcBef>
                <a:spcPts val="100"/>
              </a:spcBef>
            </a:pPr>
            <a:r>
              <a:rPr sz="1500" b="1" spc="-10" dirty="0">
                <a:solidFill>
                  <a:srgbClr val="A6B727"/>
                </a:solidFill>
                <a:latin typeface="Corbel"/>
                <a:cs typeface="Corbel"/>
              </a:rPr>
              <a:t>KNOW</a:t>
            </a:r>
            <a:r>
              <a:rPr sz="1500" b="1" spc="-11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1500" b="1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A6B727"/>
                </a:solidFill>
                <a:latin typeface="Corbel"/>
                <a:cs typeface="Corbel"/>
              </a:rPr>
              <a:t>SIX</a:t>
            </a:r>
            <a:r>
              <a:rPr sz="1500" b="1" spc="-6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b="1" spc="-20" dirty="0">
                <a:solidFill>
                  <a:srgbClr val="A6B727"/>
                </a:solidFill>
                <a:latin typeface="Corbel"/>
                <a:cs typeface="Corbel"/>
              </a:rPr>
              <a:t>ACCEPTABLE</a:t>
            </a:r>
            <a:r>
              <a:rPr sz="1500" b="1" spc="1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A6B727"/>
                </a:solidFill>
                <a:latin typeface="Corbel"/>
                <a:cs typeface="Corbel"/>
              </a:rPr>
              <a:t>FORMS</a:t>
            </a:r>
            <a:r>
              <a:rPr sz="1500" b="1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A6B727"/>
                </a:solidFill>
                <a:latin typeface="Corbel"/>
                <a:cs typeface="Corbel"/>
              </a:rPr>
              <a:t>OF</a:t>
            </a:r>
            <a:r>
              <a:rPr sz="1500" b="1" spc="1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A6B727"/>
                </a:solidFill>
                <a:latin typeface="Corbel"/>
                <a:cs typeface="Corbel"/>
              </a:rPr>
              <a:t>IDENTIFICATION</a:t>
            </a:r>
            <a:endParaRPr sz="1500" dirty="0">
              <a:latin typeface="Corbel"/>
              <a:cs typeface="Corbel"/>
            </a:endParaRPr>
          </a:p>
          <a:p>
            <a:pPr marL="12700">
              <a:lnSpc>
                <a:spcPts val="1625"/>
              </a:lnSpc>
            </a:pP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Massachusetts</a:t>
            </a:r>
            <a:r>
              <a:rPr sz="15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Driver’s</a:t>
            </a:r>
            <a:r>
              <a:rPr sz="1500" spc="-6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A6B727"/>
                </a:solidFill>
                <a:latin typeface="Corbel"/>
                <a:cs typeface="Corbel"/>
              </a:rPr>
              <a:t>License</a:t>
            </a:r>
            <a:endParaRPr sz="1500" dirty="0">
              <a:latin typeface="Corbel"/>
              <a:cs typeface="Corbel"/>
            </a:endParaRPr>
          </a:p>
          <a:p>
            <a:pPr marL="12700" marR="3473450">
              <a:lnSpc>
                <a:spcPct val="103299"/>
              </a:lnSpc>
            </a:pP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Massachusetts</a:t>
            </a:r>
            <a:r>
              <a:rPr sz="15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Liquor</a:t>
            </a:r>
            <a:r>
              <a:rPr sz="1500" spc="-6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ID</a:t>
            </a:r>
            <a:r>
              <a:rPr sz="1500" spc="-7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A6B727"/>
                </a:solidFill>
                <a:latin typeface="Corbel"/>
                <a:cs typeface="Corbel"/>
              </a:rPr>
              <a:t>Card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Massachusetts</a:t>
            </a:r>
            <a:r>
              <a:rPr sz="15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A6B727"/>
                </a:solidFill>
                <a:latin typeface="Corbel"/>
                <a:cs typeface="Corbel"/>
              </a:rPr>
              <a:t>ID</a:t>
            </a:r>
            <a:r>
              <a:rPr sz="1500" spc="-7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A6B727"/>
                </a:solidFill>
                <a:latin typeface="Corbel"/>
                <a:cs typeface="Corbel"/>
              </a:rPr>
              <a:t>Card</a:t>
            </a:r>
            <a:endParaRPr sz="1500" dirty="0">
              <a:latin typeface="Corbel"/>
              <a:cs typeface="Corbel"/>
            </a:endParaRPr>
          </a:p>
          <a:p>
            <a:pPr marL="12700" marR="360045">
              <a:lnSpc>
                <a:spcPct val="70000"/>
              </a:lnSpc>
              <a:spcBef>
                <a:spcPts val="600"/>
              </a:spcBef>
            </a:pP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Passport</a:t>
            </a:r>
            <a:r>
              <a:rPr sz="15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Issued</a:t>
            </a:r>
            <a:r>
              <a:rPr sz="15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by</a:t>
            </a:r>
            <a:r>
              <a:rPr sz="15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15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United</a:t>
            </a:r>
            <a:r>
              <a:rPr sz="15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States</a:t>
            </a:r>
            <a:r>
              <a:rPr sz="1500" spc="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or</a:t>
            </a:r>
            <a:r>
              <a:rPr sz="15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a</a:t>
            </a:r>
            <a:r>
              <a:rPr sz="15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A6B727"/>
                </a:solidFill>
                <a:latin typeface="Corbel"/>
                <a:cs typeface="Corbel"/>
              </a:rPr>
              <a:t>government</a:t>
            </a:r>
            <a:r>
              <a:rPr sz="15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that</a:t>
            </a:r>
            <a:r>
              <a:rPr sz="1500" spc="-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is</a:t>
            </a:r>
            <a:r>
              <a:rPr sz="15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A6B727"/>
                </a:solidFill>
                <a:latin typeface="Corbel"/>
                <a:cs typeface="Corbel"/>
              </a:rPr>
              <a:t>officially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recognized</a:t>
            </a:r>
            <a:r>
              <a:rPr sz="15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by</a:t>
            </a:r>
            <a:r>
              <a:rPr sz="15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1500" spc="-7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United</a:t>
            </a:r>
            <a:r>
              <a:rPr sz="1500" spc="-6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A6B727"/>
                </a:solidFill>
                <a:latin typeface="Corbel"/>
                <a:cs typeface="Corbel"/>
              </a:rPr>
              <a:t>States</a:t>
            </a:r>
            <a:endParaRPr sz="1500" dirty="0">
              <a:latin typeface="Corbel"/>
              <a:cs typeface="Corbel"/>
            </a:endParaRPr>
          </a:p>
          <a:p>
            <a:pPr marL="12700" marR="1257300">
              <a:lnSpc>
                <a:spcPct val="103299"/>
              </a:lnSpc>
            </a:pP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A</a:t>
            </a:r>
            <a:r>
              <a:rPr sz="15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A6B727"/>
                </a:solidFill>
                <a:latin typeface="Corbel"/>
                <a:cs typeface="Corbel"/>
              </a:rPr>
              <a:t>Passport</a:t>
            </a:r>
            <a:r>
              <a:rPr sz="1500" spc="-6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Card</a:t>
            </a:r>
            <a:r>
              <a:rPr sz="15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for</a:t>
            </a:r>
            <a:r>
              <a:rPr sz="15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a</a:t>
            </a:r>
            <a:r>
              <a:rPr sz="1500" spc="-1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Passport</a:t>
            </a:r>
            <a:r>
              <a:rPr sz="15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issued</a:t>
            </a:r>
            <a:r>
              <a:rPr sz="15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by</a:t>
            </a:r>
            <a:r>
              <a:rPr sz="15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15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United</a:t>
            </a:r>
            <a:r>
              <a:rPr sz="15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A6B727"/>
                </a:solidFill>
                <a:latin typeface="Corbel"/>
                <a:cs typeface="Corbel"/>
              </a:rPr>
              <a:t>States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A</a:t>
            </a:r>
            <a:r>
              <a:rPr sz="15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A6B727"/>
                </a:solidFill>
                <a:latin typeface="Corbel"/>
                <a:cs typeface="Corbel"/>
              </a:rPr>
              <a:t>Military</a:t>
            </a:r>
            <a:r>
              <a:rPr sz="1500" spc="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A6B727"/>
                </a:solidFill>
                <a:latin typeface="Corbel"/>
                <a:cs typeface="Corbel"/>
              </a:rPr>
              <a:t>Identification</a:t>
            </a:r>
            <a:r>
              <a:rPr sz="15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1500" spc="-20" dirty="0">
                <a:solidFill>
                  <a:srgbClr val="A6B727"/>
                </a:solidFill>
                <a:latin typeface="Corbel"/>
                <a:cs typeface="Corbel"/>
              </a:rPr>
              <a:t>Card</a:t>
            </a:r>
            <a:endParaRPr sz="1500" dirty="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Valid</a:t>
            </a:r>
            <a:r>
              <a:rPr sz="15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Driver’s</a:t>
            </a:r>
            <a:r>
              <a:rPr sz="1500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License</a:t>
            </a:r>
            <a:r>
              <a:rPr sz="15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issued</a:t>
            </a:r>
            <a:r>
              <a:rPr sz="15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by</a:t>
            </a:r>
            <a:r>
              <a:rPr sz="15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another</a:t>
            </a:r>
            <a:r>
              <a:rPr sz="1500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state</a:t>
            </a:r>
            <a:r>
              <a:rPr sz="1500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(beginning</a:t>
            </a:r>
            <a:r>
              <a:rPr sz="1500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006FC0"/>
                </a:solidFill>
                <a:latin typeface="Corbel"/>
                <a:cs typeface="Corbel"/>
              </a:rPr>
              <a:t>4/8/2025)</a:t>
            </a:r>
            <a:endParaRPr sz="1500" dirty="0">
              <a:latin typeface="Corbel"/>
              <a:cs typeface="Corbel"/>
            </a:endParaRPr>
          </a:p>
          <a:p>
            <a:pPr marL="12700" marR="5080">
              <a:lnSpc>
                <a:spcPct val="70000"/>
              </a:lnSpc>
              <a:spcBef>
                <a:spcPts val="600"/>
              </a:spcBef>
            </a:pP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Global</a:t>
            </a:r>
            <a:r>
              <a:rPr sz="1500" spc="-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Entry</a:t>
            </a:r>
            <a:r>
              <a:rPr sz="1500" spc="-7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Card</a:t>
            </a:r>
            <a:r>
              <a:rPr sz="1500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issued</a:t>
            </a:r>
            <a:r>
              <a:rPr sz="15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by</a:t>
            </a:r>
            <a:r>
              <a:rPr sz="1500" spc="-7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006FC0"/>
                </a:solidFill>
                <a:latin typeface="Corbel"/>
                <a:cs typeface="Corbel"/>
              </a:rPr>
              <a:t>US</a:t>
            </a:r>
            <a:r>
              <a:rPr sz="1500" spc="-6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Customs</a:t>
            </a:r>
            <a:r>
              <a:rPr sz="1500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and</a:t>
            </a:r>
            <a:r>
              <a:rPr sz="15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Border</a:t>
            </a:r>
            <a:r>
              <a:rPr sz="1500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dirty="0">
                <a:solidFill>
                  <a:srgbClr val="006FC0"/>
                </a:solidFill>
                <a:latin typeface="Corbel"/>
                <a:cs typeface="Corbel"/>
              </a:rPr>
              <a:t>Protection</a:t>
            </a:r>
            <a:r>
              <a:rPr sz="1500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spc="-10" dirty="0">
                <a:solidFill>
                  <a:srgbClr val="006FC0"/>
                </a:solidFill>
                <a:latin typeface="Corbel"/>
                <a:cs typeface="Corbel"/>
              </a:rPr>
              <a:t>(beginning 4/8/2025)</a:t>
            </a:r>
            <a:endParaRPr sz="1500" dirty="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0995" y="2238407"/>
            <a:ext cx="145415" cy="9702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200" spc="-25" dirty="0">
                <a:solidFill>
                  <a:srgbClr val="A6B727"/>
                </a:solidFill>
                <a:latin typeface="Corbel"/>
                <a:cs typeface="Corbel"/>
              </a:rPr>
              <a:t>1.</a:t>
            </a:r>
            <a:endParaRPr sz="1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200" spc="-25" dirty="0">
                <a:solidFill>
                  <a:srgbClr val="A6B727"/>
                </a:solidFill>
                <a:latin typeface="Corbel"/>
                <a:cs typeface="Corbel"/>
              </a:rPr>
              <a:t>2.</a:t>
            </a:r>
            <a:endParaRPr sz="1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200" spc="-25" dirty="0">
                <a:solidFill>
                  <a:srgbClr val="A6B727"/>
                </a:solidFill>
                <a:latin typeface="Corbel"/>
                <a:cs typeface="Corbel"/>
              </a:rPr>
              <a:t>3.</a:t>
            </a:r>
            <a:endParaRPr sz="1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200" spc="-25" dirty="0">
                <a:solidFill>
                  <a:srgbClr val="A6B727"/>
                </a:solidFill>
                <a:latin typeface="Corbel"/>
                <a:cs typeface="Corbel"/>
              </a:rPr>
              <a:t>4.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0995" y="3343307"/>
            <a:ext cx="144780" cy="97028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200" spc="-25" dirty="0">
                <a:solidFill>
                  <a:srgbClr val="A6B727"/>
                </a:solidFill>
                <a:latin typeface="Corbel"/>
                <a:cs typeface="Corbel"/>
              </a:rPr>
              <a:t>5.</a:t>
            </a:r>
            <a:endParaRPr sz="1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200" spc="-25" dirty="0">
                <a:solidFill>
                  <a:srgbClr val="A6B727"/>
                </a:solidFill>
                <a:latin typeface="Corbel"/>
                <a:cs typeface="Corbel"/>
              </a:rPr>
              <a:t>6.</a:t>
            </a:r>
            <a:endParaRPr sz="1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200" spc="-25" dirty="0">
                <a:solidFill>
                  <a:srgbClr val="A6B727"/>
                </a:solidFill>
                <a:latin typeface="Corbel"/>
                <a:cs typeface="Corbel"/>
              </a:rPr>
              <a:t>7.</a:t>
            </a:r>
            <a:endParaRPr sz="1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200" spc="-25" dirty="0">
                <a:solidFill>
                  <a:srgbClr val="A6B727"/>
                </a:solidFill>
                <a:latin typeface="Corbel"/>
                <a:cs typeface="Corbel"/>
              </a:rPr>
              <a:t>8.</a:t>
            </a:r>
            <a:endParaRPr sz="12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0676" y="4681056"/>
            <a:ext cx="2390773" cy="139977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55883" y="1474444"/>
            <a:ext cx="6979920" cy="523240"/>
          </a:xfrm>
          <a:prstGeom prst="rect">
            <a:avLst/>
          </a:prstGeom>
          <a:solidFill>
            <a:srgbClr val="A6B727"/>
          </a:solidFill>
          <a:ln w="9525">
            <a:solidFill>
              <a:srgbClr val="A6B727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002665" marR="484505" indent="-510540">
              <a:lnSpc>
                <a:spcPct val="100000"/>
              </a:lnSpc>
              <a:spcBef>
                <a:spcPts val="265"/>
              </a:spcBef>
            </a:pPr>
            <a:r>
              <a:rPr sz="1400" b="1" dirty="0">
                <a:latin typeface="Corbel"/>
                <a:cs typeface="Corbel"/>
              </a:rPr>
              <a:t>Identification</a:t>
            </a:r>
            <a:r>
              <a:rPr sz="1400" b="1" spc="-40" dirty="0">
                <a:latin typeface="Corbel"/>
                <a:cs typeface="Corbel"/>
              </a:rPr>
              <a:t> </a:t>
            </a:r>
            <a:r>
              <a:rPr sz="1400" b="1" dirty="0">
                <a:latin typeface="Corbel"/>
                <a:cs typeface="Corbel"/>
              </a:rPr>
              <a:t>of</a:t>
            </a:r>
            <a:r>
              <a:rPr sz="1400" b="1" spc="-20" dirty="0">
                <a:latin typeface="Corbel"/>
                <a:cs typeface="Corbel"/>
              </a:rPr>
              <a:t> </a:t>
            </a:r>
            <a:r>
              <a:rPr sz="1400" b="1" dirty="0">
                <a:latin typeface="Corbel"/>
                <a:cs typeface="Corbel"/>
              </a:rPr>
              <a:t>Patrons.</a:t>
            </a:r>
            <a:r>
              <a:rPr sz="1400" b="1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Licensees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shall</a:t>
            </a:r>
            <a:r>
              <a:rPr sz="1400" spc="-1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ensure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that</a:t>
            </a:r>
            <a:r>
              <a:rPr sz="1400" spc="-1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the</a:t>
            </a:r>
            <a:r>
              <a:rPr sz="1400" spc="-5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identification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of</a:t>
            </a:r>
            <a:r>
              <a:rPr sz="1400" spc="-10" dirty="0">
                <a:latin typeface="Corbel"/>
                <a:cs typeface="Corbel"/>
              </a:rPr>
              <a:t> persons </a:t>
            </a:r>
            <a:r>
              <a:rPr sz="1400" dirty="0">
                <a:latin typeface="Corbel"/>
                <a:cs typeface="Corbel"/>
              </a:rPr>
              <a:t>purchasing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alcoholic</a:t>
            </a:r>
            <a:r>
              <a:rPr sz="1400" spc="-10" dirty="0">
                <a:latin typeface="Corbel"/>
                <a:cs typeface="Corbel"/>
              </a:rPr>
              <a:t> beverages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occurs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at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the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point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of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sale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or</a:t>
            </a:r>
            <a:r>
              <a:rPr sz="1400" spc="-15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service.</a:t>
            </a:r>
            <a:endParaRPr sz="14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84440" y="6293106"/>
            <a:ext cx="172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A6B727"/>
                </a:solidFill>
                <a:latin typeface="Corbel"/>
                <a:cs typeface="Corbel"/>
              </a:rPr>
              <a:t>10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2409" y="4624548"/>
            <a:ext cx="7948295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055" indent="-635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/>
                <a:cs typeface="Corbel"/>
              </a:rPr>
              <a:t>204</a:t>
            </a:r>
            <a:r>
              <a:rPr sz="1400" spc="-7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CMR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2.05(2)-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Permitting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an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illegality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on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the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licensed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premises,</a:t>
            </a:r>
            <a:r>
              <a:rPr sz="1400" spc="-1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to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wit: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M.G.L.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c.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138, </a:t>
            </a:r>
            <a:r>
              <a:rPr sz="1400" dirty="0">
                <a:latin typeface="Corbel"/>
                <a:cs typeface="Corbel"/>
              </a:rPr>
              <a:t>§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34C-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Possession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spc="-25" dirty="0">
                <a:latin typeface="Corbel"/>
                <a:cs typeface="Corbel"/>
              </a:rPr>
              <a:t>of </a:t>
            </a:r>
            <a:r>
              <a:rPr sz="1400" dirty="0">
                <a:latin typeface="Corbel"/>
                <a:cs typeface="Corbel"/>
              </a:rPr>
              <a:t>an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alcoholic</a:t>
            </a:r>
            <a:r>
              <a:rPr sz="1400" spc="-1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beverage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by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person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under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21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years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of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age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(Underage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drinking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with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parent(s)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or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guardian(s)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spc="-25" dirty="0">
                <a:latin typeface="Corbel"/>
                <a:cs typeface="Corbel"/>
              </a:rPr>
              <a:t>is </a:t>
            </a:r>
            <a:r>
              <a:rPr sz="1400" dirty="0">
                <a:latin typeface="Corbel"/>
                <a:cs typeface="Corbel"/>
              </a:rPr>
              <a:t>not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allowed</a:t>
            </a:r>
            <a:r>
              <a:rPr sz="1400" spc="-1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by</a:t>
            </a:r>
            <a:r>
              <a:rPr sz="1400" spc="-50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law).</a:t>
            </a:r>
            <a:endParaRPr sz="1400" dirty="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  <a:spcBef>
                <a:spcPts val="1685"/>
              </a:spcBef>
            </a:pPr>
            <a:r>
              <a:rPr sz="1400" dirty="0">
                <a:latin typeface="Corbel"/>
                <a:cs typeface="Corbel"/>
              </a:rPr>
              <a:t>Exception:</a:t>
            </a:r>
            <a:r>
              <a:rPr sz="1400" spc="-6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18,19,</a:t>
            </a:r>
            <a:r>
              <a:rPr sz="1400" spc="-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and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20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year</a:t>
            </a:r>
            <a:r>
              <a:rPr sz="1400" spc="-1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olds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may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handle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alcoholic</a:t>
            </a:r>
            <a:r>
              <a:rPr sz="1400" spc="-10" dirty="0">
                <a:latin typeface="Corbel"/>
                <a:cs typeface="Corbel"/>
              </a:rPr>
              <a:t> beverages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in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the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course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of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their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employment.</a:t>
            </a:r>
            <a:r>
              <a:rPr sz="1400" spc="-100" dirty="0">
                <a:latin typeface="Corbel"/>
                <a:cs typeface="Corbel"/>
              </a:rPr>
              <a:t> </a:t>
            </a:r>
            <a:r>
              <a:rPr sz="1400" spc="-20" dirty="0">
                <a:latin typeface="Corbel"/>
                <a:cs typeface="Corbel"/>
              </a:rPr>
              <a:t>This </a:t>
            </a:r>
            <a:r>
              <a:rPr sz="1400" dirty="0">
                <a:latin typeface="Corbel"/>
                <a:cs typeface="Corbel"/>
              </a:rPr>
              <a:t>includes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selling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and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transporting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alcoholic</a:t>
            </a:r>
            <a:r>
              <a:rPr sz="1400" spc="-15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beverages</a:t>
            </a:r>
            <a:r>
              <a:rPr sz="1400" spc="-2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as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well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as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working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as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bartender,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stocking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shelves,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spc="-25" dirty="0">
                <a:latin typeface="Corbel"/>
                <a:cs typeface="Corbel"/>
              </a:rPr>
              <a:t>and </a:t>
            </a:r>
            <a:r>
              <a:rPr sz="1400" dirty="0">
                <a:latin typeface="Corbel"/>
                <a:cs typeface="Corbel"/>
              </a:rPr>
              <a:t>removing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alcoholic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beverages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from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tables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(No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person</a:t>
            </a:r>
            <a:r>
              <a:rPr sz="1400" spc="-3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under</a:t>
            </a:r>
            <a:r>
              <a:rPr sz="1400" spc="-5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21</a:t>
            </a:r>
            <a:r>
              <a:rPr sz="1400" spc="-5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may</a:t>
            </a:r>
            <a:r>
              <a:rPr sz="1400" spc="-3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drink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an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alcoholic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beverage</a:t>
            </a:r>
            <a:r>
              <a:rPr sz="1400" spc="-20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at</a:t>
            </a:r>
            <a:r>
              <a:rPr sz="1400" spc="-45" dirty="0">
                <a:latin typeface="Corbel"/>
                <a:cs typeface="Corbel"/>
              </a:rPr>
              <a:t> </a:t>
            </a:r>
            <a:r>
              <a:rPr sz="1400" dirty="0">
                <a:latin typeface="Corbel"/>
                <a:cs typeface="Corbel"/>
              </a:rPr>
              <a:t>any</a:t>
            </a:r>
            <a:r>
              <a:rPr sz="1400" spc="-40" dirty="0">
                <a:latin typeface="Corbel"/>
                <a:cs typeface="Corbel"/>
              </a:rPr>
              <a:t> </a:t>
            </a:r>
            <a:r>
              <a:rPr sz="1400" spc="-10" dirty="0">
                <a:latin typeface="Corbel"/>
                <a:cs typeface="Corbel"/>
              </a:rPr>
              <a:t>time).</a:t>
            </a:r>
            <a:endParaRPr sz="1400" dirty="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12588" y="6331669"/>
            <a:ext cx="704723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Employees</a:t>
            </a:r>
            <a:r>
              <a:rPr sz="1400" spc="-3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17</a:t>
            </a:r>
            <a:r>
              <a:rPr sz="1400" spc="-2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years</a:t>
            </a:r>
            <a:r>
              <a:rPr sz="1400" spc="-2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old</a:t>
            </a:r>
            <a:r>
              <a:rPr sz="1400" spc="-2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and</a:t>
            </a:r>
            <a:r>
              <a:rPr sz="1400" spc="-3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under</a:t>
            </a:r>
            <a:r>
              <a:rPr sz="1400" spc="-3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orbel"/>
                <a:cs typeface="Corbel"/>
              </a:rPr>
              <a:t>cannot</a:t>
            </a:r>
            <a:r>
              <a:rPr sz="1400" b="1" spc="-7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handle</a:t>
            </a:r>
            <a:r>
              <a:rPr sz="1400" spc="-2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alcoholic</a:t>
            </a:r>
            <a:r>
              <a:rPr sz="1400" spc="-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orbel"/>
                <a:cs typeface="Corbel"/>
              </a:rPr>
              <a:t>beverages</a:t>
            </a:r>
            <a:r>
              <a:rPr sz="1400" spc="-2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in</a:t>
            </a:r>
            <a:r>
              <a:rPr sz="1400" spc="-3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any</a:t>
            </a:r>
            <a:r>
              <a:rPr sz="1400" spc="-3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manner</a:t>
            </a:r>
            <a:r>
              <a:rPr sz="1400" spc="-3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dirty="0">
                <a:solidFill>
                  <a:srgbClr val="FF0000"/>
                </a:solidFill>
                <a:latin typeface="Corbel"/>
                <a:cs typeface="Corbel"/>
              </a:rPr>
              <a:t>during</a:t>
            </a:r>
            <a:r>
              <a:rPr sz="1400" spc="-5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orbel"/>
                <a:cs typeface="Corbel"/>
              </a:rPr>
              <a:t>their employment.</a:t>
            </a:r>
            <a:endParaRPr sz="1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7819" y="1107412"/>
            <a:ext cx="5166995" cy="4178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065" marR="5080" algn="ctr">
              <a:lnSpc>
                <a:spcPts val="2700"/>
              </a:lnSpc>
              <a:spcBef>
                <a:spcPts val="434"/>
              </a:spcBef>
            </a:pPr>
            <a:r>
              <a:rPr sz="2500" b="1" spc="-20" dirty="0">
                <a:solidFill>
                  <a:srgbClr val="FF9900"/>
                </a:solidFill>
                <a:latin typeface="Corbel"/>
                <a:cs typeface="Corbel"/>
              </a:rPr>
              <a:t>OVERSERVING</a:t>
            </a:r>
            <a:r>
              <a:rPr sz="2500" b="1" spc="-5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COMES</a:t>
            </a:r>
            <a:r>
              <a:rPr sz="2500" b="1" spc="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spc="-30" dirty="0">
                <a:solidFill>
                  <a:srgbClr val="FF9900"/>
                </a:solidFill>
                <a:latin typeface="Corbel"/>
                <a:cs typeface="Corbel"/>
              </a:rPr>
              <a:t>BACK</a:t>
            </a:r>
            <a:r>
              <a:rPr sz="2500" b="1" spc="-18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spc="-55" dirty="0">
                <a:solidFill>
                  <a:srgbClr val="FF9900"/>
                </a:solidFill>
                <a:latin typeface="Corbel"/>
                <a:cs typeface="Corbel"/>
              </a:rPr>
              <a:t>TO</a:t>
            </a:r>
            <a:r>
              <a:rPr sz="2500" b="1" spc="-1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spc="-25" dirty="0">
                <a:solidFill>
                  <a:srgbClr val="FF9900"/>
                </a:solidFill>
                <a:latin typeface="Corbel"/>
                <a:cs typeface="Corbel"/>
              </a:rPr>
              <a:t>THE </a:t>
            </a:r>
            <a:r>
              <a:rPr sz="2500" b="1" spc="-10" dirty="0">
                <a:solidFill>
                  <a:srgbClr val="FF9900"/>
                </a:solidFill>
                <a:latin typeface="Corbel"/>
                <a:cs typeface="Corbel"/>
              </a:rPr>
              <a:t>LICENSEE</a:t>
            </a:r>
            <a:endParaRPr sz="2500">
              <a:latin typeface="Corbel"/>
              <a:cs typeface="Corbel"/>
            </a:endParaRPr>
          </a:p>
          <a:p>
            <a:pPr marL="1237615" marR="1231265" algn="ctr">
              <a:lnSpc>
                <a:spcPts val="5400"/>
              </a:lnSpc>
              <a:spcBef>
                <a:spcPts val="540"/>
              </a:spcBef>
            </a:pP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“last</a:t>
            </a:r>
            <a:r>
              <a:rPr sz="25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place</a:t>
            </a:r>
            <a:r>
              <a:rPr sz="25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of</a:t>
            </a:r>
            <a:r>
              <a:rPr sz="2500" b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spc="-10" dirty="0">
                <a:solidFill>
                  <a:srgbClr val="FF9900"/>
                </a:solidFill>
                <a:latin typeface="Corbel"/>
                <a:cs typeface="Corbel"/>
              </a:rPr>
              <a:t>drink” </a:t>
            </a:r>
            <a:r>
              <a:rPr sz="2500" b="1" u="sng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orbel"/>
                <a:cs typeface="Corbel"/>
              </a:rPr>
              <a:t>MGL</a:t>
            </a:r>
            <a:r>
              <a:rPr sz="2500" b="1" u="sng" spc="-15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orbel"/>
                <a:cs typeface="Corbel"/>
              </a:rPr>
              <a:t> </a:t>
            </a:r>
            <a:r>
              <a:rPr sz="2500" b="1" u="sng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orbel"/>
                <a:cs typeface="Corbel"/>
              </a:rPr>
              <a:t>c.</a:t>
            </a:r>
            <a:r>
              <a:rPr sz="2500" b="1" u="sng" spc="-35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orbel"/>
                <a:cs typeface="Corbel"/>
              </a:rPr>
              <a:t> </a:t>
            </a:r>
            <a:r>
              <a:rPr sz="2500" b="1" u="sng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orbel"/>
                <a:cs typeface="Corbel"/>
              </a:rPr>
              <a:t>90</a:t>
            </a:r>
            <a:r>
              <a:rPr sz="2500" b="1" u="sng" spc="-15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orbel"/>
                <a:cs typeface="Corbel"/>
              </a:rPr>
              <a:t> </a:t>
            </a:r>
            <a:r>
              <a:rPr sz="2500" b="1" u="sng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orbel"/>
                <a:cs typeface="Corbel"/>
              </a:rPr>
              <a:t>§</a:t>
            </a:r>
            <a:r>
              <a:rPr sz="2500" b="1" u="sng" spc="-10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orbel"/>
                <a:cs typeface="Corbel"/>
              </a:rPr>
              <a:t> </a:t>
            </a:r>
            <a:r>
              <a:rPr sz="2500" b="1" u="sng" spc="-25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orbel"/>
                <a:cs typeface="Corbel"/>
              </a:rPr>
              <a:t>24J</a:t>
            </a:r>
            <a:endParaRPr sz="2500">
              <a:latin typeface="Corbel"/>
              <a:cs typeface="Corbel"/>
            </a:endParaRPr>
          </a:p>
          <a:p>
            <a:pPr marL="139065" marR="132715" algn="ctr">
              <a:lnSpc>
                <a:spcPts val="2700"/>
              </a:lnSpc>
              <a:spcBef>
                <a:spcPts val="2160"/>
              </a:spcBef>
            </a:pP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Prior</a:t>
            </a:r>
            <a:r>
              <a:rPr sz="2500" b="1" spc="-7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to</a:t>
            </a:r>
            <a:r>
              <a:rPr sz="2500" b="1" spc="-6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sentencing</a:t>
            </a:r>
            <a:r>
              <a:rPr sz="25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for</a:t>
            </a:r>
            <a:r>
              <a:rPr sz="25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conviction</a:t>
            </a:r>
            <a:r>
              <a:rPr sz="2500" b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spc="-25" dirty="0">
                <a:solidFill>
                  <a:srgbClr val="FF9900"/>
                </a:solidFill>
                <a:latin typeface="Corbel"/>
                <a:cs typeface="Corbel"/>
              </a:rPr>
              <a:t>of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DUI</a:t>
            </a:r>
            <a:r>
              <a:rPr sz="25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or</a:t>
            </a:r>
            <a:r>
              <a:rPr sz="25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guilty</a:t>
            </a:r>
            <a:r>
              <a:rPr sz="25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plea</a:t>
            </a:r>
            <a:r>
              <a:rPr sz="25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for</a:t>
            </a:r>
            <a:r>
              <a:rPr sz="25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spc="-20" dirty="0">
                <a:solidFill>
                  <a:srgbClr val="FF9900"/>
                </a:solidFill>
                <a:latin typeface="Corbel"/>
                <a:cs typeface="Corbel"/>
              </a:rPr>
              <a:t>DUI,</a:t>
            </a:r>
            <a:endParaRPr sz="2500">
              <a:latin typeface="Corbel"/>
              <a:cs typeface="Corbel"/>
            </a:endParaRPr>
          </a:p>
          <a:p>
            <a:pPr marL="31115" marR="23495" indent="-2540" algn="ctr">
              <a:lnSpc>
                <a:spcPts val="2700"/>
              </a:lnSpc>
            </a:pP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the</a:t>
            </a:r>
            <a:r>
              <a:rPr sz="2500" b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guilty</a:t>
            </a:r>
            <a:r>
              <a:rPr sz="25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party</a:t>
            </a:r>
            <a:r>
              <a:rPr sz="2500" b="1" spc="-5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must</a:t>
            </a:r>
            <a:r>
              <a:rPr sz="25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identify</a:t>
            </a:r>
            <a:r>
              <a:rPr sz="2500" b="1" spc="-3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spc="-25" dirty="0">
                <a:solidFill>
                  <a:srgbClr val="FF9900"/>
                </a:solidFill>
                <a:latin typeface="Corbel"/>
                <a:cs typeface="Corbel"/>
              </a:rPr>
              <a:t>the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name</a:t>
            </a:r>
            <a:r>
              <a:rPr sz="25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and</a:t>
            </a:r>
            <a:r>
              <a:rPr sz="25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location</a:t>
            </a:r>
            <a:r>
              <a:rPr sz="25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of</a:t>
            </a:r>
            <a:r>
              <a:rPr sz="25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the</a:t>
            </a:r>
            <a:r>
              <a:rPr sz="25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last</a:t>
            </a:r>
            <a:r>
              <a:rPr sz="25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place</a:t>
            </a:r>
            <a:r>
              <a:rPr sz="2500" b="1" spc="-4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spc="-25" dirty="0">
                <a:solidFill>
                  <a:srgbClr val="FF9900"/>
                </a:solidFill>
                <a:latin typeface="Corbel"/>
                <a:cs typeface="Corbel"/>
              </a:rPr>
              <a:t>at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which</a:t>
            </a:r>
            <a:r>
              <a:rPr sz="2500" b="1" spc="-6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the</a:t>
            </a:r>
            <a:r>
              <a:rPr sz="2500" b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individual</a:t>
            </a:r>
            <a:r>
              <a:rPr sz="25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dirty="0">
                <a:solidFill>
                  <a:srgbClr val="FF9900"/>
                </a:solidFill>
                <a:latin typeface="Corbel"/>
                <a:cs typeface="Corbel"/>
              </a:rPr>
              <a:t>was</a:t>
            </a:r>
            <a:r>
              <a:rPr sz="2500" b="1" spc="-5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2500" b="1" spc="-10" dirty="0">
                <a:solidFill>
                  <a:srgbClr val="FF9900"/>
                </a:solidFill>
                <a:latin typeface="Corbel"/>
                <a:cs typeface="Corbel"/>
              </a:rPr>
              <a:t>served.</a:t>
            </a:r>
            <a:endParaRPr sz="2500">
              <a:latin typeface="Corbel"/>
              <a:cs typeface="Corbe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61417" y="566343"/>
            <a:ext cx="4668520" cy="5725795"/>
            <a:chOff x="6161417" y="566343"/>
            <a:chExt cx="4668520" cy="57257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0943" y="575868"/>
              <a:ext cx="4648847" cy="57062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66180" y="571106"/>
              <a:ext cx="4658995" cy="5716270"/>
            </a:xfrm>
            <a:custGeom>
              <a:avLst/>
              <a:gdLst/>
              <a:ahLst/>
              <a:cxnLst/>
              <a:rect l="l" t="t" r="r" b="b"/>
              <a:pathLst>
                <a:path w="4658995" h="5716270">
                  <a:moveTo>
                    <a:pt x="0" y="0"/>
                  </a:moveTo>
                  <a:lnTo>
                    <a:pt x="4658372" y="0"/>
                  </a:lnTo>
                  <a:lnTo>
                    <a:pt x="4658372" y="5715800"/>
                  </a:lnTo>
                  <a:lnTo>
                    <a:pt x="0" y="5715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355">
              <a:lnSpc>
                <a:spcPts val="123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8666" y="1202809"/>
            <a:ext cx="5377815" cy="33489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ABCC,</a:t>
            </a:r>
            <a:r>
              <a:rPr sz="2000" b="1" spc="-7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Police,</a:t>
            </a:r>
            <a:r>
              <a:rPr sz="2000" b="1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Fire,</a:t>
            </a:r>
            <a:r>
              <a:rPr sz="2000" b="1" spc="-9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City</a:t>
            </a:r>
            <a:r>
              <a:rPr sz="2000" b="1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Inspectors</a:t>
            </a:r>
            <a:r>
              <a:rPr sz="2000" b="1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are</a:t>
            </a:r>
            <a:r>
              <a:rPr sz="2000" b="1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authorized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to</a:t>
            </a:r>
            <a:r>
              <a:rPr sz="2000" b="1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inspect</a:t>
            </a:r>
            <a:r>
              <a:rPr sz="2000" b="1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2000" b="1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licensed</a:t>
            </a:r>
            <a:r>
              <a:rPr sz="2000" b="1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premises</a:t>
            </a:r>
            <a:r>
              <a:rPr sz="2000" b="1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at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any</a:t>
            </a:r>
            <a:r>
              <a:rPr sz="2000" b="1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time.</a:t>
            </a:r>
            <a:endParaRPr sz="2000">
              <a:latin typeface="Corbel"/>
              <a:cs typeface="Corbel"/>
            </a:endParaRPr>
          </a:p>
          <a:p>
            <a:pPr marL="12700" marR="221615">
              <a:lnSpc>
                <a:spcPts val="2160"/>
              </a:lnSpc>
              <a:spcBef>
                <a:spcPts val="2160"/>
              </a:spcBef>
            </a:pP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Police</a:t>
            </a:r>
            <a:r>
              <a:rPr sz="2000" b="1" spc="-6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Department</a:t>
            </a:r>
            <a:r>
              <a:rPr sz="2000" b="1" spc="-6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has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authority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to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investigate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potential</a:t>
            </a:r>
            <a:r>
              <a:rPr sz="2000" b="1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violations</a:t>
            </a:r>
            <a:r>
              <a:rPr sz="2000" b="1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of the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law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at</a:t>
            </a:r>
            <a:r>
              <a:rPr sz="2000" b="1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</a:t>
            </a:r>
            <a:r>
              <a:rPr sz="2000" b="1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licensed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premises</a:t>
            </a:r>
            <a:r>
              <a:rPr sz="2000" b="1" spc="-6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on</a:t>
            </a:r>
            <a:r>
              <a:rPr sz="2000" b="1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behalf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of</a:t>
            </a:r>
            <a:r>
              <a:rPr sz="2000" b="1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2000" b="1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Board,</a:t>
            </a:r>
            <a:r>
              <a:rPr sz="2000" b="1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and</a:t>
            </a:r>
            <a:r>
              <a:rPr sz="2000" b="1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conduct enforcement.</a:t>
            </a:r>
            <a:endParaRPr sz="2000">
              <a:latin typeface="Corbel"/>
              <a:cs typeface="Corbel"/>
            </a:endParaRPr>
          </a:p>
          <a:p>
            <a:pPr marL="12700" marR="234950">
              <a:lnSpc>
                <a:spcPts val="2160"/>
              </a:lnSpc>
              <a:spcBef>
                <a:spcPts val="2160"/>
              </a:spcBef>
            </a:pP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2000" b="1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Licensee</a:t>
            </a:r>
            <a:r>
              <a:rPr sz="2000" b="1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should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ensure</a:t>
            </a:r>
            <a:r>
              <a:rPr sz="2000" b="1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that</a:t>
            </a:r>
            <a:r>
              <a:rPr sz="2000" b="1" spc="36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staff</a:t>
            </a:r>
            <a:r>
              <a:rPr sz="2000" b="1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is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aware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and</a:t>
            </a:r>
            <a:r>
              <a:rPr sz="2000" b="1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prepared</a:t>
            </a:r>
            <a:r>
              <a:rPr sz="2000" b="1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to</a:t>
            </a:r>
            <a:r>
              <a:rPr sz="2000" b="1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assist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in</a:t>
            </a:r>
            <a:r>
              <a:rPr sz="2000" b="1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allowing</a:t>
            </a:r>
            <a:r>
              <a:rPr sz="2000" b="1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inspection</a:t>
            </a:r>
            <a:r>
              <a:rPr sz="2000" b="1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25" dirty="0">
                <a:solidFill>
                  <a:srgbClr val="A6B727"/>
                </a:solidFill>
                <a:latin typeface="Corbel"/>
                <a:cs typeface="Corbel"/>
              </a:rPr>
              <a:t>of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2000" b="1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licensed</a:t>
            </a:r>
            <a:r>
              <a:rPr sz="2000" b="1" spc="-6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premises</a:t>
            </a:r>
            <a:r>
              <a:rPr sz="2000" b="1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and</a:t>
            </a:r>
            <a:r>
              <a:rPr sz="2000" b="1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responsive</a:t>
            </a:r>
            <a:r>
              <a:rPr sz="2000" b="1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25" dirty="0">
                <a:solidFill>
                  <a:srgbClr val="A6B727"/>
                </a:solidFill>
                <a:latin typeface="Corbel"/>
                <a:cs typeface="Corbel"/>
              </a:rPr>
              <a:t>to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questions</a:t>
            </a:r>
            <a:r>
              <a:rPr sz="2000" b="1" spc="-6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A6B727"/>
                </a:solidFill>
                <a:latin typeface="Corbel"/>
                <a:cs typeface="Corbel"/>
              </a:rPr>
              <a:t>during</a:t>
            </a:r>
            <a:r>
              <a:rPr sz="2000" b="1" spc="-6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000" b="1" spc="-10" dirty="0">
                <a:solidFill>
                  <a:srgbClr val="A6B727"/>
                </a:solidFill>
                <a:latin typeface="Corbel"/>
                <a:cs typeface="Corbel"/>
              </a:rPr>
              <a:t>inspection.</a:t>
            </a:r>
            <a:endParaRPr sz="2000">
              <a:latin typeface="Corbel"/>
              <a:cs typeface="Corbe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2625" y="1283525"/>
            <a:ext cx="4079651" cy="333880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189B3"/>
                </a:solidFill>
              </a:rPr>
              <a:t>MGL</a:t>
            </a:r>
            <a:r>
              <a:rPr sz="1800" spc="-45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c.</a:t>
            </a:r>
            <a:r>
              <a:rPr sz="1800" spc="-35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138</a:t>
            </a:r>
            <a:r>
              <a:rPr sz="1800" spc="-30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§</a:t>
            </a:r>
            <a:r>
              <a:rPr sz="1800" spc="-25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63A-</a:t>
            </a:r>
            <a:r>
              <a:rPr sz="1800" spc="-45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Hindering</a:t>
            </a:r>
            <a:r>
              <a:rPr sz="1800" spc="-20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or</a:t>
            </a:r>
            <a:r>
              <a:rPr sz="1800" spc="-30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delaying</a:t>
            </a:r>
            <a:r>
              <a:rPr sz="1800" spc="-35" dirty="0">
                <a:solidFill>
                  <a:srgbClr val="4189B3"/>
                </a:solidFill>
              </a:rPr>
              <a:t> </a:t>
            </a:r>
            <a:r>
              <a:rPr sz="1800" spc="-10" dirty="0">
                <a:solidFill>
                  <a:srgbClr val="4189B3"/>
                </a:solidFill>
              </a:rPr>
              <a:t>investigator, inspector,</a:t>
            </a:r>
            <a:r>
              <a:rPr sz="1800" spc="-20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or</a:t>
            </a:r>
            <a:r>
              <a:rPr sz="1800" spc="-30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agent</a:t>
            </a:r>
            <a:r>
              <a:rPr sz="1800" spc="-20" dirty="0">
                <a:solidFill>
                  <a:srgbClr val="4189B3"/>
                </a:solidFill>
              </a:rPr>
              <a:t> </a:t>
            </a:r>
            <a:r>
              <a:rPr sz="1800" dirty="0">
                <a:solidFill>
                  <a:srgbClr val="4189B3"/>
                </a:solidFill>
              </a:rPr>
              <a:t>of</a:t>
            </a:r>
            <a:r>
              <a:rPr sz="1800" spc="-95" dirty="0">
                <a:solidFill>
                  <a:srgbClr val="4189B3"/>
                </a:solidFill>
              </a:rPr>
              <a:t> </a:t>
            </a:r>
            <a:r>
              <a:rPr sz="1800" spc="-10" dirty="0">
                <a:solidFill>
                  <a:srgbClr val="4189B3"/>
                </a:solidFill>
              </a:rPr>
              <a:t>Commission</a:t>
            </a:r>
            <a:endParaRPr sz="18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355">
              <a:lnSpc>
                <a:spcPts val="123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648" y="1359094"/>
            <a:ext cx="5385435" cy="444627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19685">
              <a:lnSpc>
                <a:spcPts val="2160"/>
              </a:lnSpc>
              <a:spcBef>
                <a:spcPts val="375"/>
              </a:spcBef>
            </a:pPr>
            <a:r>
              <a:rPr sz="2000" b="1" dirty="0">
                <a:latin typeface="Corbel"/>
                <a:cs typeface="Corbel"/>
              </a:rPr>
              <a:t>A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spc="-10" dirty="0">
                <a:latin typeface="Corbel"/>
                <a:cs typeface="Corbel"/>
              </a:rPr>
              <a:t>Licensee’s</a:t>
            </a:r>
            <a:r>
              <a:rPr sz="2000" b="1" spc="-5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duty</a:t>
            </a:r>
            <a:r>
              <a:rPr sz="2000" b="1" spc="-4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to</a:t>
            </a:r>
            <a:r>
              <a:rPr sz="2000" b="1" spc="-1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protect</a:t>
            </a:r>
            <a:r>
              <a:rPr sz="2000" b="1" spc="-1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patrons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may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spc="-25" dirty="0">
                <a:latin typeface="Corbel"/>
                <a:cs typeface="Corbel"/>
              </a:rPr>
              <a:t>be </a:t>
            </a:r>
            <a:r>
              <a:rPr sz="2000" b="1" dirty="0">
                <a:latin typeface="Corbel"/>
                <a:cs typeface="Corbel"/>
              </a:rPr>
              <a:t>triggered</a:t>
            </a:r>
            <a:r>
              <a:rPr sz="2000" b="1" spc="-6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when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the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conduct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of</a:t>
            </a:r>
            <a:r>
              <a:rPr sz="2000" b="1" spc="-3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another</a:t>
            </a:r>
            <a:r>
              <a:rPr sz="2000" b="1" spc="-25" dirty="0">
                <a:latin typeface="Corbel"/>
                <a:cs typeface="Corbel"/>
              </a:rPr>
              <a:t> </a:t>
            </a:r>
            <a:r>
              <a:rPr sz="2000" b="1" spc="-10" dirty="0">
                <a:latin typeface="Corbel"/>
                <a:cs typeface="Corbel"/>
              </a:rPr>
              <a:t>patron </a:t>
            </a:r>
            <a:r>
              <a:rPr sz="2000" b="1" dirty="0">
                <a:latin typeface="Corbel"/>
                <a:cs typeface="Corbel"/>
              </a:rPr>
              <a:t>puts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the</a:t>
            </a:r>
            <a:r>
              <a:rPr sz="2000" b="1" spc="-2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Licensee</a:t>
            </a:r>
            <a:r>
              <a:rPr sz="2000" b="1" spc="-6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or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its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employees</a:t>
            </a:r>
            <a:r>
              <a:rPr sz="2000" b="1" spc="-6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on</a:t>
            </a:r>
            <a:r>
              <a:rPr sz="2000" b="1" spc="-2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notice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spc="-20" dirty="0">
                <a:latin typeface="Corbel"/>
                <a:cs typeface="Corbel"/>
              </a:rPr>
              <a:t>that </a:t>
            </a:r>
            <a:r>
              <a:rPr sz="2000" b="1" dirty="0">
                <a:latin typeface="Corbel"/>
                <a:cs typeface="Corbel"/>
              </a:rPr>
              <a:t>harm</a:t>
            </a:r>
            <a:r>
              <a:rPr sz="2000" b="1" spc="-2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is</a:t>
            </a:r>
            <a:r>
              <a:rPr sz="2000" b="1" spc="-30" dirty="0">
                <a:latin typeface="Corbel"/>
                <a:cs typeface="Corbel"/>
              </a:rPr>
              <a:t> </a:t>
            </a:r>
            <a:r>
              <a:rPr sz="2000" b="1" spc="-10" dirty="0">
                <a:latin typeface="Corbel"/>
                <a:cs typeface="Corbel"/>
              </a:rPr>
              <a:t>imminent.</a:t>
            </a:r>
            <a:endParaRPr sz="2000">
              <a:latin typeface="Corbel"/>
              <a:cs typeface="Corbel"/>
            </a:endParaRPr>
          </a:p>
          <a:p>
            <a:pPr marL="12700" marR="476884" algn="just">
              <a:lnSpc>
                <a:spcPts val="2160"/>
              </a:lnSpc>
              <a:spcBef>
                <a:spcPts val="2160"/>
              </a:spcBef>
            </a:pPr>
            <a:r>
              <a:rPr sz="2000" b="1" dirty="0">
                <a:latin typeface="Corbel"/>
                <a:cs typeface="Corbel"/>
              </a:rPr>
              <a:t>A</a:t>
            </a:r>
            <a:r>
              <a:rPr sz="2000" b="1" spc="-3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Licensee</a:t>
            </a:r>
            <a:r>
              <a:rPr sz="2000" b="1" spc="-6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may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discharge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its</a:t>
            </a:r>
            <a:r>
              <a:rPr sz="2000" b="1" spc="-2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duty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to</a:t>
            </a:r>
            <a:r>
              <a:rPr sz="2000" b="1" spc="-15" dirty="0">
                <a:latin typeface="Corbel"/>
                <a:cs typeface="Corbel"/>
              </a:rPr>
              <a:t> </a:t>
            </a:r>
            <a:r>
              <a:rPr sz="2000" b="1" spc="-10" dirty="0">
                <a:latin typeface="Corbel"/>
                <a:cs typeface="Corbel"/>
              </a:rPr>
              <a:t>protect </a:t>
            </a:r>
            <a:r>
              <a:rPr sz="2000" b="1" dirty="0">
                <a:latin typeface="Corbel"/>
                <a:cs typeface="Corbel"/>
              </a:rPr>
              <a:t>patrons</a:t>
            </a:r>
            <a:r>
              <a:rPr sz="2000" b="1" spc="-2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by</a:t>
            </a:r>
            <a:r>
              <a:rPr sz="2000" b="1" spc="-5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taking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steps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to</a:t>
            </a:r>
            <a:r>
              <a:rPr sz="2000" b="1" spc="-3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prevent</a:t>
            </a:r>
            <a:r>
              <a:rPr sz="2000" b="1" spc="-4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the</a:t>
            </a:r>
            <a:r>
              <a:rPr sz="2000" b="1" spc="-25" dirty="0">
                <a:latin typeface="Corbel"/>
                <a:cs typeface="Corbel"/>
              </a:rPr>
              <a:t> </a:t>
            </a:r>
            <a:r>
              <a:rPr sz="2000" b="1" spc="-10" dirty="0">
                <a:latin typeface="Corbel"/>
                <a:cs typeface="Corbel"/>
              </a:rPr>
              <a:t>harm, </a:t>
            </a:r>
            <a:r>
              <a:rPr sz="2000" b="1" dirty="0">
                <a:latin typeface="Corbel"/>
                <a:cs typeface="Corbel"/>
              </a:rPr>
              <a:t>such</a:t>
            </a:r>
            <a:r>
              <a:rPr sz="2000" b="1" spc="-3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as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calling</a:t>
            </a:r>
            <a:r>
              <a:rPr sz="2000" b="1" spc="-5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the</a:t>
            </a:r>
            <a:r>
              <a:rPr sz="2000" b="1" spc="-15" dirty="0">
                <a:latin typeface="Corbel"/>
                <a:cs typeface="Corbel"/>
              </a:rPr>
              <a:t> </a:t>
            </a:r>
            <a:r>
              <a:rPr sz="2000" b="1" spc="-10" dirty="0">
                <a:latin typeface="Corbel"/>
                <a:cs typeface="Corbel"/>
              </a:rPr>
              <a:t>police.</a:t>
            </a:r>
            <a:endParaRPr sz="2000">
              <a:latin typeface="Corbel"/>
              <a:cs typeface="Corbel"/>
            </a:endParaRPr>
          </a:p>
          <a:p>
            <a:pPr marL="12700" marR="5080">
              <a:lnSpc>
                <a:spcPts val="2160"/>
              </a:lnSpc>
              <a:spcBef>
                <a:spcPts val="2160"/>
              </a:spcBef>
            </a:pPr>
            <a:r>
              <a:rPr sz="2000" b="1" dirty="0">
                <a:latin typeface="Corbel"/>
                <a:cs typeface="Corbel"/>
              </a:rPr>
              <a:t>It</a:t>
            </a:r>
            <a:r>
              <a:rPr sz="2000" b="1" spc="-1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is</a:t>
            </a:r>
            <a:r>
              <a:rPr sz="2000" b="1" spc="-2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the </a:t>
            </a:r>
            <a:r>
              <a:rPr sz="2000" b="1" spc="-10" dirty="0">
                <a:latin typeface="Corbel"/>
                <a:cs typeface="Corbel"/>
              </a:rPr>
              <a:t>responsibility</a:t>
            </a:r>
            <a:r>
              <a:rPr sz="2000" b="1" spc="-4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of</a:t>
            </a:r>
            <a:r>
              <a:rPr sz="2000" b="1" spc="-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each</a:t>
            </a:r>
            <a:r>
              <a:rPr sz="2000" b="1" spc="-2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licensee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to</a:t>
            </a:r>
            <a:r>
              <a:rPr sz="2000" b="1" spc="-10" dirty="0">
                <a:latin typeface="Corbel"/>
                <a:cs typeface="Corbel"/>
              </a:rPr>
              <a:t> exercise </a:t>
            </a:r>
            <a:r>
              <a:rPr sz="2000" b="1" dirty="0">
                <a:latin typeface="Corbel"/>
                <a:cs typeface="Corbel"/>
              </a:rPr>
              <a:t>close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supervision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of</a:t>
            </a:r>
            <a:r>
              <a:rPr sz="2000" b="1" spc="-2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its</a:t>
            </a:r>
            <a:r>
              <a:rPr sz="2000" b="1" spc="-2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premises</a:t>
            </a:r>
            <a:r>
              <a:rPr sz="2000" b="1" spc="-6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to</a:t>
            </a:r>
            <a:r>
              <a:rPr sz="2000" b="1" spc="-20" dirty="0">
                <a:latin typeface="Corbel"/>
                <a:cs typeface="Corbel"/>
              </a:rPr>
              <a:t> </a:t>
            </a:r>
            <a:r>
              <a:rPr sz="2000" b="1" spc="-10" dirty="0">
                <a:latin typeface="Corbel"/>
                <a:cs typeface="Corbel"/>
              </a:rPr>
              <a:t>ensure </a:t>
            </a:r>
            <a:r>
              <a:rPr sz="2000" b="1" dirty="0">
                <a:latin typeface="Corbel"/>
                <a:cs typeface="Corbel"/>
              </a:rPr>
              <a:t>compliance</a:t>
            </a:r>
            <a:r>
              <a:rPr sz="2000" b="1" spc="-7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with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the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spc="-20" dirty="0">
                <a:latin typeface="Corbel"/>
                <a:cs typeface="Corbel"/>
              </a:rPr>
              <a:t>law.</a:t>
            </a:r>
            <a:endParaRPr sz="2000">
              <a:latin typeface="Corbel"/>
              <a:cs typeface="Corbel"/>
            </a:endParaRPr>
          </a:p>
          <a:p>
            <a:pPr marL="12700" marR="382270">
              <a:lnSpc>
                <a:spcPts val="2160"/>
              </a:lnSpc>
              <a:spcBef>
                <a:spcPts val="2165"/>
              </a:spcBef>
            </a:pPr>
            <a:r>
              <a:rPr sz="2000" b="1" dirty="0">
                <a:latin typeface="Corbel"/>
                <a:cs typeface="Corbel"/>
              </a:rPr>
              <a:t>There</a:t>
            </a:r>
            <a:r>
              <a:rPr sz="2000" b="1" spc="-2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has</a:t>
            </a:r>
            <a:r>
              <a:rPr sz="2000" b="1" spc="-2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been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an</a:t>
            </a:r>
            <a:r>
              <a:rPr sz="2000" b="1" spc="-1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increase</a:t>
            </a:r>
            <a:r>
              <a:rPr sz="2000" b="1" spc="-4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in</a:t>
            </a:r>
            <a:r>
              <a:rPr sz="2000" b="1" spc="-30" dirty="0">
                <a:latin typeface="Corbel"/>
                <a:cs typeface="Corbel"/>
              </a:rPr>
              <a:t> </a:t>
            </a:r>
            <a:r>
              <a:rPr sz="2000" b="1" spc="-20" dirty="0">
                <a:latin typeface="Corbel"/>
                <a:cs typeface="Corbel"/>
              </a:rPr>
              <a:t>non-</a:t>
            </a:r>
            <a:r>
              <a:rPr sz="2000" b="1" spc="-10" dirty="0">
                <a:latin typeface="Corbel"/>
                <a:cs typeface="Corbel"/>
              </a:rPr>
              <a:t>consensual </a:t>
            </a:r>
            <a:r>
              <a:rPr sz="2000" b="1" dirty="0">
                <a:latin typeface="Corbel"/>
                <a:cs typeface="Corbel"/>
              </a:rPr>
              <a:t>drugging</a:t>
            </a:r>
            <a:r>
              <a:rPr sz="2000" b="1" spc="-5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at</a:t>
            </a:r>
            <a:r>
              <a:rPr sz="2000" b="1" spc="-2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bars,</a:t>
            </a:r>
            <a:r>
              <a:rPr sz="2000" b="1" spc="-3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clubs,</a:t>
            </a:r>
            <a:r>
              <a:rPr sz="2000" b="1" spc="-3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and</a:t>
            </a:r>
            <a:r>
              <a:rPr sz="2000" b="1" spc="-4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other</a:t>
            </a:r>
            <a:r>
              <a:rPr sz="2000" b="1" spc="-10" dirty="0">
                <a:latin typeface="Corbel"/>
                <a:cs typeface="Corbel"/>
              </a:rPr>
              <a:t> licensed </a:t>
            </a:r>
            <a:r>
              <a:rPr sz="2000" b="1" dirty="0">
                <a:latin typeface="Corbel"/>
                <a:cs typeface="Corbel"/>
              </a:rPr>
              <a:t>premises.</a:t>
            </a:r>
            <a:r>
              <a:rPr sz="2000" b="1" spc="3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Licensees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are</a:t>
            </a:r>
            <a:r>
              <a:rPr sz="2000" b="1" spc="-60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asked</a:t>
            </a:r>
            <a:r>
              <a:rPr sz="2000" b="1" spc="-4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to</a:t>
            </a:r>
            <a:r>
              <a:rPr sz="2000" b="1" spc="-15" dirty="0">
                <a:latin typeface="Corbel"/>
                <a:cs typeface="Corbel"/>
              </a:rPr>
              <a:t> </a:t>
            </a:r>
            <a:r>
              <a:rPr sz="2000" b="1" dirty="0">
                <a:latin typeface="Corbel"/>
                <a:cs typeface="Corbel"/>
              </a:rPr>
              <a:t>be</a:t>
            </a:r>
            <a:r>
              <a:rPr sz="2000" b="1" spc="-40" dirty="0">
                <a:latin typeface="Corbel"/>
                <a:cs typeface="Corbel"/>
              </a:rPr>
              <a:t> </a:t>
            </a:r>
            <a:r>
              <a:rPr sz="2000" b="1" spc="-10" dirty="0">
                <a:latin typeface="Corbel"/>
                <a:cs typeface="Corbel"/>
              </a:rPr>
              <a:t>vigilant.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9900"/>
                </a:solidFill>
              </a:rPr>
              <a:t>Licensees</a:t>
            </a:r>
            <a:r>
              <a:rPr sz="2000" spc="-75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have</a:t>
            </a:r>
            <a:r>
              <a:rPr sz="2000" spc="-35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a</a:t>
            </a:r>
            <a:r>
              <a:rPr sz="2000" spc="-40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duty</a:t>
            </a:r>
            <a:r>
              <a:rPr sz="2000" spc="-40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to</a:t>
            </a:r>
            <a:r>
              <a:rPr sz="2000" spc="-25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protect</a:t>
            </a:r>
            <a:r>
              <a:rPr sz="2000" spc="-35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their</a:t>
            </a:r>
            <a:r>
              <a:rPr sz="2000" spc="-35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patrons</a:t>
            </a:r>
            <a:r>
              <a:rPr sz="2000" spc="-25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and</a:t>
            </a:r>
            <a:r>
              <a:rPr sz="2000" spc="-55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others</a:t>
            </a:r>
            <a:r>
              <a:rPr sz="2000" spc="-15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from</a:t>
            </a:r>
            <a:r>
              <a:rPr sz="2000" spc="-35" dirty="0">
                <a:solidFill>
                  <a:srgbClr val="FF9900"/>
                </a:solidFill>
              </a:rPr>
              <a:t> </a:t>
            </a:r>
            <a:r>
              <a:rPr sz="2000" dirty="0">
                <a:solidFill>
                  <a:srgbClr val="FF9900"/>
                </a:solidFill>
              </a:rPr>
              <a:t>foreseeable</a:t>
            </a:r>
            <a:r>
              <a:rPr sz="2000" spc="-60" dirty="0">
                <a:solidFill>
                  <a:srgbClr val="FF9900"/>
                </a:solidFill>
              </a:rPr>
              <a:t> </a:t>
            </a:r>
            <a:r>
              <a:rPr sz="2000" spc="-20" dirty="0">
                <a:solidFill>
                  <a:srgbClr val="FF9900"/>
                </a:solidFill>
              </a:rPr>
              <a:t>harm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406" y="1456998"/>
            <a:ext cx="3034339" cy="364121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355">
              <a:lnSpc>
                <a:spcPts val="123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355">
              <a:lnSpc>
                <a:spcPts val="123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237" y="545302"/>
            <a:ext cx="974471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4286885" marR="5080" indent="-4274820">
              <a:lnSpc>
                <a:spcPts val="2110"/>
              </a:lnSpc>
              <a:spcBef>
                <a:spcPts val="210"/>
              </a:spcBef>
            </a:pPr>
            <a:r>
              <a:rPr sz="18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FOOD</a:t>
            </a:r>
            <a:r>
              <a:rPr sz="1800" u="sng" spc="-11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AND</a:t>
            </a:r>
            <a:r>
              <a:rPr sz="1800" u="sng" spc="-11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BEVERAGES</a:t>
            </a:r>
            <a:r>
              <a:rPr sz="1800" u="sng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CONTAINING</a:t>
            </a:r>
            <a:r>
              <a:rPr sz="18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HEMP</a:t>
            </a:r>
            <a:r>
              <a:rPr sz="1800" u="sng" spc="-1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DERIVED</a:t>
            </a:r>
            <a:r>
              <a:rPr sz="1800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CBD</a:t>
            </a:r>
            <a:r>
              <a:rPr sz="1800" u="sng" spc="-10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AND/OR</a:t>
            </a:r>
            <a:r>
              <a:rPr sz="1800" u="sng" spc="-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THC</a:t>
            </a:r>
            <a:r>
              <a:rPr sz="1800" u="sng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ON</a:t>
            </a:r>
            <a:r>
              <a:rPr sz="1800" u="sng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LICENSED</a:t>
            </a:r>
            <a:r>
              <a:rPr sz="1800" u="none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PREMISES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solidFill>
                  <a:srgbClr val="006FC0"/>
                </a:solidFill>
              </a:rPr>
              <a:t>Please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be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advised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that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it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is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unlawful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to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manufacture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and/or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sell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food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or</a:t>
            </a:r>
            <a:r>
              <a:rPr sz="1800" spc="-1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beverages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containing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spc="-20" dirty="0">
                <a:solidFill>
                  <a:srgbClr val="006FC0"/>
                </a:solidFill>
              </a:rPr>
              <a:t>hemp </a:t>
            </a:r>
            <a:r>
              <a:rPr sz="1800" dirty="0">
                <a:solidFill>
                  <a:srgbClr val="006FC0"/>
                </a:solidFill>
              </a:rPr>
              <a:t>derived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CBD</a:t>
            </a:r>
            <a:r>
              <a:rPr sz="1800" spc="-1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and/or</a:t>
            </a:r>
            <a:r>
              <a:rPr sz="1800" spc="-6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THC.</a:t>
            </a:r>
            <a:r>
              <a:rPr sz="1800" spc="39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This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applies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to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alcoholic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and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spc="-10" dirty="0">
                <a:solidFill>
                  <a:srgbClr val="006FC0"/>
                </a:solidFill>
              </a:rPr>
              <a:t>non-</a:t>
            </a:r>
            <a:r>
              <a:rPr sz="1800" dirty="0">
                <a:solidFill>
                  <a:srgbClr val="006FC0"/>
                </a:solidFill>
              </a:rPr>
              <a:t>alcoholic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beverages.</a:t>
            </a:r>
            <a:r>
              <a:rPr sz="1800" spc="37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These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products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spc="-20" dirty="0">
                <a:solidFill>
                  <a:srgbClr val="006FC0"/>
                </a:solidFill>
              </a:rPr>
              <a:t>must </a:t>
            </a:r>
            <a:r>
              <a:rPr sz="1800" dirty="0">
                <a:solidFill>
                  <a:srgbClr val="006FC0"/>
                </a:solidFill>
              </a:rPr>
              <a:t>be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taken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off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the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shelf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immediately.</a:t>
            </a:r>
            <a:r>
              <a:rPr sz="1800" spc="28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Any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licensee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found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in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violation</a:t>
            </a:r>
            <a:r>
              <a:rPr sz="1800" spc="-5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of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importing,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spc="-10" dirty="0">
                <a:solidFill>
                  <a:srgbClr val="006FC0"/>
                </a:solidFill>
              </a:rPr>
              <a:t>manufacturing, </a:t>
            </a:r>
            <a:r>
              <a:rPr sz="1800" dirty="0">
                <a:solidFill>
                  <a:srgbClr val="006FC0"/>
                </a:solidFill>
              </a:rPr>
              <a:t>transporting,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selling,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and/or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possessing</a:t>
            </a:r>
            <a:r>
              <a:rPr sz="1800" spc="-1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on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its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licensed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premises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food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and/or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beverages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containing</a:t>
            </a:r>
            <a:r>
              <a:rPr sz="1800" spc="-50" dirty="0">
                <a:solidFill>
                  <a:srgbClr val="006FC0"/>
                </a:solidFill>
              </a:rPr>
              <a:t> </a:t>
            </a:r>
            <a:r>
              <a:rPr sz="1800" spc="-20" dirty="0">
                <a:solidFill>
                  <a:srgbClr val="006FC0"/>
                </a:solidFill>
              </a:rPr>
              <a:t>hemp </a:t>
            </a:r>
            <a:r>
              <a:rPr sz="1800" dirty="0">
                <a:solidFill>
                  <a:srgbClr val="006FC0"/>
                </a:solidFill>
              </a:rPr>
              <a:t>derived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CBD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and/or</a:t>
            </a:r>
            <a:r>
              <a:rPr sz="1800" spc="-6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THC</a:t>
            </a:r>
            <a:r>
              <a:rPr sz="1800" spc="-1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faces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potential</a:t>
            </a:r>
            <a:r>
              <a:rPr sz="1800" spc="-5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suspension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or</a:t>
            </a:r>
            <a:r>
              <a:rPr sz="1800" spc="-1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revocation</a:t>
            </a:r>
            <a:r>
              <a:rPr sz="1800" spc="-5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of</a:t>
            </a:r>
            <a:r>
              <a:rPr sz="1800" spc="-1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its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license.</a:t>
            </a:r>
            <a:r>
              <a:rPr sz="1800" spc="36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Wholesalers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spc="-20" dirty="0">
                <a:solidFill>
                  <a:srgbClr val="006FC0"/>
                </a:solidFill>
              </a:rPr>
              <a:t>must </a:t>
            </a:r>
            <a:r>
              <a:rPr sz="1800" dirty="0">
                <a:solidFill>
                  <a:srgbClr val="006FC0"/>
                </a:solidFill>
              </a:rPr>
              <a:t>retrieve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all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food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and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beverages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containing</a:t>
            </a:r>
            <a:r>
              <a:rPr sz="1800" spc="-5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hemp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derived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CBD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and/or</a:t>
            </a:r>
            <a:r>
              <a:rPr sz="1800" spc="-6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THC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sold</a:t>
            </a:r>
            <a:r>
              <a:rPr sz="1800" spc="-1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and/or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delivered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by</a:t>
            </a:r>
            <a:r>
              <a:rPr sz="1800" spc="-15" dirty="0">
                <a:solidFill>
                  <a:srgbClr val="006FC0"/>
                </a:solidFill>
              </a:rPr>
              <a:t> </a:t>
            </a:r>
            <a:r>
              <a:rPr sz="1800" spc="-20" dirty="0">
                <a:solidFill>
                  <a:srgbClr val="006FC0"/>
                </a:solidFill>
              </a:rPr>
              <a:t>them </a:t>
            </a:r>
            <a:r>
              <a:rPr sz="1800" dirty="0">
                <a:solidFill>
                  <a:srgbClr val="006FC0"/>
                </a:solidFill>
              </a:rPr>
              <a:t>to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retail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licensed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premises</a:t>
            </a:r>
            <a:r>
              <a:rPr sz="1800" spc="-1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at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or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before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their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next</a:t>
            </a:r>
            <a:r>
              <a:rPr sz="1800" spc="-2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delivery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to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each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establishment.</a:t>
            </a:r>
            <a:r>
              <a:rPr sz="1800" spc="375" dirty="0">
                <a:solidFill>
                  <a:srgbClr val="006FC0"/>
                </a:solidFill>
              </a:rPr>
              <a:t> </a:t>
            </a:r>
            <a:r>
              <a:rPr sz="1800" spc="-10" dirty="0">
                <a:solidFill>
                  <a:srgbClr val="006FC0"/>
                </a:solidFill>
              </a:rPr>
              <a:t>This</a:t>
            </a:r>
            <a:r>
              <a:rPr sz="1800" spc="-11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Advisory</a:t>
            </a:r>
            <a:r>
              <a:rPr sz="1800" spc="-1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does</a:t>
            </a:r>
            <a:r>
              <a:rPr sz="1800" spc="-25" dirty="0">
                <a:solidFill>
                  <a:srgbClr val="006FC0"/>
                </a:solidFill>
              </a:rPr>
              <a:t> not </a:t>
            </a:r>
            <a:r>
              <a:rPr sz="1800" dirty="0">
                <a:solidFill>
                  <a:srgbClr val="006FC0"/>
                </a:solidFill>
              </a:rPr>
              <a:t>apply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to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marijuana</a:t>
            </a:r>
            <a:r>
              <a:rPr sz="1800" spc="-3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products</a:t>
            </a:r>
            <a:r>
              <a:rPr sz="1800" spc="-40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manufactured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under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the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jurisdiction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of</a:t>
            </a:r>
            <a:r>
              <a:rPr sz="1800" spc="-2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the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Cannabis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dirty="0">
                <a:solidFill>
                  <a:srgbClr val="006FC0"/>
                </a:solidFill>
              </a:rPr>
              <a:t>Control</a:t>
            </a:r>
            <a:r>
              <a:rPr sz="1800" spc="-35" dirty="0">
                <a:solidFill>
                  <a:srgbClr val="006FC0"/>
                </a:solidFill>
              </a:rPr>
              <a:t> </a:t>
            </a:r>
            <a:r>
              <a:rPr sz="1800" spc="-10" dirty="0">
                <a:solidFill>
                  <a:srgbClr val="006FC0"/>
                </a:solidFill>
              </a:rPr>
              <a:t>Commission.</a:t>
            </a:r>
            <a:endParaRPr sz="1800"/>
          </a:p>
          <a:p>
            <a:pPr marL="12700" marR="853440">
              <a:lnSpc>
                <a:spcPts val="1939"/>
              </a:lnSpc>
              <a:spcBef>
                <a:spcPts val="1980"/>
              </a:spcBef>
            </a:pPr>
            <a:r>
              <a:rPr sz="1800" dirty="0">
                <a:solidFill>
                  <a:srgbClr val="00AF50"/>
                </a:solidFill>
              </a:rPr>
              <a:t>*</a:t>
            </a:r>
            <a:r>
              <a:rPr sz="1800" spc="-2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It</a:t>
            </a:r>
            <a:r>
              <a:rPr sz="1800" spc="-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has</a:t>
            </a:r>
            <a:r>
              <a:rPr sz="1800" spc="-2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always</a:t>
            </a:r>
            <a:r>
              <a:rPr sz="1800" spc="-5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been</a:t>
            </a:r>
            <a:r>
              <a:rPr sz="1800" spc="-2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illegal</a:t>
            </a:r>
            <a:r>
              <a:rPr sz="1800" spc="-3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for</a:t>
            </a:r>
            <a:r>
              <a:rPr sz="1800" spc="-2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alcoholic</a:t>
            </a:r>
            <a:r>
              <a:rPr sz="1800" spc="-2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beverages</a:t>
            </a:r>
            <a:r>
              <a:rPr sz="1800" spc="-4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to</a:t>
            </a:r>
            <a:r>
              <a:rPr sz="1800" spc="-2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contain</a:t>
            </a:r>
            <a:r>
              <a:rPr sz="1800" spc="-2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any</a:t>
            </a:r>
            <a:r>
              <a:rPr sz="1800" spc="-2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CBD</a:t>
            </a:r>
            <a:r>
              <a:rPr sz="1800" spc="-1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and/or</a:t>
            </a:r>
            <a:r>
              <a:rPr sz="1800" spc="-5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THC.</a:t>
            </a:r>
            <a:r>
              <a:rPr sz="1800" spc="335" dirty="0">
                <a:solidFill>
                  <a:srgbClr val="00AF50"/>
                </a:solidFill>
              </a:rPr>
              <a:t> </a:t>
            </a:r>
            <a:r>
              <a:rPr sz="1800" spc="-10" dirty="0">
                <a:solidFill>
                  <a:srgbClr val="00AF50"/>
                </a:solidFill>
              </a:rPr>
              <a:t>Alcoholic </a:t>
            </a:r>
            <a:r>
              <a:rPr sz="1800" dirty="0">
                <a:solidFill>
                  <a:srgbClr val="00AF50"/>
                </a:solidFill>
              </a:rPr>
              <a:t>beverages</a:t>
            </a:r>
            <a:r>
              <a:rPr sz="1800" spc="-5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containing</a:t>
            </a:r>
            <a:r>
              <a:rPr sz="1800" spc="-4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CBD</a:t>
            </a:r>
            <a:r>
              <a:rPr sz="1800" spc="-2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and/or</a:t>
            </a:r>
            <a:r>
              <a:rPr sz="1800" spc="-7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THC</a:t>
            </a:r>
            <a:r>
              <a:rPr sz="1800" spc="-1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are</a:t>
            </a:r>
            <a:r>
              <a:rPr sz="1800" spc="-30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considered</a:t>
            </a:r>
            <a:r>
              <a:rPr sz="1800" spc="-45" dirty="0">
                <a:solidFill>
                  <a:srgbClr val="00AF50"/>
                </a:solidFill>
              </a:rPr>
              <a:t> </a:t>
            </a:r>
            <a:r>
              <a:rPr sz="1800" dirty="0">
                <a:solidFill>
                  <a:srgbClr val="00AF50"/>
                </a:solidFill>
              </a:rPr>
              <a:t>adulterated</a:t>
            </a:r>
            <a:r>
              <a:rPr sz="1800" spc="-55" dirty="0">
                <a:solidFill>
                  <a:srgbClr val="00AF50"/>
                </a:solidFill>
              </a:rPr>
              <a:t> </a:t>
            </a:r>
            <a:r>
              <a:rPr sz="1800" spc="-10" dirty="0">
                <a:solidFill>
                  <a:srgbClr val="00AF50"/>
                </a:solidFill>
              </a:rPr>
              <a:t>beverages.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355">
              <a:lnSpc>
                <a:spcPts val="123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5711" y="618454"/>
            <a:ext cx="687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CHANGES</a:t>
            </a:r>
            <a:r>
              <a:rPr sz="1800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TO</a:t>
            </a:r>
            <a:r>
              <a:rPr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M.G.L.</a:t>
            </a:r>
            <a:r>
              <a:rPr sz="1800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c.</a:t>
            </a:r>
            <a:r>
              <a:rPr sz="1800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138,</a:t>
            </a:r>
            <a:r>
              <a:rPr sz="180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§</a:t>
            </a:r>
            <a:r>
              <a:rPr sz="180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26-</a:t>
            </a:r>
            <a:r>
              <a:rPr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-35" dirty="0">
                <a:solidFill>
                  <a:srgbClr val="000000"/>
                </a:solidFill>
                <a:latin typeface="Times New Roman"/>
                <a:cs typeface="Times New Roman"/>
              </a:rPr>
              <a:t>RETAIL</a:t>
            </a:r>
            <a:r>
              <a:rPr sz="1800" spc="-9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LICENSE</a:t>
            </a:r>
            <a:r>
              <a:rPr sz="1800" spc="-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Times New Roman"/>
                <a:cs typeface="Times New Roman"/>
              </a:rPr>
              <a:t>MANAGERS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38100">
              <a:lnSpc>
                <a:spcPts val="1730"/>
              </a:lnSpc>
              <a:spcBef>
                <a:spcPts val="310"/>
              </a:spcBef>
            </a:pPr>
            <a:r>
              <a:rPr dirty="0"/>
              <a:t>Local</a:t>
            </a:r>
            <a:r>
              <a:rPr spc="-30" dirty="0"/>
              <a:t> </a:t>
            </a:r>
            <a:r>
              <a:rPr dirty="0"/>
              <a:t>Boards</a:t>
            </a:r>
            <a:r>
              <a:rPr spc="-20" dirty="0"/>
              <a:t> </a:t>
            </a:r>
            <a:r>
              <a:rPr dirty="0"/>
              <a:t>may</a:t>
            </a:r>
            <a:r>
              <a:rPr spc="5" dirty="0"/>
              <a:t> </a:t>
            </a:r>
            <a:r>
              <a:rPr dirty="0"/>
              <a:t>now</a:t>
            </a:r>
            <a:r>
              <a:rPr spc="-35" dirty="0"/>
              <a:t> </a:t>
            </a:r>
            <a:r>
              <a:rPr dirty="0"/>
              <a:t>approve</a:t>
            </a:r>
            <a:r>
              <a:rPr spc="-25" dirty="0"/>
              <a:t> </a:t>
            </a:r>
            <a:r>
              <a:rPr dirty="0"/>
              <a:t>a</a:t>
            </a:r>
            <a:r>
              <a:rPr spc="-35" dirty="0"/>
              <a:t> </a:t>
            </a:r>
            <a:r>
              <a:rPr dirty="0"/>
              <a:t>license</a:t>
            </a:r>
            <a:r>
              <a:rPr spc="-10" dirty="0"/>
              <a:t> </a:t>
            </a:r>
            <a:r>
              <a:rPr dirty="0"/>
              <a:t>manager</a:t>
            </a:r>
            <a:r>
              <a:rPr spc="15" dirty="0"/>
              <a:t> </a:t>
            </a:r>
            <a:r>
              <a:rPr dirty="0"/>
              <a:t>who</a:t>
            </a:r>
            <a:r>
              <a:rPr spc="-30" dirty="0"/>
              <a:t> </a:t>
            </a:r>
            <a:r>
              <a:rPr dirty="0"/>
              <a:t>is</a:t>
            </a:r>
            <a:r>
              <a:rPr spc="-20" dirty="0"/>
              <a:t> </a:t>
            </a:r>
            <a:r>
              <a:rPr dirty="0"/>
              <a:t>either</a:t>
            </a:r>
            <a:r>
              <a:rPr spc="-15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dirty="0"/>
              <a:t>United</a:t>
            </a:r>
            <a:r>
              <a:rPr spc="-20" dirty="0"/>
              <a:t> </a:t>
            </a:r>
            <a:r>
              <a:rPr dirty="0"/>
              <a:t>States</a:t>
            </a:r>
            <a:r>
              <a:rPr spc="-10" dirty="0"/>
              <a:t> </a:t>
            </a:r>
            <a:r>
              <a:rPr dirty="0"/>
              <a:t>citizen or</a:t>
            </a:r>
            <a:r>
              <a:rPr spc="-40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dirty="0"/>
              <a:t>“qualified</a:t>
            </a:r>
            <a:r>
              <a:rPr spc="-20" dirty="0"/>
              <a:t> </a:t>
            </a:r>
            <a:r>
              <a:rPr dirty="0"/>
              <a:t>alien</a:t>
            </a:r>
            <a:r>
              <a:rPr spc="-5" dirty="0"/>
              <a:t> </a:t>
            </a:r>
            <a:r>
              <a:rPr dirty="0"/>
              <a:t>under</a:t>
            </a:r>
            <a:r>
              <a:rPr spc="-40" dirty="0"/>
              <a:t> </a:t>
            </a:r>
            <a:r>
              <a:rPr spc="-25" dirty="0"/>
              <a:t>the </a:t>
            </a:r>
            <a:r>
              <a:rPr dirty="0"/>
              <a:t>Immigration</a:t>
            </a:r>
            <a:r>
              <a:rPr spc="30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spc="-10" dirty="0"/>
              <a:t>Nationality</a:t>
            </a:r>
            <a:r>
              <a:rPr spc="-80" dirty="0"/>
              <a:t> </a:t>
            </a:r>
            <a:r>
              <a:rPr dirty="0"/>
              <a:t>Act,</a:t>
            </a:r>
            <a:r>
              <a:rPr spc="-10" dirty="0"/>
              <a:t> </a:t>
            </a:r>
            <a:r>
              <a:rPr dirty="0"/>
              <a:t>8</a:t>
            </a:r>
            <a:r>
              <a:rPr spc="-25" dirty="0"/>
              <a:t> </a:t>
            </a:r>
            <a:r>
              <a:rPr dirty="0"/>
              <a:t>U.S.C.</a:t>
            </a:r>
            <a:r>
              <a:rPr spc="-30" dirty="0"/>
              <a:t> </a:t>
            </a:r>
            <a:r>
              <a:rPr spc="-10" dirty="0"/>
              <a:t>1101.”</a:t>
            </a:r>
          </a:p>
          <a:p>
            <a:pPr marL="12700" marR="5080">
              <a:lnSpc>
                <a:spcPts val="1730"/>
              </a:lnSpc>
              <a:spcBef>
                <a:spcPts val="1725"/>
              </a:spcBef>
            </a:pPr>
            <a:r>
              <a:rPr dirty="0"/>
              <a:t>If</a:t>
            </a:r>
            <a:r>
              <a:rPr spc="-25" dirty="0"/>
              <a:t> </a:t>
            </a:r>
            <a:r>
              <a:rPr dirty="0"/>
              <a:t>a</a:t>
            </a:r>
            <a:r>
              <a:rPr spc="-30" dirty="0"/>
              <a:t> </a:t>
            </a:r>
            <a:r>
              <a:rPr dirty="0"/>
              <a:t>proposed</a:t>
            </a:r>
            <a:r>
              <a:rPr spc="-35" dirty="0"/>
              <a:t> </a:t>
            </a:r>
            <a:r>
              <a:rPr dirty="0"/>
              <a:t>license</a:t>
            </a:r>
            <a:r>
              <a:rPr spc="-15" dirty="0"/>
              <a:t> </a:t>
            </a:r>
            <a:r>
              <a:rPr dirty="0"/>
              <a:t>manager</a:t>
            </a:r>
            <a:r>
              <a:rPr spc="10" dirty="0"/>
              <a:t> </a:t>
            </a:r>
            <a:r>
              <a:rPr dirty="0"/>
              <a:t>is</a:t>
            </a:r>
            <a:r>
              <a:rPr spc="-40" dirty="0"/>
              <a:t> </a:t>
            </a:r>
            <a:r>
              <a:rPr dirty="0"/>
              <a:t>not</a:t>
            </a:r>
            <a:r>
              <a:rPr spc="-30" dirty="0"/>
              <a:t> </a:t>
            </a:r>
            <a:r>
              <a:rPr dirty="0"/>
              <a:t>a</a:t>
            </a:r>
            <a:r>
              <a:rPr spc="-40" dirty="0"/>
              <a:t> </a:t>
            </a:r>
            <a:r>
              <a:rPr dirty="0"/>
              <a:t>United</a:t>
            </a:r>
            <a:r>
              <a:rPr spc="-25" dirty="0"/>
              <a:t> </a:t>
            </a:r>
            <a:r>
              <a:rPr dirty="0"/>
              <a:t>States</a:t>
            </a:r>
            <a:r>
              <a:rPr spc="-20" dirty="0"/>
              <a:t> </a:t>
            </a:r>
            <a:r>
              <a:rPr dirty="0"/>
              <a:t>citizen,</a:t>
            </a:r>
            <a:r>
              <a:rPr spc="-10" dirty="0"/>
              <a:t> </a:t>
            </a:r>
            <a:r>
              <a:rPr dirty="0"/>
              <a:t>they</a:t>
            </a:r>
            <a:r>
              <a:rPr spc="-25" dirty="0"/>
              <a:t> </a:t>
            </a:r>
            <a:r>
              <a:rPr dirty="0"/>
              <a:t>must provide</a:t>
            </a:r>
            <a:r>
              <a:rPr spc="-40" dirty="0"/>
              <a:t> </a:t>
            </a:r>
            <a:r>
              <a:rPr dirty="0"/>
              <a:t>documentation</a:t>
            </a:r>
            <a:r>
              <a:rPr spc="5" dirty="0"/>
              <a:t> </a:t>
            </a:r>
            <a:r>
              <a:rPr dirty="0"/>
              <a:t>from</a:t>
            </a:r>
            <a:r>
              <a:rPr spc="-25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dirty="0"/>
              <a:t>United</a:t>
            </a:r>
            <a:r>
              <a:rPr spc="-25" dirty="0"/>
              <a:t> </a:t>
            </a:r>
            <a:r>
              <a:rPr spc="-10" dirty="0"/>
              <a:t>States </a:t>
            </a:r>
            <a:r>
              <a:rPr dirty="0"/>
              <a:t>federal</a:t>
            </a:r>
            <a:r>
              <a:rPr spc="-15" dirty="0"/>
              <a:t> </a:t>
            </a:r>
            <a:r>
              <a:rPr dirty="0"/>
              <a:t>government</a:t>
            </a:r>
            <a:r>
              <a:rPr spc="5" dirty="0"/>
              <a:t> </a:t>
            </a:r>
            <a:r>
              <a:rPr dirty="0"/>
              <a:t>evidencing</a:t>
            </a:r>
            <a:r>
              <a:rPr spc="-20" dirty="0"/>
              <a:t> </a:t>
            </a:r>
            <a:r>
              <a:rPr dirty="0"/>
              <a:t>they</a:t>
            </a:r>
            <a:r>
              <a:rPr spc="-35" dirty="0"/>
              <a:t> </a:t>
            </a:r>
            <a:r>
              <a:rPr dirty="0"/>
              <a:t>are</a:t>
            </a:r>
            <a:r>
              <a:rPr spc="-10" dirty="0"/>
              <a:t> </a:t>
            </a:r>
            <a:r>
              <a:rPr dirty="0"/>
              <a:t>a</a:t>
            </a:r>
            <a:r>
              <a:rPr spc="-30" dirty="0"/>
              <a:t> </a:t>
            </a:r>
            <a:r>
              <a:rPr dirty="0"/>
              <a:t>“qualified</a:t>
            </a:r>
            <a:r>
              <a:rPr spc="-20" dirty="0"/>
              <a:t> </a:t>
            </a:r>
            <a:r>
              <a:rPr dirty="0"/>
              <a:t>alien</a:t>
            </a:r>
            <a:r>
              <a:rPr spc="-10" dirty="0"/>
              <a:t> </a:t>
            </a:r>
            <a:r>
              <a:rPr dirty="0"/>
              <a:t>under</a:t>
            </a:r>
            <a:r>
              <a:rPr spc="-40" dirty="0"/>
              <a:t> </a:t>
            </a:r>
            <a:r>
              <a:rPr dirty="0"/>
              <a:t>the</a:t>
            </a:r>
            <a:r>
              <a:rPr spc="-25" dirty="0"/>
              <a:t> </a:t>
            </a:r>
            <a:r>
              <a:rPr dirty="0"/>
              <a:t>Immigration</a:t>
            </a:r>
            <a:r>
              <a:rPr spc="25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Nationality</a:t>
            </a:r>
            <a:r>
              <a:rPr spc="-85" dirty="0"/>
              <a:t> </a:t>
            </a:r>
            <a:r>
              <a:rPr dirty="0"/>
              <a:t>Act,</a:t>
            </a:r>
            <a:r>
              <a:rPr spc="-25" dirty="0"/>
              <a:t> </a:t>
            </a:r>
            <a:r>
              <a:rPr dirty="0"/>
              <a:t>8</a:t>
            </a:r>
            <a:r>
              <a:rPr spc="-35" dirty="0"/>
              <a:t> </a:t>
            </a:r>
            <a:r>
              <a:rPr dirty="0"/>
              <a:t>U.S.C.</a:t>
            </a:r>
            <a:r>
              <a:rPr spc="-25" dirty="0"/>
              <a:t> </a:t>
            </a:r>
            <a:r>
              <a:rPr spc="-10" dirty="0"/>
              <a:t>1101.” </a:t>
            </a:r>
            <a:r>
              <a:rPr dirty="0"/>
              <a:t>Acceptable</a:t>
            </a:r>
            <a:r>
              <a:rPr spc="-25" dirty="0"/>
              <a:t> </a:t>
            </a:r>
            <a:r>
              <a:rPr dirty="0"/>
              <a:t>documentation</a:t>
            </a:r>
            <a:r>
              <a:rPr spc="15" dirty="0"/>
              <a:t> </a:t>
            </a:r>
            <a:r>
              <a:rPr dirty="0"/>
              <a:t>includes</a:t>
            </a:r>
            <a:r>
              <a:rPr spc="-30" dirty="0"/>
              <a:t> </a:t>
            </a:r>
            <a:r>
              <a:rPr dirty="0"/>
              <a:t>but</a:t>
            </a:r>
            <a:r>
              <a:rPr spc="-45" dirty="0"/>
              <a:t> </a:t>
            </a:r>
            <a:r>
              <a:rPr dirty="0"/>
              <a:t>is</a:t>
            </a:r>
            <a:r>
              <a:rPr spc="-35" dirty="0"/>
              <a:t> </a:t>
            </a:r>
            <a:r>
              <a:rPr dirty="0"/>
              <a:t>not</a:t>
            </a:r>
            <a:r>
              <a:rPr spc="-45" dirty="0"/>
              <a:t> </a:t>
            </a:r>
            <a:r>
              <a:rPr dirty="0"/>
              <a:t>limited</a:t>
            </a:r>
            <a:r>
              <a:rPr spc="15" dirty="0"/>
              <a:t> </a:t>
            </a:r>
            <a:r>
              <a:rPr dirty="0"/>
              <a:t>to</a:t>
            </a:r>
            <a:r>
              <a:rPr spc="-30" dirty="0"/>
              <a:t> </a:t>
            </a:r>
            <a:r>
              <a:rPr dirty="0"/>
              <a:t>a</a:t>
            </a:r>
            <a:r>
              <a:rPr spc="-35" dirty="0"/>
              <a:t> </a:t>
            </a:r>
            <a:r>
              <a:rPr dirty="0"/>
              <a:t>Permanent</a:t>
            </a:r>
            <a:r>
              <a:rPr spc="10" dirty="0"/>
              <a:t> </a:t>
            </a:r>
            <a:r>
              <a:rPr dirty="0"/>
              <a:t>Resident</a:t>
            </a:r>
            <a:r>
              <a:rPr spc="-35" dirty="0"/>
              <a:t> </a:t>
            </a:r>
            <a:r>
              <a:rPr dirty="0"/>
              <a:t>Card</a:t>
            </a:r>
            <a:r>
              <a:rPr spc="-35" dirty="0"/>
              <a:t> </a:t>
            </a:r>
            <a:r>
              <a:rPr dirty="0"/>
              <a:t>“Green</a:t>
            </a:r>
            <a:r>
              <a:rPr spc="-40" dirty="0"/>
              <a:t> </a:t>
            </a:r>
            <a:r>
              <a:rPr dirty="0"/>
              <a:t>Card,”</a:t>
            </a:r>
            <a:r>
              <a:rPr spc="-20" dirty="0"/>
              <a:t> </a:t>
            </a:r>
            <a:r>
              <a:rPr dirty="0"/>
              <a:t>or</a:t>
            </a:r>
            <a:r>
              <a:rPr spc="-35" dirty="0"/>
              <a:t> </a:t>
            </a:r>
            <a:r>
              <a:rPr spc="-10" dirty="0"/>
              <a:t>Employment </a:t>
            </a:r>
            <a:r>
              <a:rPr dirty="0"/>
              <a:t>Authorization</a:t>
            </a:r>
            <a:r>
              <a:rPr spc="-35" dirty="0"/>
              <a:t> </a:t>
            </a:r>
            <a:r>
              <a:rPr spc="-10" dirty="0"/>
              <a:t>Document.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pc="-10" dirty="0"/>
          </a:p>
          <a:p>
            <a:pPr marL="12700" marR="197485">
              <a:lnSpc>
                <a:spcPts val="1730"/>
              </a:lnSpc>
            </a:pPr>
            <a:r>
              <a:rPr dirty="0"/>
              <a:t>The</a:t>
            </a:r>
            <a:r>
              <a:rPr spc="-40" dirty="0"/>
              <a:t> </a:t>
            </a:r>
            <a:r>
              <a:rPr dirty="0"/>
              <a:t>law</a:t>
            </a:r>
            <a:r>
              <a:rPr spc="-40" dirty="0"/>
              <a:t> </a:t>
            </a:r>
            <a:r>
              <a:rPr dirty="0"/>
              <a:t>also</a:t>
            </a:r>
            <a:r>
              <a:rPr spc="-30" dirty="0"/>
              <a:t> </a:t>
            </a:r>
            <a:r>
              <a:rPr dirty="0"/>
              <a:t>authorizes</a:t>
            </a:r>
            <a:r>
              <a:rPr spc="-25" dirty="0"/>
              <a:t> </a:t>
            </a:r>
            <a:r>
              <a:rPr dirty="0"/>
              <a:t>sole</a:t>
            </a:r>
            <a:r>
              <a:rPr spc="-40" dirty="0"/>
              <a:t> </a:t>
            </a:r>
            <a:r>
              <a:rPr dirty="0"/>
              <a:t>proprietors</a:t>
            </a:r>
            <a:r>
              <a:rPr spc="-10" dirty="0"/>
              <a:t> </a:t>
            </a:r>
            <a:r>
              <a:rPr dirty="0"/>
              <a:t>and</a:t>
            </a:r>
            <a:r>
              <a:rPr spc="-45" dirty="0"/>
              <a:t> </a:t>
            </a:r>
            <a:r>
              <a:rPr dirty="0"/>
              <a:t>partnerships</a:t>
            </a:r>
            <a:r>
              <a:rPr spc="-25" dirty="0"/>
              <a:t> </a:t>
            </a:r>
            <a:r>
              <a:rPr dirty="0"/>
              <a:t>to</a:t>
            </a:r>
            <a:r>
              <a:rPr spc="-30" dirty="0"/>
              <a:t> </a:t>
            </a:r>
            <a:r>
              <a:rPr dirty="0"/>
              <a:t>apply</a:t>
            </a:r>
            <a:r>
              <a:rPr spc="-45" dirty="0"/>
              <a:t> </a:t>
            </a:r>
            <a:r>
              <a:rPr dirty="0"/>
              <a:t>for</a:t>
            </a:r>
            <a:r>
              <a:rPr spc="-35" dirty="0"/>
              <a:t> </a:t>
            </a:r>
            <a:r>
              <a:rPr dirty="0"/>
              <a:t>retail</a:t>
            </a:r>
            <a:r>
              <a:rPr spc="-15" dirty="0"/>
              <a:t> </a:t>
            </a:r>
            <a:r>
              <a:rPr dirty="0"/>
              <a:t>alcoholic</a:t>
            </a:r>
            <a:r>
              <a:rPr spc="-25" dirty="0"/>
              <a:t> </a:t>
            </a:r>
            <a:r>
              <a:rPr dirty="0"/>
              <a:t>beverages</a:t>
            </a:r>
            <a:r>
              <a:rPr spc="-25" dirty="0"/>
              <a:t> </a:t>
            </a:r>
            <a:r>
              <a:rPr dirty="0"/>
              <a:t>licenses</a:t>
            </a:r>
            <a:r>
              <a:rPr spc="-25" dirty="0"/>
              <a:t> </a:t>
            </a:r>
            <a:r>
              <a:rPr spc="-10" dirty="0"/>
              <a:t>issued </a:t>
            </a:r>
            <a:r>
              <a:rPr dirty="0"/>
              <a:t>pursuant</a:t>
            </a:r>
            <a:r>
              <a:rPr spc="-30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dirty="0"/>
              <a:t>M.G.L.</a:t>
            </a:r>
            <a:r>
              <a:rPr spc="-20" dirty="0"/>
              <a:t> </a:t>
            </a:r>
            <a:r>
              <a:rPr dirty="0"/>
              <a:t>c.</a:t>
            </a:r>
            <a:r>
              <a:rPr spc="-25" dirty="0"/>
              <a:t> </a:t>
            </a:r>
            <a:r>
              <a:rPr dirty="0"/>
              <a:t>138,</a:t>
            </a:r>
            <a:r>
              <a:rPr spc="-45" dirty="0"/>
              <a:t> </a:t>
            </a:r>
            <a:r>
              <a:rPr dirty="0"/>
              <a:t>§</a:t>
            </a:r>
            <a:r>
              <a:rPr spc="-30" dirty="0"/>
              <a:t> </a:t>
            </a:r>
            <a:r>
              <a:rPr dirty="0"/>
              <a:t>12</a:t>
            </a:r>
            <a:r>
              <a:rPr spc="-35" dirty="0"/>
              <a:t> </a:t>
            </a:r>
            <a:r>
              <a:rPr spc="-10" dirty="0"/>
              <a:t>(on-</a:t>
            </a:r>
            <a:r>
              <a:rPr dirty="0"/>
              <a:t>premises)</a:t>
            </a:r>
            <a:r>
              <a:rPr spc="15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dirty="0"/>
              <a:t>M.G.L.</a:t>
            </a:r>
            <a:r>
              <a:rPr spc="-20" dirty="0"/>
              <a:t> </a:t>
            </a:r>
            <a:r>
              <a:rPr dirty="0"/>
              <a:t>c.</a:t>
            </a:r>
            <a:r>
              <a:rPr spc="-30" dirty="0"/>
              <a:t> </a:t>
            </a:r>
            <a:r>
              <a:rPr dirty="0"/>
              <a:t>138,</a:t>
            </a:r>
            <a:r>
              <a:rPr spc="-45" dirty="0"/>
              <a:t> </a:t>
            </a:r>
            <a:r>
              <a:rPr dirty="0"/>
              <a:t>§</a:t>
            </a:r>
            <a:r>
              <a:rPr spc="-30" dirty="0"/>
              <a:t> </a:t>
            </a:r>
            <a:r>
              <a:rPr dirty="0"/>
              <a:t>15</a:t>
            </a:r>
            <a:r>
              <a:rPr spc="-45" dirty="0"/>
              <a:t> </a:t>
            </a:r>
            <a:r>
              <a:rPr spc="-20" dirty="0"/>
              <a:t>(off-</a:t>
            </a:r>
            <a:r>
              <a:rPr dirty="0"/>
              <a:t>premises)</a:t>
            </a:r>
            <a:r>
              <a:rPr spc="15" dirty="0"/>
              <a:t> </a:t>
            </a:r>
            <a:r>
              <a:rPr dirty="0"/>
              <a:t>if</a:t>
            </a:r>
            <a:r>
              <a:rPr spc="-20" dirty="0"/>
              <a:t> </a:t>
            </a:r>
            <a:r>
              <a:rPr dirty="0"/>
              <a:t>all</a:t>
            </a:r>
            <a:r>
              <a:rPr spc="-30" dirty="0"/>
              <a:t> </a:t>
            </a:r>
            <a:r>
              <a:rPr dirty="0"/>
              <a:t>individuals</a:t>
            </a:r>
            <a:r>
              <a:rPr spc="-15" dirty="0"/>
              <a:t> </a:t>
            </a:r>
            <a:r>
              <a:rPr dirty="0"/>
              <a:t>applying</a:t>
            </a:r>
            <a:r>
              <a:rPr spc="-20" dirty="0"/>
              <a:t> </a:t>
            </a:r>
            <a:r>
              <a:rPr spc="-25" dirty="0"/>
              <a:t>are </a:t>
            </a:r>
            <a:r>
              <a:rPr dirty="0"/>
              <a:t>either</a:t>
            </a:r>
            <a:r>
              <a:rPr spc="-10" dirty="0"/>
              <a:t> </a:t>
            </a:r>
            <a:r>
              <a:rPr dirty="0"/>
              <a:t>United</a:t>
            </a:r>
            <a:r>
              <a:rPr spc="-30" dirty="0"/>
              <a:t> </a:t>
            </a:r>
            <a:r>
              <a:rPr dirty="0"/>
              <a:t>States citizens</a:t>
            </a:r>
            <a:r>
              <a:rPr spc="-10" dirty="0"/>
              <a:t> </a:t>
            </a:r>
            <a:r>
              <a:rPr dirty="0"/>
              <a:t>or</a:t>
            </a:r>
            <a:r>
              <a:rPr spc="-30" dirty="0"/>
              <a:t> </a:t>
            </a:r>
            <a:r>
              <a:rPr dirty="0"/>
              <a:t>“qualified</a:t>
            </a:r>
            <a:r>
              <a:rPr spc="-20" dirty="0"/>
              <a:t> </a:t>
            </a:r>
            <a:r>
              <a:rPr dirty="0"/>
              <a:t>alien(s)</a:t>
            </a:r>
            <a:r>
              <a:rPr spc="-5" dirty="0"/>
              <a:t> </a:t>
            </a:r>
            <a:r>
              <a:rPr dirty="0"/>
              <a:t>under</a:t>
            </a:r>
            <a:r>
              <a:rPr spc="-30" dirty="0"/>
              <a:t> </a:t>
            </a:r>
            <a:r>
              <a:rPr dirty="0"/>
              <a:t>the</a:t>
            </a:r>
            <a:r>
              <a:rPr spc="-25" dirty="0"/>
              <a:t> </a:t>
            </a:r>
            <a:r>
              <a:rPr dirty="0"/>
              <a:t>Immigration</a:t>
            </a:r>
            <a:r>
              <a:rPr spc="25" dirty="0"/>
              <a:t> </a:t>
            </a:r>
            <a:r>
              <a:rPr dirty="0"/>
              <a:t>and</a:t>
            </a:r>
            <a:r>
              <a:rPr spc="-30" dirty="0"/>
              <a:t> </a:t>
            </a:r>
            <a:r>
              <a:rPr spc="-10" dirty="0"/>
              <a:t>Nationality</a:t>
            </a:r>
            <a:r>
              <a:rPr spc="-85" dirty="0"/>
              <a:t> </a:t>
            </a:r>
            <a:r>
              <a:rPr dirty="0"/>
              <a:t>Act,</a:t>
            </a:r>
            <a:r>
              <a:rPr spc="-25" dirty="0"/>
              <a:t> </a:t>
            </a:r>
            <a:r>
              <a:rPr dirty="0"/>
              <a:t>8</a:t>
            </a:r>
            <a:r>
              <a:rPr spc="-35" dirty="0"/>
              <a:t> </a:t>
            </a:r>
            <a:r>
              <a:rPr dirty="0"/>
              <a:t>U.S.C.</a:t>
            </a:r>
            <a:r>
              <a:rPr spc="-25" dirty="0"/>
              <a:t> </a:t>
            </a:r>
            <a:r>
              <a:rPr spc="-10" dirty="0"/>
              <a:t>1101.”</a:t>
            </a:r>
            <a:r>
              <a:rPr spc="-65" dirty="0"/>
              <a:t> </a:t>
            </a:r>
            <a:r>
              <a:rPr spc="-20" dirty="0"/>
              <a:t>This </a:t>
            </a:r>
            <a:r>
              <a:rPr dirty="0"/>
              <a:t>applies</a:t>
            </a:r>
            <a:r>
              <a:rPr spc="-30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dirty="0"/>
              <a:t>farmer</a:t>
            </a:r>
            <a:r>
              <a:rPr spc="25" dirty="0"/>
              <a:t> </a:t>
            </a:r>
            <a:r>
              <a:rPr dirty="0"/>
              <a:t>series</a:t>
            </a:r>
            <a:r>
              <a:rPr spc="-20" dirty="0"/>
              <a:t> </a:t>
            </a:r>
            <a:r>
              <a:rPr dirty="0"/>
              <a:t>pouring</a:t>
            </a:r>
            <a:r>
              <a:rPr spc="-30" dirty="0"/>
              <a:t> </a:t>
            </a:r>
            <a:r>
              <a:rPr dirty="0"/>
              <a:t>permits</a:t>
            </a:r>
            <a:r>
              <a:rPr spc="25" dirty="0"/>
              <a:t> </a:t>
            </a:r>
            <a:r>
              <a:rPr dirty="0"/>
              <a:t>issued</a:t>
            </a:r>
            <a:r>
              <a:rPr spc="-30" dirty="0"/>
              <a:t> </a:t>
            </a:r>
            <a:r>
              <a:rPr dirty="0"/>
              <a:t>pursuant</a:t>
            </a:r>
            <a:r>
              <a:rPr spc="-30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dirty="0"/>
              <a:t>M.G.L.</a:t>
            </a:r>
            <a:r>
              <a:rPr spc="-20" dirty="0"/>
              <a:t> </a:t>
            </a:r>
            <a:r>
              <a:rPr dirty="0"/>
              <a:t>c.</a:t>
            </a:r>
            <a:r>
              <a:rPr spc="-30" dirty="0"/>
              <a:t> </a:t>
            </a:r>
            <a:r>
              <a:rPr dirty="0"/>
              <a:t>138,</a:t>
            </a:r>
            <a:r>
              <a:rPr spc="-55" dirty="0"/>
              <a:t> </a:t>
            </a:r>
            <a:r>
              <a:rPr dirty="0"/>
              <a:t>§§</a:t>
            </a:r>
            <a:r>
              <a:rPr spc="-35" dirty="0"/>
              <a:t> </a:t>
            </a:r>
            <a:r>
              <a:rPr dirty="0"/>
              <a:t>19</a:t>
            </a:r>
            <a:r>
              <a:rPr spc="-35" dirty="0"/>
              <a:t> </a:t>
            </a:r>
            <a:r>
              <a:rPr dirty="0"/>
              <a:t>B(n),</a:t>
            </a:r>
            <a:r>
              <a:rPr spc="-30" dirty="0"/>
              <a:t> </a:t>
            </a:r>
            <a:r>
              <a:rPr dirty="0"/>
              <a:t>C(n)</a:t>
            </a:r>
            <a:r>
              <a:rPr spc="-25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dirty="0"/>
              <a:t>E(o)</a:t>
            </a:r>
            <a:r>
              <a:rPr spc="-20" dirty="0"/>
              <a:t> </a:t>
            </a:r>
            <a:r>
              <a:rPr dirty="0"/>
              <a:t>as</a:t>
            </a:r>
            <a:r>
              <a:rPr spc="-25" dirty="0"/>
              <a:t> </a:t>
            </a:r>
            <a:r>
              <a:rPr spc="-10" dirty="0"/>
              <a:t>well.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0963" y="615188"/>
            <a:ext cx="4778375" cy="6337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499870" marR="5080" indent="-1487805">
              <a:lnSpc>
                <a:spcPts val="2270"/>
              </a:lnSpc>
              <a:spcBef>
                <a:spcPts val="380"/>
              </a:spcBef>
            </a:pPr>
            <a:r>
              <a:rPr u="sng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Know</a:t>
            </a:r>
            <a:r>
              <a:rPr u="sng" spc="-20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 </a:t>
            </a:r>
            <a:r>
              <a:rPr u="sng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the</a:t>
            </a:r>
            <a:r>
              <a:rPr u="sng" spc="-15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 </a:t>
            </a:r>
            <a:r>
              <a:rPr u="sng" spc="-10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Requirements</a:t>
            </a:r>
            <a:r>
              <a:rPr u="sng" spc="-20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 </a:t>
            </a:r>
            <a:r>
              <a:rPr u="sng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for</a:t>
            </a:r>
            <a:r>
              <a:rPr u="sng" spc="-85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 </a:t>
            </a:r>
            <a:r>
              <a:rPr u="sng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Club </a:t>
            </a:r>
            <a:r>
              <a:rPr u="sng" spc="-10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Licenses</a:t>
            </a:r>
            <a:r>
              <a:rPr u="none" spc="-10" dirty="0">
                <a:solidFill>
                  <a:srgbClr val="E26844"/>
                </a:solidFill>
              </a:rPr>
              <a:t> </a:t>
            </a:r>
            <a:r>
              <a:rPr u="sng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MGL</a:t>
            </a:r>
            <a:r>
              <a:rPr u="sng" spc="-40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 </a:t>
            </a:r>
            <a:r>
              <a:rPr u="sng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c.</a:t>
            </a:r>
            <a:r>
              <a:rPr u="sng" spc="-35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 </a:t>
            </a:r>
            <a:r>
              <a:rPr u="sng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138,</a:t>
            </a:r>
            <a:r>
              <a:rPr u="sng" spc="-45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 </a:t>
            </a:r>
            <a:r>
              <a:rPr u="sng" spc="-25" dirty="0">
                <a:solidFill>
                  <a:srgbClr val="E26844"/>
                </a:solidFill>
                <a:uFill>
                  <a:solidFill>
                    <a:srgbClr val="E26844"/>
                  </a:solidFill>
                </a:uFill>
              </a:rPr>
              <a:t>§12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09817" y="2267889"/>
            <a:ext cx="4874260" cy="339471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94310" marR="105410" indent="-182245">
              <a:lnSpc>
                <a:spcPts val="1730"/>
              </a:lnSpc>
              <a:spcBef>
                <a:spcPts val="310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5580" algn="l"/>
              </a:tabLst>
            </a:pP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Alcoholic</a:t>
            </a:r>
            <a:r>
              <a:rPr sz="1600" b="1" spc="-6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beverages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may</a:t>
            </a:r>
            <a:r>
              <a:rPr sz="1600" b="1" spc="-3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712811"/>
                </a:solidFill>
                <a:uFill>
                  <a:solidFill>
                    <a:srgbClr val="712811"/>
                  </a:solidFill>
                </a:uFill>
                <a:latin typeface="Corbel"/>
                <a:cs typeface="Corbel"/>
              </a:rPr>
              <a:t>only</a:t>
            </a:r>
            <a:r>
              <a:rPr sz="1600" b="1" u="none" spc="-5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u="none" dirty="0">
                <a:solidFill>
                  <a:srgbClr val="712811"/>
                </a:solidFill>
                <a:latin typeface="Corbel"/>
                <a:cs typeface="Corbel"/>
              </a:rPr>
              <a:t>be</a:t>
            </a:r>
            <a:r>
              <a:rPr sz="1600" b="1" u="none" spc="-4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u="none" dirty="0">
                <a:solidFill>
                  <a:srgbClr val="712811"/>
                </a:solidFill>
                <a:latin typeface="Corbel"/>
                <a:cs typeface="Corbel"/>
              </a:rPr>
              <a:t>served</a:t>
            </a:r>
            <a:r>
              <a:rPr sz="1600" b="1" u="none" spc="-2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u="none" dirty="0">
                <a:solidFill>
                  <a:srgbClr val="712811"/>
                </a:solidFill>
                <a:latin typeface="Corbel"/>
                <a:cs typeface="Corbel"/>
              </a:rPr>
              <a:t>to</a:t>
            </a:r>
            <a:r>
              <a:rPr sz="1600" b="1" u="none" spc="-3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u="none" spc="-10" dirty="0">
                <a:solidFill>
                  <a:srgbClr val="712811"/>
                </a:solidFill>
                <a:latin typeface="Corbel"/>
                <a:cs typeface="Corbel"/>
              </a:rPr>
              <a:t>members 	</a:t>
            </a:r>
            <a:r>
              <a:rPr sz="1600" b="1" u="none" dirty="0">
                <a:solidFill>
                  <a:srgbClr val="712811"/>
                </a:solidFill>
                <a:latin typeface="Corbel"/>
                <a:cs typeface="Corbel"/>
              </a:rPr>
              <a:t>of</a:t>
            </a:r>
            <a:r>
              <a:rPr sz="1600" b="1" u="none" spc="-3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u="none" dirty="0">
                <a:solidFill>
                  <a:srgbClr val="712811"/>
                </a:solidFill>
                <a:latin typeface="Corbel"/>
                <a:cs typeface="Corbel"/>
              </a:rPr>
              <a:t>the</a:t>
            </a:r>
            <a:r>
              <a:rPr sz="1600" b="1" u="none" spc="-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u="none" dirty="0">
                <a:solidFill>
                  <a:srgbClr val="712811"/>
                </a:solidFill>
                <a:latin typeface="Corbel"/>
                <a:cs typeface="Corbel"/>
              </a:rPr>
              <a:t>club</a:t>
            </a:r>
            <a:r>
              <a:rPr sz="1600" b="1" u="none" spc="-4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u="none" dirty="0">
                <a:solidFill>
                  <a:srgbClr val="712811"/>
                </a:solidFill>
                <a:latin typeface="Corbel"/>
                <a:cs typeface="Corbel"/>
              </a:rPr>
              <a:t>who</a:t>
            </a:r>
            <a:r>
              <a:rPr sz="1600" b="1" u="none" spc="-2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u="none" dirty="0">
                <a:solidFill>
                  <a:srgbClr val="712811"/>
                </a:solidFill>
                <a:latin typeface="Corbel"/>
                <a:cs typeface="Corbel"/>
              </a:rPr>
              <a:t>are</a:t>
            </a:r>
            <a:r>
              <a:rPr sz="1600" b="1" u="none" spc="-10" dirty="0">
                <a:solidFill>
                  <a:srgbClr val="712811"/>
                </a:solidFill>
                <a:latin typeface="Corbel"/>
                <a:cs typeface="Corbel"/>
              </a:rPr>
              <a:t> 21/older.</a:t>
            </a:r>
            <a:endParaRPr sz="1600">
              <a:latin typeface="Corbel"/>
              <a:cs typeface="Corbel"/>
            </a:endParaRPr>
          </a:p>
          <a:p>
            <a:pPr marL="194945" marR="82550" indent="-182880">
              <a:lnSpc>
                <a:spcPts val="1730"/>
              </a:lnSpc>
              <a:spcBef>
                <a:spcPts val="1400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If</a:t>
            </a:r>
            <a:r>
              <a:rPr sz="1600" b="1" spc="-6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the</a:t>
            </a:r>
            <a:r>
              <a:rPr sz="1600" b="1" spc="-3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member</a:t>
            </a:r>
            <a:r>
              <a:rPr sz="1600" b="1" spc="-2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leaves</a:t>
            </a:r>
            <a:r>
              <a:rPr sz="1600" b="1" spc="-4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the</a:t>
            </a:r>
            <a:r>
              <a:rPr sz="1600" b="1" spc="-3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club,</a:t>
            </a:r>
            <a:r>
              <a:rPr sz="1600" b="1" spc="-5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the</a:t>
            </a:r>
            <a:r>
              <a:rPr sz="1600" b="1" spc="-3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member’s</a:t>
            </a:r>
            <a:r>
              <a:rPr sz="1600" b="1" spc="-2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guest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must</a:t>
            </a:r>
            <a:r>
              <a:rPr sz="1600" b="1" spc="-2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leave</a:t>
            </a:r>
            <a:r>
              <a:rPr sz="1600" b="1" spc="-3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the</a:t>
            </a:r>
            <a:r>
              <a:rPr sz="1600" b="1" spc="-1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premises</a:t>
            </a:r>
            <a:r>
              <a:rPr sz="1600" b="1" spc="-2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and</a:t>
            </a:r>
            <a:r>
              <a:rPr sz="1600" b="1" spc="-4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can</a:t>
            </a:r>
            <a:r>
              <a:rPr sz="1600" b="1" spc="-4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no</a:t>
            </a:r>
            <a:r>
              <a:rPr sz="1600" b="1" spc="-4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longer</a:t>
            </a:r>
            <a:r>
              <a:rPr sz="1600" b="1" spc="-4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be</a:t>
            </a:r>
            <a:r>
              <a:rPr sz="1600" b="1" spc="-5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served alcohol.</a:t>
            </a:r>
            <a:endParaRPr sz="1600">
              <a:latin typeface="Corbel"/>
              <a:cs typeface="Corbel"/>
            </a:endParaRPr>
          </a:p>
          <a:p>
            <a:pPr marL="194945" marR="382270" indent="-182880">
              <a:lnSpc>
                <a:spcPts val="1730"/>
              </a:lnSpc>
              <a:spcBef>
                <a:spcPts val="1385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Clubs</a:t>
            </a:r>
            <a:r>
              <a:rPr sz="1600" b="1" spc="25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are</a:t>
            </a:r>
            <a:r>
              <a:rPr sz="1600" b="1" spc="-3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required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to</a:t>
            </a:r>
            <a:r>
              <a:rPr sz="1600" b="1" spc="-2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file</a:t>
            </a:r>
            <a:r>
              <a:rPr sz="1600" b="1" spc="-4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annual</a:t>
            </a:r>
            <a:r>
              <a:rPr sz="1600" b="1" spc="-1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reports</a:t>
            </a:r>
            <a:r>
              <a:rPr sz="1600" b="1" spc="-2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with</a:t>
            </a:r>
            <a:r>
              <a:rPr sz="1600" b="1" spc="-25" dirty="0">
                <a:solidFill>
                  <a:srgbClr val="712811"/>
                </a:solidFill>
                <a:latin typeface="Corbel"/>
                <a:cs typeface="Corbel"/>
              </a:rPr>
              <a:t> the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Board</a:t>
            </a:r>
            <a:r>
              <a:rPr sz="1600" b="1" spc="-2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and</a:t>
            </a:r>
            <a:r>
              <a:rPr sz="1600" b="1" spc="-2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the</a:t>
            </a:r>
            <a:r>
              <a:rPr sz="1600" b="1" spc="-6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Commonwealth</a:t>
            </a:r>
            <a:r>
              <a:rPr sz="1600" b="1" spc="1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of</a:t>
            </a:r>
            <a:r>
              <a:rPr sz="1600" b="1" spc="-2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Massachusetts.</a:t>
            </a:r>
            <a:endParaRPr sz="1600">
              <a:latin typeface="Corbel"/>
              <a:cs typeface="Corbel"/>
            </a:endParaRPr>
          </a:p>
          <a:p>
            <a:pPr marL="194945" marR="5080" indent="-182880">
              <a:lnSpc>
                <a:spcPts val="1730"/>
              </a:lnSpc>
              <a:spcBef>
                <a:spcPts val="1400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Clubs</a:t>
            </a:r>
            <a:r>
              <a:rPr sz="1600" b="1" spc="-4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may</a:t>
            </a:r>
            <a:r>
              <a:rPr sz="1600" b="1" spc="-3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only</a:t>
            </a:r>
            <a:r>
              <a:rPr sz="1600" b="1" spc="-5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operate</a:t>
            </a:r>
            <a:r>
              <a:rPr sz="1600" b="1" spc="-2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during</a:t>
            </a:r>
            <a:r>
              <a:rPr sz="1600" b="1" spc="-4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hours</a:t>
            </a:r>
            <a:r>
              <a:rPr sz="1600" b="1" spc="-3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approved</a:t>
            </a:r>
            <a:r>
              <a:rPr sz="1600" b="1" spc="-3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by</a:t>
            </a:r>
            <a:r>
              <a:rPr sz="1600" b="1" spc="-4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25" dirty="0">
                <a:solidFill>
                  <a:srgbClr val="712811"/>
                </a:solidFill>
                <a:latin typeface="Corbel"/>
                <a:cs typeface="Corbel"/>
              </a:rPr>
              <a:t>the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Local</a:t>
            </a:r>
            <a:r>
              <a:rPr sz="1600" b="1" spc="-6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Licensing</a:t>
            </a:r>
            <a:r>
              <a:rPr sz="1600" b="1" spc="-7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Authority</a:t>
            </a:r>
            <a:r>
              <a:rPr sz="1600" b="1" spc="1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and</a:t>
            </a:r>
            <a:r>
              <a:rPr sz="1600" b="1" spc="-3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the</a:t>
            </a:r>
            <a:r>
              <a:rPr sz="1600" b="1" spc="-7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ABCC.</a:t>
            </a:r>
            <a:endParaRPr sz="1600">
              <a:latin typeface="Corbel"/>
              <a:cs typeface="Corbel"/>
            </a:endParaRPr>
          </a:p>
          <a:p>
            <a:pPr marL="194945" marR="257810" indent="-182880">
              <a:lnSpc>
                <a:spcPts val="1730"/>
              </a:lnSpc>
              <a:spcBef>
                <a:spcPts val="1400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Clubs</a:t>
            </a:r>
            <a:r>
              <a:rPr sz="1600" b="1" spc="-6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must</a:t>
            </a:r>
            <a:r>
              <a:rPr sz="1600" b="1" spc="-5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purchase</a:t>
            </a:r>
            <a:r>
              <a:rPr sz="1600" b="1" spc="-4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alcoholic</a:t>
            </a:r>
            <a:r>
              <a:rPr sz="1600" b="1" spc="-6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beverages</a:t>
            </a:r>
            <a:r>
              <a:rPr sz="1600" b="1" spc="-3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20" dirty="0">
                <a:solidFill>
                  <a:srgbClr val="712811"/>
                </a:solidFill>
                <a:latin typeface="Corbel"/>
                <a:cs typeface="Corbel"/>
              </a:rPr>
              <a:t>from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authorized</a:t>
            </a:r>
            <a:r>
              <a:rPr sz="1600" b="1" spc="-1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sources</a:t>
            </a:r>
            <a:r>
              <a:rPr sz="1600" b="1" spc="-40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such</a:t>
            </a:r>
            <a:r>
              <a:rPr sz="1600" b="1" spc="-5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as</a:t>
            </a:r>
            <a:r>
              <a:rPr sz="1600" b="1" spc="-5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12811"/>
                </a:solidFill>
                <a:latin typeface="Corbel"/>
                <a:cs typeface="Corbel"/>
              </a:rPr>
              <a:t>licensed</a:t>
            </a:r>
            <a:r>
              <a:rPr sz="1600" b="1" spc="-45" dirty="0">
                <a:solidFill>
                  <a:srgbClr val="712811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712811"/>
                </a:solidFill>
                <a:latin typeface="Corbel"/>
                <a:cs typeface="Corbel"/>
              </a:rPr>
              <a:t>Massachusetts wholesalers/manufacturers.</a:t>
            </a:r>
            <a:endParaRPr sz="16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183" y="1803632"/>
            <a:ext cx="5234721" cy="40108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355">
              <a:lnSpc>
                <a:spcPts val="123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1140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640" y="0"/>
                  </a:moveTo>
                  <a:lnTo>
                    <a:pt x="0" y="0"/>
                  </a:lnTo>
                  <a:lnTo>
                    <a:pt x="0" y="6377940"/>
                  </a:lnTo>
                  <a:lnTo>
                    <a:pt x="11724640" y="6377940"/>
                  </a:lnTo>
                  <a:lnTo>
                    <a:pt x="11724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78420" y="752347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u="sng" spc="-40" dirty="0">
                <a:solidFill>
                  <a:srgbClr val="3881A6"/>
                </a:solidFill>
                <a:uFill>
                  <a:solidFill>
                    <a:srgbClr val="3881A6"/>
                  </a:solidFill>
                </a:uFill>
                <a:latin typeface="Corbel"/>
                <a:cs typeface="Corbel"/>
              </a:rPr>
              <a:t>Working</a:t>
            </a:r>
            <a:r>
              <a:rPr sz="3600" b="0" u="sng" spc="-210" dirty="0">
                <a:solidFill>
                  <a:srgbClr val="3881A6"/>
                </a:solidFill>
                <a:uFill>
                  <a:solidFill>
                    <a:srgbClr val="3881A6"/>
                  </a:solidFill>
                </a:uFill>
                <a:latin typeface="Corbel"/>
                <a:cs typeface="Corbel"/>
              </a:rPr>
              <a:t> </a:t>
            </a:r>
            <a:r>
              <a:rPr sz="3600" b="0" u="sng" spc="-10" dirty="0">
                <a:solidFill>
                  <a:srgbClr val="3881A6"/>
                </a:solidFill>
                <a:uFill>
                  <a:solidFill>
                    <a:srgbClr val="3881A6"/>
                  </a:solidFill>
                </a:uFill>
                <a:latin typeface="Corbel"/>
                <a:cs typeface="Corbel"/>
              </a:rPr>
              <a:t>Together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355">
              <a:lnSpc>
                <a:spcPts val="123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6" name="object 6"/>
          <p:cNvSpPr txBox="1"/>
          <p:nvPr/>
        </p:nvSpPr>
        <p:spPr>
          <a:xfrm>
            <a:off x="1267460" y="1025521"/>
            <a:ext cx="9496425" cy="4832985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096645">
              <a:lnSpc>
                <a:spcPct val="100000"/>
              </a:lnSpc>
              <a:spcBef>
                <a:spcPts val="1975"/>
              </a:spcBef>
            </a:pPr>
            <a:r>
              <a:rPr sz="2800" dirty="0">
                <a:solidFill>
                  <a:srgbClr val="3881A6"/>
                </a:solidFill>
                <a:latin typeface="Corbel"/>
                <a:cs typeface="Corbel"/>
              </a:rPr>
              <a:t>Connect</a:t>
            </a:r>
            <a:r>
              <a:rPr sz="2800" spc="-9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3881A6"/>
                </a:solidFill>
                <a:latin typeface="Corbel"/>
                <a:cs typeface="Corbel"/>
              </a:rPr>
              <a:t>with</a:t>
            </a:r>
            <a:r>
              <a:rPr sz="2800" spc="-6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3881A6"/>
                </a:solidFill>
                <a:latin typeface="Corbel"/>
                <a:cs typeface="Corbel"/>
              </a:rPr>
              <a:t>the</a:t>
            </a:r>
            <a:r>
              <a:rPr sz="2800" spc="-6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3881A6"/>
                </a:solidFill>
                <a:latin typeface="Corbel"/>
                <a:cs typeface="Corbel"/>
              </a:rPr>
              <a:t>Police</a:t>
            </a:r>
            <a:r>
              <a:rPr sz="2800" spc="-6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3881A6"/>
                </a:solidFill>
                <a:latin typeface="Corbel"/>
                <a:cs typeface="Corbel"/>
              </a:rPr>
              <a:t>Department</a:t>
            </a:r>
            <a:r>
              <a:rPr sz="2800" spc="-5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2800" dirty="0">
                <a:solidFill>
                  <a:srgbClr val="3881A6"/>
                </a:solidFill>
                <a:latin typeface="Corbel"/>
                <a:cs typeface="Corbel"/>
              </a:rPr>
              <a:t>for</a:t>
            </a:r>
            <a:r>
              <a:rPr sz="2800" spc="-14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2800" spc="-10" dirty="0">
                <a:solidFill>
                  <a:srgbClr val="3881A6"/>
                </a:solidFill>
                <a:latin typeface="Corbel"/>
                <a:cs typeface="Corbel"/>
              </a:rPr>
              <a:t>Assistance</a:t>
            </a:r>
            <a:endParaRPr sz="2800">
              <a:latin typeface="Corbel"/>
              <a:cs typeface="Corbel"/>
            </a:endParaRPr>
          </a:p>
          <a:p>
            <a:pPr marL="194310" indent="-181610">
              <a:lnSpc>
                <a:spcPct val="100000"/>
              </a:lnSpc>
              <a:spcBef>
                <a:spcPts val="1210"/>
              </a:spcBef>
              <a:buClr>
                <a:srgbClr val="A6B727"/>
              </a:buClr>
              <a:buSzPct val="80555"/>
              <a:buFont typeface="Corbel"/>
              <a:buChar char="•"/>
              <a:tabLst>
                <a:tab pos="194310" algn="l"/>
              </a:tabLst>
            </a:pP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TEAMWORK</a:t>
            </a:r>
            <a:r>
              <a:rPr sz="1800" b="1" spc="-7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AND</a:t>
            </a:r>
            <a:r>
              <a:rPr sz="1800" b="1" spc="-5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COMMUNICATION</a:t>
            </a:r>
            <a:r>
              <a:rPr sz="1800" b="1" spc="-4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ARE</a:t>
            </a:r>
            <a:r>
              <a:rPr sz="1800" b="1" spc="-11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THE</a:t>
            </a:r>
            <a:r>
              <a:rPr sz="1800" b="1" spc="1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KEYS</a:t>
            </a:r>
            <a:r>
              <a:rPr sz="1800" b="1" spc="-10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35" dirty="0">
                <a:solidFill>
                  <a:srgbClr val="AF3955"/>
                </a:solidFill>
                <a:latin typeface="Corbel"/>
                <a:cs typeface="Corbel"/>
              </a:rPr>
              <a:t>TO</a:t>
            </a:r>
            <a:r>
              <a:rPr sz="1800" b="1" spc="-7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</a:t>
            </a:r>
            <a:r>
              <a:rPr sz="1800" b="1" spc="-6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WELL-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RUN</a:t>
            </a:r>
            <a:r>
              <a:rPr sz="1800" b="1" spc="-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ESTABLISHMENT</a:t>
            </a:r>
            <a:endParaRPr sz="1800">
              <a:latin typeface="Corbel"/>
              <a:cs typeface="Corbel"/>
            </a:endParaRPr>
          </a:p>
          <a:p>
            <a:pPr marL="194310" marR="5080" indent="-181610" algn="just">
              <a:lnSpc>
                <a:spcPts val="1939"/>
              </a:lnSpc>
              <a:spcBef>
                <a:spcPts val="1435"/>
              </a:spcBef>
              <a:buClr>
                <a:srgbClr val="A6B727"/>
              </a:buClr>
              <a:buSzPct val="80555"/>
              <a:buFont typeface="Corbel"/>
              <a:buChar char="•"/>
              <a:tabLst>
                <a:tab pos="195580" algn="l"/>
              </a:tabLst>
            </a:pP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Contact</a:t>
            </a:r>
            <a:r>
              <a:rPr sz="1800" b="1" spc="-5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your</a:t>
            </a:r>
            <a:r>
              <a:rPr sz="1800" b="1" spc="-4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Local</a:t>
            </a:r>
            <a:r>
              <a:rPr sz="1800" b="1" spc="-4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Police</a:t>
            </a:r>
            <a:r>
              <a:rPr sz="1800" b="1" spc="-3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Department,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Local</a:t>
            </a:r>
            <a:r>
              <a:rPr sz="1800" b="1" spc="-4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Licensing</a:t>
            </a:r>
            <a:r>
              <a:rPr sz="1800" b="1" spc="-8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Authority,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and</a:t>
            </a:r>
            <a:r>
              <a:rPr sz="1800" b="1" spc="-3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seek</a:t>
            </a:r>
            <a:r>
              <a:rPr sz="1800" b="1" spc="-4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other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resources</a:t>
            </a:r>
            <a:r>
              <a:rPr sz="1800" b="1" spc="-4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for 	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assistance</a:t>
            </a:r>
            <a:r>
              <a:rPr sz="1800" b="1" spc="-4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to</a:t>
            </a:r>
            <a:r>
              <a:rPr sz="1800" b="1" spc="-3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run</a:t>
            </a:r>
            <a:r>
              <a:rPr sz="1800" b="1" spc="-4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an</a:t>
            </a:r>
            <a:r>
              <a:rPr sz="1800" b="1" spc="-4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establishment</a:t>
            </a:r>
            <a:r>
              <a:rPr sz="1800" b="1" spc="-3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in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compliance</a:t>
            </a:r>
            <a:r>
              <a:rPr sz="1800" b="1" spc="-3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with</a:t>
            </a:r>
            <a:r>
              <a:rPr sz="1800" b="1" spc="-3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municipal</a:t>
            </a:r>
            <a:r>
              <a:rPr sz="1800" b="1" spc="-3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licensing</a:t>
            </a:r>
            <a:r>
              <a:rPr sz="1800" b="1" spc="-3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rules</a:t>
            </a:r>
            <a:r>
              <a:rPr sz="1800" b="1" spc="-4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and</a:t>
            </a:r>
            <a:r>
              <a:rPr sz="1800" b="1" spc="-3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ordinances 	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and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Massachusetts</a:t>
            </a:r>
            <a:r>
              <a:rPr sz="1800" b="1" spc="-5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statutes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and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regulations</a:t>
            </a:r>
            <a:endParaRPr sz="1800">
              <a:latin typeface="Corbel"/>
              <a:cs typeface="Corbel"/>
            </a:endParaRPr>
          </a:p>
          <a:p>
            <a:pPr marL="194310" marR="532765" indent="-181610">
              <a:lnSpc>
                <a:spcPts val="1939"/>
              </a:lnSpc>
              <a:spcBef>
                <a:spcPts val="1420"/>
              </a:spcBef>
              <a:buClr>
                <a:srgbClr val="A6B727"/>
              </a:buClr>
              <a:buSzPct val="80555"/>
              <a:buFont typeface="Corbel"/>
              <a:buChar char="•"/>
              <a:tabLst>
                <a:tab pos="195580" algn="l"/>
              </a:tabLst>
            </a:pP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Licensees</a:t>
            </a:r>
            <a:r>
              <a:rPr sz="1800" b="1" spc="-4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should</a:t>
            </a:r>
            <a:r>
              <a:rPr sz="1800" b="1" spc="-3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use</a:t>
            </a:r>
            <a:r>
              <a:rPr sz="1800" b="1" spc="-3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available</a:t>
            </a:r>
            <a:r>
              <a:rPr sz="1800" b="1" spc="-3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resources</a:t>
            </a:r>
            <a:r>
              <a:rPr sz="1800" b="1" spc="-4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as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well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as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keep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communications</a:t>
            </a:r>
            <a:r>
              <a:rPr sz="1800" b="1" spc="-1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open</a:t>
            </a:r>
            <a:r>
              <a:rPr sz="1800" b="1" spc="-1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to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prevent 	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issues.</a:t>
            </a:r>
            <a:r>
              <a:rPr sz="1800" b="1" spc="29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Licensees</a:t>
            </a:r>
            <a:r>
              <a:rPr sz="1800" b="1" spc="-4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should</a:t>
            </a:r>
            <a:r>
              <a:rPr sz="1800" b="1" spc="-4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not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hesitate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to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contact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the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following</a:t>
            </a:r>
            <a:r>
              <a:rPr sz="1800" b="1" spc="-3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state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and</a:t>
            </a:r>
            <a:r>
              <a:rPr sz="1800" b="1" spc="-3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federal</a:t>
            </a:r>
            <a:r>
              <a:rPr sz="1800" b="1" spc="-4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agencies:</a:t>
            </a:r>
            <a:endParaRPr sz="1800">
              <a:latin typeface="Corbel"/>
              <a:cs typeface="Corbel"/>
            </a:endParaRPr>
          </a:p>
          <a:p>
            <a:pPr marL="241300" marR="2955925" indent="-635">
              <a:lnSpc>
                <a:spcPts val="3350"/>
              </a:lnSpc>
              <a:spcBef>
                <a:spcPts val="270"/>
              </a:spcBef>
            </a:pP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Alcoholic</a:t>
            </a:r>
            <a:r>
              <a:rPr sz="1800" b="1" spc="-3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Beverages</a:t>
            </a:r>
            <a:r>
              <a:rPr sz="1800" b="1" spc="-7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Control</a:t>
            </a:r>
            <a:r>
              <a:rPr sz="1800" b="1" spc="-8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Commission</a:t>
            </a:r>
            <a:r>
              <a:rPr sz="1800" b="1" spc="-1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“ABCC”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[617-</a:t>
            </a:r>
            <a:r>
              <a:rPr sz="1800" b="1" spc="-30" dirty="0">
                <a:solidFill>
                  <a:srgbClr val="AF3955"/>
                </a:solidFill>
                <a:latin typeface="Corbel"/>
                <a:cs typeface="Corbel"/>
              </a:rPr>
              <a:t>727-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3040]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Department of</a:t>
            </a:r>
            <a:r>
              <a:rPr sz="1800" b="1" spc="-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Industrial</a:t>
            </a:r>
            <a:r>
              <a:rPr sz="1800" b="1" spc="-8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Accidents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“DIA”</a:t>
            </a:r>
            <a:r>
              <a:rPr sz="1800" b="1" spc="2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[617-</a:t>
            </a:r>
            <a:r>
              <a:rPr sz="1800" b="1" spc="-30" dirty="0">
                <a:solidFill>
                  <a:srgbClr val="AF3955"/>
                </a:solidFill>
                <a:latin typeface="Corbel"/>
                <a:cs typeface="Corbel"/>
              </a:rPr>
              <a:t>727-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4900] Attorney</a:t>
            </a:r>
            <a:r>
              <a:rPr sz="1800" b="1" spc="-5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General’s</a:t>
            </a:r>
            <a:r>
              <a:rPr sz="1800" b="1" spc="-6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Office</a:t>
            </a:r>
            <a:r>
              <a:rPr sz="1800" b="1" spc="10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“AGO”</a:t>
            </a:r>
            <a:r>
              <a:rPr sz="1800" b="1" spc="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[617-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727-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3465]</a:t>
            </a:r>
            <a:endParaRPr sz="1800">
              <a:latin typeface="Corbel"/>
              <a:cs typeface="Corbel"/>
            </a:endParaRPr>
          </a:p>
          <a:p>
            <a:pPr marL="244475">
              <a:lnSpc>
                <a:spcPct val="100000"/>
              </a:lnSpc>
              <a:spcBef>
                <a:spcPts val="860"/>
              </a:spcBef>
            </a:pP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United</a:t>
            </a:r>
            <a:r>
              <a:rPr sz="1800" b="1" spc="-6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States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Department</a:t>
            </a:r>
            <a:r>
              <a:rPr sz="1800" b="1" spc="-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of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AF3955"/>
                </a:solidFill>
                <a:latin typeface="Corbel"/>
                <a:cs typeface="Corbel"/>
              </a:rPr>
              <a:t>Labor</a:t>
            </a:r>
            <a:r>
              <a:rPr sz="1800" b="1" spc="-4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“USDOL”</a:t>
            </a:r>
            <a:r>
              <a:rPr sz="1800" b="1" spc="-25" dirty="0">
                <a:solidFill>
                  <a:srgbClr val="AF3955"/>
                </a:solidFill>
                <a:latin typeface="Corbel"/>
                <a:cs typeface="Corbel"/>
              </a:rPr>
              <a:t> </a:t>
            </a:r>
            <a:r>
              <a:rPr sz="1800" b="1" spc="-20" dirty="0">
                <a:solidFill>
                  <a:srgbClr val="AF3955"/>
                </a:solidFill>
                <a:latin typeface="Corbel"/>
                <a:cs typeface="Corbel"/>
              </a:rPr>
              <a:t>[617-624-</a:t>
            </a:r>
            <a:r>
              <a:rPr sz="1800" b="1" spc="-10" dirty="0">
                <a:solidFill>
                  <a:srgbClr val="AF3955"/>
                </a:solidFill>
                <a:latin typeface="Corbel"/>
                <a:cs typeface="Corbel"/>
              </a:rPr>
              <a:t>6700]</a:t>
            </a:r>
            <a:endParaRPr sz="1800">
              <a:latin typeface="Corbel"/>
              <a:cs typeface="Corbel"/>
            </a:endParaRPr>
          </a:p>
          <a:p>
            <a:pPr marL="194310" indent="-181610">
              <a:lnSpc>
                <a:spcPct val="100000"/>
              </a:lnSpc>
              <a:spcBef>
                <a:spcPts val="1190"/>
              </a:spcBef>
              <a:buClr>
                <a:srgbClr val="A6B727"/>
              </a:buClr>
              <a:buSzPct val="80555"/>
              <a:buFont typeface="Corbel"/>
              <a:buChar char="•"/>
              <a:tabLst>
                <a:tab pos="194310" algn="l"/>
              </a:tabLst>
            </a:pPr>
            <a:r>
              <a:rPr sz="1800" b="1" dirty="0">
                <a:solidFill>
                  <a:srgbClr val="FF9900"/>
                </a:solidFill>
                <a:latin typeface="Corbel"/>
                <a:cs typeface="Corbel"/>
              </a:rPr>
              <a:t>Other</a:t>
            </a:r>
            <a:r>
              <a:rPr sz="1800" b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FF9900"/>
                </a:solidFill>
                <a:latin typeface="Corbel"/>
                <a:cs typeface="Corbel"/>
              </a:rPr>
              <a:t>issues:</a:t>
            </a:r>
            <a:r>
              <a:rPr sz="1800" b="1" spc="-40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FF9900"/>
                </a:solidFill>
                <a:latin typeface="Corbel"/>
                <a:cs typeface="Corbel"/>
              </a:rPr>
              <a:t>overcrowding,</a:t>
            </a:r>
            <a:r>
              <a:rPr sz="1800" b="1" dirty="0">
                <a:solidFill>
                  <a:srgbClr val="FF9900"/>
                </a:solidFill>
                <a:latin typeface="Corbel"/>
                <a:cs typeface="Corbel"/>
              </a:rPr>
              <a:t> promoters,</a:t>
            </a:r>
            <a:r>
              <a:rPr sz="1800" b="1" spc="-1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FF9900"/>
                </a:solidFill>
                <a:latin typeface="Corbel"/>
                <a:cs typeface="Corbel"/>
              </a:rPr>
              <a:t>and</a:t>
            </a:r>
            <a:r>
              <a:rPr sz="1800" b="1" spc="-2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FF9900"/>
                </a:solidFill>
                <a:latin typeface="Corbel"/>
                <a:cs typeface="Corbel"/>
              </a:rPr>
              <a:t>cover</a:t>
            </a:r>
            <a:r>
              <a:rPr sz="1800" b="1" spc="-35" dirty="0">
                <a:solidFill>
                  <a:srgbClr val="FF990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FF9900"/>
                </a:solidFill>
                <a:latin typeface="Corbel"/>
                <a:cs typeface="Corbel"/>
              </a:rPr>
              <a:t>charges.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1140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640" y="0"/>
                  </a:moveTo>
                  <a:lnTo>
                    <a:pt x="0" y="0"/>
                  </a:lnTo>
                  <a:lnTo>
                    <a:pt x="0" y="6377940"/>
                  </a:lnTo>
                  <a:lnTo>
                    <a:pt x="11724640" y="6377940"/>
                  </a:lnTo>
                  <a:lnTo>
                    <a:pt x="11724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41644" y="971175"/>
            <a:ext cx="6676390" cy="733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270"/>
              </a:lnSpc>
              <a:spcBef>
                <a:spcPts val="95"/>
              </a:spcBef>
            </a:pPr>
            <a:r>
              <a:rPr sz="2800" dirty="0">
                <a:solidFill>
                  <a:srgbClr val="006FC0"/>
                </a:solidFill>
              </a:rPr>
              <a:t>Department</a:t>
            </a:r>
            <a:r>
              <a:rPr sz="2800" spc="-45" dirty="0">
                <a:solidFill>
                  <a:srgbClr val="006FC0"/>
                </a:solidFill>
              </a:rPr>
              <a:t> </a:t>
            </a:r>
            <a:r>
              <a:rPr sz="2800" dirty="0">
                <a:solidFill>
                  <a:srgbClr val="006FC0"/>
                </a:solidFill>
              </a:rPr>
              <a:t>of</a:t>
            </a:r>
            <a:r>
              <a:rPr sz="2800" spc="-50" dirty="0">
                <a:solidFill>
                  <a:srgbClr val="006FC0"/>
                </a:solidFill>
              </a:rPr>
              <a:t> </a:t>
            </a:r>
            <a:r>
              <a:rPr sz="2800" spc="-10" dirty="0">
                <a:solidFill>
                  <a:srgbClr val="006FC0"/>
                </a:solidFill>
              </a:rPr>
              <a:t>Industrial</a:t>
            </a:r>
            <a:r>
              <a:rPr sz="2800" spc="-130" dirty="0">
                <a:solidFill>
                  <a:srgbClr val="006FC0"/>
                </a:solidFill>
              </a:rPr>
              <a:t> </a:t>
            </a:r>
            <a:r>
              <a:rPr sz="2800" spc="-10" dirty="0">
                <a:solidFill>
                  <a:srgbClr val="006FC0"/>
                </a:solidFill>
              </a:rPr>
              <a:t>Accidents</a:t>
            </a:r>
            <a:endParaRPr sz="2800"/>
          </a:p>
          <a:p>
            <a:pPr algn="ctr">
              <a:lnSpc>
                <a:spcPts val="2310"/>
              </a:lnSpc>
            </a:pPr>
            <a:r>
              <a:rPr sz="2000" b="0" spc="-10" dirty="0">
                <a:solidFill>
                  <a:srgbClr val="006FC0"/>
                </a:solidFill>
                <a:latin typeface="Corbel"/>
                <a:cs typeface="Corbel"/>
              </a:rPr>
              <a:t>https://</a:t>
            </a:r>
            <a:r>
              <a:rPr sz="2000" b="0" spc="-10" dirty="0">
                <a:solidFill>
                  <a:srgbClr val="006FC0"/>
                </a:solidFill>
                <a:latin typeface="Corbel"/>
                <a:cs typeface="Corbel"/>
                <a:hlinkClick r:id="rId3"/>
              </a:rPr>
              <a:t>www.mass.gov/orgs/department-of-industrial-accidents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4881" y="2009017"/>
            <a:ext cx="6870065" cy="385889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2000" spc="-25" dirty="0">
                <a:solidFill>
                  <a:srgbClr val="006FC0"/>
                </a:solidFill>
                <a:latin typeface="Corbel"/>
                <a:cs typeface="Corbel"/>
              </a:rPr>
              <a:t>Workers’</a:t>
            </a:r>
            <a:r>
              <a:rPr sz="2000" spc="-8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Compensation</a:t>
            </a:r>
            <a:r>
              <a:rPr sz="2000" spc="-6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Insurance</a:t>
            </a:r>
            <a:r>
              <a:rPr sz="2000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6FC0"/>
                </a:solidFill>
                <a:latin typeface="Corbel"/>
                <a:cs typeface="Corbel"/>
              </a:rPr>
              <a:t>Requirements</a:t>
            </a:r>
            <a:endParaRPr sz="2000">
              <a:latin typeface="Corbel"/>
              <a:cs typeface="Corbel"/>
            </a:endParaRPr>
          </a:p>
          <a:p>
            <a:pPr marL="12700" marR="5080">
              <a:lnSpc>
                <a:spcPct val="80000"/>
              </a:lnSpc>
              <a:spcBef>
                <a:spcPts val="1405"/>
              </a:spcBef>
            </a:pP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-all</a:t>
            </a:r>
            <a:r>
              <a:rPr sz="2000" spc="-7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employers</a:t>
            </a:r>
            <a:r>
              <a:rPr sz="20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are</a:t>
            </a:r>
            <a:r>
              <a:rPr sz="2000" spc="-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required</a:t>
            </a:r>
            <a:r>
              <a:rPr sz="20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2000" spc="-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carry</a:t>
            </a:r>
            <a:r>
              <a:rPr sz="2000" spc="-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workers’</a:t>
            </a:r>
            <a:r>
              <a:rPr sz="20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6FC0"/>
                </a:solidFill>
                <a:latin typeface="Corbel"/>
                <a:cs typeface="Corbel"/>
              </a:rPr>
              <a:t>compensation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insurance</a:t>
            </a:r>
            <a:r>
              <a:rPr sz="2000" spc="-6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for</a:t>
            </a:r>
            <a:r>
              <a:rPr sz="20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their</a:t>
            </a:r>
            <a:r>
              <a:rPr sz="20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employees</a:t>
            </a:r>
            <a:r>
              <a:rPr sz="2000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and</a:t>
            </a:r>
            <a:r>
              <a:rPr sz="2000" spc="-6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themselves</a:t>
            </a:r>
            <a:r>
              <a:rPr sz="2000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at</a:t>
            </a:r>
            <a:r>
              <a:rPr sz="2000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all</a:t>
            </a:r>
            <a:r>
              <a:rPr sz="2000" spc="-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times</a:t>
            </a:r>
            <a:r>
              <a:rPr sz="2000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6FC0"/>
                </a:solidFill>
                <a:latin typeface="Corbel"/>
                <a:cs typeface="Corbel"/>
              </a:rPr>
              <a:t>(cannot lapse)</a:t>
            </a:r>
            <a:endParaRPr sz="2000">
              <a:latin typeface="Corbel"/>
              <a:cs typeface="Corbel"/>
            </a:endParaRPr>
          </a:p>
          <a:p>
            <a:pPr marL="12700" marR="574040">
              <a:lnSpc>
                <a:spcPct val="80000"/>
              </a:lnSpc>
              <a:spcBef>
                <a:spcPts val="1395"/>
              </a:spcBef>
            </a:pP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-stop</a:t>
            </a:r>
            <a:r>
              <a:rPr sz="20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work</a:t>
            </a:r>
            <a:r>
              <a:rPr sz="2000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order</a:t>
            </a:r>
            <a:r>
              <a:rPr sz="20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can</a:t>
            </a:r>
            <a:r>
              <a:rPr sz="20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be</a:t>
            </a:r>
            <a:r>
              <a:rPr sz="20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issued</a:t>
            </a:r>
            <a:r>
              <a:rPr sz="20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2000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employers</a:t>
            </a:r>
            <a:r>
              <a:rPr sz="2000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who</a:t>
            </a:r>
            <a:r>
              <a:rPr sz="2000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don’t</a:t>
            </a:r>
            <a:r>
              <a:rPr sz="20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spc="-20" dirty="0">
                <a:solidFill>
                  <a:srgbClr val="006FC0"/>
                </a:solidFill>
                <a:latin typeface="Corbel"/>
                <a:cs typeface="Corbel"/>
              </a:rPr>
              <a:t>have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workers’</a:t>
            </a:r>
            <a:r>
              <a:rPr sz="2000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compensation</a:t>
            </a:r>
            <a:r>
              <a:rPr sz="2000" spc="-7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insurance,</a:t>
            </a:r>
            <a:r>
              <a:rPr sz="2000" spc="-5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and</a:t>
            </a:r>
            <a:r>
              <a:rPr sz="2000" spc="-6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fines</a:t>
            </a:r>
            <a:r>
              <a:rPr sz="2000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are</a:t>
            </a:r>
            <a:r>
              <a:rPr sz="2000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6FC0"/>
                </a:solidFill>
                <a:latin typeface="Corbel"/>
                <a:cs typeface="Corbel"/>
              </a:rPr>
              <a:t>$100/day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beginning</a:t>
            </a:r>
            <a:r>
              <a:rPr sz="2000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on</a:t>
            </a:r>
            <a:r>
              <a:rPr sz="20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the</a:t>
            </a:r>
            <a:r>
              <a:rPr sz="20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date</a:t>
            </a:r>
            <a:r>
              <a:rPr sz="2000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the</a:t>
            </a:r>
            <a:r>
              <a:rPr sz="2000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stop</a:t>
            </a:r>
            <a:r>
              <a:rPr sz="20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work</a:t>
            </a:r>
            <a:r>
              <a:rPr sz="2000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order</a:t>
            </a:r>
            <a:r>
              <a:rPr sz="20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is</a:t>
            </a:r>
            <a:r>
              <a:rPr sz="2000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6FC0"/>
                </a:solidFill>
                <a:latin typeface="Corbel"/>
                <a:cs typeface="Corbel"/>
              </a:rPr>
              <a:t>issued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805"/>
              </a:spcBef>
            </a:pPr>
            <a:endParaRPr sz="2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DIA</a:t>
            </a:r>
            <a:r>
              <a:rPr sz="2000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online</a:t>
            </a:r>
            <a:r>
              <a:rPr sz="2000" spc="-114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Guides</a:t>
            </a:r>
            <a:r>
              <a:rPr sz="2000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06FC0"/>
                </a:solidFill>
                <a:latin typeface="Corbel"/>
                <a:cs typeface="Corbel"/>
              </a:rPr>
              <a:t>and</a:t>
            </a:r>
            <a:r>
              <a:rPr sz="2000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06FC0"/>
                </a:solidFill>
                <a:latin typeface="Corbel"/>
                <a:cs typeface="Corbel"/>
              </a:rPr>
              <a:t>Resources:</a:t>
            </a:r>
            <a:endParaRPr sz="20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900" spc="-10" dirty="0">
                <a:solidFill>
                  <a:srgbClr val="006FC0"/>
                </a:solidFill>
                <a:latin typeface="Corbel"/>
                <a:cs typeface="Corbel"/>
              </a:rPr>
              <a:t>Employer’s</a:t>
            </a:r>
            <a:r>
              <a:rPr sz="1900" spc="-8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006FC0"/>
                </a:solidFill>
                <a:latin typeface="Corbel"/>
                <a:cs typeface="Corbel"/>
              </a:rPr>
              <a:t>Guide</a:t>
            </a:r>
            <a:r>
              <a:rPr sz="1900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1900" spc="-10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900" spc="-30" dirty="0">
                <a:solidFill>
                  <a:srgbClr val="006FC0"/>
                </a:solidFill>
                <a:latin typeface="Corbel"/>
                <a:cs typeface="Corbel"/>
              </a:rPr>
              <a:t>Workers</a:t>
            </a:r>
            <a:r>
              <a:rPr sz="1900" spc="-7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006FC0"/>
                </a:solidFill>
                <a:latin typeface="Corbel"/>
                <a:cs typeface="Corbel"/>
              </a:rPr>
              <a:t>Compensation</a:t>
            </a:r>
            <a:r>
              <a:rPr sz="1900" dirty="0">
                <a:solidFill>
                  <a:srgbClr val="006FC0"/>
                </a:solidFill>
                <a:latin typeface="Corbel"/>
                <a:cs typeface="Corbel"/>
              </a:rPr>
              <a:t> –</a:t>
            </a:r>
            <a:r>
              <a:rPr sz="1900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006FC0"/>
                </a:solidFill>
                <a:latin typeface="Corbel"/>
                <a:cs typeface="Corbel"/>
              </a:rPr>
              <a:t>in</a:t>
            </a:r>
            <a:r>
              <a:rPr sz="1900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900" dirty="0">
                <a:solidFill>
                  <a:srgbClr val="006FC0"/>
                </a:solidFill>
                <a:latin typeface="Corbel"/>
                <a:cs typeface="Corbel"/>
              </a:rPr>
              <a:t>multiple</a:t>
            </a:r>
            <a:r>
              <a:rPr sz="1900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900" spc="-10" dirty="0">
                <a:solidFill>
                  <a:srgbClr val="006FC0"/>
                </a:solidFill>
                <a:latin typeface="Corbel"/>
                <a:cs typeface="Corbel"/>
              </a:rPr>
              <a:t>languages</a:t>
            </a:r>
            <a:endParaRPr sz="1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3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rbel"/>
                <a:cs typeface="Corbel"/>
                <a:hlinkClick r:id="rId4"/>
              </a:rPr>
              <a:t>https://www.mass.gov/doc/employers-guide-</a:t>
            </a:r>
            <a:r>
              <a:rPr sz="13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rbel"/>
                <a:cs typeface="Corbel"/>
                <a:hlinkClick r:id="rId4"/>
              </a:rPr>
              <a:t>to-</a:t>
            </a:r>
            <a:r>
              <a:rPr sz="13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rbel"/>
                <a:cs typeface="Corbel"/>
                <a:hlinkClick r:id="rId4"/>
              </a:rPr>
              <a:t>workers-compensation-english-0/download</a:t>
            </a:r>
            <a:endParaRPr sz="13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03768" y="2298585"/>
            <a:ext cx="3098329" cy="405187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355">
              <a:lnSpc>
                <a:spcPts val="123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52259" y="1639823"/>
              <a:ext cx="3878579" cy="311150"/>
            </a:xfrm>
            <a:custGeom>
              <a:avLst/>
              <a:gdLst/>
              <a:ahLst/>
              <a:cxnLst/>
              <a:rect l="l" t="t" r="r" b="b"/>
              <a:pathLst>
                <a:path w="3878579" h="311150">
                  <a:moveTo>
                    <a:pt x="3878579" y="0"/>
                  </a:moveTo>
                  <a:lnTo>
                    <a:pt x="0" y="0"/>
                  </a:lnTo>
                  <a:lnTo>
                    <a:pt x="0" y="310896"/>
                  </a:lnTo>
                  <a:lnTo>
                    <a:pt x="3878579" y="310896"/>
                  </a:lnTo>
                  <a:lnTo>
                    <a:pt x="387857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8340" y="1616461"/>
            <a:ext cx="10814685" cy="1035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899794" indent="-343535">
              <a:lnSpc>
                <a:spcPct val="100000"/>
              </a:lnSpc>
              <a:spcBef>
                <a:spcPts val="105"/>
              </a:spcBef>
              <a:buClr>
                <a:srgbClr val="FFFFFF"/>
              </a:buClr>
              <a:buFont typeface="Wingdings"/>
              <a:buChar char=""/>
              <a:tabLst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Many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businesses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grappling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policies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regarding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diversity,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equity,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inclusion,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access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. Attorney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Campbell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issued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helpful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guidance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businesses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topic</a:t>
            </a:r>
            <a:r>
              <a:rPr sz="2000" spc="-10" dirty="0">
                <a:solidFill>
                  <a:srgbClr val="F1F1F1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600" u="sng" spc="-10" dirty="0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  <a:hlinkClick r:id="rId3"/>
              </a:rPr>
              <a:t>www.mass.gov/doc/mult</a:t>
            </a:r>
            <a:r>
              <a:rPr sz="1600" u="sng" spc="-10" dirty="0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</a:rPr>
              <a:t>i</a:t>
            </a:r>
            <a:r>
              <a:rPr sz="1600" u="sng" spc="-10" dirty="0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  <a:hlinkClick r:id="rId3"/>
              </a:rPr>
              <a:t>-</a:t>
            </a:r>
            <a:r>
              <a:rPr sz="1600" u="sng" spc="-25" dirty="0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  <a:hlinkClick r:id="rId3"/>
              </a:rPr>
              <a:t>state-</a:t>
            </a:r>
            <a:r>
              <a:rPr sz="1600" u="sng" spc="-10" dirty="0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  <a:hlinkClick r:id="rId3"/>
              </a:rPr>
              <a:t>guidance-concerning-diversity-equity-inclusion-and-accessibility-employment-</a:t>
            </a:r>
            <a:r>
              <a:rPr sz="1600" u="sng" spc="-10" dirty="0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</a:rPr>
              <a:t>i</a:t>
            </a:r>
            <a:r>
              <a:rPr sz="1600" u="sng" spc="-10" dirty="0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  <a:hlinkClick r:id="rId3"/>
              </a:rPr>
              <a:t>nitiatives/download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0655" y="2889504"/>
            <a:ext cx="2178050" cy="31115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20"/>
              </a:lnSpc>
            </a:pPr>
            <a:r>
              <a:rPr sz="2000" dirty="0">
                <a:latin typeface="Calibri"/>
                <a:cs typeface="Calibri"/>
              </a:rPr>
              <a:t>earned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sick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time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law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8340" y="2866141"/>
            <a:ext cx="10389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54965" algn="l"/>
                <a:tab pos="3689985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state’s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	was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recently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broadened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explicitly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allow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workers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earned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4993" y="3171041"/>
            <a:ext cx="10495280" cy="1398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sick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themselves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spouse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event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pregnancy</a:t>
            </a:r>
            <a:r>
              <a:rPr sz="2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loss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failed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assisted reproduction,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adoption,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surrogacy.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permissible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became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effective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November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21,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2024.</a:t>
            </a:r>
            <a:endParaRPr sz="2000">
              <a:latin typeface="Calibri"/>
              <a:cs typeface="Calibri"/>
            </a:endParaRPr>
          </a:p>
          <a:p>
            <a:pPr marL="525780" marR="1144905" indent="-399415">
              <a:lnSpc>
                <a:spcPct val="100000"/>
              </a:lnSpc>
              <a:spcBef>
                <a:spcPts val="119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Download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updated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Earned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Sick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Notice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Employee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(required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poster)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here: </a:t>
            </a:r>
            <a:r>
              <a:rPr sz="2000" u="sng" spc="-10" dirty="0">
                <a:solidFill>
                  <a:srgbClr val="F1F1F1"/>
                </a:solidFill>
                <a:uFill>
                  <a:solidFill>
                    <a:srgbClr val="F1F1F1"/>
                  </a:solidFill>
                </a:uFill>
                <a:latin typeface="Calibri"/>
                <a:cs typeface="Calibri"/>
                <a:hlinkClick r:id="rId4"/>
              </a:rPr>
              <a:t>www.mass.gov/ago/earnedsicktime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5900" y="4870703"/>
            <a:ext cx="3158490" cy="31115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20"/>
              </a:lnSpc>
            </a:pPr>
            <a:r>
              <a:rPr sz="2000" dirty="0">
                <a:latin typeface="Calibri"/>
                <a:cs typeface="Calibri"/>
              </a:rPr>
              <a:t>Salary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Range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Transparency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Act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340" y="4847340"/>
            <a:ext cx="105562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4965" algn="l"/>
                <a:tab pos="4000500" algn="l"/>
              </a:tabLst>
            </a:pP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	is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law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employers.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FAQ,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guidance,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1239" y="5152241"/>
            <a:ext cx="658240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about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free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webinar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here: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www.mass.gov/info-details/pay-transparency-</a:t>
            </a:r>
            <a:r>
              <a:rPr sz="20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in-massachusetts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6730" y="6485958"/>
            <a:ext cx="3037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Massachusetts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Attorney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General’s Office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059302" y="263144"/>
            <a:ext cx="78035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4400" b="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rgbClr val="FFFFFF"/>
                </a:solidFill>
                <a:latin typeface="Calibri"/>
                <a:cs typeface="Calibri"/>
              </a:rPr>
              <a:t>Office</a:t>
            </a:r>
            <a:r>
              <a:rPr sz="4400" b="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4400" b="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4400" b="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0" spc="-10" dirty="0">
                <a:solidFill>
                  <a:srgbClr val="FFFFFF"/>
                </a:solidFill>
                <a:latin typeface="Calibri"/>
                <a:cs typeface="Calibri"/>
              </a:rPr>
              <a:t>Attorney</a:t>
            </a:r>
            <a:r>
              <a:rPr sz="4400" b="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0" spc="-10" dirty="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7AABE36-EE09-99AF-1EB8-E088236FB8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749897" y="6301694"/>
            <a:ext cx="494683" cy="208279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19</a:t>
            </a:fld>
            <a:endParaRPr lang="en-US" spc="-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6557" y="243852"/>
              <a:ext cx="11759565" cy="6377940"/>
            </a:xfrm>
            <a:custGeom>
              <a:avLst/>
              <a:gdLst/>
              <a:ahLst/>
              <a:cxnLst/>
              <a:rect l="l" t="t" r="r" b="b"/>
              <a:pathLst>
                <a:path w="11759565" h="6377940">
                  <a:moveTo>
                    <a:pt x="11759222" y="0"/>
                  </a:moveTo>
                  <a:lnTo>
                    <a:pt x="34582" y="0"/>
                  </a:lnTo>
                  <a:lnTo>
                    <a:pt x="34582" y="158813"/>
                  </a:lnTo>
                  <a:lnTo>
                    <a:pt x="0" y="158813"/>
                  </a:lnTo>
                  <a:lnTo>
                    <a:pt x="0" y="1832775"/>
                  </a:lnTo>
                  <a:lnTo>
                    <a:pt x="34582" y="1832775"/>
                  </a:lnTo>
                  <a:lnTo>
                    <a:pt x="34582" y="6377940"/>
                  </a:lnTo>
                  <a:lnTo>
                    <a:pt x="11759222" y="6377940"/>
                  </a:lnTo>
                  <a:lnTo>
                    <a:pt x="117592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73327" y="486587"/>
            <a:ext cx="30619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5" dirty="0">
                <a:solidFill>
                  <a:srgbClr val="006FC0"/>
                </a:solidFill>
              </a:rPr>
              <a:t>WELCOME!</a:t>
            </a:r>
            <a:endParaRPr sz="480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412027" y="1291259"/>
            <a:ext cx="11203305" cy="3794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47320" algn="ctr">
              <a:lnSpc>
                <a:spcPct val="100000"/>
              </a:lnSpc>
              <a:spcBef>
                <a:spcPts val="95"/>
              </a:spcBef>
            </a:pPr>
            <a:r>
              <a:rPr sz="4300" b="1" spc="-65" dirty="0">
                <a:solidFill>
                  <a:srgbClr val="006FC0"/>
                </a:solidFill>
                <a:latin typeface="Corbel"/>
                <a:cs typeface="Corbel"/>
              </a:rPr>
              <a:t>TODAY’S</a:t>
            </a:r>
            <a:r>
              <a:rPr sz="4300" b="1" spc="-16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4300" b="1" spc="-10" dirty="0">
                <a:solidFill>
                  <a:srgbClr val="006FC0"/>
                </a:solidFill>
                <a:latin typeface="Corbel"/>
                <a:cs typeface="Corbel"/>
              </a:rPr>
              <a:t>SPEAKERS:</a:t>
            </a:r>
            <a:endParaRPr sz="4300">
              <a:latin typeface="Corbel"/>
              <a:cs typeface="Corbel"/>
            </a:endParaRPr>
          </a:p>
          <a:p>
            <a:pPr marL="309245" indent="-250825">
              <a:lnSpc>
                <a:spcPct val="100000"/>
              </a:lnSpc>
              <a:spcBef>
                <a:spcPts val="3040"/>
              </a:spcBef>
              <a:buClr>
                <a:srgbClr val="A6B727"/>
              </a:buClr>
              <a:buSzPct val="78125"/>
              <a:buFont typeface="Wingdings"/>
              <a:buChar char=""/>
              <a:tabLst>
                <a:tab pos="309245" algn="l"/>
              </a:tabLst>
            </a:pP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Commissioner</a:t>
            </a:r>
            <a:r>
              <a:rPr sz="1600" spc="-3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Jean</a:t>
            </a:r>
            <a:r>
              <a:rPr sz="1600" spc="-7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M.</a:t>
            </a:r>
            <a:r>
              <a:rPr sz="1600" spc="-5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Lorizio,</a:t>
            </a:r>
            <a:r>
              <a:rPr sz="1600" spc="-5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Esq.,</a:t>
            </a:r>
            <a:r>
              <a:rPr sz="1600" spc="-4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Chair</a:t>
            </a:r>
            <a:r>
              <a:rPr sz="1600" spc="-4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of</a:t>
            </a:r>
            <a:r>
              <a:rPr sz="1600" spc="2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the</a:t>
            </a:r>
            <a:r>
              <a:rPr sz="1600" spc="-5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Alcoholic</a:t>
            </a:r>
            <a:r>
              <a:rPr sz="1600" spc="-4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Beverages</a:t>
            </a:r>
            <a:r>
              <a:rPr sz="1600" spc="-6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Control</a:t>
            </a:r>
            <a:r>
              <a:rPr sz="1600" spc="-4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Commission</a:t>
            </a:r>
            <a:r>
              <a:rPr sz="1600" spc="-3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 Black"/>
                <a:cs typeface="Arial Black"/>
              </a:rPr>
              <a:t>(ABCC)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65"/>
              </a:spcBef>
              <a:buClr>
                <a:srgbClr val="A6B727"/>
              </a:buClr>
              <a:buFont typeface="Wingdings"/>
              <a:buChar char=""/>
            </a:pPr>
            <a:endParaRPr sz="1600">
              <a:latin typeface="Arial Black"/>
              <a:cs typeface="Arial Black"/>
            </a:endParaRPr>
          </a:p>
          <a:p>
            <a:pPr marL="309245" indent="-250825">
              <a:lnSpc>
                <a:spcPct val="100000"/>
              </a:lnSpc>
              <a:buClr>
                <a:srgbClr val="A6B727"/>
              </a:buClr>
              <a:buSzPct val="78125"/>
              <a:buFont typeface="Wingdings"/>
              <a:buChar char=""/>
              <a:tabLst>
                <a:tab pos="309245" algn="l"/>
              </a:tabLst>
            </a:pP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Ralph</a:t>
            </a:r>
            <a:r>
              <a:rPr sz="1600" spc="-6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Sacramone,</a:t>
            </a:r>
            <a:r>
              <a:rPr sz="1600" spc="-6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Executive</a:t>
            </a:r>
            <a:r>
              <a:rPr sz="1600" spc="-7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Director</a:t>
            </a:r>
            <a:r>
              <a:rPr sz="1600" spc="-3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of</a:t>
            </a:r>
            <a:r>
              <a:rPr sz="1600" spc="2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the</a:t>
            </a:r>
            <a:r>
              <a:rPr sz="1600" spc="-6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Alcoholic</a:t>
            </a:r>
            <a:r>
              <a:rPr sz="1600" spc="-4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Beverages</a:t>
            </a:r>
            <a:r>
              <a:rPr sz="1600" spc="-7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Control</a:t>
            </a:r>
            <a:r>
              <a:rPr sz="1600" spc="-5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Commission</a:t>
            </a:r>
            <a:r>
              <a:rPr sz="1600" spc="-2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 Black"/>
                <a:cs typeface="Arial Black"/>
              </a:rPr>
              <a:t>(ABCC)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55"/>
              </a:spcBef>
              <a:buClr>
                <a:srgbClr val="A6B727"/>
              </a:buClr>
              <a:buFont typeface="Wingdings"/>
              <a:buChar char=""/>
            </a:pPr>
            <a:endParaRPr sz="1600">
              <a:latin typeface="Arial Black"/>
              <a:cs typeface="Arial Black"/>
            </a:endParaRPr>
          </a:p>
          <a:p>
            <a:pPr marL="309245" indent="-250825">
              <a:lnSpc>
                <a:spcPct val="100000"/>
              </a:lnSpc>
              <a:buClr>
                <a:srgbClr val="A6B727"/>
              </a:buClr>
              <a:buSzPct val="78125"/>
              <a:buFont typeface="Wingdings"/>
              <a:buChar char=""/>
              <a:tabLst>
                <a:tab pos="309245" algn="l"/>
                <a:tab pos="4309745" algn="l"/>
              </a:tabLst>
            </a:pP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Kyle</a:t>
            </a:r>
            <a:r>
              <a:rPr sz="1600" spc="-4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E.</a:t>
            </a:r>
            <a:r>
              <a:rPr sz="1600" spc="-4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Gill,</a:t>
            </a:r>
            <a:r>
              <a:rPr sz="1600" spc="-2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Esq.,</a:t>
            </a:r>
            <a:r>
              <a:rPr sz="1600" spc="-4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General</a:t>
            </a:r>
            <a:r>
              <a:rPr sz="1600" spc="-5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 Black"/>
                <a:cs typeface="Arial Black"/>
              </a:rPr>
              <a:t>Counsel,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	Alcoholic</a:t>
            </a:r>
            <a:r>
              <a:rPr sz="1600" spc="-6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Beverages</a:t>
            </a:r>
            <a:r>
              <a:rPr sz="1600" spc="-8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Control</a:t>
            </a:r>
            <a:r>
              <a:rPr sz="1600" spc="-7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Commission</a:t>
            </a:r>
            <a:r>
              <a:rPr sz="1600" spc="-4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 Black"/>
                <a:cs typeface="Arial Black"/>
              </a:rPr>
              <a:t>(ABCC)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070"/>
              </a:spcBef>
              <a:buClr>
                <a:srgbClr val="A6B727"/>
              </a:buClr>
              <a:buFont typeface="Wingdings"/>
              <a:buChar char=""/>
            </a:pPr>
            <a:endParaRPr sz="1600">
              <a:latin typeface="Arial Black"/>
              <a:cs typeface="Arial Black"/>
            </a:endParaRPr>
          </a:p>
          <a:p>
            <a:pPr marL="309245" indent="-250825">
              <a:lnSpc>
                <a:spcPct val="100000"/>
              </a:lnSpc>
              <a:buClr>
                <a:srgbClr val="A6B727"/>
              </a:buClr>
              <a:buSzPct val="78125"/>
              <a:buFont typeface="Wingdings"/>
              <a:buChar char=""/>
              <a:tabLst>
                <a:tab pos="309245" algn="l"/>
              </a:tabLst>
            </a:pP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Ryan</a:t>
            </a:r>
            <a:r>
              <a:rPr sz="1600" spc="-6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Melville,</a:t>
            </a:r>
            <a:r>
              <a:rPr sz="1600" spc="-3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Deputy</a:t>
            </a:r>
            <a:r>
              <a:rPr sz="1600" spc="-6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Executive</a:t>
            </a:r>
            <a:r>
              <a:rPr sz="1600" spc="-8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Director</a:t>
            </a:r>
            <a:r>
              <a:rPr sz="1600" spc="-4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of</a:t>
            </a:r>
            <a:r>
              <a:rPr sz="1600" spc="1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the</a:t>
            </a:r>
            <a:r>
              <a:rPr sz="1600" spc="-7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Alcoholic</a:t>
            </a:r>
            <a:r>
              <a:rPr sz="1600" spc="-4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Beverages</a:t>
            </a:r>
            <a:r>
              <a:rPr sz="1600" spc="-7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Control</a:t>
            </a:r>
            <a:r>
              <a:rPr sz="1600" spc="-4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Commission</a:t>
            </a:r>
            <a:r>
              <a:rPr sz="1600" spc="-3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 Black"/>
                <a:cs typeface="Arial Black"/>
              </a:rPr>
              <a:t>(ABCC)</a:t>
            </a:r>
            <a:endParaRPr sz="1600">
              <a:latin typeface="Arial Black"/>
              <a:cs typeface="Arial Black"/>
            </a:endParaRPr>
          </a:p>
          <a:p>
            <a:pPr marL="299085" indent="-286385">
              <a:lnSpc>
                <a:spcPct val="100000"/>
              </a:lnSpc>
              <a:spcBef>
                <a:spcPts val="1920"/>
              </a:spcBef>
              <a:buClr>
                <a:srgbClr val="A6B727"/>
              </a:buClr>
              <a:buSzPct val="78125"/>
              <a:buFont typeface="Wingdings"/>
              <a:buChar char=""/>
              <a:tabLst>
                <a:tab pos="299085" algn="l"/>
              </a:tabLst>
            </a:pP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Thomas</a:t>
            </a:r>
            <a:r>
              <a:rPr sz="1600" spc="-5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Carroll</a:t>
            </a:r>
            <a:r>
              <a:rPr sz="1600" spc="1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Community</a:t>
            </a:r>
            <a:r>
              <a:rPr sz="1600" spc="-1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Outreach</a:t>
            </a:r>
            <a:r>
              <a:rPr sz="1600" spc="-3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&amp;</a:t>
            </a:r>
            <a:r>
              <a:rPr sz="1600" spc="-3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Resource</a:t>
            </a:r>
            <a:r>
              <a:rPr sz="1600" spc="-2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Planning</a:t>
            </a:r>
            <a:r>
              <a:rPr sz="1600" spc="-3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Specialist</a:t>
            </a:r>
            <a:r>
              <a:rPr sz="1600" spc="-20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US</a:t>
            </a:r>
            <a:r>
              <a:rPr sz="1600" spc="-2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Department</a:t>
            </a:r>
            <a:r>
              <a:rPr sz="1600" spc="-3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001F5F"/>
                </a:solidFill>
                <a:latin typeface="Arial Black"/>
                <a:cs typeface="Arial Black"/>
              </a:rPr>
              <a:t>of</a:t>
            </a:r>
            <a:r>
              <a:rPr sz="1600" spc="5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rial Black"/>
                <a:cs typeface="Arial Black"/>
              </a:rPr>
              <a:t>Labor</a:t>
            </a:r>
            <a:endParaRPr sz="1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24000" y="856891"/>
            <a:ext cx="9144000" cy="5144135"/>
            <a:chOff x="1524000" y="856891"/>
            <a:chExt cx="9144000" cy="5144135"/>
          </a:xfrm>
        </p:grpSpPr>
        <p:sp>
          <p:nvSpPr>
            <p:cNvPr id="4" name="object 4"/>
            <p:cNvSpPr/>
            <p:nvPr/>
          </p:nvSpPr>
          <p:spPr>
            <a:xfrm>
              <a:off x="1524000" y="85725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4000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9144000" y="51435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4001" y="856891"/>
              <a:ext cx="5066030" cy="5144135"/>
            </a:xfrm>
            <a:custGeom>
              <a:avLst/>
              <a:gdLst/>
              <a:ahLst/>
              <a:cxnLst/>
              <a:rect l="l" t="t" r="r" b="b"/>
              <a:pathLst>
                <a:path w="5066030" h="5144135">
                  <a:moveTo>
                    <a:pt x="5065737" y="0"/>
                  </a:moveTo>
                  <a:lnTo>
                    <a:pt x="0" y="0"/>
                  </a:lnTo>
                  <a:lnTo>
                    <a:pt x="0" y="5143855"/>
                  </a:lnTo>
                  <a:lnTo>
                    <a:pt x="2683459" y="5143855"/>
                  </a:lnTo>
                  <a:lnTo>
                    <a:pt x="5065737" y="0"/>
                  </a:lnTo>
                  <a:close/>
                </a:path>
              </a:pathLst>
            </a:custGeom>
            <a:solidFill>
              <a:srgbClr val="252525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24002" y="856891"/>
              <a:ext cx="4465955" cy="5144135"/>
            </a:xfrm>
            <a:custGeom>
              <a:avLst/>
              <a:gdLst/>
              <a:ahLst/>
              <a:cxnLst/>
              <a:rect l="l" t="t" r="r" b="b"/>
              <a:pathLst>
                <a:path w="4465955" h="5144135">
                  <a:moveTo>
                    <a:pt x="4465332" y="0"/>
                  </a:moveTo>
                  <a:lnTo>
                    <a:pt x="0" y="0"/>
                  </a:lnTo>
                  <a:lnTo>
                    <a:pt x="0" y="5143855"/>
                  </a:lnTo>
                  <a:lnTo>
                    <a:pt x="2083054" y="5143855"/>
                  </a:lnTo>
                  <a:lnTo>
                    <a:pt x="4465332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06244" y="1133292"/>
            <a:ext cx="2587625" cy="92201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10540">
              <a:lnSpc>
                <a:spcPts val="2270"/>
              </a:lnSpc>
              <a:spcBef>
                <a:spcPts val="380"/>
              </a:spcBef>
            </a:pP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U.S.</a:t>
            </a:r>
            <a:r>
              <a:rPr b="0" spc="-8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Department</a:t>
            </a:r>
            <a:r>
              <a:rPr b="0" spc="-6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spc="-25" dirty="0">
                <a:solidFill>
                  <a:srgbClr val="FFFFFF"/>
                </a:solidFill>
                <a:latin typeface="Calibri Light"/>
                <a:cs typeface="Calibri Light"/>
              </a:rPr>
              <a:t>of </a:t>
            </a:r>
            <a:r>
              <a:rPr b="0" spc="-10" dirty="0">
                <a:solidFill>
                  <a:srgbClr val="FFFFFF"/>
                </a:solidFill>
                <a:latin typeface="Calibri Light"/>
                <a:cs typeface="Calibri Light"/>
              </a:rPr>
              <a:t>Labor</a:t>
            </a:r>
          </a:p>
          <a:p>
            <a:pPr marL="12700">
              <a:lnSpc>
                <a:spcPts val="2230"/>
              </a:lnSpc>
            </a:pPr>
            <a:r>
              <a:rPr b="0" spc="-10" dirty="0">
                <a:solidFill>
                  <a:srgbClr val="FFFFFF"/>
                </a:solidFill>
                <a:latin typeface="Calibri Light"/>
                <a:cs typeface="Calibri Light"/>
              </a:rPr>
              <a:t>Wage</a:t>
            </a:r>
            <a:r>
              <a:rPr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and</a:t>
            </a:r>
            <a:r>
              <a:rPr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FFFFFF"/>
                </a:solidFill>
                <a:latin typeface="Calibri Light"/>
                <a:cs typeface="Calibri Light"/>
              </a:rPr>
              <a:t>Hour</a:t>
            </a:r>
            <a:r>
              <a:rPr b="0" spc="-4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b="0" spc="-10" dirty="0">
                <a:solidFill>
                  <a:srgbClr val="FFFFFF"/>
                </a:solidFill>
                <a:latin typeface="Calibri Light"/>
                <a:cs typeface="Calibri Light"/>
              </a:rPr>
              <a:t>Division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206244" y="1997400"/>
            <a:ext cx="22834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0" dirty="0">
                <a:solidFill>
                  <a:srgbClr val="FFFFFF"/>
                </a:solidFill>
                <a:latin typeface="Calibri Light"/>
                <a:cs typeface="Calibri Light"/>
              </a:rPr>
              <a:t>Boston</a:t>
            </a:r>
            <a:r>
              <a:rPr sz="2100" b="0" spc="-9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100" b="0" dirty="0">
                <a:solidFill>
                  <a:srgbClr val="FFFFFF"/>
                </a:solidFill>
                <a:latin typeface="Calibri Light"/>
                <a:cs typeface="Calibri Light"/>
              </a:rPr>
              <a:t>District</a:t>
            </a:r>
            <a:r>
              <a:rPr sz="2100" b="0" spc="-9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100" b="0" spc="-10" dirty="0">
                <a:solidFill>
                  <a:srgbClr val="FFFFFF"/>
                </a:solidFill>
                <a:latin typeface="Calibri Light"/>
                <a:cs typeface="Calibri Light"/>
              </a:rPr>
              <a:t>Office</a:t>
            </a:r>
            <a:endParaRPr sz="210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06244" y="2898902"/>
            <a:ext cx="22301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Focus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restaurant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industry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9336" y="3401898"/>
            <a:ext cx="4276581" cy="198861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3CC3D9-8C8C-E4AF-62DE-8945F68F0E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515601" y="6332172"/>
            <a:ext cx="479406" cy="221027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20</a:t>
            </a:fld>
            <a:endParaRPr lang="en-US" spc="-50" dirty="0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-4762"/>
            <a:ext cx="12201525" cy="1381125"/>
            <a:chOff x="-4762" y="-4762"/>
            <a:chExt cx="12201525" cy="13811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371600"/>
            </a:xfrm>
            <a:custGeom>
              <a:avLst/>
              <a:gdLst/>
              <a:ahLst/>
              <a:cxnLst/>
              <a:rect l="l" t="t" r="r" b="b"/>
              <a:pathLst>
                <a:path w="12192000" h="1371600">
                  <a:moveTo>
                    <a:pt x="1219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12192000" y="1371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6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371600"/>
            </a:xfrm>
            <a:custGeom>
              <a:avLst/>
              <a:gdLst/>
              <a:ahLst/>
              <a:cxnLst/>
              <a:rect l="l" t="t" r="r" b="b"/>
              <a:pathLst>
                <a:path w="12192000" h="13716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0552" y="5705410"/>
            <a:ext cx="10150895" cy="79530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32918" y="394210"/>
            <a:ext cx="61277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0" spc="-10" dirty="0">
                <a:solidFill>
                  <a:srgbClr val="FFFFFF"/>
                </a:solidFill>
                <a:latin typeface="Calibri"/>
                <a:cs typeface="Calibri"/>
              </a:rPr>
              <a:t>Wage</a:t>
            </a:r>
            <a:r>
              <a:rPr sz="3300" b="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300" b="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0" dirty="0">
                <a:solidFill>
                  <a:srgbClr val="FFFFFF"/>
                </a:solidFill>
                <a:latin typeface="Calibri"/>
                <a:cs typeface="Calibri"/>
              </a:rPr>
              <a:t>Hour</a:t>
            </a:r>
            <a:r>
              <a:rPr sz="3300" b="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0" dirty="0">
                <a:solidFill>
                  <a:srgbClr val="FFFFFF"/>
                </a:solidFill>
                <a:latin typeface="Calibri"/>
                <a:cs typeface="Calibri"/>
              </a:rPr>
              <a:t>Division</a:t>
            </a:r>
            <a:r>
              <a:rPr sz="3300" b="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Calibri"/>
                <a:cs typeface="Calibri"/>
              </a:rPr>
              <a:t>Jurisdiction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5000" y="1627125"/>
            <a:ext cx="3146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02020"/>
                </a:solidFill>
                <a:latin typeface="Arial"/>
                <a:cs typeface="Arial"/>
              </a:rPr>
              <a:t>Federal</a:t>
            </a:r>
            <a:r>
              <a:rPr sz="1200" b="1" spc="-3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202020"/>
                </a:solidFill>
                <a:latin typeface="Arial"/>
                <a:cs typeface="Arial"/>
              </a:rPr>
              <a:t>Government</a:t>
            </a:r>
            <a:r>
              <a:rPr sz="1200" b="1" spc="-5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02020"/>
                </a:solidFill>
                <a:latin typeface="Arial"/>
                <a:cs typeface="Arial"/>
              </a:rPr>
              <a:t>Agency</a:t>
            </a:r>
            <a:r>
              <a:rPr sz="1200" b="1" spc="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02020"/>
                </a:solidFill>
                <a:latin typeface="Arial"/>
                <a:cs typeface="Arial"/>
              </a:rPr>
              <a:t>that</a:t>
            </a:r>
            <a:r>
              <a:rPr sz="1200" b="1" spc="-1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202020"/>
                </a:solidFill>
                <a:latin typeface="Arial"/>
                <a:cs typeface="Arial"/>
              </a:rPr>
              <a:t>enforces: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63139" y="2153411"/>
            <a:ext cx="3046730" cy="2108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5"/>
              </a:lnSpc>
            </a:pP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The</a:t>
            </a:r>
            <a:r>
              <a:rPr sz="1350" b="1" u="sng" spc="-2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Fair</a:t>
            </a:r>
            <a:r>
              <a:rPr sz="1350" b="1" u="sng" spc="-1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Labor</a:t>
            </a:r>
            <a:r>
              <a:rPr sz="1350" b="1" u="sng" spc="-3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spc="-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Standards</a:t>
            </a:r>
            <a:r>
              <a:rPr sz="1350" b="1" u="sng" spc="-8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Act</a:t>
            </a:r>
            <a:r>
              <a:rPr sz="1350" b="1" u="sng" spc="39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spc="-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(FLSA)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06039" y="2462783"/>
            <a:ext cx="5386705" cy="192405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0" rIns="0" bIns="0" rtlCol="0">
            <a:spAutoFit/>
          </a:bodyPr>
          <a:lstStyle/>
          <a:p>
            <a:pPr marL="46990">
              <a:lnSpc>
                <a:spcPts val="1470"/>
              </a:lnSpc>
              <a:tabLst>
                <a:tab pos="1532890" algn="l"/>
                <a:tab pos="2886075" algn="l"/>
                <a:tab pos="4504690" algn="l"/>
              </a:tabLst>
            </a:pPr>
            <a:r>
              <a:rPr sz="1350" b="1" dirty="0">
                <a:solidFill>
                  <a:srgbClr val="202020"/>
                </a:solidFill>
                <a:latin typeface="Arial"/>
                <a:cs typeface="Arial"/>
              </a:rPr>
              <a:t>minimum</a:t>
            </a:r>
            <a:r>
              <a:rPr sz="1350" b="1" spc="-5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b="1" spc="-20" dirty="0">
                <a:solidFill>
                  <a:srgbClr val="202020"/>
                </a:solidFill>
                <a:latin typeface="Arial"/>
                <a:cs typeface="Arial"/>
              </a:rPr>
              <a:t>wage;</a:t>
            </a:r>
            <a:r>
              <a:rPr sz="1350" b="1" dirty="0">
                <a:solidFill>
                  <a:srgbClr val="202020"/>
                </a:solidFill>
                <a:latin typeface="Arial"/>
                <a:cs typeface="Arial"/>
              </a:rPr>
              <a:t>	overtime</a:t>
            </a:r>
            <a:r>
              <a:rPr sz="1350" b="1" spc="-5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b="1" spc="-20" dirty="0">
                <a:solidFill>
                  <a:srgbClr val="202020"/>
                </a:solidFill>
                <a:latin typeface="Arial"/>
                <a:cs typeface="Arial"/>
              </a:rPr>
              <a:t>pay;</a:t>
            </a:r>
            <a:r>
              <a:rPr sz="1350" b="1" dirty="0">
                <a:solidFill>
                  <a:srgbClr val="202020"/>
                </a:solidFill>
                <a:latin typeface="Arial"/>
                <a:cs typeface="Arial"/>
              </a:rPr>
              <a:t>	</a:t>
            </a:r>
            <a:r>
              <a:rPr sz="1350" b="1" spc="-10" dirty="0">
                <a:solidFill>
                  <a:srgbClr val="202020"/>
                </a:solidFill>
                <a:latin typeface="Arial"/>
                <a:cs typeface="Arial"/>
              </a:rPr>
              <a:t>recordkeeping;</a:t>
            </a:r>
            <a:r>
              <a:rPr sz="1350" b="1" dirty="0">
                <a:solidFill>
                  <a:srgbClr val="202020"/>
                </a:solidFill>
                <a:latin typeface="Arial"/>
                <a:cs typeface="Arial"/>
              </a:rPr>
              <a:t>	child</a:t>
            </a:r>
            <a:r>
              <a:rPr sz="1350" b="1" spc="-2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b="1" spc="-10" dirty="0">
                <a:solidFill>
                  <a:srgbClr val="202020"/>
                </a:solidFill>
                <a:latin typeface="Arial"/>
                <a:cs typeface="Arial"/>
              </a:rPr>
              <a:t>labor</a:t>
            </a:r>
            <a:endParaRPr sz="13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0339" y="3023027"/>
            <a:ext cx="7709534" cy="2670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The</a:t>
            </a:r>
            <a:r>
              <a:rPr sz="1350" b="1" u="sng" spc="-4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Family</a:t>
            </a:r>
            <a:r>
              <a:rPr sz="1350" b="1" u="sng" spc="-2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and</a:t>
            </a:r>
            <a:r>
              <a:rPr sz="1350" b="1" u="sng" spc="-4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Medical</a:t>
            </a:r>
            <a:r>
              <a:rPr sz="1350" b="1" u="sng" spc="-5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Leave</a:t>
            </a:r>
            <a:r>
              <a:rPr sz="1350" b="1" u="sng" spc="-8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Act</a:t>
            </a:r>
            <a:r>
              <a:rPr sz="1350" b="1" u="sng" spc="1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spc="-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(FMLA)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85"/>
              </a:spcBef>
            </a:pP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The</a:t>
            </a:r>
            <a:r>
              <a:rPr sz="1350" b="1" u="sng" spc="-3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Migrant</a:t>
            </a:r>
            <a:r>
              <a:rPr sz="1350" b="1" u="sng" spc="-2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and</a:t>
            </a:r>
            <a:r>
              <a:rPr sz="1350" b="1" u="sng" spc="-2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spc="-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Seasonal</a:t>
            </a:r>
            <a:r>
              <a:rPr sz="1350" b="1" u="sng" spc="-8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Agricultural</a:t>
            </a:r>
            <a:r>
              <a:rPr sz="1350" b="1" u="sng" spc="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Worker</a:t>
            </a:r>
            <a:r>
              <a:rPr sz="1350" b="1" u="sng" spc="-3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spc="-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Protection</a:t>
            </a:r>
            <a:r>
              <a:rPr sz="1350" b="1" u="sng" spc="-9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Act</a:t>
            </a:r>
            <a:r>
              <a:rPr sz="1350" b="1" u="sng" spc="4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u="none" spc="-20" dirty="0">
                <a:solidFill>
                  <a:srgbClr val="202020"/>
                </a:solidFill>
                <a:latin typeface="Arial"/>
                <a:cs typeface="Arial"/>
              </a:rPr>
              <a:t>(</a:t>
            </a:r>
            <a:r>
              <a:rPr sz="1350" b="1" u="none" spc="-20" dirty="0">
                <a:solidFill>
                  <a:srgbClr val="202020"/>
                </a:solidFill>
                <a:latin typeface="Arial"/>
                <a:cs typeface="Arial"/>
              </a:rPr>
              <a:t>MSPA</a:t>
            </a:r>
            <a:r>
              <a:rPr sz="1350" b="1" u="none" spc="-3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or</a:t>
            </a:r>
            <a:r>
              <a:rPr sz="1350" u="none" spc="-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farm</a:t>
            </a:r>
            <a:r>
              <a:rPr sz="1350" u="none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spc="-10" dirty="0">
                <a:solidFill>
                  <a:srgbClr val="202020"/>
                </a:solidFill>
                <a:latin typeface="Arial"/>
                <a:cs typeface="Arial"/>
              </a:rPr>
              <a:t>workers)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sz="1350">
              <a:latin typeface="Arial"/>
              <a:cs typeface="Arial"/>
            </a:endParaRPr>
          </a:p>
          <a:p>
            <a:pPr marL="12700" marR="579755">
              <a:lnSpc>
                <a:spcPct val="107400"/>
              </a:lnSpc>
            </a:pP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Several</a:t>
            </a:r>
            <a:r>
              <a:rPr sz="1350" spc="-4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immigration</a:t>
            </a:r>
            <a:r>
              <a:rPr sz="1350" spc="-4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related</a:t>
            </a:r>
            <a:r>
              <a:rPr sz="1350" spc="-4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statutes</a:t>
            </a:r>
            <a:r>
              <a:rPr sz="1350" spc="-3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–</a:t>
            </a:r>
            <a:r>
              <a:rPr sz="1350" spc="-1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enforcement</a:t>
            </a:r>
            <a:r>
              <a:rPr sz="1350" spc="-6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of</a:t>
            </a:r>
            <a:r>
              <a:rPr sz="1350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H-1B,</a:t>
            </a:r>
            <a:r>
              <a:rPr sz="1350" b="1" u="sng" spc="-5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H-2A,</a:t>
            </a:r>
            <a:r>
              <a:rPr sz="1350" b="1" u="sng" spc="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and</a:t>
            </a:r>
            <a:r>
              <a:rPr sz="1350" b="1" u="sng" spc="-3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H-2B</a:t>
            </a:r>
            <a:r>
              <a:rPr sz="1350" b="1" u="sng" spc="-3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non-</a:t>
            </a:r>
            <a:r>
              <a:rPr sz="1350" b="1" u="sng" spc="-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immigrant</a:t>
            </a:r>
            <a:r>
              <a:rPr sz="1350" b="1" u="none" spc="-1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b="1" u="sng" spc="-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programs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80"/>
              </a:spcBef>
            </a:pPr>
            <a:endParaRPr sz="1350">
              <a:latin typeface="Arial"/>
              <a:cs typeface="Arial"/>
            </a:endParaRPr>
          </a:p>
          <a:p>
            <a:pPr marL="12700" marR="5080">
              <a:lnSpc>
                <a:spcPct val="107000"/>
              </a:lnSpc>
            </a:pP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Government</a:t>
            </a:r>
            <a:r>
              <a:rPr sz="1350" spc="-4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Contract</a:t>
            </a:r>
            <a:r>
              <a:rPr sz="1350" spc="-5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/</a:t>
            </a:r>
            <a:r>
              <a:rPr sz="1350" spc="-1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Prevailing</a:t>
            </a:r>
            <a:r>
              <a:rPr sz="1350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Wage</a:t>
            </a:r>
            <a:r>
              <a:rPr sz="1350" spc="-2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202020"/>
                </a:solidFill>
                <a:latin typeface="Arial"/>
                <a:cs typeface="Arial"/>
              </a:rPr>
              <a:t>requirements</a:t>
            </a:r>
            <a:r>
              <a:rPr sz="1350" spc="-4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of</a:t>
            </a:r>
            <a:r>
              <a:rPr sz="1350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02020"/>
                </a:solidFill>
                <a:latin typeface="Arial"/>
                <a:cs typeface="Arial"/>
              </a:rPr>
              <a:t>the </a:t>
            </a:r>
            <a:r>
              <a:rPr sz="1350" b="1" u="sng" spc="-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Davis-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Bacon</a:t>
            </a:r>
            <a:r>
              <a:rPr sz="1350" b="1" u="sng" spc="-5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and</a:t>
            </a:r>
            <a:r>
              <a:rPr sz="1350" b="1" u="sng" spc="-2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Related</a:t>
            </a:r>
            <a:r>
              <a:rPr sz="1350" b="1" u="sng" spc="-8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Acts</a:t>
            </a:r>
            <a:r>
              <a:rPr sz="1350" b="1" u="sng" spc="2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and</a:t>
            </a:r>
            <a:r>
              <a:rPr sz="1350" u="none" spc="-3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spc="-25" dirty="0">
                <a:solidFill>
                  <a:srgbClr val="202020"/>
                </a:solidFill>
                <a:latin typeface="Arial"/>
                <a:cs typeface="Arial"/>
              </a:rPr>
              <a:t>the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Service</a:t>
            </a:r>
            <a:r>
              <a:rPr sz="1350" b="1" u="sng" spc="-4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spc="-10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Contract</a:t>
            </a:r>
            <a:r>
              <a:rPr sz="1350" b="1" u="sng" spc="-8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b="1" u="sng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Act</a:t>
            </a:r>
            <a:r>
              <a:rPr sz="1350" b="1" u="sng" spc="35" dirty="0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and</a:t>
            </a:r>
            <a:r>
              <a:rPr sz="1350" u="none" spc="-2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other</a:t>
            </a:r>
            <a:r>
              <a:rPr sz="1350" u="none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statutes</a:t>
            </a:r>
            <a:r>
              <a:rPr sz="1350" u="none" spc="-3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applicable</a:t>
            </a:r>
            <a:r>
              <a:rPr sz="1350" u="none" spc="-4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to</a:t>
            </a:r>
            <a:r>
              <a:rPr sz="1350" u="none" spc="-1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federal</a:t>
            </a:r>
            <a:r>
              <a:rPr sz="1350" u="none" spc="-3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contracts</a:t>
            </a:r>
            <a:r>
              <a:rPr sz="1350" u="none" spc="-1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for</a:t>
            </a:r>
            <a:r>
              <a:rPr sz="1350" u="none" spc="-4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construction</a:t>
            </a:r>
            <a:r>
              <a:rPr sz="1350" u="none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and</a:t>
            </a:r>
            <a:r>
              <a:rPr sz="1350" u="none" spc="-5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for</a:t>
            </a:r>
            <a:r>
              <a:rPr sz="1350" u="none" spc="-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spc="-25" dirty="0">
                <a:solidFill>
                  <a:srgbClr val="202020"/>
                </a:solidFill>
                <a:latin typeface="Arial"/>
                <a:cs typeface="Arial"/>
              </a:rPr>
              <a:t>the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provision</a:t>
            </a:r>
            <a:r>
              <a:rPr sz="1350" u="none" spc="-4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of</a:t>
            </a:r>
            <a:r>
              <a:rPr sz="1350" u="none" spc="-1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goods</a:t>
            </a:r>
            <a:r>
              <a:rPr sz="1350" u="none" spc="-3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dirty="0">
                <a:solidFill>
                  <a:srgbClr val="202020"/>
                </a:solidFill>
                <a:latin typeface="Arial"/>
                <a:cs typeface="Arial"/>
              </a:rPr>
              <a:t>and</a:t>
            </a:r>
            <a:r>
              <a:rPr sz="1350" u="none" spc="-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350" u="none" spc="-10" dirty="0">
                <a:solidFill>
                  <a:srgbClr val="202020"/>
                </a:solidFill>
                <a:latin typeface="Arial"/>
                <a:cs typeface="Arial"/>
              </a:rPr>
              <a:t>services.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E6E080-C883-1EF9-58E7-65F5F06DAD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749897" y="6324600"/>
            <a:ext cx="440321" cy="352233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21</a:t>
            </a:fld>
            <a:endParaRPr lang="en-US" spc="-50" dirty="0"/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5"/>
            <a:ext cx="12198350" cy="1560830"/>
            <a:chOff x="-3175" y="-3175"/>
            <a:chExt cx="12198350" cy="15608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554480"/>
            </a:xfrm>
            <a:custGeom>
              <a:avLst/>
              <a:gdLst/>
              <a:ahLst/>
              <a:cxnLst/>
              <a:rect l="l" t="t" r="r" b="b"/>
              <a:pathLst>
                <a:path w="12192000" h="1554480">
                  <a:moveTo>
                    <a:pt x="12192000" y="0"/>
                  </a:moveTo>
                  <a:lnTo>
                    <a:pt x="0" y="0"/>
                  </a:lnTo>
                  <a:lnTo>
                    <a:pt x="0" y="1554162"/>
                  </a:lnTo>
                  <a:lnTo>
                    <a:pt x="12192000" y="155416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94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54480"/>
            </a:xfrm>
            <a:custGeom>
              <a:avLst/>
              <a:gdLst/>
              <a:ahLst/>
              <a:cxnLst/>
              <a:rect l="l" t="t" r="r" b="b"/>
              <a:pathLst>
                <a:path w="12192000" h="1554480">
                  <a:moveTo>
                    <a:pt x="0" y="0"/>
                  </a:moveTo>
                  <a:lnTo>
                    <a:pt x="12192000" y="0"/>
                  </a:lnTo>
                  <a:lnTo>
                    <a:pt x="12192000" y="1554162"/>
                  </a:lnTo>
                  <a:lnTo>
                    <a:pt x="0" y="155416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0" y="5951511"/>
            <a:ext cx="11988800" cy="7207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41606" y="420117"/>
            <a:ext cx="73088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40454" algn="l"/>
                <a:tab pos="4768215" algn="l"/>
              </a:tabLst>
            </a:pP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FEDERAL</a:t>
            </a:r>
            <a:r>
              <a:rPr sz="40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LAWS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4000" spc="-25" dirty="0">
                <a:solidFill>
                  <a:srgbClr val="FFFFFF"/>
                </a:solidFill>
                <a:latin typeface="Calibri"/>
                <a:cs typeface="Calibri"/>
              </a:rPr>
              <a:t>VS.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4000" spc="-130" dirty="0">
                <a:solidFill>
                  <a:srgbClr val="FFFFFF"/>
                </a:solidFill>
                <a:latin typeface="Calibri"/>
                <a:cs typeface="Calibri"/>
              </a:rPr>
              <a:t>STATE</a:t>
            </a:r>
            <a:r>
              <a:rPr sz="4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LAWS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74339" y="1786555"/>
            <a:ext cx="6022975" cy="296672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dirty="0">
                <a:latin typeface="Calibri"/>
                <a:cs typeface="Calibri"/>
              </a:rPr>
              <a:t>Where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Federal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State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laws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differ,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3030"/>
              </a:lnSpc>
              <a:spcBef>
                <a:spcPts val="1050"/>
              </a:spcBef>
            </a:pPr>
            <a:r>
              <a:rPr sz="2800" dirty="0">
                <a:latin typeface="Calibri"/>
                <a:cs typeface="Calibri"/>
              </a:rPr>
              <a:t>the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more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protective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standard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applies,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see </a:t>
            </a:r>
            <a:r>
              <a:rPr sz="2800" dirty="0">
                <a:latin typeface="Calibri"/>
                <a:cs typeface="Calibri"/>
              </a:rPr>
              <a:t>laws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state: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https://www.dol.gov/agencies/whd/state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70"/>
              </a:spcBef>
            </a:pP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710689" algn="l"/>
              </a:tabLst>
            </a:pPr>
            <a:r>
              <a:rPr sz="2800" spc="-10" dirty="0">
                <a:latin typeface="Calibri"/>
                <a:cs typeface="Calibri"/>
              </a:rPr>
              <a:t>Examples: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0" dirty="0">
                <a:latin typeface="Calibri"/>
                <a:cs typeface="Calibri"/>
              </a:rPr>
              <a:t>MW,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hospitality,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etc.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855200" y="12700"/>
            <a:ext cx="2336800" cy="11684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0"/>
              </a:spcBef>
            </a:pPr>
            <a:r>
              <a:rPr sz="800" b="1" i="1" dirty="0">
                <a:latin typeface="Arial"/>
                <a:cs typeface="Arial"/>
              </a:rPr>
              <a:t>Presenter</a:t>
            </a:r>
            <a:r>
              <a:rPr sz="800" b="1" i="1" spc="-40" dirty="0">
                <a:latin typeface="Arial"/>
                <a:cs typeface="Arial"/>
              </a:rPr>
              <a:t> </a:t>
            </a:r>
            <a:r>
              <a:rPr sz="800" b="1" i="1" spc="-10" dirty="0">
                <a:latin typeface="Arial"/>
                <a:cs typeface="Arial"/>
              </a:rPr>
              <a:t>Notes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800" i="1" spc="-10" dirty="0">
                <a:latin typeface="Arial"/>
                <a:cs typeface="Arial"/>
              </a:rPr>
              <a:t>2025-08-</a:t>
            </a:r>
            <a:r>
              <a:rPr sz="800" i="1" dirty="0">
                <a:latin typeface="Arial"/>
                <a:cs typeface="Arial"/>
              </a:rPr>
              <a:t>26</a:t>
            </a:r>
            <a:r>
              <a:rPr sz="800" i="1" spc="35" dirty="0">
                <a:latin typeface="Arial"/>
                <a:cs typeface="Arial"/>
              </a:rPr>
              <a:t> </a:t>
            </a:r>
            <a:r>
              <a:rPr sz="800" i="1" spc="-10" dirty="0">
                <a:latin typeface="Arial"/>
                <a:cs typeface="Arial"/>
              </a:rPr>
              <a:t>12:44:38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Arial"/>
                <a:cs typeface="Arial"/>
              </a:rPr>
              <a:t>-------------------------------------------</a:t>
            </a:r>
            <a:r>
              <a:rPr sz="1000" spc="-50" dirty="0">
                <a:latin typeface="Arial"/>
                <a:cs typeface="Arial"/>
              </a:rPr>
              <a:t>-</a:t>
            </a:r>
            <a:endParaRPr sz="1000">
              <a:latin typeface="Arial"/>
              <a:cs typeface="Arial"/>
            </a:endParaRPr>
          </a:p>
          <a:p>
            <a:pPr marL="25400" marR="1778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All states have child labor </a:t>
            </a:r>
            <a:r>
              <a:rPr sz="1000" spc="-10" dirty="0">
                <a:latin typeface="Arial"/>
                <a:cs typeface="Arial"/>
              </a:rPr>
              <a:t>laws. </a:t>
            </a:r>
            <a:r>
              <a:rPr sz="1000" dirty="0">
                <a:latin typeface="Arial"/>
                <a:cs typeface="Arial"/>
              </a:rPr>
              <a:t>Employers must comply with </a:t>
            </a:r>
            <a:r>
              <a:rPr sz="1000" spc="-20" dirty="0">
                <a:latin typeface="Arial"/>
                <a:cs typeface="Arial"/>
              </a:rPr>
              <a:t>both </a:t>
            </a:r>
            <a:r>
              <a:rPr sz="1000" dirty="0">
                <a:latin typeface="Arial"/>
                <a:cs typeface="Arial"/>
              </a:rPr>
              <a:t>Federal and state law.</a:t>
            </a:r>
            <a:r>
              <a:rPr sz="1000" spc="2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 the </a:t>
            </a:r>
            <a:r>
              <a:rPr sz="1000" spc="-10" dirty="0">
                <a:latin typeface="Arial"/>
                <a:cs typeface="Arial"/>
              </a:rPr>
              <a:t>cases </a:t>
            </a:r>
            <a:r>
              <a:rPr sz="1000" dirty="0">
                <a:latin typeface="Arial"/>
                <a:cs typeface="Arial"/>
              </a:rPr>
              <a:t>where both Federal and state laws </a:t>
            </a:r>
            <a:r>
              <a:rPr sz="1000" spc="-10" dirty="0">
                <a:latin typeface="Arial"/>
                <a:cs typeface="Arial"/>
              </a:rPr>
              <a:t>apply </a:t>
            </a:r>
            <a:r>
              <a:rPr sz="1000" dirty="0">
                <a:latin typeface="Arial"/>
                <a:cs typeface="Arial"/>
              </a:rPr>
              <a:t>but they are different, the </a:t>
            </a:r>
            <a:r>
              <a:rPr sz="1000" spc="-20" dirty="0">
                <a:latin typeface="Arial"/>
                <a:cs typeface="Arial"/>
              </a:rPr>
              <a:t>more</a:t>
            </a:r>
            <a:r>
              <a:rPr sz="1000" spc="5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protective standard applies.</a:t>
            </a:r>
            <a:r>
              <a:rPr sz="1000" spc="27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For </a:t>
            </a:r>
            <a:r>
              <a:rPr sz="1000" dirty="0">
                <a:latin typeface="Arial"/>
                <a:cs typeface="Arial"/>
              </a:rPr>
              <a:t>example, if the state law requires </a:t>
            </a:r>
            <a:r>
              <a:rPr sz="1000" spc="-20" dirty="0">
                <a:latin typeface="Arial"/>
                <a:cs typeface="Arial"/>
              </a:rPr>
              <a:t>work </a:t>
            </a:r>
            <a:r>
              <a:rPr sz="1000" dirty="0">
                <a:latin typeface="Arial"/>
                <a:cs typeface="Arial"/>
              </a:rPr>
              <a:t>permits or meal periods, then these </a:t>
            </a:r>
            <a:r>
              <a:rPr sz="1000" spc="-20" dirty="0">
                <a:latin typeface="Arial"/>
                <a:cs typeface="Arial"/>
              </a:rPr>
              <a:t>laws </a:t>
            </a:r>
            <a:r>
              <a:rPr sz="1000" dirty="0">
                <a:latin typeface="Arial"/>
                <a:cs typeface="Arial"/>
              </a:rPr>
              <a:t>must be followed in that state.</a:t>
            </a:r>
            <a:r>
              <a:rPr sz="1000" spc="27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Similarly, </a:t>
            </a:r>
            <a:r>
              <a:rPr sz="1000" dirty="0">
                <a:latin typeface="Arial"/>
                <a:cs typeface="Arial"/>
              </a:rPr>
              <a:t>if Federal law states that a 14-year-</a:t>
            </a:r>
            <a:r>
              <a:rPr sz="1000" spc="-25" dirty="0">
                <a:latin typeface="Arial"/>
                <a:cs typeface="Arial"/>
              </a:rPr>
              <a:t>old </a:t>
            </a:r>
            <a:r>
              <a:rPr sz="1000" dirty="0">
                <a:latin typeface="Arial"/>
                <a:cs typeface="Arial"/>
              </a:rPr>
              <a:t>may only work until 7 PM and state </a:t>
            </a:r>
            <a:r>
              <a:rPr sz="1000" spc="-25" dirty="0">
                <a:latin typeface="Arial"/>
                <a:cs typeface="Arial"/>
              </a:rPr>
              <a:t>law </a:t>
            </a:r>
            <a:r>
              <a:rPr sz="1000" dirty="0">
                <a:latin typeface="Arial"/>
                <a:cs typeface="Arial"/>
              </a:rPr>
              <a:t>would allow the minor to work until </a:t>
            </a:r>
            <a:r>
              <a:rPr sz="1000" spc="-50" dirty="0">
                <a:latin typeface="Arial"/>
                <a:cs typeface="Arial"/>
              </a:rPr>
              <a:t>9</a:t>
            </a:r>
            <a:r>
              <a:rPr sz="1000" spc="5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PM, then the minor may only work </a:t>
            </a:r>
            <a:r>
              <a:rPr sz="1000" spc="-10" dirty="0">
                <a:latin typeface="Arial"/>
                <a:cs typeface="Arial"/>
              </a:rPr>
              <a:t>until</a:t>
            </a:r>
            <a:r>
              <a:rPr sz="1000" spc="5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7 PM. Reg. 570.25 The Federal </a:t>
            </a:r>
            <a:r>
              <a:rPr sz="1000" spc="-20" dirty="0">
                <a:latin typeface="Arial"/>
                <a:cs typeface="Arial"/>
              </a:rPr>
              <a:t>Wage </a:t>
            </a:r>
            <a:r>
              <a:rPr sz="1000" dirty="0">
                <a:latin typeface="Arial"/>
                <a:cs typeface="Arial"/>
              </a:rPr>
              <a:t>and Hour Division works closely with </a:t>
            </a:r>
            <a:r>
              <a:rPr sz="1000" spc="-25" dirty="0">
                <a:latin typeface="Arial"/>
                <a:cs typeface="Arial"/>
              </a:rPr>
              <a:t>our </a:t>
            </a:r>
            <a:r>
              <a:rPr sz="1000" dirty="0">
                <a:latin typeface="Arial"/>
                <a:cs typeface="Arial"/>
              </a:rPr>
              <a:t>State partners to increase </a:t>
            </a:r>
            <a:r>
              <a:rPr sz="1000" spc="-10" dirty="0">
                <a:latin typeface="Arial"/>
                <a:cs typeface="Arial"/>
              </a:rPr>
              <a:t>compliance </a:t>
            </a:r>
            <a:r>
              <a:rPr sz="1000" dirty="0">
                <a:latin typeface="Arial"/>
                <a:cs typeface="Arial"/>
              </a:rPr>
              <a:t>with youth employment </a:t>
            </a:r>
            <a:r>
              <a:rPr sz="1000" spc="-10" dirty="0">
                <a:latin typeface="Arial"/>
                <a:cs typeface="Arial"/>
              </a:rPr>
              <a:t>provisions.</a:t>
            </a:r>
            <a:endParaRPr sz="10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See Also: 29 CFR Part </a:t>
            </a:r>
            <a:r>
              <a:rPr sz="1000" spc="-25" dirty="0">
                <a:latin typeface="Arial"/>
                <a:cs typeface="Arial"/>
              </a:rPr>
              <a:t>570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D14AE9-B9E3-F475-8E60-29C2109951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835948" y="6517881"/>
            <a:ext cx="375303" cy="340119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22</a:t>
            </a:fld>
            <a:endParaRPr lang="en-US" spc="-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-4762"/>
            <a:ext cx="12201525" cy="1381125"/>
            <a:chOff x="-4762" y="-4762"/>
            <a:chExt cx="12201525" cy="13811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371600"/>
            </a:xfrm>
            <a:custGeom>
              <a:avLst/>
              <a:gdLst/>
              <a:ahLst/>
              <a:cxnLst/>
              <a:rect l="l" t="t" r="r" b="b"/>
              <a:pathLst>
                <a:path w="12192000" h="1371600">
                  <a:moveTo>
                    <a:pt x="1219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12192000" y="1371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6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371600"/>
            </a:xfrm>
            <a:custGeom>
              <a:avLst/>
              <a:gdLst/>
              <a:ahLst/>
              <a:cxnLst/>
              <a:rect l="l" t="t" r="r" b="b"/>
              <a:pathLst>
                <a:path w="12192000" h="13716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3877" y="5679700"/>
            <a:ext cx="10150895" cy="79530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16926" y="228600"/>
            <a:ext cx="9144000" cy="1063625"/>
          </a:xfrm>
          <a:prstGeom prst="rect">
            <a:avLst/>
          </a:prstGeom>
          <a:solidFill>
            <a:srgbClr val="8063A1"/>
          </a:solidFill>
          <a:ln w="9525">
            <a:solidFill>
              <a:srgbClr val="003399"/>
            </a:solidFill>
          </a:ln>
        </p:spPr>
        <p:txBody>
          <a:bodyPr vert="horz" wrap="square" lIns="0" tIns="2527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0"/>
              </a:spcBef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FAIR</a:t>
            </a:r>
            <a:r>
              <a:rPr sz="33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LABOR</a:t>
            </a:r>
            <a:r>
              <a:rPr sz="33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40" dirty="0">
                <a:solidFill>
                  <a:srgbClr val="FFFFFF"/>
                </a:solidFill>
                <a:latin typeface="Calibri"/>
                <a:cs typeface="Calibri"/>
              </a:rPr>
              <a:t>STANDARDS</a:t>
            </a:r>
            <a:r>
              <a:rPr sz="33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ACT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38546" y="1306067"/>
            <a:ext cx="7401559" cy="4552950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64"/>
              </a:spcBef>
            </a:pPr>
            <a:r>
              <a:rPr sz="2400" b="1" dirty="0">
                <a:latin typeface="Calibri"/>
                <a:cs typeface="Calibri"/>
              </a:rPr>
              <a:t>Minimum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Wage</a:t>
            </a:r>
            <a:endParaRPr sz="2400">
              <a:latin typeface="Calibri"/>
              <a:cs typeface="Calibri"/>
            </a:endParaRPr>
          </a:p>
          <a:p>
            <a:pPr marL="749935">
              <a:lnSpc>
                <a:spcPct val="100000"/>
              </a:lnSpc>
              <a:spcBef>
                <a:spcPts val="1175"/>
              </a:spcBef>
            </a:pPr>
            <a:r>
              <a:rPr sz="1800" dirty="0">
                <a:latin typeface="Calibri"/>
                <a:cs typeface="Calibri"/>
              </a:rPr>
              <a:t>$7.25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vs.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$15.00</a:t>
            </a:r>
            <a:r>
              <a:rPr sz="1800" spc="3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Tipped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MW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ees</a:t>
            </a:r>
            <a:endParaRPr sz="1800">
              <a:latin typeface="Calibri"/>
              <a:cs typeface="Calibri"/>
            </a:endParaRPr>
          </a:p>
          <a:p>
            <a:pPr marL="917575" indent="-167640">
              <a:lnSpc>
                <a:spcPct val="100000"/>
              </a:lnSpc>
              <a:spcBef>
                <a:spcPts val="650"/>
              </a:spcBef>
              <a:buFont typeface="Calibri"/>
              <a:buChar char="*"/>
              <a:tabLst>
                <a:tab pos="917575" algn="l"/>
              </a:tabLst>
            </a:pPr>
            <a:r>
              <a:rPr sz="1800" dirty="0">
                <a:latin typeface="Calibri"/>
                <a:cs typeface="Calibri"/>
              </a:rPr>
              <a:t>No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deductions,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walk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outs,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etc.</a:t>
            </a:r>
            <a:endParaRPr sz="1800">
              <a:latin typeface="Calibri"/>
              <a:cs typeface="Calibri"/>
            </a:endParaRPr>
          </a:p>
          <a:p>
            <a:pPr marL="917575" indent="-167640">
              <a:lnSpc>
                <a:spcPct val="100000"/>
              </a:lnSpc>
              <a:spcBef>
                <a:spcPts val="430"/>
              </a:spcBef>
              <a:buChar char="*"/>
              <a:tabLst>
                <a:tab pos="917575" algn="l"/>
              </a:tabLst>
            </a:pPr>
            <a:r>
              <a:rPr sz="1800" dirty="0">
                <a:latin typeface="Calibri"/>
                <a:cs typeface="Calibri"/>
              </a:rPr>
              <a:t>Pay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hours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worked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early,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late,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breaks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(keep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record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breaks)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400" b="1" spc="-10" dirty="0">
                <a:latin typeface="Calibri"/>
                <a:cs typeface="Calibri"/>
              </a:rPr>
              <a:t>Overtime</a:t>
            </a:r>
            <a:endParaRPr sz="2400">
              <a:latin typeface="Calibri"/>
              <a:cs typeface="Calibri"/>
            </a:endParaRPr>
          </a:p>
          <a:p>
            <a:pPr marL="864869" indent="-166370">
              <a:lnSpc>
                <a:spcPct val="100000"/>
              </a:lnSpc>
              <a:spcBef>
                <a:spcPts val="1175"/>
              </a:spcBef>
              <a:buChar char="*"/>
              <a:tabLst>
                <a:tab pos="864869" algn="l"/>
                <a:tab pos="5880100" algn="l"/>
              </a:tabLst>
            </a:pPr>
            <a:r>
              <a:rPr sz="1800" dirty="0">
                <a:latin typeface="Calibri"/>
                <a:cs typeface="Calibri"/>
              </a:rPr>
              <a:t>tipped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$6.75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plus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$7.50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(1/2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time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$15.00)</a:t>
            </a:r>
            <a:r>
              <a:rPr sz="1800" spc="37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OR</a:t>
            </a:r>
            <a:r>
              <a:rPr sz="1800" dirty="0">
                <a:latin typeface="Calibri"/>
                <a:cs typeface="Calibri"/>
              </a:rPr>
              <a:t>	$14.25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-20" dirty="0">
                <a:latin typeface="Calibri"/>
                <a:cs typeface="Calibri"/>
              </a:rPr>
              <a:t> hour</a:t>
            </a:r>
            <a:endParaRPr sz="1800">
              <a:latin typeface="Calibri"/>
              <a:cs typeface="Calibri"/>
            </a:endParaRPr>
          </a:p>
          <a:p>
            <a:pPr marL="918844" indent="-220345">
              <a:lnSpc>
                <a:spcPct val="100000"/>
              </a:lnSpc>
              <a:spcBef>
                <a:spcPts val="645"/>
              </a:spcBef>
              <a:buChar char="*"/>
              <a:tabLst>
                <a:tab pos="918844" algn="l"/>
              </a:tabLst>
            </a:pPr>
            <a:r>
              <a:rPr sz="1800" dirty="0">
                <a:latin typeface="Calibri"/>
                <a:cs typeface="Calibri"/>
              </a:rPr>
              <a:t>salaried</a:t>
            </a:r>
            <a:r>
              <a:rPr sz="1800" spc="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vs.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hourly</a:t>
            </a:r>
            <a:endParaRPr sz="1800">
              <a:latin typeface="Calibri"/>
              <a:cs typeface="Calibri"/>
            </a:endParaRPr>
          </a:p>
          <a:p>
            <a:pPr marL="918844" indent="-220345">
              <a:lnSpc>
                <a:spcPct val="100000"/>
              </a:lnSpc>
              <a:spcBef>
                <a:spcPts val="434"/>
              </a:spcBef>
              <a:buChar char="*"/>
              <a:tabLst>
                <a:tab pos="918844" algn="l"/>
              </a:tabLst>
            </a:pPr>
            <a:r>
              <a:rPr sz="1800" dirty="0">
                <a:latin typeface="Calibri"/>
                <a:cs typeface="Calibri"/>
              </a:rPr>
              <a:t>salaried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exempt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overtime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salaried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overtime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wages</a:t>
            </a:r>
            <a:r>
              <a:rPr sz="1800" spc="3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(Line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cook)</a:t>
            </a:r>
            <a:endParaRPr sz="1800">
              <a:latin typeface="Calibri"/>
              <a:cs typeface="Calibri"/>
            </a:endParaRPr>
          </a:p>
          <a:p>
            <a:pPr marL="918844" indent="-220345">
              <a:lnSpc>
                <a:spcPct val="100000"/>
              </a:lnSpc>
              <a:spcBef>
                <a:spcPts val="430"/>
              </a:spcBef>
              <a:buChar char="*"/>
              <a:tabLst>
                <a:tab pos="918844" algn="l"/>
              </a:tabLst>
            </a:pPr>
            <a:r>
              <a:rPr sz="1800" dirty="0">
                <a:latin typeface="Calibri"/>
                <a:cs typeface="Calibri"/>
              </a:rPr>
              <a:t>dual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jobs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overtime</a:t>
            </a:r>
            <a:r>
              <a:rPr sz="1800" spc="3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regular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rate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pay</a:t>
            </a:r>
            <a:endParaRPr sz="1800">
              <a:latin typeface="Calibri"/>
              <a:cs typeface="Calibri"/>
            </a:endParaRPr>
          </a:p>
          <a:p>
            <a:pPr marL="698500" marR="5080" indent="166370">
              <a:lnSpc>
                <a:spcPct val="120000"/>
              </a:lnSpc>
              <a:buChar char="*"/>
              <a:tabLst>
                <a:tab pos="864869" algn="l"/>
              </a:tabLst>
            </a:pPr>
            <a:r>
              <a:rPr sz="1800" dirty="0">
                <a:latin typeface="Calibri"/>
                <a:cs typeface="Calibri"/>
              </a:rPr>
              <a:t>if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paid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cash,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still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overtime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requirement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issues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DIA </a:t>
            </a:r>
            <a:r>
              <a:rPr sz="1800" dirty="0">
                <a:latin typeface="Calibri"/>
                <a:cs typeface="Calibri"/>
              </a:rPr>
              <a:t>(workmens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comp)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DUA</a:t>
            </a:r>
            <a:endParaRPr sz="1800">
              <a:latin typeface="Calibri"/>
              <a:cs typeface="Calibri"/>
            </a:endParaRPr>
          </a:p>
          <a:p>
            <a:pPr marL="864869" indent="-166370">
              <a:lnSpc>
                <a:spcPct val="100000"/>
              </a:lnSpc>
              <a:spcBef>
                <a:spcPts val="434"/>
              </a:spcBef>
              <a:buChar char="*"/>
              <a:tabLst>
                <a:tab pos="864869" algn="l"/>
                <a:tab pos="2861945" algn="l"/>
              </a:tabLst>
            </a:pPr>
            <a:r>
              <a:rPr sz="1800" spc="-10" dirty="0">
                <a:latin typeface="Calibri"/>
                <a:cs typeface="Calibri"/>
              </a:rPr>
              <a:t>MISCLASSIFICATION</a:t>
            </a:r>
            <a:r>
              <a:rPr sz="1800" dirty="0">
                <a:latin typeface="Calibri"/>
                <a:cs typeface="Calibri"/>
              </a:rPr>
              <a:t>	employee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vs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independent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contractor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B5D2A95-D5B6-4873-8517-62C19BD9F88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660927" y="6332173"/>
            <a:ext cx="334080" cy="344660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23</a:t>
            </a:fld>
            <a:endParaRPr lang="en-US" spc="-50" dirty="0"/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-4762"/>
            <a:ext cx="12201525" cy="1381125"/>
            <a:chOff x="-4762" y="-4762"/>
            <a:chExt cx="12201525" cy="13811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371600"/>
            </a:xfrm>
            <a:custGeom>
              <a:avLst/>
              <a:gdLst/>
              <a:ahLst/>
              <a:cxnLst/>
              <a:rect l="l" t="t" r="r" b="b"/>
              <a:pathLst>
                <a:path w="12192000" h="1371600">
                  <a:moveTo>
                    <a:pt x="1219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12192000" y="1371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6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371600"/>
            </a:xfrm>
            <a:custGeom>
              <a:avLst/>
              <a:gdLst/>
              <a:ahLst/>
              <a:cxnLst/>
              <a:rect l="l" t="t" r="r" b="b"/>
              <a:pathLst>
                <a:path w="12192000" h="13716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4830" y="5704281"/>
            <a:ext cx="10150895" cy="79530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16926" y="228600"/>
            <a:ext cx="9144000" cy="1063625"/>
          </a:xfrm>
          <a:prstGeom prst="rect">
            <a:avLst/>
          </a:prstGeom>
          <a:solidFill>
            <a:srgbClr val="8063A1"/>
          </a:solidFill>
          <a:ln w="9525">
            <a:solidFill>
              <a:srgbClr val="003399"/>
            </a:solidFill>
          </a:ln>
        </p:spPr>
        <p:txBody>
          <a:bodyPr vert="horz" wrap="square" lIns="0" tIns="2527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0"/>
              </a:spcBef>
            </a:pP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FAIR</a:t>
            </a:r>
            <a:r>
              <a:rPr sz="33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LABOR</a:t>
            </a:r>
            <a:r>
              <a:rPr sz="33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40" dirty="0">
                <a:solidFill>
                  <a:srgbClr val="FFFFFF"/>
                </a:solidFill>
                <a:latin typeface="Calibri"/>
                <a:cs typeface="Calibri"/>
              </a:rPr>
              <a:t>STANDARDS</a:t>
            </a:r>
            <a:r>
              <a:rPr sz="33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5" dirty="0">
                <a:solidFill>
                  <a:srgbClr val="FFFFFF"/>
                </a:solidFill>
                <a:latin typeface="Calibri"/>
                <a:cs typeface="Calibri"/>
              </a:rPr>
              <a:t>ACT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38546" y="1306067"/>
            <a:ext cx="7403465" cy="4552950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64"/>
              </a:spcBef>
            </a:pPr>
            <a:r>
              <a:rPr sz="2400" b="1" dirty="0">
                <a:latin typeface="Calibri"/>
                <a:cs typeface="Calibri"/>
              </a:rPr>
              <a:t>Record</a:t>
            </a:r>
            <a:r>
              <a:rPr sz="2400" b="1" spc="-11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Keeping</a:t>
            </a:r>
            <a:endParaRPr sz="2400">
              <a:latin typeface="Calibri"/>
              <a:cs typeface="Calibri"/>
            </a:endParaRPr>
          </a:p>
          <a:p>
            <a:pPr marL="521970" indent="-166370">
              <a:lnSpc>
                <a:spcPct val="100000"/>
              </a:lnSpc>
              <a:spcBef>
                <a:spcPts val="1175"/>
              </a:spcBef>
              <a:buChar char="*"/>
              <a:tabLst>
                <a:tab pos="521970" algn="l"/>
              </a:tabLst>
            </a:pPr>
            <a:r>
              <a:rPr sz="1800" dirty="0">
                <a:latin typeface="Calibri"/>
                <a:cs typeface="Calibri"/>
              </a:rPr>
              <a:t>must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maintain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record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years</a:t>
            </a:r>
            <a:endParaRPr sz="1800">
              <a:latin typeface="Calibri"/>
              <a:cs typeface="Calibri"/>
            </a:endParaRPr>
          </a:p>
          <a:p>
            <a:pPr marL="512445" marR="5080" indent="-157480">
              <a:lnSpc>
                <a:spcPct val="120000"/>
              </a:lnSpc>
              <a:spcBef>
                <a:spcPts val="220"/>
              </a:spcBef>
              <a:buChar char="*"/>
              <a:tabLst>
                <a:tab pos="512445" algn="l"/>
                <a:tab pos="520700" algn="l"/>
              </a:tabLst>
            </a:pPr>
            <a:r>
              <a:rPr sz="1800" dirty="0">
                <a:latin typeface="Calibri"/>
                <a:cs typeface="Calibri"/>
              </a:rPr>
              <a:t>	name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contact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information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employees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(includes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employees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paid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temp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agencies)</a:t>
            </a:r>
            <a:endParaRPr sz="1800">
              <a:latin typeface="Calibri"/>
              <a:cs typeface="Calibri"/>
            </a:endParaRPr>
          </a:p>
          <a:p>
            <a:pPr marL="521970" indent="-166370">
              <a:lnSpc>
                <a:spcPct val="100000"/>
              </a:lnSpc>
              <a:spcBef>
                <a:spcPts val="430"/>
              </a:spcBef>
              <a:buChar char="*"/>
              <a:tabLst>
                <a:tab pos="521970" algn="l"/>
              </a:tabLst>
            </a:pPr>
            <a:r>
              <a:rPr sz="1800" dirty="0">
                <a:latin typeface="Calibri"/>
                <a:cs typeface="Calibri"/>
              </a:rPr>
              <a:t>all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information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independent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contractors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employer</a:t>
            </a:r>
            <a:endParaRPr sz="1800">
              <a:latin typeface="Calibri"/>
              <a:cs typeface="Calibri"/>
            </a:endParaRPr>
          </a:p>
          <a:p>
            <a:pPr marL="521970" indent="-166370">
              <a:lnSpc>
                <a:spcPct val="100000"/>
              </a:lnSpc>
              <a:spcBef>
                <a:spcPts val="434"/>
              </a:spcBef>
              <a:buChar char="*"/>
              <a:tabLst>
                <a:tab pos="521970" algn="l"/>
              </a:tabLst>
            </a:pPr>
            <a:r>
              <a:rPr sz="1800" spc="-10" dirty="0">
                <a:latin typeface="Calibri"/>
                <a:cs typeface="Calibri"/>
              </a:rPr>
              <a:t>accurate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time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records,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payroll,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general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ledgers</a:t>
            </a:r>
            <a:endParaRPr sz="1800">
              <a:latin typeface="Calibri"/>
              <a:cs typeface="Calibri"/>
            </a:endParaRPr>
          </a:p>
          <a:p>
            <a:pPr marL="521970" indent="-166370">
              <a:lnSpc>
                <a:spcPct val="100000"/>
              </a:lnSpc>
              <a:spcBef>
                <a:spcPts val="430"/>
              </a:spcBef>
              <a:buChar char="*"/>
              <a:tabLst>
                <a:tab pos="521970" algn="l"/>
              </a:tabLst>
            </a:pPr>
            <a:r>
              <a:rPr sz="1800" dirty="0">
                <a:latin typeface="Calibri"/>
                <a:cs typeface="Calibri"/>
              </a:rPr>
              <a:t>date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birth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employee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younger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(evidence)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75"/>
              </a:spcBef>
              <a:buFont typeface="Calibri"/>
              <a:buChar char="*"/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Child</a:t>
            </a:r>
            <a:r>
              <a:rPr sz="2400" b="1" spc="-2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Labor</a:t>
            </a:r>
            <a:endParaRPr sz="2400">
              <a:latin typeface="Calibri"/>
              <a:cs typeface="Calibri"/>
            </a:endParaRPr>
          </a:p>
          <a:p>
            <a:pPr marL="521970" indent="-166370">
              <a:lnSpc>
                <a:spcPct val="100000"/>
              </a:lnSpc>
              <a:spcBef>
                <a:spcPts val="1175"/>
              </a:spcBef>
              <a:buChar char="*"/>
              <a:tabLst>
                <a:tab pos="521970" algn="l"/>
              </a:tabLst>
            </a:pPr>
            <a:r>
              <a:rPr sz="1800" dirty="0">
                <a:latin typeface="Calibri"/>
                <a:cs typeface="Calibri"/>
              </a:rPr>
              <a:t>must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14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work</a:t>
            </a:r>
            <a:endParaRPr sz="1800">
              <a:latin typeface="Calibri"/>
              <a:cs typeface="Calibri"/>
            </a:endParaRPr>
          </a:p>
          <a:p>
            <a:pPr marL="521970" indent="-166370">
              <a:lnSpc>
                <a:spcPct val="100000"/>
              </a:lnSpc>
              <a:spcBef>
                <a:spcPts val="650"/>
              </a:spcBef>
              <a:buChar char="*"/>
              <a:tabLst>
                <a:tab pos="521970" algn="l"/>
              </a:tabLst>
            </a:pPr>
            <a:r>
              <a:rPr sz="1800" dirty="0">
                <a:latin typeface="Calibri"/>
                <a:cs typeface="Calibri"/>
              </a:rPr>
              <a:t>14/15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year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olds</a:t>
            </a:r>
            <a:endParaRPr sz="1800">
              <a:latin typeface="Calibri"/>
              <a:cs typeface="Calibri"/>
            </a:endParaRPr>
          </a:p>
          <a:p>
            <a:pPr marL="521970" indent="-166370">
              <a:lnSpc>
                <a:spcPct val="100000"/>
              </a:lnSpc>
              <a:spcBef>
                <a:spcPts val="430"/>
              </a:spcBef>
              <a:buChar char="*"/>
              <a:tabLst>
                <a:tab pos="521970" algn="l"/>
              </a:tabLst>
            </a:pPr>
            <a:r>
              <a:rPr sz="1800" dirty="0">
                <a:latin typeface="Calibri"/>
                <a:cs typeface="Calibri"/>
              </a:rPr>
              <a:t>16/17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year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olds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C8873C-616A-7AFD-C6C2-3EEBF23352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660927" y="6332173"/>
            <a:ext cx="334080" cy="344660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24</a:t>
            </a:fld>
            <a:endParaRPr lang="en-US" spc="-50" dirty="0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-4762"/>
            <a:ext cx="12201525" cy="1381125"/>
            <a:chOff x="-4762" y="-4762"/>
            <a:chExt cx="12201525" cy="13811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371600"/>
            </a:xfrm>
            <a:custGeom>
              <a:avLst/>
              <a:gdLst/>
              <a:ahLst/>
              <a:cxnLst/>
              <a:rect l="l" t="t" r="r" b="b"/>
              <a:pathLst>
                <a:path w="12192000" h="1371600">
                  <a:moveTo>
                    <a:pt x="1219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12192000" y="1371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6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371600"/>
            </a:xfrm>
            <a:custGeom>
              <a:avLst/>
              <a:gdLst/>
              <a:ahLst/>
              <a:cxnLst/>
              <a:rect l="l" t="t" r="r" b="b"/>
              <a:pathLst>
                <a:path w="12192000" h="1371600">
                  <a:moveTo>
                    <a:pt x="0" y="0"/>
                  </a:moveTo>
                  <a:lnTo>
                    <a:pt x="12192000" y="0"/>
                  </a:lnTo>
                  <a:lnTo>
                    <a:pt x="12192000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1782" y="5881527"/>
            <a:ext cx="10150895" cy="79530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16926" y="228600"/>
            <a:ext cx="9144000" cy="1063625"/>
          </a:xfrm>
          <a:prstGeom prst="rect">
            <a:avLst/>
          </a:prstGeom>
          <a:solidFill>
            <a:srgbClr val="8063A1"/>
          </a:solidFill>
          <a:ln w="9525">
            <a:solidFill>
              <a:srgbClr val="003399"/>
            </a:solidFill>
          </a:ln>
        </p:spPr>
        <p:txBody>
          <a:bodyPr vert="horz" wrap="square" lIns="0" tIns="2527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90"/>
              </a:spcBef>
            </a:pP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Child</a:t>
            </a:r>
            <a:r>
              <a:rPr sz="33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Calibri"/>
                <a:cs typeface="Calibri"/>
              </a:rPr>
              <a:t>Labor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2339" y="1630173"/>
            <a:ext cx="7345680" cy="4165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14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15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year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olds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00"/>
              </a:spcBef>
            </a:pPr>
            <a:r>
              <a:rPr sz="1400" dirty="0">
                <a:latin typeface="Calibri"/>
                <a:cs typeface="Calibri"/>
              </a:rPr>
              <a:t>Hours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Restrictions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non-</a:t>
            </a:r>
            <a:r>
              <a:rPr sz="1400" b="1" spc="-10" dirty="0">
                <a:latin typeface="Calibri"/>
                <a:cs typeface="Calibri"/>
              </a:rPr>
              <a:t>agricultural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jobs…</a:t>
            </a:r>
            <a:endParaRPr sz="14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165"/>
              </a:spcBef>
              <a:buFont typeface="Arial"/>
              <a:buChar char="•"/>
              <a:tabLst>
                <a:tab pos="227329" algn="l"/>
              </a:tabLst>
            </a:pPr>
            <a:r>
              <a:rPr sz="1400" dirty="0">
                <a:latin typeface="Calibri"/>
                <a:cs typeface="Calibri"/>
              </a:rPr>
              <a:t>Apply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14-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15-year-</a:t>
            </a:r>
            <a:r>
              <a:rPr sz="1400" dirty="0">
                <a:latin typeface="Calibri"/>
                <a:cs typeface="Calibri"/>
              </a:rPr>
              <a:t>olds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only</a:t>
            </a:r>
            <a:endParaRPr sz="14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227329" algn="l"/>
              </a:tabLst>
            </a:pPr>
            <a:r>
              <a:rPr sz="1400" dirty="0">
                <a:latin typeface="Calibri"/>
                <a:cs typeface="Calibri"/>
              </a:rPr>
              <a:t>Not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during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school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hours</a:t>
            </a:r>
            <a:endParaRPr sz="14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165"/>
              </a:spcBef>
              <a:buFont typeface="Arial"/>
              <a:buChar char="•"/>
              <a:tabLst>
                <a:tab pos="227329" algn="l"/>
              </a:tabLst>
            </a:pPr>
            <a:r>
              <a:rPr sz="1400" dirty="0">
                <a:latin typeface="Calibri"/>
                <a:cs typeface="Calibri"/>
              </a:rPr>
              <a:t>No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hours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school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8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hours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non-</a:t>
            </a:r>
            <a:r>
              <a:rPr sz="1400" dirty="0">
                <a:latin typeface="Calibri"/>
                <a:cs typeface="Calibri"/>
              </a:rPr>
              <a:t>school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day</a:t>
            </a:r>
            <a:endParaRPr sz="14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170"/>
              </a:spcBef>
              <a:buFont typeface="Arial"/>
              <a:buChar char="•"/>
              <a:tabLst>
                <a:tab pos="227329" algn="l"/>
              </a:tabLst>
            </a:pPr>
            <a:r>
              <a:rPr sz="1400" dirty="0">
                <a:latin typeface="Calibri"/>
                <a:cs typeface="Calibri"/>
              </a:rPr>
              <a:t>No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18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hours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during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school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weeks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40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hours</a:t>
            </a:r>
            <a:r>
              <a:rPr sz="1400" spc="2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during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non-</a:t>
            </a:r>
            <a:r>
              <a:rPr sz="1400" dirty="0">
                <a:latin typeface="Calibri"/>
                <a:cs typeface="Calibri"/>
              </a:rPr>
              <a:t>school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weeks</a:t>
            </a:r>
            <a:endParaRPr sz="14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227329" algn="l"/>
              </a:tabLst>
            </a:pPr>
            <a:r>
              <a:rPr sz="1400" dirty="0">
                <a:latin typeface="Calibri"/>
                <a:cs typeface="Calibri"/>
              </a:rPr>
              <a:t>Not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before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a.m.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p.m.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except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July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Labor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extended</a:t>
            </a:r>
            <a:r>
              <a:rPr sz="1400" dirty="0">
                <a:latin typeface="Calibri"/>
                <a:cs typeface="Calibri"/>
              </a:rPr>
              <a:t> until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9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p.m.</a:t>
            </a:r>
            <a:endParaRPr sz="1400">
              <a:latin typeface="Calibri"/>
              <a:cs typeface="Calibri"/>
            </a:endParaRPr>
          </a:p>
          <a:p>
            <a:pPr marL="227329" indent="-214629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27329" algn="l"/>
              </a:tabLst>
            </a:pPr>
            <a:r>
              <a:rPr sz="1800" dirty="0">
                <a:latin typeface="Calibri"/>
                <a:cs typeface="Calibri"/>
              </a:rPr>
              <a:t>No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HAZARDOUS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OCCUPATIONS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10"/>
              </a:spcBef>
              <a:buFont typeface="Arial"/>
              <a:buChar char="•"/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16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17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year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olds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00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buFont typeface="Arial"/>
              <a:buChar char="•"/>
              <a:tabLst>
                <a:tab pos="269875" algn="l"/>
              </a:tabLst>
            </a:pPr>
            <a:r>
              <a:rPr sz="1400" spc="-10" dirty="0">
                <a:latin typeface="Calibri"/>
                <a:cs typeface="Calibri"/>
              </a:rPr>
              <a:t>Federal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restrictions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hour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worked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VS.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state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than</a:t>
            </a:r>
            <a:r>
              <a:rPr sz="1400" spc="-10" dirty="0">
                <a:latin typeface="Calibri"/>
                <a:cs typeface="Calibri"/>
              </a:rPr>
              <a:t> 48hrs</a:t>
            </a:r>
            <a:endParaRPr sz="1400">
              <a:latin typeface="Calibri"/>
              <a:cs typeface="Calibri"/>
            </a:endParaRPr>
          </a:p>
          <a:p>
            <a:pPr marL="269875" marR="5080" indent="-257810">
              <a:lnSpc>
                <a:spcPts val="1510"/>
              </a:lnSpc>
              <a:spcBef>
                <a:spcPts val="360"/>
              </a:spcBef>
              <a:buFont typeface="Arial"/>
              <a:buChar char="•"/>
              <a:tabLst>
                <a:tab pos="269875" algn="l"/>
              </a:tabLst>
            </a:pPr>
            <a:r>
              <a:rPr sz="1400" dirty="0">
                <a:latin typeface="Calibri"/>
                <a:cs typeface="Calibri"/>
              </a:rPr>
              <a:t>NO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HAZARDOUS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OCCUPATIONS </a:t>
            </a:r>
            <a:r>
              <a:rPr sz="1400" spc="-10" dirty="0">
                <a:latin typeface="Calibri"/>
                <a:cs typeface="Calibri"/>
              </a:rPr>
              <a:t>(restaurant </a:t>
            </a:r>
            <a:r>
              <a:rPr sz="1400" dirty="0">
                <a:latin typeface="Calibri"/>
                <a:cs typeface="Calibri"/>
              </a:rPr>
              <a:t>ex: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meat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slicer,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dough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mixer,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trash</a:t>
            </a:r>
            <a:r>
              <a:rPr sz="1400" spc="-20" dirty="0">
                <a:latin typeface="Calibri"/>
                <a:cs typeface="Calibri"/>
              </a:rPr>
              <a:t> compactor,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delivery </a:t>
            </a:r>
            <a:r>
              <a:rPr sz="1400" spc="-20" dirty="0">
                <a:latin typeface="Calibri"/>
                <a:cs typeface="Calibri"/>
              </a:rPr>
              <a:t>driver,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not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allowed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roof,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etc.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82A1EE-8AEF-9FF6-017B-B7BDEBC9E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660926" y="6504503"/>
            <a:ext cx="334080" cy="344660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25</a:t>
            </a:fld>
            <a:endParaRPr lang="en-US" spc="-50" dirty="0"/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03B2F-8B81-562F-0956-EBFF8298C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06ABD-EC48-37DE-7B21-305757D8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931" y="228601"/>
            <a:ext cx="9144000" cy="1063229"/>
          </a:xfrm>
          <a:solidFill>
            <a:schemeClr val="accent4"/>
          </a:solidFill>
          <a:ln>
            <a:solidFill>
              <a:srgbClr val="003399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+mj-lt"/>
              </a:rPr>
              <a:t>PAID</a:t>
            </a:r>
          </a:p>
        </p:txBody>
      </p:sp>
      <p:pic>
        <p:nvPicPr>
          <p:cNvPr id="8" name="Content Placeholder 7" descr="Text&#10;&#10;AI-generated content may be incorrect.">
            <a:extLst>
              <a:ext uri="{FF2B5EF4-FFF2-40B4-BE49-F238E27FC236}">
                <a16:creationId xmlns:a16="http://schemas.microsoft.com/office/drawing/2014/main" id="{845897D6-FEAD-3D72-3A6C-1FE70183B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0414" y="1376516"/>
            <a:ext cx="7423354" cy="474964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9DD89E-215A-C8D5-EF24-1BF86F9B8D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660931" y="6332173"/>
            <a:ext cx="334075" cy="297226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26</a:t>
            </a:fld>
            <a:endParaRPr lang="en-US" spc="-50" dirty="0"/>
          </a:p>
        </p:txBody>
      </p:sp>
    </p:spTree>
    <p:extLst>
      <p:ext uri="{BB962C8B-B14F-4D97-AF65-F5344CB8AC3E}">
        <p14:creationId xmlns:p14="http://schemas.microsoft.com/office/powerpoint/2010/main" val="1037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5"/>
            <a:ext cx="12198350" cy="1560830"/>
            <a:chOff x="-3175" y="-3175"/>
            <a:chExt cx="12198350" cy="15608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554480"/>
            </a:xfrm>
            <a:custGeom>
              <a:avLst/>
              <a:gdLst/>
              <a:ahLst/>
              <a:cxnLst/>
              <a:rect l="l" t="t" r="r" b="b"/>
              <a:pathLst>
                <a:path w="12192000" h="1554480">
                  <a:moveTo>
                    <a:pt x="12192000" y="0"/>
                  </a:moveTo>
                  <a:lnTo>
                    <a:pt x="0" y="0"/>
                  </a:lnTo>
                  <a:lnTo>
                    <a:pt x="0" y="1554162"/>
                  </a:lnTo>
                  <a:lnTo>
                    <a:pt x="12192000" y="155416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94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54480"/>
            </a:xfrm>
            <a:custGeom>
              <a:avLst/>
              <a:gdLst/>
              <a:ahLst/>
              <a:cxnLst/>
              <a:rect l="l" t="t" r="r" b="b"/>
              <a:pathLst>
                <a:path w="12192000" h="1554480">
                  <a:moveTo>
                    <a:pt x="0" y="0"/>
                  </a:moveTo>
                  <a:lnTo>
                    <a:pt x="12192000" y="0"/>
                  </a:lnTo>
                  <a:lnTo>
                    <a:pt x="12192000" y="1554162"/>
                  </a:lnTo>
                  <a:lnTo>
                    <a:pt x="0" y="155416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088" y="5786366"/>
            <a:ext cx="11988800" cy="7207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75403" y="229616"/>
            <a:ext cx="26301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sz="4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issues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31389" y="1890776"/>
            <a:ext cx="6972934" cy="38163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1300" marR="5080" indent="-228600">
              <a:lnSpc>
                <a:spcPts val="2160"/>
              </a:lnSpc>
              <a:spcBef>
                <a:spcPts val="375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FLSA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only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hours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worked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includes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sick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hours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vacation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pay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Immigration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Status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30" dirty="0">
                <a:latin typeface="Calibri"/>
                <a:cs typeface="Calibri"/>
              </a:rPr>
              <a:t>Temp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Agencies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Pump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Act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Retaliation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Liquor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License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Enforcement</a:t>
            </a:r>
            <a:r>
              <a:rPr sz="2000" spc="2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(unannounced,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surveillance)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30" dirty="0">
                <a:latin typeface="Calibri"/>
                <a:cs typeface="Calibri"/>
              </a:rPr>
              <a:t>PAID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program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ER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ees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both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have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struggles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equal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playing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field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261600" y="12700"/>
            <a:ext cx="1930400" cy="12700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0"/>
              </a:spcBef>
            </a:pPr>
            <a:r>
              <a:rPr sz="800" b="1" i="1" dirty="0">
                <a:latin typeface="Arial"/>
                <a:cs typeface="Arial"/>
              </a:rPr>
              <a:t>Presenter</a:t>
            </a:r>
            <a:r>
              <a:rPr sz="800" b="1" i="1" spc="-40" dirty="0">
                <a:latin typeface="Arial"/>
                <a:cs typeface="Arial"/>
              </a:rPr>
              <a:t> </a:t>
            </a:r>
            <a:r>
              <a:rPr sz="800" b="1" i="1" spc="-10" dirty="0">
                <a:latin typeface="Arial"/>
                <a:cs typeface="Arial"/>
              </a:rPr>
              <a:t>Notes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800" i="1" spc="-10" dirty="0">
                <a:latin typeface="Arial"/>
                <a:cs typeface="Arial"/>
              </a:rPr>
              <a:t>2025-08-</a:t>
            </a:r>
            <a:r>
              <a:rPr sz="800" i="1" dirty="0">
                <a:latin typeface="Arial"/>
                <a:cs typeface="Arial"/>
              </a:rPr>
              <a:t>26</a:t>
            </a:r>
            <a:r>
              <a:rPr sz="800" i="1" spc="35" dirty="0">
                <a:latin typeface="Arial"/>
                <a:cs typeface="Arial"/>
              </a:rPr>
              <a:t> </a:t>
            </a:r>
            <a:r>
              <a:rPr sz="800" i="1" spc="-10" dirty="0">
                <a:latin typeface="Arial"/>
                <a:cs typeface="Arial"/>
              </a:rPr>
              <a:t>12:44:38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Arial"/>
                <a:cs typeface="Arial"/>
              </a:rPr>
              <a:t>-------------------------------------------</a:t>
            </a:r>
            <a:r>
              <a:rPr sz="1000" spc="-50" dirty="0">
                <a:latin typeface="Arial"/>
                <a:cs typeface="Arial"/>
              </a:rPr>
              <a:t>-</a:t>
            </a:r>
            <a:endParaRPr sz="10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48D941-0CBB-08DF-9A03-34BA905C6C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668001" y="6332172"/>
            <a:ext cx="327006" cy="340119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27</a:t>
            </a:fld>
            <a:endParaRPr lang="en-US" spc="-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5"/>
            <a:ext cx="12198350" cy="1560830"/>
            <a:chOff x="-3175" y="-3175"/>
            <a:chExt cx="12198350" cy="156083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554480"/>
            </a:xfrm>
            <a:custGeom>
              <a:avLst/>
              <a:gdLst/>
              <a:ahLst/>
              <a:cxnLst/>
              <a:rect l="l" t="t" r="r" b="b"/>
              <a:pathLst>
                <a:path w="12192000" h="1554480">
                  <a:moveTo>
                    <a:pt x="12192000" y="0"/>
                  </a:moveTo>
                  <a:lnTo>
                    <a:pt x="0" y="0"/>
                  </a:lnTo>
                  <a:lnTo>
                    <a:pt x="0" y="1554162"/>
                  </a:lnTo>
                  <a:lnTo>
                    <a:pt x="12192000" y="155416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946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554480"/>
            </a:xfrm>
            <a:custGeom>
              <a:avLst/>
              <a:gdLst/>
              <a:ahLst/>
              <a:cxnLst/>
              <a:rect l="l" t="t" r="r" b="b"/>
              <a:pathLst>
                <a:path w="12192000" h="1554480">
                  <a:moveTo>
                    <a:pt x="0" y="0"/>
                  </a:moveTo>
                  <a:lnTo>
                    <a:pt x="12192000" y="0"/>
                  </a:lnTo>
                  <a:lnTo>
                    <a:pt x="12192000" y="1554162"/>
                  </a:lnTo>
                  <a:lnTo>
                    <a:pt x="0" y="155416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999" y="5700001"/>
            <a:ext cx="11988800" cy="7207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27022" y="229616"/>
            <a:ext cx="31292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5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30881" y="1890776"/>
            <a:ext cx="7158355" cy="244094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dirty="0">
                <a:latin typeface="Calibri"/>
                <a:cs typeface="Calibri"/>
              </a:rPr>
              <a:t>Visit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homepage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at: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Call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toll-</a:t>
            </a:r>
            <a:r>
              <a:rPr sz="2000" dirty="0">
                <a:latin typeface="Calibri"/>
                <a:cs typeface="Calibri"/>
              </a:rPr>
              <a:t>free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helpline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1-</a:t>
            </a:r>
            <a:r>
              <a:rPr sz="2000" spc="-20" dirty="0">
                <a:latin typeface="Calibri"/>
                <a:cs typeface="Calibri"/>
              </a:rPr>
              <a:t>866- </a:t>
            </a:r>
            <a:r>
              <a:rPr sz="2000" spc="-10" dirty="0">
                <a:latin typeface="Calibri"/>
                <a:cs typeface="Calibri"/>
              </a:rPr>
              <a:t>4US-WAGE (1-866-487-9243).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20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https://www.dol.gov/agencies/whd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75"/>
              </a:spcBef>
            </a:pPr>
            <a:endParaRPr sz="2000">
              <a:latin typeface="Calibri"/>
              <a:cs typeface="Calibri"/>
            </a:endParaRPr>
          </a:p>
          <a:p>
            <a:pPr marL="12700" marR="1007744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Child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Labor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Bulletin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101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https://www.dol.gov/sites/dolgov/files/WHD/legacy/files/childlab</a:t>
            </a:r>
            <a:r>
              <a:rPr sz="1800" u="none" spc="-10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or101.pdf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11" y="88813"/>
            <a:ext cx="228777" cy="2287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261600" y="12700"/>
            <a:ext cx="1930400" cy="12700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0"/>
              </a:spcBef>
            </a:pPr>
            <a:r>
              <a:rPr sz="800" b="1" i="1" dirty="0">
                <a:latin typeface="Arial"/>
                <a:cs typeface="Arial"/>
              </a:rPr>
              <a:t>Presenter</a:t>
            </a:r>
            <a:r>
              <a:rPr sz="800" b="1" i="1" spc="-40" dirty="0">
                <a:latin typeface="Arial"/>
                <a:cs typeface="Arial"/>
              </a:rPr>
              <a:t> </a:t>
            </a:r>
            <a:r>
              <a:rPr sz="800" b="1" i="1" spc="-10" dirty="0">
                <a:latin typeface="Arial"/>
                <a:cs typeface="Arial"/>
              </a:rPr>
              <a:t>Notes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800" i="1" spc="-10" dirty="0">
                <a:latin typeface="Arial"/>
                <a:cs typeface="Arial"/>
              </a:rPr>
              <a:t>2025-08-</a:t>
            </a:r>
            <a:r>
              <a:rPr sz="800" i="1" dirty="0">
                <a:latin typeface="Arial"/>
                <a:cs typeface="Arial"/>
              </a:rPr>
              <a:t>26</a:t>
            </a:r>
            <a:r>
              <a:rPr sz="800" i="1" spc="35" dirty="0">
                <a:latin typeface="Arial"/>
                <a:cs typeface="Arial"/>
              </a:rPr>
              <a:t> </a:t>
            </a:r>
            <a:r>
              <a:rPr sz="800" i="1" spc="-10" dirty="0">
                <a:latin typeface="Arial"/>
                <a:cs typeface="Arial"/>
              </a:rPr>
              <a:t>12:44:38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latin typeface="Arial"/>
                <a:cs typeface="Arial"/>
              </a:rPr>
              <a:t>-------------------------------------------</a:t>
            </a:r>
            <a:r>
              <a:rPr sz="1000" spc="-50" dirty="0">
                <a:latin typeface="Arial"/>
                <a:cs typeface="Arial"/>
              </a:rPr>
              <a:t>-</a:t>
            </a:r>
            <a:endParaRPr sz="10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1394DB-0177-E0F0-EE0A-84161BC139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668001" y="6332172"/>
            <a:ext cx="327006" cy="340119"/>
          </a:xfrm>
        </p:spPr>
        <p:txBody>
          <a:bodyPr/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lang="en-US" spc="-50" smtClean="0"/>
              <a:t>28</a:t>
            </a:fld>
            <a:endParaRPr lang="en-US" spc="-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FIND</a:t>
            </a:r>
            <a:r>
              <a:rPr spc="-100" dirty="0"/>
              <a:t> </a:t>
            </a:r>
            <a:r>
              <a:rPr dirty="0"/>
              <a:t>ABCC</a:t>
            </a:r>
            <a:r>
              <a:rPr spc="-65" dirty="0"/>
              <a:t> </a:t>
            </a:r>
            <a:r>
              <a:rPr dirty="0"/>
              <a:t>information</a:t>
            </a:r>
            <a:r>
              <a:rPr spc="-30" dirty="0"/>
              <a:t> </a:t>
            </a:r>
            <a:r>
              <a:rPr dirty="0"/>
              <a:t>and</a:t>
            </a:r>
            <a:r>
              <a:rPr spc="-40" dirty="0"/>
              <a:t> </a:t>
            </a:r>
            <a:r>
              <a:rPr dirty="0"/>
              <a:t>resources</a:t>
            </a:r>
            <a:r>
              <a:rPr spc="-15" dirty="0"/>
              <a:t> </a:t>
            </a:r>
            <a:r>
              <a:rPr dirty="0"/>
              <a:t>and</a:t>
            </a:r>
            <a:r>
              <a:rPr spc="-45" dirty="0"/>
              <a:t> </a:t>
            </a:r>
            <a:r>
              <a:rPr spc="-20" dirty="0"/>
              <a:t>FAQs</a:t>
            </a:r>
            <a:r>
              <a:rPr spc="-15" dirty="0"/>
              <a:t> </a:t>
            </a:r>
            <a:r>
              <a:rPr dirty="0"/>
              <a:t>in</a:t>
            </a:r>
            <a:r>
              <a:rPr spc="-35" dirty="0"/>
              <a:t> </a:t>
            </a:r>
            <a:r>
              <a:rPr dirty="0"/>
              <a:t>Multiple</a:t>
            </a:r>
            <a:r>
              <a:rPr spc="-25" dirty="0"/>
              <a:t> </a:t>
            </a:r>
            <a:r>
              <a:rPr spc="-10" dirty="0"/>
              <a:t>Languages</a:t>
            </a:r>
            <a:r>
              <a:rPr spc="-100" dirty="0"/>
              <a:t> </a:t>
            </a:r>
            <a:r>
              <a:rPr spc="-10" dirty="0"/>
              <a:t>ONLINE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0802" y="1082329"/>
            <a:ext cx="7949565" cy="183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95"/>
              </a:lnSpc>
              <a:spcBef>
                <a:spcPts val="100"/>
              </a:spcBef>
            </a:pPr>
            <a:r>
              <a:rPr sz="2100" b="1" spc="-10" dirty="0">
                <a:solidFill>
                  <a:srgbClr val="A6B727"/>
                </a:solidFill>
                <a:latin typeface="Corbel"/>
                <a:cs typeface="Corbel"/>
              </a:rPr>
              <a:t>Website</a:t>
            </a:r>
            <a:r>
              <a:rPr sz="2100" b="1" spc="-6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100" b="1" spc="-10" dirty="0">
                <a:solidFill>
                  <a:srgbClr val="A6B727"/>
                </a:solidFill>
                <a:latin typeface="Corbel"/>
                <a:cs typeface="Corbel"/>
              </a:rPr>
              <a:t>Resources:</a:t>
            </a:r>
            <a:r>
              <a:rPr sz="2100" b="1" spc="-10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100" b="1" spc="-20" dirty="0">
                <a:solidFill>
                  <a:srgbClr val="A6B727"/>
                </a:solidFill>
                <a:latin typeface="Corbel"/>
                <a:cs typeface="Corbel"/>
              </a:rPr>
              <a:t>ABCC:</a:t>
            </a:r>
            <a:endParaRPr sz="2100" dirty="0">
              <a:latin typeface="Corbel"/>
              <a:cs typeface="Corbel"/>
            </a:endParaRPr>
          </a:p>
          <a:p>
            <a:pPr marL="12700">
              <a:lnSpc>
                <a:spcPts val="2395"/>
              </a:lnSpc>
            </a:pPr>
            <a:r>
              <a:rPr sz="2100" b="1" u="sng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orbel"/>
                <a:cs typeface="Corbel"/>
                <a:hlinkClick r:id="rId2"/>
              </a:rPr>
              <a:t>https://www.mass.gov/orgs/alcoholic-beverages-control-commission</a:t>
            </a:r>
            <a:r>
              <a:rPr lang="en-US" sz="2100" b="1" u="sng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orbel"/>
                <a:cs typeface="Corbel"/>
              </a:rPr>
              <a:t> </a:t>
            </a:r>
            <a:endParaRPr sz="2100" dirty="0">
              <a:latin typeface="Corbel"/>
              <a:cs typeface="Corbel"/>
            </a:endParaRPr>
          </a:p>
          <a:p>
            <a:pPr marL="12700">
              <a:lnSpc>
                <a:spcPts val="2385"/>
              </a:lnSpc>
              <a:spcBef>
                <a:spcPts val="2014"/>
              </a:spcBef>
            </a:pPr>
            <a:r>
              <a:rPr sz="2100" b="1" spc="-10" dirty="0">
                <a:solidFill>
                  <a:srgbClr val="A6B727"/>
                </a:solidFill>
                <a:latin typeface="Corbel"/>
                <a:cs typeface="Corbel"/>
              </a:rPr>
              <a:t>Frequently</a:t>
            </a:r>
            <a:r>
              <a:rPr sz="2100" b="1" spc="-7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100" b="1" spc="-20" dirty="0">
                <a:solidFill>
                  <a:srgbClr val="A6B727"/>
                </a:solidFill>
                <a:latin typeface="Corbel"/>
                <a:cs typeface="Corbel"/>
              </a:rPr>
              <a:t>Asked</a:t>
            </a:r>
            <a:r>
              <a:rPr sz="2100" b="1" spc="-9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100" b="1" spc="-10" dirty="0">
                <a:solidFill>
                  <a:srgbClr val="A6B727"/>
                </a:solidFill>
                <a:latin typeface="Corbel"/>
                <a:cs typeface="Corbel"/>
              </a:rPr>
              <a:t>Questions</a:t>
            </a:r>
            <a:endParaRPr sz="2100" dirty="0">
              <a:latin typeface="Corbel"/>
              <a:cs typeface="Corbel"/>
            </a:endParaRPr>
          </a:p>
          <a:p>
            <a:pPr marL="12700">
              <a:lnSpc>
                <a:spcPts val="2505"/>
              </a:lnSpc>
            </a:pPr>
            <a:r>
              <a:rPr lang="en-US" sz="2200" b="1" u="sng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orbel"/>
                <a:cs typeface="Corbel"/>
                <a:hlinkClick r:id="rId3"/>
              </a:rPr>
              <a:t>https://www.mass.gov/info-details/frequently-asked-questions-multilingual</a:t>
            </a:r>
            <a:r>
              <a:rPr lang="en-US" sz="2200" b="1" u="sng" spc="-10" dirty="0">
                <a:solidFill>
                  <a:srgbClr val="6F2F9F"/>
                </a:solidFill>
                <a:uFill>
                  <a:solidFill>
                    <a:srgbClr val="6F2F9F"/>
                  </a:solidFill>
                </a:uFill>
                <a:latin typeface="Corbel"/>
                <a:cs typeface="Corbel"/>
              </a:rPr>
              <a:t> </a:t>
            </a:r>
            <a:endParaRPr sz="2200" dirty="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89031" y="4133185"/>
            <a:ext cx="4638040" cy="1062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95"/>
              </a:spcBef>
              <a:buClr>
                <a:srgbClr val="A6B727"/>
              </a:buClr>
              <a:buSzPct val="78125"/>
              <a:buChar char="•"/>
              <a:tabLst>
                <a:tab pos="194945" algn="l"/>
              </a:tabLst>
            </a:pP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2"/>
              </a:rPr>
              <a:t>Alcoholic</a:t>
            </a:r>
            <a:r>
              <a:rPr sz="160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2"/>
              </a:rPr>
              <a:t>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2"/>
              </a:rPr>
              <a:t>Beverages</a:t>
            </a:r>
            <a:r>
              <a:rPr sz="1600" u="sng" spc="-3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2"/>
              </a:rPr>
              <a:t>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2"/>
              </a:rPr>
              <a:t>Control</a:t>
            </a:r>
            <a:r>
              <a:rPr sz="1600" u="sng" spc="-7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2"/>
              </a:rPr>
              <a:t>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2"/>
              </a:rPr>
              <a:t>Commission |</a:t>
            </a:r>
            <a:r>
              <a:rPr sz="1600" u="sng" spc="-1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2"/>
              </a:rPr>
              <a:t>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2"/>
              </a:rPr>
              <a:t>Mass.gov</a:t>
            </a:r>
            <a:endParaRPr sz="1600">
              <a:latin typeface="Corbel"/>
              <a:cs typeface="Corbel"/>
            </a:endParaRPr>
          </a:p>
          <a:p>
            <a:pPr>
              <a:lnSpc>
                <a:spcPct val="100000"/>
              </a:lnSpc>
              <a:buClr>
                <a:srgbClr val="A6B727"/>
              </a:buClr>
              <a:buFont typeface="Corbel"/>
              <a:buChar char="•"/>
            </a:pPr>
            <a:endParaRPr sz="1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25"/>
              </a:spcBef>
              <a:buClr>
                <a:srgbClr val="A6B727"/>
              </a:buClr>
              <a:buFont typeface="Corbel"/>
              <a:buChar char="•"/>
            </a:pPr>
            <a:endParaRPr sz="1600">
              <a:latin typeface="Corbel"/>
              <a:cs typeface="Corbel"/>
            </a:endParaRPr>
          </a:p>
          <a:p>
            <a:pPr marL="194945" indent="-182245">
              <a:lnSpc>
                <a:spcPct val="100000"/>
              </a:lnSpc>
              <a:buClr>
                <a:srgbClr val="A6B727"/>
              </a:buClr>
              <a:buSzPct val="78125"/>
              <a:buChar char="•"/>
              <a:tabLst>
                <a:tab pos="194945" algn="l"/>
              </a:tabLst>
            </a:pP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Frequently</a:t>
            </a:r>
            <a:r>
              <a:rPr sz="1600" u="sng" spc="-7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Asked</a:t>
            </a:r>
            <a:r>
              <a:rPr sz="1600" u="sng" spc="-7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Questions</a:t>
            </a:r>
            <a:r>
              <a:rPr sz="1600" u="sng" spc="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(Multilingual)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|</a:t>
            </a:r>
            <a:r>
              <a:rPr sz="1600" u="sng" spc="-3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orbel"/>
                <a:cs typeface="Corbel"/>
                <a:hlinkClick r:id="rId3"/>
              </a:rPr>
              <a:t>Mass.gov</a:t>
            </a:r>
            <a:endParaRPr sz="16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6133" y="3368979"/>
            <a:ext cx="3957408" cy="243279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30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986" y="699111"/>
            <a:ext cx="317373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dirty="0">
                <a:solidFill>
                  <a:srgbClr val="006FC0"/>
                </a:solidFill>
              </a:rPr>
              <a:t>Changes</a:t>
            </a:r>
            <a:r>
              <a:rPr sz="3600" spc="-35" dirty="0">
                <a:solidFill>
                  <a:srgbClr val="006FC0"/>
                </a:solidFill>
              </a:rPr>
              <a:t> </a:t>
            </a:r>
            <a:r>
              <a:rPr sz="3600" dirty="0">
                <a:solidFill>
                  <a:srgbClr val="006FC0"/>
                </a:solidFill>
              </a:rPr>
              <a:t>to</a:t>
            </a:r>
            <a:r>
              <a:rPr sz="3600" spc="-50" dirty="0">
                <a:solidFill>
                  <a:srgbClr val="006FC0"/>
                </a:solidFill>
              </a:rPr>
              <a:t> </a:t>
            </a:r>
            <a:r>
              <a:rPr sz="3600" spc="-25" dirty="0">
                <a:solidFill>
                  <a:srgbClr val="006FC0"/>
                </a:solidFill>
              </a:rPr>
              <a:t>an </a:t>
            </a:r>
            <a:r>
              <a:rPr sz="3600" dirty="0">
                <a:solidFill>
                  <a:srgbClr val="006FC0"/>
                </a:solidFill>
              </a:rPr>
              <a:t>existing</a:t>
            </a:r>
            <a:r>
              <a:rPr sz="3600" spc="-110" dirty="0">
                <a:solidFill>
                  <a:srgbClr val="006FC0"/>
                </a:solidFill>
              </a:rPr>
              <a:t> </a:t>
            </a:r>
            <a:r>
              <a:rPr sz="3600" spc="-10" dirty="0">
                <a:solidFill>
                  <a:srgbClr val="006FC0"/>
                </a:solidFill>
              </a:rPr>
              <a:t>license: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79263" y="1909978"/>
            <a:ext cx="3922395" cy="418592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925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Change</a:t>
            </a:r>
            <a:r>
              <a:rPr sz="1600" b="1" spc="-4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of</a:t>
            </a:r>
            <a:r>
              <a:rPr sz="1600" b="1" spc="-7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Ownership</a:t>
            </a:r>
            <a:endParaRPr sz="1600">
              <a:latin typeface="Corbel"/>
              <a:cs typeface="Corbel"/>
            </a:endParaRPr>
          </a:p>
          <a:p>
            <a:pPr marL="194945" marR="224154" indent="-182880">
              <a:lnSpc>
                <a:spcPct val="70000"/>
              </a:lnSpc>
              <a:spcBef>
                <a:spcPts val="1405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spc="-10" dirty="0">
                <a:solidFill>
                  <a:srgbClr val="FF0000"/>
                </a:solidFill>
                <a:latin typeface="Corbel"/>
                <a:cs typeface="Corbel"/>
              </a:rPr>
              <a:t>Transfer</a:t>
            </a:r>
            <a:r>
              <a:rPr sz="1600" b="1" spc="-4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of</a:t>
            </a:r>
            <a:r>
              <a:rPr sz="1600" b="1" spc="-8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Stock,</a:t>
            </a:r>
            <a:r>
              <a:rPr sz="1600" b="1" spc="-4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Issuance</a:t>
            </a:r>
            <a:r>
              <a:rPr sz="1600" b="1" spc="-3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of</a:t>
            </a:r>
            <a:r>
              <a:rPr sz="1600" b="1" spc="-5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orbel"/>
                <a:cs typeface="Corbel"/>
              </a:rPr>
              <a:t>stock/new stockholders</a:t>
            </a:r>
            <a:endParaRPr sz="1600">
              <a:latin typeface="Corbel"/>
              <a:cs typeface="Corbel"/>
            </a:endParaRPr>
          </a:p>
          <a:p>
            <a:pPr marL="194945" indent="-182245">
              <a:lnSpc>
                <a:spcPct val="100000"/>
              </a:lnSpc>
              <a:spcBef>
                <a:spcPts val="815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Change</a:t>
            </a:r>
            <a:r>
              <a:rPr sz="1600" b="1" spc="-3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of</a:t>
            </a:r>
            <a:r>
              <a:rPr sz="1600" b="1" spc="-6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Name</a:t>
            </a:r>
            <a:r>
              <a:rPr sz="1600" b="1" spc="-3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and/or</a:t>
            </a:r>
            <a:r>
              <a:rPr sz="1600" b="1" spc="-3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change</a:t>
            </a:r>
            <a:r>
              <a:rPr sz="1600" b="1" spc="-5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of</a:t>
            </a:r>
            <a:r>
              <a:rPr sz="1600" b="1" spc="-5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d/b/a</a:t>
            </a:r>
            <a:endParaRPr sz="1600">
              <a:latin typeface="Corbel"/>
              <a:cs typeface="Corbel"/>
            </a:endParaRPr>
          </a:p>
          <a:p>
            <a:pPr marL="194945" indent="-182245">
              <a:lnSpc>
                <a:spcPts val="1630"/>
              </a:lnSpc>
              <a:spcBef>
                <a:spcPts val="830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Change</a:t>
            </a:r>
            <a:r>
              <a:rPr sz="1600" b="1" spc="-4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orbel"/>
                <a:cs typeface="Corbel"/>
              </a:rPr>
              <a:t>of</a:t>
            </a:r>
            <a:r>
              <a:rPr sz="1600" b="1" spc="-7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orbel"/>
                <a:cs typeface="Corbel"/>
              </a:rPr>
              <a:t>Officers/Directors/Trustees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Corbel"/>
                <a:cs typeface="Corbel"/>
              </a:rPr>
              <a:t>or</a:t>
            </a:r>
            <a:endParaRPr sz="1600">
              <a:latin typeface="Corbel"/>
              <a:cs typeface="Corbel"/>
            </a:endParaRPr>
          </a:p>
          <a:p>
            <a:pPr marL="194945" marR="66040">
              <a:lnSpc>
                <a:spcPct val="70000"/>
              </a:lnSpc>
              <a:spcBef>
                <a:spcPts val="290"/>
              </a:spcBef>
            </a:pP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change</a:t>
            </a:r>
            <a:r>
              <a:rPr sz="1600" b="1" spc="-3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in</a:t>
            </a:r>
            <a:r>
              <a:rPr sz="1600" b="1" spc="-5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the</a:t>
            </a:r>
            <a:r>
              <a:rPr sz="1600" b="1" spc="-2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corporate</a:t>
            </a:r>
            <a:r>
              <a:rPr sz="1600" b="1" spc="-3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structure</a:t>
            </a:r>
            <a:r>
              <a:rPr sz="1600" b="1" spc="-1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(such</a:t>
            </a:r>
            <a:r>
              <a:rPr sz="1600" b="1" spc="-4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Corbel"/>
                <a:cs typeface="Corbel"/>
              </a:rPr>
              <a:t>as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changing</a:t>
            </a:r>
            <a:r>
              <a:rPr sz="1600" b="1" spc="-3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from</a:t>
            </a:r>
            <a:r>
              <a:rPr sz="1600" b="1" spc="-4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INC</a:t>
            </a:r>
            <a:r>
              <a:rPr sz="1600" b="1" spc="-4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to</a:t>
            </a:r>
            <a:r>
              <a:rPr sz="1600" b="1" spc="-3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Corbel"/>
                <a:cs typeface="Corbel"/>
              </a:rPr>
              <a:t>LLC)</a:t>
            </a:r>
            <a:endParaRPr sz="1600">
              <a:latin typeface="Corbel"/>
              <a:cs typeface="Corbel"/>
            </a:endParaRPr>
          </a:p>
          <a:p>
            <a:pPr marL="194945" marR="5080" indent="-182880">
              <a:lnSpc>
                <a:spcPct val="70000"/>
              </a:lnSpc>
              <a:spcBef>
                <a:spcPts val="1405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Renovations</a:t>
            </a:r>
            <a:r>
              <a:rPr sz="1600" b="1" spc="-2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or</a:t>
            </a:r>
            <a:r>
              <a:rPr sz="1600" b="1" spc="-4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alterations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to</a:t>
            </a:r>
            <a:r>
              <a:rPr sz="1600" b="1" spc="-2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the</a:t>
            </a:r>
            <a:r>
              <a:rPr sz="1600" b="1" spc="-2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premises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(Abutter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 notification</a:t>
            </a:r>
            <a:r>
              <a:rPr sz="1600" b="1" spc="-1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requirement.)</a:t>
            </a:r>
            <a:endParaRPr sz="1600">
              <a:latin typeface="Corbel"/>
              <a:cs typeface="Corbel"/>
            </a:endParaRPr>
          </a:p>
          <a:p>
            <a:pPr marL="194945" indent="-182245">
              <a:lnSpc>
                <a:spcPct val="100000"/>
              </a:lnSpc>
              <a:spcBef>
                <a:spcPts val="815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Change</a:t>
            </a:r>
            <a:r>
              <a:rPr sz="1600" b="1" spc="-2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of</a:t>
            </a:r>
            <a:r>
              <a:rPr sz="1600" b="1" spc="-5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orbel"/>
                <a:cs typeface="Corbel"/>
              </a:rPr>
              <a:t>Manager</a:t>
            </a:r>
            <a:endParaRPr sz="1600">
              <a:latin typeface="Corbel"/>
              <a:cs typeface="Corbel"/>
            </a:endParaRPr>
          </a:p>
          <a:p>
            <a:pPr marL="194945" indent="-182245">
              <a:lnSpc>
                <a:spcPts val="1630"/>
              </a:lnSpc>
              <a:spcBef>
                <a:spcPts val="825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Change</a:t>
            </a:r>
            <a:r>
              <a:rPr sz="1600" b="1" spc="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of</a:t>
            </a:r>
            <a:r>
              <a:rPr sz="1600" b="1" spc="-3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Hours</a:t>
            </a:r>
            <a:r>
              <a:rPr sz="1600" b="1" spc="-1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(including</a:t>
            </a:r>
            <a:r>
              <a:rPr sz="1600" b="1" spc="-6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Sundays)-</a:t>
            </a:r>
            <a:endParaRPr sz="1600">
              <a:latin typeface="Corbel"/>
              <a:cs typeface="Corbel"/>
            </a:endParaRPr>
          </a:p>
          <a:p>
            <a:pPr marL="195580" marR="334645">
              <a:lnSpc>
                <a:spcPct val="70000"/>
              </a:lnSpc>
              <a:spcBef>
                <a:spcPts val="290"/>
              </a:spcBef>
            </a:pP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Licensees</a:t>
            </a:r>
            <a:r>
              <a:rPr sz="1600" b="1" spc="-4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may</a:t>
            </a:r>
            <a:r>
              <a:rPr sz="1600" b="1" spc="-4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not</a:t>
            </a:r>
            <a:r>
              <a:rPr sz="1600" b="1" spc="-4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utilize</a:t>
            </a:r>
            <a:r>
              <a:rPr sz="1600" b="1" spc="-3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their</a:t>
            </a:r>
            <a:r>
              <a:rPr sz="1600" b="1" spc="-2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licenses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before</a:t>
            </a:r>
            <a:r>
              <a:rPr sz="1600" b="1" spc="-5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or</a:t>
            </a:r>
            <a:r>
              <a:rPr sz="1600" b="1" spc="-4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after</a:t>
            </a:r>
            <a:r>
              <a:rPr sz="1600" b="1" spc="-2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approved</a:t>
            </a:r>
            <a:r>
              <a:rPr sz="1600" b="1" spc="-3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hours.</a:t>
            </a:r>
            <a:endParaRPr sz="1600">
              <a:latin typeface="Corbel"/>
              <a:cs typeface="Corbel"/>
            </a:endParaRPr>
          </a:p>
          <a:p>
            <a:pPr marL="194945" indent="-182245">
              <a:lnSpc>
                <a:spcPct val="100000"/>
              </a:lnSpc>
              <a:spcBef>
                <a:spcPts val="830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Change</a:t>
            </a:r>
            <a:r>
              <a:rPr sz="1600" b="1" spc="-2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of</a:t>
            </a:r>
            <a:r>
              <a:rPr sz="1600" b="1" spc="-5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location</a:t>
            </a:r>
            <a:endParaRPr sz="1600">
              <a:latin typeface="Corbel"/>
              <a:cs typeface="Corbel"/>
            </a:endParaRPr>
          </a:p>
          <a:p>
            <a:pPr marL="194945" indent="-182245">
              <a:lnSpc>
                <a:spcPct val="100000"/>
              </a:lnSpc>
              <a:spcBef>
                <a:spcPts val="815"/>
              </a:spcBef>
              <a:buClr>
                <a:srgbClr val="A6B727"/>
              </a:buClr>
              <a:buSzPct val="78125"/>
              <a:buFont typeface="Corbel"/>
              <a:buChar char="•"/>
              <a:tabLst>
                <a:tab pos="194945" algn="l"/>
              </a:tabLst>
            </a:pP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Outside</a:t>
            </a:r>
            <a:r>
              <a:rPr sz="1600" b="1" spc="-5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Seating</a:t>
            </a:r>
            <a:r>
              <a:rPr sz="1600" b="1" spc="-25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3881A6"/>
                </a:solidFill>
                <a:latin typeface="Corbel"/>
                <a:cs typeface="Corbel"/>
              </a:rPr>
              <a:t>(Approval</a:t>
            </a:r>
            <a:r>
              <a:rPr sz="1600" b="1" spc="-40" dirty="0">
                <a:solidFill>
                  <a:srgbClr val="3881A6"/>
                </a:solidFill>
                <a:latin typeface="Corbel"/>
                <a:cs typeface="Corbel"/>
              </a:rPr>
              <a:t> </a:t>
            </a:r>
            <a:r>
              <a:rPr sz="1600" b="1" spc="-10" dirty="0">
                <a:solidFill>
                  <a:srgbClr val="3881A6"/>
                </a:solidFill>
                <a:latin typeface="Corbel"/>
                <a:cs typeface="Corbel"/>
              </a:rPr>
              <a:t>Process)</a:t>
            </a:r>
            <a:endParaRPr sz="16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8521" y="1146735"/>
            <a:ext cx="4917846" cy="394940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1140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640" y="0"/>
                  </a:moveTo>
                  <a:lnTo>
                    <a:pt x="0" y="0"/>
                  </a:lnTo>
                  <a:lnTo>
                    <a:pt x="0" y="6377940"/>
                  </a:lnTo>
                  <a:lnTo>
                    <a:pt x="11724640" y="6377940"/>
                  </a:lnTo>
                  <a:lnTo>
                    <a:pt x="11724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62855" y="869695"/>
            <a:ext cx="30327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10" dirty="0">
                <a:solidFill>
                  <a:srgbClr val="000000"/>
                </a:solidFill>
                <a:latin typeface="Corbel"/>
                <a:cs typeface="Corbel"/>
              </a:rPr>
              <a:t>RESOURCES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30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6" name="object 6"/>
          <p:cNvSpPr txBox="1"/>
          <p:nvPr/>
        </p:nvSpPr>
        <p:spPr>
          <a:xfrm>
            <a:off x="1267446" y="1659275"/>
            <a:ext cx="9587865" cy="2288447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200" dirty="0">
                <a:solidFill>
                  <a:srgbClr val="C00000"/>
                </a:solidFill>
                <a:latin typeface="Corbel"/>
                <a:cs typeface="Corbel"/>
              </a:rPr>
              <a:t>ABCC</a:t>
            </a:r>
            <a:r>
              <a:rPr sz="2200" spc="-6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Corbel"/>
                <a:cs typeface="Corbel"/>
              </a:rPr>
              <a:t>Frequently</a:t>
            </a:r>
            <a:r>
              <a:rPr sz="2200" spc="-10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200" spc="-20" dirty="0">
                <a:solidFill>
                  <a:srgbClr val="C00000"/>
                </a:solidFill>
                <a:latin typeface="Corbel"/>
                <a:cs typeface="Corbel"/>
              </a:rPr>
              <a:t>Asked</a:t>
            </a:r>
            <a:r>
              <a:rPr sz="2200" spc="-9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C00000"/>
                </a:solidFill>
                <a:latin typeface="Corbel"/>
                <a:cs typeface="Corbel"/>
              </a:rPr>
              <a:t>Questions</a:t>
            </a:r>
            <a:r>
              <a:rPr sz="2200" spc="-10" dirty="0">
                <a:solidFill>
                  <a:srgbClr val="C00000"/>
                </a:solidFill>
                <a:latin typeface="Corbel"/>
                <a:cs typeface="Corbel"/>
              </a:rPr>
              <a:t>:</a:t>
            </a:r>
            <a:endParaRPr sz="2200" dirty="0">
              <a:latin typeface="Corbel"/>
              <a:cs typeface="Corbel"/>
            </a:endParaRPr>
          </a:p>
          <a:p>
            <a:pPr marL="12700" marR="54610">
              <a:lnSpc>
                <a:spcPts val="2380"/>
              </a:lnSpc>
              <a:spcBef>
                <a:spcPts val="1425"/>
              </a:spcBef>
            </a:pPr>
            <a:r>
              <a:rPr lang="en-US" sz="2200" u="sng" spc="-10" dirty="0">
                <a:solidFill>
                  <a:srgbClr val="F59E00"/>
                </a:solidFill>
                <a:uFill>
                  <a:solidFill>
                    <a:srgbClr val="F59E00"/>
                  </a:solidFill>
                </a:uFill>
                <a:latin typeface="Corbel"/>
                <a:cs typeface="Corbel"/>
                <a:hlinkClick r:id="rId3"/>
              </a:rPr>
              <a:t>https://www.mass.gov/info-details/frequently-asked-questions-multilingual</a:t>
            </a:r>
            <a:endParaRPr lang="en-US" sz="2200" u="sng" spc="-10" dirty="0">
              <a:solidFill>
                <a:srgbClr val="F59E00"/>
              </a:solidFill>
              <a:uFill>
                <a:solidFill>
                  <a:srgbClr val="F59E00"/>
                </a:solidFill>
              </a:uFill>
              <a:latin typeface="Corbel"/>
              <a:cs typeface="Corbel"/>
            </a:endParaRPr>
          </a:p>
          <a:p>
            <a:pPr marL="12700" marR="54610">
              <a:lnSpc>
                <a:spcPts val="2380"/>
              </a:lnSpc>
              <a:spcBef>
                <a:spcPts val="1425"/>
              </a:spcBef>
            </a:pPr>
            <a:endParaRPr sz="2200" dirty="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C00000"/>
                </a:solidFill>
                <a:latin typeface="Corbel"/>
                <a:cs typeface="Corbel"/>
              </a:rPr>
              <a:t>DIA</a:t>
            </a:r>
            <a:r>
              <a:rPr sz="2200" spc="-4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Corbel"/>
                <a:cs typeface="Corbel"/>
              </a:rPr>
              <a:t>Employer’s</a:t>
            </a:r>
            <a:r>
              <a:rPr sz="2200" spc="-90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C00000"/>
                </a:solidFill>
                <a:latin typeface="Corbel"/>
                <a:cs typeface="Corbel"/>
              </a:rPr>
              <a:t>Guide </a:t>
            </a:r>
            <a:r>
              <a:rPr sz="2200" spc="-10" dirty="0">
                <a:solidFill>
                  <a:srgbClr val="C00000"/>
                </a:solidFill>
                <a:latin typeface="Corbel"/>
                <a:cs typeface="Corbel"/>
              </a:rPr>
              <a:t>to</a:t>
            </a:r>
            <a:r>
              <a:rPr sz="2200" spc="-12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200" spc="-30" dirty="0">
                <a:solidFill>
                  <a:srgbClr val="C00000"/>
                </a:solidFill>
                <a:latin typeface="Corbel"/>
                <a:cs typeface="Corbel"/>
              </a:rPr>
              <a:t>Workers’</a:t>
            </a:r>
            <a:r>
              <a:rPr sz="2200" spc="-65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C00000"/>
                </a:solidFill>
                <a:latin typeface="Corbel"/>
                <a:cs typeface="Corbel"/>
              </a:rPr>
              <a:t>Compensation</a:t>
            </a:r>
            <a:endParaRPr sz="2200" dirty="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200" u="sng" spc="-10" dirty="0">
                <a:solidFill>
                  <a:srgbClr val="F59E00"/>
                </a:solidFill>
                <a:uFill>
                  <a:solidFill>
                    <a:srgbClr val="F59E00"/>
                  </a:solidFill>
                </a:uFill>
                <a:latin typeface="Corbel"/>
                <a:cs typeface="Corbel"/>
                <a:hlinkClick r:id="rId4"/>
              </a:rPr>
              <a:t>https://www.mass.gov/info-details/employers-guide-to-</a:t>
            </a:r>
            <a:r>
              <a:rPr sz="2200" u="sng" spc="-20" dirty="0">
                <a:solidFill>
                  <a:srgbClr val="F59E00"/>
                </a:solidFill>
                <a:uFill>
                  <a:solidFill>
                    <a:srgbClr val="F59E00"/>
                  </a:solidFill>
                </a:uFill>
                <a:latin typeface="Corbel"/>
                <a:cs typeface="Corbel"/>
                <a:hlinkClick r:id="rId4"/>
              </a:rPr>
              <a:t>workers-</a:t>
            </a:r>
            <a:r>
              <a:rPr sz="2200" u="sng" spc="-10" dirty="0">
                <a:solidFill>
                  <a:srgbClr val="F59E00"/>
                </a:solidFill>
                <a:uFill>
                  <a:solidFill>
                    <a:srgbClr val="F59E00"/>
                  </a:solidFill>
                </a:uFill>
                <a:latin typeface="Corbel"/>
                <a:cs typeface="Corbel"/>
                <a:hlinkClick r:id="rId4"/>
              </a:rPr>
              <a:t>compensation</a:t>
            </a:r>
            <a:endParaRPr sz="22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1140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640" y="0"/>
                  </a:moveTo>
                  <a:lnTo>
                    <a:pt x="0" y="0"/>
                  </a:lnTo>
                  <a:lnTo>
                    <a:pt x="0" y="6377940"/>
                  </a:lnTo>
                  <a:lnTo>
                    <a:pt x="11724640" y="6377940"/>
                  </a:lnTo>
                  <a:lnTo>
                    <a:pt x="11724640" y="0"/>
                  </a:lnTo>
                  <a:close/>
                </a:path>
              </a:pathLst>
            </a:custGeom>
            <a:solidFill>
              <a:srgbClr val="A6B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1140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0" y="0"/>
                  </a:moveTo>
                  <a:lnTo>
                    <a:pt x="11724640" y="0"/>
                  </a:lnTo>
                  <a:lnTo>
                    <a:pt x="11724640" y="6377940"/>
                  </a:lnTo>
                  <a:lnTo>
                    <a:pt x="0" y="637794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78660" y="3733800"/>
              <a:ext cx="8229600" cy="0"/>
            </a:xfrm>
            <a:custGeom>
              <a:avLst/>
              <a:gdLst/>
              <a:ahLst/>
              <a:cxnLst/>
              <a:rect l="l" t="t" r="r" b="b"/>
              <a:pathLst>
                <a:path w="8229600">
                  <a:moveTo>
                    <a:pt x="0" y="0"/>
                  </a:moveTo>
                  <a:lnTo>
                    <a:pt x="8229600" y="0"/>
                  </a:lnTo>
                </a:path>
              </a:pathLst>
            </a:custGeom>
            <a:ln w="99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037437" y="925929"/>
            <a:ext cx="4111625" cy="814069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 indent="1610360">
              <a:lnSpc>
                <a:spcPts val="2850"/>
              </a:lnSpc>
              <a:spcBef>
                <a:spcPts val="615"/>
              </a:spcBef>
            </a:pPr>
            <a:r>
              <a:rPr sz="2800" spc="-20" dirty="0">
                <a:solidFill>
                  <a:srgbClr val="FFFFFF"/>
                </a:solidFill>
              </a:rPr>
              <a:t>ABCC </a:t>
            </a:r>
            <a:r>
              <a:rPr sz="2800" spc="-45" dirty="0">
                <a:solidFill>
                  <a:srgbClr val="FFFFFF"/>
                </a:solidFill>
              </a:rPr>
              <a:t>NAVIGATION</a:t>
            </a:r>
            <a:r>
              <a:rPr sz="2800" spc="-70" dirty="0">
                <a:solidFill>
                  <a:srgbClr val="FFFFFF"/>
                </a:solidFill>
              </a:rPr>
              <a:t> </a:t>
            </a:r>
            <a:r>
              <a:rPr sz="2800" spc="-25" dirty="0">
                <a:solidFill>
                  <a:srgbClr val="FFFFFF"/>
                </a:solidFill>
              </a:rPr>
              <a:t>OF</a:t>
            </a:r>
            <a:r>
              <a:rPr sz="2800" spc="-135" dirty="0">
                <a:solidFill>
                  <a:srgbClr val="FFFFFF"/>
                </a:solidFill>
              </a:rPr>
              <a:t> </a:t>
            </a:r>
            <a:r>
              <a:rPr sz="2800" spc="-10" dirty="0">
                <a:solidFill>
                  <a:srgbClr val="FFFFFF"/>
                </a:solidFill>
              </a:rPr>
              <a:t>WEBSITE</a:t>
            </a:r>
            <a:endParaRPr sz="28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  <p:sp>
        <p:nvSpPr>
          <p:cNvPr id="8" name="object 8"/>
          <p:cNvSpPr txBox="1"/>
          <p:nvPr/>
        </p:nvSpPr>
        <p:spPr>
          <a:xfrm>
            <a:off x="1953577" y="3578225"/>
            <a:ext cx="8280400" cy="2054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5415" marR="2679065" indent="-2540" algn="ctr">
              <a:lnSpc>
                <a:spcPct val="1387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Applications Commission</a:t>
            </a:r>
            <a:r>
              <a:rPr sz="2400" spc="-8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Advisories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Commission</a:t>
            </a:r>
            <a:r>
              <a:rPr sz="2400" spc="-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Decisions</a:t>
            </a:r>
            <a:endParaRPr sz="2400" dirty="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1105"/>
              </a:spcBef>
            </a:pP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Frequently</a:t>
            </a:r>
            <a:r>
              <a:rPr sz="2400" spc="-1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orbel"/>
                <a:cs typeface="Corbel"/>
              </a:rPr>
              <a:t>Asked</a:t>
            </a:r>
            <a:r>
              <a:rPr sz="2400" spc="-10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Questions</a:t>
            </a:r>
            <a:r>
              <a:rPr sz="2400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sz="2400" spc="-1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Guidelines</a:t>
            </a:r>
            <a:r>
              <a:rPr sz="24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2400" spc="-5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dirty="0">
                <a:solidFill>
                  <a:srgbClr val="FFFFFF"/>
                </a:solidFill>
                <a:latin typeface="Corbel"/>
                <a:cs typeface="Corbel"/>
              </a:rPr>
              <a:t>Multiple</a:t>
            </a:r>
            <a:r>
              <a:rPr sz="2400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rbel"/>
                <a:cs typeface="Corbel"/>
              </a:rPr>
              <a:t>Languages</a:t>
            </a:r>
            <a:endParaRPr sz="2400" dirty="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8641" y="2317131"/>
            <a:ext cx="101219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sng" spc="-20" dirty="0">
                <a:uFill>
                  <a:solidFill>
                    <a:srgbClr val="000000"/>
                  </a:solidFill>
                </a:uFill>
                <a:latin typeface="Corbel"/>
                <a:cs typeface="Corbel"/>
                <a:hlinkClick r:id="rId3"/>
              </a:rPr>
              <a:t>https://www.mass.gov/orgs/alcoholic-beverages-</a:t>
            </a:r>
            <a:r>
              <a:rPr sz="2800" u="sng" spc="-10" dirty="0">
                <a:uFill>
                  <a:solidFill>
                    <a:srgbClr val="000000"/>
                  </a:solidFill>
                </a:uFill>
                <a:latin typeface="Corbel"/>
                <a:cs typeface="Corbel"/>
                <a:hlinkClick r:id="rId3"/>
              </a:rPr>
              <a:t>control-commission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462DE-7F0E-FB5A-8ED3-EC823F7092DE}"/>
              </a:ext>
            </a:extLst>
          </p:cNvPr>
          <p:cNvSpPr txBox="1"/>
          <p:nvPr/>
        </p:nvSpPr>
        <p:spPr>
          <a:xfrm>
            <a:off x="11430000" y="6248400"/>
            <a:ext cx="245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986" y="877526"/>
            <a:ext cx="2911475" cy="122047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solidFill>
                  <a:srgbClr val="006FC0"/>
                </a:solidFill>
              </a:rPr>
              <a:t>Purchasing</a:t>
            </a:r>
            <a:r>
              <a:rPr sz="2800" spc="-120" dirty="0">
                <a:solidFill>
                  <a:srgbClr val="006FC0"/>
                </a:solidFill>
              </a:rPr>
              <a:t> </a:t>
            </a:r>
            <a:r>
              <a:rPr sz="2800" spc="-10" dirty="0">
                <a:solidFill>
                  <a:srgbClr val="006FC0"/>
                </a:solidFill>
              </a:rPr>
              <a:t>alcohol </a:t>
            </a:r>
            <a:r>
              <a:rPr sz="2800" dirty="0">
                <a:solidFill>
                  <a:srgbClr val="006FC0"/>
                </a:solidFill>
              </a:rPr>
              <a:t>from</a:t>
            </a:r>
            <a:r>
              <a:rPr sz="2800" spc="-60" dirty="0">
                <a:solidFill>
                  <a:srgbClr val="006FC0"/>
                </a:solidFill>
              </a:rPr>
              <a:t> </a:t>
            </a:r>
            <a:r>
              <a:rPr sz="2800" spc="-10" dirty="0">
                <a:solidFill>
                  <a:srgbClr val="006FC0"/>
                </a:solidFill>
              </a:rPr>
              <a:t>authorized sources: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919873" y="2341879"/>
            <a:ext cx="3182620" cy="322834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390"/>
              </a:spcBef>
            </a:pPr>
            <a:r>
              <a:rPr sz="2200" b="1" spc="-10" dirty="0">
                <a:solidFill>
                  <a:srgbClr val="006FC0"/>
                </a:solidFill>
                <a:latin typeface="Corbel"/>
                <a:cs typeface="Corbel"/>
              </a:rPr>
              <a:t>Restaurants,</a:t>
            </a:r>
            <a:r>
              <a:rPr sz="22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dirty="0">
                <a:solidFill>
                  <a:srgbClr val="006FC0"/>
                </a:solidFill>
                <a:latin typeface="Corbel"/>
                <a:cs typeface="Corbel"/>
              </a:rPr>
              <a:t>clubs</a:t>
            </a:r>
            <a:r>
              <a:rPr sz="2200" b="1" spc="-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spc="-25" dirty="0">
                <a:solidFill>
                  <a:srgbClr val="006FC0"/>
                </a:solidFill>
                <a:latin typeface="Corbel"/>
                <a:cs typeface="Corbel"/>
              </a:rPr>
              <a:t>and </a:t>
            </a:r>
            <a:r>
              <a:rPr sz="2200" b="1" dirty="0">
                <a:solidFill>
                  <a:srgbClr val="006FC0"/>
                </a:solidFill>
                <a:latin typeface="Corbel"/>
                <a:cs typeface="Corbel"/>
              </a:rPr>
              <a:t>package</a:t>
            </a:r>
            <a:r>
              <a:rPr sz="2200" b="1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dirty="0">
                <a:solidFill>
                  <a:srgbClr val="006FC0"/>
                </a:solidFill>
                <a:latin typeface="Corbel"/>
                <a:cs typeface="Corbel"/>
              </a:rPr>
              <a:t>stores</a:t>
            </a:r>
            <a:r>
              <a:rPr sz="2200" b="1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orbel"/>
                <a:cs typeface="Corbel"/>
              </a:rPr>
              <a:t>cannot</a:t>
            </a:r>
            <a:r>
              <a:rPr sz="2200" b="1" u="none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purchase</a:t>
            </a:r>
            <a:r>
              <a:rPr sz="2200" b="1" u="none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any</a:t>
            </a:r>
            <a:r>
              <a:rPr sz="2200" b="1" u="none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alcohol</a:t>
            </a:r>
            <a:r>
              <a:rPr sz="2200" b="1" u="none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spc="-20" dirty="0">
                <a:solidFill>
                  <a:srgbClr val="006FC0"/>
                </a:solidFill>
                <a:latin typeface="Corbel"/>
                <a:cs typeface="Corbel"/>
              </a:rPr>
              <a:t>from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a</a:t>
            </a:r>
            <a:r>
              <a:rPr sz="2200" b="1" u="none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package</a:t>
            </a:r>
            <a:r>
              <a:rPr sz="2200" b="1" u="none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store,</a:t>
            </a:r>
            <a:r>
              <a:rPr sz="2200" b="1" u="none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big</a:t>
            </a:r>
            <a:r>
              <a:rPr sz="2200" b="1" u="none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spc="-25" dirty="0">
                <a:solidFill>
                  <a:srgbClr val="006FC0"/>
                </a:solidFill>
                <a:latin typeface="Corbel"/>
                <a:cs typeface="Corbel"/>
              </a:rPr>
              <a:t>box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store</a:t>
            </a:r>
            <a:r>
              <a:rPr sz="2200" b="1" u="none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and/or</a:t>
            </a:r>
            <a:r>
              <a:rPr sz="2200" b="1" u="none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spc="-10" dirty="0">
                <a:solidFill>
                  <a:srgbClr val="006FC0"/>
                </a:solidFill>
                <a:latin typeface="Corbel"/>
                <a:cs typeface="Corbel"/>
              </a:rPr>
              <a:t>out-</a:t>
            </a:r>
            <a:r>
              <a:rPr sz="2200" b="1" u="none" spc="-20" dirty="0">
                <a:solidFill>
                  <a:srgbClr val="006FC0"/>
                </a:solidFill>
                <a:latin typeface="Corbel"/>
                <a:cs typeface="Corbel"/>
              </a:rPr>
              <a:t>of-state </a:t>
            </a:r>
            <a:r>
              <a:rPr sz="2200" b="1" u="none" spc="-10" dirty="0">
                <a:solidFill>
                  <a:srgbClr val="006FC0"/>
                </a:solidFill>
                <a:latin typeface="Corbel"/>
                <a:cs typeface="Corbel"/>
              </a:rPr>
              <a:t>entities.</a:t>
            </a:r>
            <a:r>
              <a:rPr sz="2200" b="1" u="none" spc="-9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Alcohol</a:t>
            </a:r>
            <a:r>
              <a:rPr sz="2200" b="1" u="none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must</a:t>
            </a:r>
            <a:r>
              <a:rPr sz="2200" b="1" u="none" spc="-25" dirty="0">
                <a:solidFill>
                  <a:srgbClr val="006FC0"/>
                </a:solidFill>
                <a:latin typeface="Corbel"/>
                <a:cs typeface="Corbel"/>
              </a:rPr>
              <a:t> be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purchased</a:t>
            </a:r>
            <a:r>
              <a:rPr sz="2200" b="1" u="none" spc="-6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from</a:t>
            </a:r>
            <a:r>
              <a:rPr sz="2200" b="1" u="none" spc="-5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spc="-50" dirty="0">
                <a:solidFill>
                  <a:srgbClr val="006FC0"/>
                </a:solidFill>
                <a:latin typeface="Corbel"/>
                <a:cs typeface="Corbel"/>
              </a:rPr>
              <a:t>a </a:t>
            </a:r>
            <a:r>
              <a:rPr sz="2200" b="1" u="none" dirty="0">
                <a:solidFill>
                  <a:srgbClr val="006FC0"/>
                </a:solidFill>
                <a:latin typeface="Corbel"/>
                <a:cs typeface="Corbel"/>
              </a:rPr>
              <a:t>Massachusetts</a:t>
            </a:r>
            <a:r>
              <a:rPr sz="2200" b="1" u="none" spc="-10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200" b="1" u="none" spc="-10" dirty="0">
                <a:solidFill>
                  <a:srgbClr val="006FC0"/>
                </a:solidFill>
                <a:latin typeface="Corbel"/>
                <a:cs typeface="Corbel"/>
              </a:rPr>
              <a:t>licensed wholesaler/manufacturer.</a:t>
            </a:r>
            <a:endParaRPr sz="2200">
              <a:latin typeface="Corbel"/>
              <a:cs typeface="Corbel"/>
            </a:endParaRPr>
          </a:p>
          <a:p>
            <a:pPr marL="379730">
              <a:lnSpc>
                <a:spcPct val="100000"/>
              </a:lnSpc>
              <a:spcBef>
                <a:spcPts val="1105"/>
              </a:spcBef>
            </a:pPr>
            <a:r>
              <a:rPr sz="2000" b="1" dirty="0">
                <a:solidFill>
                  <a:srgbClr val="006FC0"/>
                </a:solidFill>
                <a:latin typeface="Corbel"/>
                <a:cs typeface="Corbel"/>
              </a:rPr>
              <a:t>MGL</a:t>
            </a:r>
            <a:r>
              <a:rPr sz="20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orbel"/>
                <a:cs typeface="Corbel"/>
              </a:rPr>
              <a:t>c.</a:t>
            </a:r>
            <a:r>
              <a:rPr sz="20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orbel"/>
                <a:cs typeface="Corbel"/>
              </a:rPr>
              <a:t>138</a:t>
            </a:r>
            <a:r>
              <a:rPr sz="2000" b="1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2000" b="1" spc="-25" dirty="0">
                <a:solidFill>
                  <a:srgbClr val="006FC0"/>
                </a:solidFill>
                <a:latin typeface="Corbel"/>
                <a:cs typeface="Corbel"/>
              </a:rPr>
              <a:t>§23</a:t>
            </a:r>
            <a:endParaRPr sz="20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073" y="1162392"/>
            <a:ext cx="5933956" cy="443914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A6B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140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11724640" y="0"/>
                </a:moveTo>
                <a:lnTo>
                  <a:pt x="0" y="0"/>
                </a:lnTo>
                <a:lnTo>
                  <a:pt x="0" y="6377940"/>
                </a:lnTo>
                <a:lnTo>
                  <a:pt x="11724640" y="6377940"/>
                </a:lnTo>
                <a:lnTo>
                  <a:pt x="117246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17673" y="825010"/>
            <a:ext cx="79635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Section</a:t>
            </a:r>
            <a:r>
              <a:rPr sz="2400" spc="-30" dirty="0"/>
              <a:t> </a:t>
            </a:r>
            <a:r>
              <a:rPr sz="2400" dirty="0"/>
              <a:t>12</a:t>
            </a:r>
            <a:r>
              <a:rPr sz="2400" spc="-40" dirty="0"/>
              <a:t> </a:t>
            </a:r>
            <a:r>
              <a:rPr sz="2400" dirty="0"/>
              <a:t>and</a:t>
            </a:r>
            <a:r>
              <a:rPr sz="2400" spc="-75" dirty="0"/>
              <a:t> </a:t>
            </a:r>
            <a:r>
              <a:rPr sz="2400" dirty="0"/>
              <a:t>Section</a:t>
            </a:r>
            <a:r>
              <a:rPr sz="2400" spc="-25" dirty="0"/>
              <a:t> </a:t>
            </a:r>
            <a:r>
              <a:rPr sz="2400" dirty="0"/>
              <a:t>15</a:t>
            </a:r>
            <a:r>
              <a:rPr sz="2400" spc="-25" dirty="0"/>
              <a:t> </a:t>
            </a:r>
            <a:r>
              <a:rPr sz="2400" dirty="0"/>
              <a:t>Licensees</a:t>
            </a:r>
            <a:r>
              <a:rPr sz="2400" spc="-50" dirty="0"/>
              <a:t> </a:t>
            </a:r>
            <a:r>
              <a:rPr sz="2400" dirty="0"/>
              <a:t>with</a:t>
            </a:r>
            <a:r>
              <a:rPr sz="2400" spc="-120" dirty="0"/>
              <a:t> </a:t>
            </a:r>
            <a:r>
              <a:rPr sz="2400" spc="-10" dirty="0"/>
              <a:t>Same</a:t>
            </a:r>
            <a:r>
              <a:rPr sz="2400" spc="-110" dirty="0"/>
              <a:t> </a:t>
            </a:r>
            <a:r>
              <a:rPr sz="2400" dirty="0"/>
              <a:t>Owner</a:t>
            </a:r>
            <a:r>
              <a:rPr sz="2400" spc="-40" dirty="0"/>
              <a:t> </a:t>
            </a:r>
            <a:r>
              <a:rPr sz="2400" spc="-10" dirty="0"/>
              <a:t>Entity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1240027" y="2028389"/>
            <a:ext cx="9569450" cy="254635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225"/>
              </a:spcBef>
              <a:buSzPct val="79545"/>
              <a:buChar char="•"/>
              <a:tabLst>
                <a:tab pos="194945" algn="l"/>
              </a:tabLst>
            </a:pP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Alcohol</a:t>
            </a:r>
            <a:r>
              <a:rPr sz="22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cannot</a:t>
            </a:r>
            <a:r>
              <a:rPr sz="2200" spc="-6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be</a:t>
            </a:r>
            <a:r>
              <a:rPr sz="22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transferred</a:t>
            </a:r>
            <a:r>
              <a:rPr sz="22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between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entities.</a:t>
            </a:r>
            <a:endParaRPr sz="2200">
              <a:latin typeface="Corbel"/>
              <a:cs typeface="Corbel"/>
            </a:endParaRPr>
          </a:p>
          <a:p>
            <a:pPr marL="194945" indent="-182245">
              <a:lnSpc>
                <a:spcPct val="100000"/>
              </a:lnSpc>
              <a:spcBef>
                <a:spcPts val="1130"/>
              </a:spcBef>
              <a:buSzPct val="79545"/>
              <a:buChar char="•"/>
              <a:tabLst>
                <a:tab pos="194945" algn="l"/>
              </a:tabLst>
            </a:pP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Each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entity</a:t>
            </a:r>
            <a:r>
              <a:rPr sz="2200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is</a:t>
            </a:r>
            <a:r>
              <a:rPr sz="22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its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own</a:t>
            </a:r>
            <a:r>
              <a:rPr sz="22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business.</a:t>
            </a:r>
            <a:endParaRPr sz="2200">
              <a:latin typeface="Corbel"/>
              <a:cs typeface="Corbel"/>
            </a:endParaRPr>
          </a:p>
          <a:p>
            <a:pPr marL="195580" marR="5080" indent="-182880">
              <a:lnSpc>
                <a:spcPts val="2380"/>
              </a:lnSpc>
              <a:spcBef>
                <a:spcPts val="1435"/>
              </a:spcBef>
              <a:buSzPct val="79545"/>
              <a:buChar char="•"/>
              <a:tabLst>
                <a:tab pos="195580" algn="l"/>
              </a:tabLst>
            </a:pP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If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this</a:t>
            </a:r>
            <a:r>
              <a:rPr sz="22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action</a:t>
            </a:r>
            <a:r>
              <a:rPr sz="22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occurs,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Licensee</a:t>
            </a:r>
            <a:r>
              <a:rPr sz="22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transferring</a:t>
            </a:r>
            <a:r>
              <a:rPr sz="2200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its</a:t>
            </a:r>
            <a:r>
              <a:rPr sz="22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alcoholic</a:t>
            </a:r>
            <a:r>
              <a:rPr sz="22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beverages</a:t>
            </a:r>
            <a:r>
              <a:rPr sz="22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is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acting</a:t>
            </a:r>
            <a:r>
              <a:rPr sz="22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as</a:t>
            </a:r>
            <a:r>
              <a:rPr sz="22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a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wholesaler</a:t>
            </a:r>
            <a:r>
              <a:rPr sz="22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which</a:t>
            </a:r>
            <a:r>
              <a:rPr sz="22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is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violation.</a:t>
            </a:r>
            <a:endParaRPr sz="2200">
              <a:latin typeface="Corbel"/>
              <a:cs typeface="Corbel"/>
            </a:endParaRPr>
          </a:p>
          <a:p>
            <a:pPr marL="195580" marR="812165" indent="-182880">
              <a:lnSpc>
                <a:spcPts val="2380"/>
              </a:lnSpc>
              <a:spcBef>
                <a:spcPts val="1395"/>
              </a:spcBef>
              <a:buSzPct val="79545"/>
              <a:buChar char="•"/>
              <a:tabLst>
                <a:tab pos="195580" algn="l"/>
              </a:tabLst>
            </a:pP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Licensee</a:t>
            </a:r>
            <a:r>
              <a:rPr sz="2200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receiving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22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alcoholic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beverages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will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be</a:t>
            </a:r>
            <a:r>
              <a:rPr sz="22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possessing</a:t>
            </a:r>
            <a:r>
              <a:rPr sz="2200" spc="-6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alcoholic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beverages</a:t>
            </a:r>
            <a:r>
              <a:rPr sz="2200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that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it</a:t>
            </a:r>
            <a:r>
              <a:rPr sz="2200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is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not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authorized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to</a:t>
            </a:r>
            <a:r>
              <a:rPr sz="22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sell</a:t>
            </a:r>
            <a:r>
              <a:rPr sz="2200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which</a:t>
            </a:r>
            <a:r>
              <a:rPr sz="22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is</a:t>
            </a:r>
            <a:r>
              <a:rPr sz="22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violation.</a:t>
            </a:r>
            <a:endParaRPr sz="22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0665" y="4839423"/>
            <a:ext cx="1048965" cy="98538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6</a:t>
            </a:fld>
            <a:endParaRPr spc="-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140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11724640" y="0"/>
                </a:moveTo>
                <a:lnTo>
                  <a:pt x="0" y="0"/>
                </a:lnTo>
                <a:lnTo>
                  <a:pt x="0" y="6377940"/>
                </a:lnTo>
                <a:lnTo>
                  <a:pt x="11724640" y="6377940"/>
                </a:lnTo>
                <a:lnTo>
                  <a:pt x="117246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1387" y="852191"/>
            <a:ext cx="29705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6FC0"/>
                </a:solidFill>
              </a:rPr>
              <a:t>Delivery</a:t>
            </a:r>
            <a:r>
              <a:rPr sz="2800" spc="-40" dirty="0">
                <a:solidFill>
                  <a:srgbClr val="006FC0"/>
                </a:solidFill>
              </a:rPr>
              <a:t> </a:t>
            </a:r>
            <a:r>
              <a:rPr sz="2800" dirty="0">
                <a:solidFill>
                  <a:srgbClr val="006FC0"/>
                </a:solidFill>
              </a:rPr>
              <a:t>of</a:t>
            </a:r>
            <a:r>
              <a:rPr sz="2800" spc="-65" dirty="0">
                <a:solidFill>
                  <a:srgbClr val="006FC0"/>
                </a:solidFill>
              </a:rPr>
              <a:t> </a:t>
            </a:r>
            <a:r>
              <a:rPr sz="2800" spc="-10" dirty="0">
                <a:solidFill>
                  <a:srgbClr val="006FC0"/>
                </a:solidFill>
              </a:rPr>
              <a:t>alcohol: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544160" y="1707155"/>
            <a:ext cx="5991860" cy="416496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93675" marR="5080" indent="-180975">
              <a:lnSpc>
                <a:spcPct val="70000"/>
              </a:lnSpc>
              <a:spcBef>
                <a:spcPts val="64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195580" algn="l"/>
              </a:tabLst>
            </a:pP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</a:t>
            </a:r>
            <a:r>
              <a:rPr sz="1500" b="1" spc="-7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Section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15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licensee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is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allowed</a:t>
            </a:r>
            <a:r>
              <a:rPr sz="1500" b="1" spc="-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deliver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Massachusetts</a:t>
            </a:r>
            <a:r>
              <a:rPr sz="1500" b="1" spc="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consumers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if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entity</a:t>
            </a:r>
            <a:r>
              <a:rPr sz="1500" b="1" spc="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holds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</a:t>
            </a:r>
            <a:r>
              <a:rPr sz="1500" b="1" spc="-5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Section</a:t>
            </a:r>
            <a:r>
              <a:rPr sz="1500" b="1" spc="-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22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transportation</a:t>
            </a:r>
            <a:r>
              <a:rPr sz="1500" b="1" spc="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permit.</a:t>
            </a:r>
            <a:r>
              <a:rPr sz="1500" b="1" spc="18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They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may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also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use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third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parties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licensed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pursuant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M.G.L.</a:t>
            </a:r>
            <a:r>
              <a:rPr sz="1500" b="1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c.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138,</a:t>
            </a:r>
            <a:r>
              <a:rPr sz="1500" b="1" spc="-6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Section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22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as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an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express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transportation</a:t>
            </a:r>
            <a:r>
              <a:rPr sz="1500" b="1" spc="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licensee.</a:t>
            </a:r>
            <a:endParaRPr sz="1500">
              <a:latin typeface="Corbel"/>
              <a:cs typeface="Corbel"/>
            </a:endParaRPr>
          </a:p>
          <a:p>
            <a:pPr marL="193675" marR="27305" indent="-180975">
              <a:lnSpc>
                <a:spcPct val="70000"/>
              </a:lnSpc>
              <a:spcBef>
                <a:spcPts val="139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195580" algn="l"/>
              </a:tabLst>
            </a:pP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Takeaway/delivery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of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mixed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drinks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(Mixed</a:t>
            </a:r>
            <a:r>
              <a:rPr sz="1500" b="1" spc="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Drinks</a:t>
            </a:r>
            <a:r>
              <a:rPr sz="1500" b="1" spc="-9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To-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Go):</a:t>
            </a:r>
            <a:r>
              <a:rPr sz="1500" b="1" spc="-6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Section</a:t>
            </a:r>
            <a:r>
              <a:rPr sz="1500" b="1" spc="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12 	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establishments</a:t>
            </a:r>
            <a:r>
              <a:rPr sz="1500" b="1" spc="-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licensed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for</a:t>
            </a:r>
            <a:r>
              <a:rPr sz="1500" b="1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on-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premises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consumption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of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mixed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drinks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may</a:t>
            </a:r>
            <a:r>
              <a:rPr sz="1500" b="1" spc="-5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permanently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continue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takeaway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and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delivery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sales</a:t>
            </a:r>
            <a:r>
              <a:rPr sz="1500" b="1" spc="-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of</a:t>
            </a:r>
            <a:r>
              <a:rPr sz="1500" b="1" spc="-5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mixed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drinks.</a:t>
            </a:r>
            <a:r>
              <a:rPr sz="1500" b="1" spc="20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All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mixed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drinks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sold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for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takeaway/delivery</a:t>
            </a:r>
            <a:r>
              <a:rPr sz="1500" b="1" spc="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must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be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sold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with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food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and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at the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same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price/proportion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as</a:t>
            </a:r>
            <a:r>
              <a:rPr sz="1500" b="1" spc="-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mixed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drinks</a:t>
            </a:r>
            <a:r>
              <a:rPr sz="1500" b="1" spc="-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for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on-premises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consumption.</a:t>
            </a:r>
            <a:r>
              <a:rPr sz="1500" b="1" spc="2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Beer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and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wine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by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themselves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are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not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included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nor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are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unopened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“ready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drink”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cocktails.</a:t>
            </a:r>
            <a:endParaRPr sz="1500">
              <a:latin typeface="Corbel"/>
              <a:cs typeface="Corbel"/>
            </a:endParaRPr>
          </a:p>
          <a:p>
            <a:pPr marL="193040" marR="112395" indent="-180975">
              <a:lnSpc>
                <a:spcPct val="70000"/>
              </a:lnSpc>
              <a:spcBef>
                <a:spcPts val="1405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194945" algn="l"/>
              </a:tabLst>
            </a:pP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</a:t>
            </a:r>
            <a:r>
              <a:rPr sz="1500" b="1" spc="-7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Section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12</a:t>
            </a:r>
            <a:r>
              <a:rPr sz="1500" b="1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licensee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is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allowed</a:t>
            </a:r>
            <a:r>
              <a:rPr sz="1500" b="1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deliver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mixed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drinks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with</a:t>
            </a:r>
            <a:r>
              <a:rPr sz="1500" b="1" spc="-2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at</a:t>
            </a:r>
            <a:r>
              <a:rPr sz="1500" b="1" spc="-3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least</a:t>
            </a:r>
            <a:r>
              <a:rPr sz="1500" b="1" spc="-2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spc="-50" dirty="0">
                <a:solidFill>
                  <a:srgbClr val="FF0000"/>
                </a:solidFill>
                <a:latin typeface="Corbel"/>
                <a:cs typeface="Corbel"/>
              </a:rPr>
              <a:t>1 	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item</a:t>
            </a:r>
            <a:r>
              <a:rPr sz="1500" b="1" spc="-2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of</a:t>
            </a:r>
            <a:r>
              <a:rPr sz="1500" b="1" spc="-4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food</a:t>
            </a:r>
            <a:r>
              <a:rPr sz="1500" b="1" spc="-5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prepared</a:t>
            </a:r>
            <a:r>
              <a:rPr sz="1500" b="1" spc="-2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FF0000"/>
                </a:solidFill>
                <a:latin typeface="Corbel"/>
                <a:cs typeface="Corbel"/>
              </a:rPr>
              <a:t>on-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site</a:t>
            </a:r>
            <a:r>
              <a:rPr sz="1500" b="1" spc="-1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sufficient</a:t>
            </a:r>
            <a:r>
              <a:rPr sz="1500" b="1" spc="-2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to</a:t>
            </a:r>
            <a:r>
              <a:rPr sz="1500" b="1" spc="-3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serve</a:t>
            </a:r>
            <a:r>
              <a:rPr sz="1500" b="1" spc="-20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1</a:t>
            </a:r>
            <a:r>
              <a:rPr sz="1500" b="1" spc="-4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Corbel"/>
                <a:cs typeface="Corbel"/>
              </a:rPr>
              <a:t>individual</a:t>
            </a:r>
            <a:r>
              <a:rPr sz="1500" b="1" spc="-2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to 	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Massachusetts</a:t>
            </a:r>
            <a:r>
              <a:rPr sz="1500" b="1" spc="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consumers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if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entity</a:t>
            </a:r>
            <a:r>
              <a:rPr sz="1500" b="1" spc="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holds</a:t>
            </a:r>
            <a:r>
              <a:rPr sz="1500" b="1" spc="-5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</a:t>
            </a:r>
            <a:r>
              <a:rPr sz="1500" b="1" spc="-6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Section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22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transportation</a:t>
            </a:r>
            <a:r>
              <a:rPr sz="1500" b="1" spc="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permit.</a:t>
            </a:r>
            <a:r>
              <a:rPr sz="1500" b="1" spc="1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They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may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also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use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third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parties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licensed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pursuant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M.G.L.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c.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138,</a:t>
            </a:r>
            <a:r>
              <a:rPr sz="1500" b="1" spc="-5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Section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22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as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an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express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transportation 	licensee.</a:t>
            </a:r>
            <a:endParaRPr sz="1500">
              <a:latin typeface="Corbel"/>
              <a:cs typeface="Corbel"/>
            </a:endParaRPr>
          </a:p>
          <a:p>
            <a:pPr marL="193675" marR="80010" indent="-180975">
              <a:lnSpc>
                <a:spcPct val="70000"/>
              </a:lnSpc>
              <a:spcBef>
                <a:spcPts val="1405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195580" algn="l"/>
              </a:tabLst>
            </a:pP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Sale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and</a:t>
            </a:r>
            <a:r>
              <a:rPr sz="1500" b="1" spc="-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delivery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of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alcohol</a:t>
            </a:r>
            <a:r>
              <a:rPr sz="1500" b="1" spc="-4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extends</a:t>
            </a:r>
            <a:r>
              <a:rPr sz="1500" b="1" spc="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front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door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of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home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to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which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alcohol</a:t>
            </a:r>
            <a:r>
              <a:rPr sz="1500" b="1" spc="-5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is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being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delivered.</a:t>
            </a:r>
            <a:endParaRPr sz="1500">
              <a:latin typeface="Corbel"/>
              <a:cs typeface="Corbel"/>
            </a:endParaRPr>
          </a:p>
          <a:p>
            <a:pPr marL="193675" marR="333375" indent="-180975">
              <a:lnSpc>
                <a:spcPct val="70000"/>
              </a:lnSpc>
              <a:spcBef>
                <a:spcPts val="1390"/>
              </a:spcBef>
              <a:buClr>
                <a:srgbClr val="A6B727"/>
              </a:buClr>
              <a:buSzPct val="80000"/>
              <a:buFont typeface="Corbel"/>
              <a:buChar char="•"/>
              <a:tabLst>
                <a:tab pos="195580" algn="l"/>
              </a:tabLst>
            </a:pP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Licensee’s</a:t>
            </a:r>
            <a:r>
              <a:rPr sz="1500" b="1" spc="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Delivery</a:t>
            </a:r>
            <a:r>
              <a:rPr sz="1500" b="1" spc="-7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Agent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must</a:t>
            </a:r>
            <a:r>
              <a:rPr sz="1500" b="1" spc="-3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verify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legal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age</a:t>
            </a:r>
            <a:r>
              <a:rPr sz="1500" b="1" spc="-3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and</a:t>
            </a:r>
            <a:r>
              <a:rPr sz="1500" b="1" spc="-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check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ID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of 	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recipient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at</a:t>
            </a:r>
            <a:r>
              <a:rPr sz="1500" b="1" spc="-1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the</a:t>
            </a:r>
            <a:r>
              <a:rPr sz="1500" b="1" spc="-2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time</a:t>
            </a:r>
            <a:r>
              <a:rPr sz="1500" b="1" spc="-25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Corbel"/>
                <a:cs typeface="Corbel"/>
              </a:rPr>
              <a:t>of</a:t>
            </a:r>
            <a:r>
              <a:rPr sz="1500" b="1" spc="-40" dirty="0">
                <a:solidFill>
                  <a:srgbClr val="006FC0"/>
                </a:solidFill>
                <a:latin typeface="Corbel"/>
                <a:cs typeface="Corbel"/>
              </a:rPr>
              <a:t> </a:t>
            </a:r>
            <a:r>
              <a:rPr sz="1500" b="1" spc="-10" dirty="0">
                <a:solidFill>
                  <a:srgbClr val="006FC0"/>
                </a:solidFill>
                <a:latin typeface="Corbel"/>
                <a:cs typeface="Corbel"/>
              </a:rPr>
              <a:t>delivery.</a:t>
            </a:r>
            <a:endParaRPr sz="15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6425" y="1986674"/>
            <a:ext cx="4817501" cy="328428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7</a:t>
            </a:fld>
            <a:endParaRPr spc="-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31140" y="243840"/>
            <a:ext cx="11724640" cy="6377940"/>
            <a:chOff x="231140" y="243840"/>
            <a:chExt cx="11724640" cy="6377940"/>
          </a:xfrm>
        </p:grpSpPr>
        <p:sp>
          <p:nvSpPr>
            <p:cNvPr id="4" name="object 4"/>
            <p:cNvSpPr/>
            <p:nvPr/>
          </p:nvSpPr>
          <p:spPr>
            <a:xfrm>
              <a:off x="231140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640" y="0"/>
                  </a:moveTo>
                  <a:lnTo>
                    <a:pt x="0" y="0"/>
                  </a:lnTo>
                  <a:lnTo>
                    <a:pt x="0" y="6377940"/>
                  </a:lnTo>
                  <a:lnTo>
                    <a:pt x="11724640" y="6377940"/>
                  </a:lnTo>
                  <a:lnTo>
                    <a:pt x="11724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0240" y="314617"/>
              <a:ext cx="8089757" cy="622876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8</a:t>
            </a:fld>
            <a:endParaRPr spc="-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A6B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140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11724640" y="0"/>
                </a:moveTo>
                <a:lnTo>
                  <a:pt x="0" y="0"/>
                </a:lnTo>
                <a:lnTo>
                  <a:pt x="0" y="6377940"/>
                </a:lnTo>
                <a:lnTo>
                  <a:pt x="11724640" y="6377940"/>
                </a:lnTo>
                <a:lnTo>
                  <a:pt x="117246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solidFill>
            <a:srgbClr val="00AFEF"/>
          </a:solidFill>
          <a:ln w="19050">
            <a:solidFill>
              <a:srgbClr val="79851A"/>
            </a:solidFill>
          </a:ln>
        </p:spPr>
        <p:txBody>
          <a:bodyPr vert="horz" wrap="square" lIns="0" tIns="2730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50"/>
              </a:spcBef>
            </a:pPr>
            <a:r>
              <a:rPr sz="4400" b="0" spc="-10" dirty="0">
                <a:solidFill>
                  <a:srgbClr val="FFFFFF"/>
                </a:solidFill>
                <a:latin typeface="Corbel"/>
                <a:cs typeface="Corbel"/>
              </a:rPr>
              <a:t>COMPLIANCE</a:t>
            </a:r>
            <a:r>
              <a:rPr sz="4400" b="0" spc="-17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400" b="0" spc="-10" dirty="0">
                <a:solidFill>
                  <a:srgbClr val="FFFFFF"/>
                </a:solidFill>
                <a:latin typeface="Corbel"/>
                <a:cs typeface="Corbel"/>
              </a:rPr>
              <a:t>CHECKS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0027" y="2019999"/>
            <a:ext cx="9669145" cy="254635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225"/>
              </a:spcBef>
              <a:buSzPct val="79545"/>
              <a:buChar char="•"/>
              <a:tabLst>
                <a:tab pos="194945" algn="l"/>
              </a:tabLst>
            </a:pP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Compliance</a:t>
            </a:r>
            <a:r>
              <a:rPr sz="2200" spc="-10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Checks</a:t>
            </a:r>
            <a:r>
              <a:rPr sz="22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are</a:t>
            </a:r>
            <a:r>
              <a:rPr sz="22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training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tool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required</a:t>
            </a:r>
            <a:r>
              <a:rPr sz="22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by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20" dirty="0">
                <a:solidFill>
                  <a:srgbClr val="A6B727"/>
                </a:solidFill>
                <a:latin typeface="Corbel"/>
                <a:cs typeface="Corbel"/>
              </a:rPr>
              <a:t>law.</a:t>
            </a:r>
            <a:endParaRPr sz="2200">
              <a:latin typeface="Corbel"/>
              <a:cs typeface="Corbel"/>
            </a:endParaRPr>
          </a:p>
          <a:p>
            <a:pPr marL="194945" indent="-182245">
              <a:lnSpc>
                <a:spcPct val="100000"/>
              </a:lnSpc>
              <a:spcBef>
                <a:spcPts val="1130"/>
              </a:spcBef>
              <a:buSzPct val="79545"/>
              <a:buChar char="•"/>
              <a:tabLst>
                <a:tab pos="194945" algn="l"/>
              </a:tabLst>
            </a:pP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Municipality</a:t>
            </a:r>
            <a:r>
              <a:rPr sz="2200" spc="-9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and</a:t>
            </a:r>
            <a:r>
              <a:rPr sz="2200" spc="-10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ABCC</a:t>
            </a:r>
            <a:r>
              <a:rPr sz="2200" spc="-6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must</a:t>
            </a:r>
            <a:r>
              <a:rPr sz="2200" spc="-6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conduct</a:t>
            </a:r>
            <a:r>
              <a:rPr sz="2200" spc="-7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compliance</a:t>
            </a:r>
            <a:r>
              <a:rPr sz="22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checks.</a:t>
            </a:r>
            <a:endParaRPr sz="2200">
              <a:latin typeface="Corbel"/>
              <a:cs typeface="Corbel"/>
            </a:endParaRPr>
          </a:p>
          <a:p>
            <a:pPr marL="195580" marR="5080" indent="-182880">
              <a:lnSpc>
                <a:spcPts val="2380"/>
              </a:lnSpc>
              <a:spcBef>
                <a:spcPts val="1435"/>
              </a:spcBef>
              <a:buSzPct val="79545"/>
              <a:buChar char="•"/>
              <a:tabLst>
                <a:tab pos="195580" algn="l"/>
              </a:tabLst>
            </a:pP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Compliance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checks</a:t>
            </a:r>
            <a:r>
              <a:rPr sz="2200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are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intended</a:t>
            </a:r>
            <a:r>
              <a:rPr sz="22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to</a:t>
            </a:r>
            <a:r>
              <a:rPr sz="2200" spc="-4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help</a:t>
            </a:r>
            <a:r>
              <a:rPr sz="2200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licensee</a:t>
            </a:r>
            <a:r>
              <a:rPr sz="22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comply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with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the</a:t>
            </a:r>
            <a:r>
              <a:rPr sz="2200" spc="-4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law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and</a:t>
            </a:r>
            <a:r>
              <a:rPr sz="22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local regulations.</a:t>
            </a:r>
            <a:endParaRPr sz="2200">
              <a:latin typeface="Corbel"/>
              <a:cs typeface="Corbel"/>
            </a:endParaRPr>
          </a:p>
          <a:p>
            <a:pPr marL="195580" marR="269240" indent="-182880">
              <a:lnSpc>
                <a:spcPts val="2380"/>
              </a:lnSpc>
              <a:spcBef>
                <a:spcPts val="1395"/>
              </a:spcBef>
              <a:buSzPct val="79545"/>
              <a:buChar char="•"/>
              <a:tabLst>
                <a:tab pos="195580" algn="l"/>
              </a:tabLst>
            </a:pP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Compliance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checks</a:t>
            </a:r>
            <a:r>
              <a:rPr sz="2200" spc="-1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occur</a:t>
            </a:r>
            <a:r>
              <a:rPr sz="2200" spc="-3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at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20" dirty="0">
                <a:solidFill>
                  <a:srgbClr val="A6B727"/>
                </a:solidFill>
                <a:latin typeface="Corbel"/>
                <a:cs typeface="Corbel"/>
              </a:rPr>
              <a:t>brick-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and-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mortar</a:t>
            </a:r>
            <a:r>
              <a:rPr sz="2200" spc="-2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locations</a:t>
            </a:r>
            <a:r>
              <a:rPr sz="2200" spc="-3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as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well</a:t>
            </a:r>
            <a:r>
              <a:rPr sz="2200" spc="-2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as</a:t>
            </a:r>
            <a:r>
              <a:rPr sz="2200" spc="-5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at</a:t>
            </a:r>
            <a:r>
              <a:rPr sz="2200" spc="-5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deliveries</a:t>
            </a:r>
            <a:r>
              <a:rPr sz="2200" spc="10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25" dirty="0">
                <a:solidFill>
                  <a:srgbClr val="A6B727"/>
                </a:solidFill>
                <a:latin typeface="Corbel"/>
                <a:cs typeface="Corbel"/>
              </a:rPr>
              <a:t>of </a:t>
            </a:r>
            <a:r>
              <a:rPr sz="2200" dirty="0">
                <a:solidFill>
                  <a:srgbClr val="A6B727"/>
                </a:solidFill>
                <a:latin typeface="Corbel"/>
                <a:cs typeface="Corbel"/>
              </a:rPr>
              <a:t>alcoholic</a:t>
            </a:r>
            <a:r>
              <a:rPr sz="2200" spc="-65" dirty="0">
                <a:solidFill>
                  <a:srgbClr val="A6B727"/>
                </a:solidFill>
                <a:latin typeface="Corbel"/>
                <a:cs typeface="Corbel"/>
              </a:rPr>
              <a:t> </a:t>
            </a:r>
            <a:r>
              <a:rPr sz="2200" spc="-10" dirty="0">
                <a:solidFill>
                  <a:srgbClr val="A6B727"/>
                </a:solidFill>
                <a:latin typeface="Corbel"/>
                <a:cs typeface="Corbel"/>
              </a:rPr>
              <a:t>beverages.</a:t>
            </a:r>
            <a:endParaRPr sz="22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4009" y="4886382"/>
            <a:ext cx="2631224" cy="145769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935">
              <a:lnSpc>
                <a:spcPts val="1230"/>
              </a:lnSpc>
            </a:pPr>
            <a:fld id="{81D60167-4931-47E6-BA6A-407CBD079E47}" type="slidenum">
              <a:rPr spc="-50" dirty="0"/>
              <a:t>9</a:t>
            </a:fld>
            <a:endParaRPr spc="-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2927</Words>
  <Application>Microsoft Office PowerPoint</Application>
  <PresentationFormat>Widescreen</PresentationFormat>
  <Paragraphs>258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Arial</vt:lpstr>
      <vt:lpstr>Arial Black</vt:lpstr>
      <vt:lpstr>Calibri</vt:lpstr>
      <vt:lpstr>Calibri Light</vt:lpstr>
      <vt:lpstr>Corbel</vt:lpstr>
      <vt:lpstr>Times New Roman</vt:lpstr>
      <vt:lpstr>Wingdings</vt:lpstr>
      <vt:lpstr>Office Theme</vt:lpstr>
      <vt:lpstr>ALCOHOL LICENSEE SEMINAR</vt:lpstr>
      <vt:lpstr>WELCOME!</vt:lpstr>
      <vt:lpstr>Changes to an existing license:</vt:lpstr>
      <vt:lpstr>ABCC NAVIGATION OF WEBSITE</vt:lpstr>
      <vt:lpstr>Purchasing alcohol from authorized sources:</vt:lpstr>
      <vt:lpstr>Section 12 and Section 15 Licensees with Same Owner Entity</vt:lpstr>
      <vt:lpstr>Delivery of alcohol:</vt:lpstr>
      <vt:lpstr>PowerPoint Presentation</vt:lpstr>
      <vt:lpstr>COMPLIANCE CHECKS</vt:lpstr>
      <vt:lpstr>IDENTIFICATIONS THAT LICENSEES MAY REASONABLY RELY ON</vt:lpstr>
      <vt:lpstr>PowerPoint Presentation</vt:lpstr>
      <vt:lpstr>MGL c. 138 § 63A- Hindering or delaying investigator, inspector, or agent of Commission</vt:lpstr>
      <vt:lpstr>Licensees have a duty to protect their patrons and others from foreseeable harm</vt:lpstr>
      <vt:lpstr>FOOD AND BEVERAGES CONTAINING HEMP DERIVED CBD AND/OR THC ON LICENSED PREMISES</vt:lpstr>
      <vt:lpstr>CHANGES TO M.G.L. c. 138, § 26- RETAIL LICENSE MANAGERS</vt:lpstr>
      <vt:lpstr>Know the Requirements for Club Licenses MGL c. 138, §12</vt:lpstr>
      <vt:lpstr>Working Together</vt:lpstr>
      <vt:lpstr>Department of Industrial Accidents https://www.mass.gov/orgs/department-of-industrial-accidents</vt:lpstr>
      <vt:lpstr>MA Office of the Attorney General</vt:lpstr>
      <vt:lpstr>U.S. Department of Labor Wage and Hour Division</vt:lpstr>
      <vt:lpstr>Wage and Hour Division Jurisdiction</vt:lpstr>
      <vt:lpstr>FEDERAL LAWS VS. STATE LAWS</vt:lpstr>
      <vt:lpstr>FAIR LABOR STANDARDS ACT</vt:lpstr>
      <vt:lpstr>FAIR LABOR STANDARDS ACT</vt:lpstr>
      <vt:lpstr>Child Labor</vt:lpstr>
      <vt:lpstr>PAID</vt:lpstr>
      <vt:lpstr>Other issues</vt:lpstr>
      <vt:lpstr>INFORMATION</vt:lpstr>
      <vt:lpstr>FIND ABCC information and resources and FAQs in Multiple Languages ONLINE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City of Framingham Alcohol Licensee Seminar</dc:title>
  <dc:creator>Amanda Zuretti</dc:creator>
  <cp:lastModifiedBy>Gill, Kyle E. (TRE)</cp:lastModifiedBy>
  <cp:revision>5</cp:revision>
  <dcterms:created xsi:type="dcterms:W3CDTF">2025-09-05T16:09:42Z</dcterms:created>
  <dcterms:modified xsi:type="dcterms:W3CDTF">2026-02-20T19:15:54Z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2025-08-26T00:00:00Z</vt:filetime>
  </property>
  <property fmtid="{D5CDD505-2E9C-101B-9397-08002B2CF9AE}" pid="3" name="Creator">
    <vt:lpwstr>Acrobat PDFMaker 25 for PowerPoint</vt:lpwstr>
  </property>
  <property fmtid="{D5CDD505-2E9C-101B-9397-08002B2CF9AE}" pid="4" name="LastSaved">
    <vt:filetime>2025-09-05T00:00:00Z</vt:filetime>
  </property>
  <property fmtid="{D5CDD505-2E9C-101B-9397-08002B2CF9AE}" pid="5" name="Producer">
    <vt:lpwstr>Adobe PDF Library 25.1.150</vt:lpwstr>
  </property>
</Properties>
</file>