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67" r:id="rId5"/>
    <p:sldId id="264" r:id="rId6"/>
    <p:sldId id="263" r:id="rId7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MHC Application Walk Through" id="{D4665B91-5F57-4957-8F15-5E4821E39FA1}">
          <p14:sldIdLst>
            <p14:sldId id="267"/>
            <p14:sldId id="264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0623-0A93-4134-BF88-13D4F96D2E8E}" name="Lubinsky, Jean" initials="LJ" userId="S::jean.lubinsky@accenture.com::89fab585-9c93-4e46-a97f-2f898fc59c15" providerId="AD"/>
  <p188:author id="{0C22ED34-C73E-DBF2-D7BD-74D47F5C9ED3}" name="Horvitz, Lisa (EHS)" initials="LH" userId="S::Lisa.Horvitz@mass.gov::79ae6686-8e93-48f9-8b82-d4fbb0a55c1a" providerId="AD"/>
  <p188:author id="{73131A7E-ED65-21FD-0F47-F7EB713D86C6}" name="Horvitz, Lisa (EHS)" initials="H(" userId="S::lisa.horvitz@mass.gov::79ae6686-8e93-48f9-8b82-d4fbb0a55c1a" providerId="AD"/>
  <p188:author id="{499F64A5-03D7-4123-D9C7-741BC2B299AA}" name="Biancarelli, Dea L." initials="DB" userId="S::dea.l.biancarelli@accenture.com::4ac0f1df-14a7-4b6d-a36c-9584f418dca6" providerId="AD"/>
  <p188:author id="{950C0EBD-FF2E-CA4F-C0FC-2764D2A2C044}" name="Fernandez, Angie" initials="AF" userId="S::angelica.fernandez@accenture.com::e8d8cc55-a9e6-4329-b83b-b243190590d1" providerId="AD"/>
  <p188:author id="{1B1ED3D6-BEDF-81CB-B985-E27189C892D6}" name="Ke, Ricky" initials="RK" userId="S::ricky.ke@accenture.com::37a81201-cc51-4a9a-8eef-68b481a477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7886"/>
    <a:srgbClr val="B6CAD0"/>
    <a:srgbClr val="388557"/>
    <a:srgbClr val="14558F"/>
    <a:srgbClr val="002578"/>
    <a:srgbClr val="4747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B0A5B6-B385-4B3E-9000-F51354B740EC}" v="4" dt="2025-01-03T16:16:09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24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1CA23-DCEC-428A-B619-6566AC287915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8F568-5385-4C5C-99E6-F42B6C50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20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F8F568-5385-4C5C-99E6-F42B6C5092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19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F8F568-5385-4C5C-99E6-F42B6C5092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4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9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1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9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4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1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4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0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2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2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9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D47E02-3638-45DF-B1C6-72FE759EDA6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0FF72C-911E-4191-A53C-92D9B49C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9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Post-Master&#8217;s%20clinical%20experience" TargetMode="External"/><Relationship Id="rId3" Type="http://schemas.openxmlformats.org/officeDocument/2006/relationships/hyperlink" Target="https://urldefense.com/v3/__https:/www.mass.gov/doc/262-cmr-2-requirements-for-licensure-as-a-mental-health-counselor/download__;!!OrxsNty6D4my!_GxfbeNCqYFkhYYDJTCCiHOL5OPW8yAm-7TuTKWHm3xG84scDY_QWdb7uwjE1IyWsHb5KzQK-bx1_HbD6UcC7LLU7SQ8FiA$" TargetMode="External"/><Relationship Id="rId7" Type="http://schemas.openxmlformats.org/officeDocument/2006/relationships/hyperlink" Target="Pre-Master&#8217;s%20practicum%20and%20internshi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althprofessionlicensing.mass.gov/login-register" TargetMode="External"/><Relationship Id="rId5" Type="http://schemas.openxmlformats.org/officeDocument/2006/relationships/hyperlink" Target="https://www.mass.gov/doc/licensed-mental-health-counselor-application-guide-pdf/download" TargetMode="External"/><Relationship Id="rId4" Type="http://schemas.openxmlformats.org/officeDocument/2006/relationships/hyperlink" Target="https://travel.state.gov/content/travel/en/passports/how-apply/photos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travel.state.gov/content/travel/en/passports/how-apply/photos.html" TargetMode="External"/><Relationship Id="rId3" Type="http://schemas.openxmlformats.org/officeDocument/2006/relationships/hyperlink" Target="https://healthprofessionlicensing.mass.gov/" TargetMode="External"/><Relationship Id="rId7" Type="http://schemas.openxmlformats.org/officeDocument/2006/relationships/hyperlink" Target="https://www.mass.gov/doc/licensed-mental-health-counselor-application-guide-pdf/downloa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mailto:amh.board@mass.gov" TargetMode="External"/><Relationship Id="rId4" Type="http://schemas.openxmlformats.org/officeDocument/2006/relationships/hyperlink" Target="https://www.mass.gov/how-to/apply-for-a-license-allied-mental-health-and-human-services-profession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professionlicensing.mass.gov/login-registe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734BFF11-95C9-7E01-992E-EE4A949F8711}"/>
              </a:ext>
            </a:extLst>
          </p:cNvPr>
          <p:cNvCxnSpPr>
            <a:cxnSpLocks/>
          </p:cNvCxnSpPr>
          <p:nvPr/>
        </p:nvCxnSpPr>
        <p:spPr>
          <a:xfrm rot="5400000">
            <a:off x="1494606" y="4140625"/>
            <a:ext cx="1190194" cy="1029801"/>
          </a:xfrm>
          <a:prstGeom prst="bentConnector3">
            <a:avLst>
              <a:gd name="adj1" fmla="val 46133"/>
            </a:avLst>
          </a:prstGeom>
          <a:ln>
            <a:solidFill>
              <a:srgbClr val="00257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33D9AF6-7B7B-2D39-CCD8-899F83AD0560}"/>
              </a:ext>
            </a:extLst>
          </p:cNvPr>
          <p:cNvSpPr txBox="1"/>
          <p:nvPr/>
        </p:nvSpPr>
        <p:spPr>
          <a:xfrm>
            <a:off x="1299353" y="260247"/>
            <a:ext cx="498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Am I Eligible for MA</a:t>
            </a:r>
          </a:p>
          <a:p>
            <a:pPr algn="ctr"/>
            <a:r>
              <a:rPr lang="en-US" b="1"/>
              <a:t>Licensed Mental Health Counselor (LMHC)?</a:t>
            </a:r>
          </a:p>
        </p:txBody>
      </p:sp>
      <p:pic>
        <p:nvPicPr>
          <p:cNvPr id="5" name="Picture 4" descr="Department of Public Health logo">
            <a:extLst>
              <a:ext uri="{FF2B5EF4-FFF2-40B4-BE49-F238E27FC236}">
                <a16:creationId xmlns:a16="http://schemas.microsoft.com/office/drawing/2014/main" id="{B1F48A3E-9C0E-2FEF-1C06-0DADCF8B8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34" y="247454"/>
            <a:ext cx="903019" cy="9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BDB0774-131C-0924-AB03-4E2AA6EA03A3}"/>
              </a:ext>
            </a:extLst>
          </p:cNvPr>
          <p:cNvSpPr/>
          <p:nvPr/>
        </p:nvSpPr>
        <p:spPr>
          <a:xfrm>
            <a:off x="451664" y="1610887"/>
            <a:ext cx="4498236" cy="947007"/>
          </a:xfrm>
          <a:prstGeom prst="roundRect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FA739D-739B-3FCA-CC8F-5E1841A37F93}"/>
              </a:ext>
            </a:extLst>
          </p:cNvPr>
          <p:cNvSpPr txBox="1"/>
          <p:nvPr/>
        </p:nvSpPr>
        <p:spPr>
          <a:xfrm>
            <a:off x="373316" y="1679121"/>
            <a:ext cx="4654932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   You have 60 semester credits or 80 quarter credits in graduate school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and took the </a:t>
            </a:r>
            <a:r>
              <a:rPr lang="en-US" sz="16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required coursework</a:t>
            </a:r>
            <a:endParaRPr lang="en-US" sz="16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926B170-35D7-C4AE-8A80-EBFC95184579}"/>
              </a:ext>
            </a:extLst>
          </p:cNvPr>
          <p:cNvSpPr/>
          <p:nvPr/>
        </p:nvSpPr>
        <p:spPr>
          <a:xfrm>
            <a:off x="93991" y="1488832"/>
            <a:ext cx="640080" cy="640080"/>
          </a:xfrm>
          <a:prstGeom prst="ellipse">
            <a:avLst/>
          </a:prstGeom>
          <a:solidFill>
            <a:srgbClr val="1455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C12ECDB4-7AC5-1ACE-C055-625FE16E5AB8}"/>
              </a:ext>
            </a:extLst>
          </p:cNvPr>
          <p:cNvCxnSpPr>
            <a:cxnSpLocks/>
          </p:cNvCxnSpPr>
          <p:nvPr/>
        </p:nvCxnSpPr>
        <p:spPr>
          <a:xfrm rot="5400000">
            <a:off x="1766309" y="2572885"/>
            <a:ext cx="949465" cy="919482"/>
          </a:xfrm>
          <a:prstGeom prst="bentConnector3">
            <a:avLst>
              <a:gd name="adj1" fmla="val 46823"/>
            </a:avLst>
          </a:prstGeom>
          <a:ln>
            <a:solidFill>
              <a:srgbClr val="00257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1615A733-409C-AD8A-FD69-3BA3922997F4}"/>
              </a:ext>
            </a:extLst>
          </p:cNvPr>
          <p:cNvCxnSpPr>
            <a:cxnSpLocks/>
          </p:cNvCxnSpPr>
          <p:nvPr/>
        </p:nvCxnSpPr>
        <p:spPr>
          <a:xfrm rot="10800000">
            <a:off x="2604604" y="4151455"/>
            <a:ext cx="1550070" cy="452115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16FB4062-D491-5580-52EE-4DAA311E4B8E}"/>
              </a:ext>
            </a:extLst>
          </p:cNvPr>
          <p:cNvSpPr txBox="1"/>
          <p:nvPr/>
        </p:nvSpPr>
        <p:spPr>
          <a:xfrm>
            <a:off x="4154674" y="4370250"/>
            <a:ext cx="225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solidFill>
                  <a:schemeClr val="tx1">
                    <a:lumMod val="50000"/>
                    <a:lumOff val="50000"/>
                  </a:schemeClr>
                </a:solidFill>
              </a:rPr>
              <a:t>No-Must complete Master’s Degree with at least 60 credits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7A59987D-EEF6-A22C-CD1A-7FA25C84273C}"/>
              </a:ext>
            </a:extLst>
          </p:cNvPr>
          <p:cNvGrpSpPr/>
          <p:nvPr/>
        </p:nvGrpSpPr>
        <p:grpSpPr>
          <a:xfrm>
            <a:off x="3674949" y="7550324"/>
            <a:ext cx="2788624" cy="830997"/>
            <a:chOff x="648311" y="1727815"/>
            <a:chExt cx="2835241" cy="897137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132A9FC4-7810-6D5B-05B7-7166AB30A644}"/>
                </a:ext>
              </a:extLst>
            </p:cNvPr>
            <p:cNvSpPr/>
            <p:nvPr/>
          </p:nvSpPr>
          <p:spPr>
            <a:xfrm>
              <a:off x="648311" y="1733208"/>
              <a:ext cx="2835241" cy="846666"/>
            </a:xfrm>
            <a:prstGeom prst="roundRect">
              <a:avLst/>
            </a:prstGeom>
            <a:solidFill>
              <a:srgbClr val="388557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5169B29D-1EFC-F030-2A87-EEFF148EB4C5}"/>
                </a:ext>
              </a:extLst>
            </p:cNvPr>
            <p:cNvSpPr txBox="1"/>
            <p:nvPr/>
          </p:nvSpPr>
          <p:spPr>
            <a:xfrm>
              <a:off x="795074" y="1727815"/>
              <a:ext cx="2601404" cy="897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You may apply for a Mental Health Counselor License (LMHC) in MA</a:t>
              </a:r>
            </a:p>
          </p:txBody>
        </p:sp>
      </p:grpSp>
      <p:graphicFrame>
        <p:nvGraphicFramePr>
          <p:cNvPr id="90" name="Table 89">
            <a:extLst>
              <a:ext uri="{FF2B5EF4-FFF2-40B4-BE49-F238E27FC236}">
                <a16:creationId xmlns:a16="http://schemas.microsoft.com/office/drawing/2014/main" id="{21320DCF-2E46-F491-8F25-0A4C8F151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232884"/>
              </p:ext>
            </p:extLst>
          </p:nvPr>
        </p:nvGraphicFramePr>
        <p:xfrm>
          <a:off x="396334" y="8389325"/>
          <a:ext cx="6065322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326836"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Before you apply, gather the following: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1606942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600" b="1" dirty="0">
                          <a:solidFill>
                            <a:srgbClr val="467886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2x2 passport style color photo</a:t>
                      </a:r>
                      <a:endParaRPr lang="en-US" sz="1600" b="1" dirty="0">
                        <a:solidFill>
                          <a:srgbClr val="467886"/>
                        </a:solidFill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Graduate transcript sent directly from your school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600" b="1" dirty="0"/>
                        <a:t>Completed </a:t>
                      </a:r>
                      <a:r>
                        <a:rPr lang="en-US" sz="1600" b="1" dirty="0">
                          <a:solidFill>
                            <a:srgbClr val="467886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Pre-Master's Degree and Education form</a:t>
                      </a:r>
                      <a:r>
                        <a:rPr lang="en-US" sz="1600" b="1" dirty="0">
                          <a:solidFill>
                            <a:srgbClr val="467886"/>
                          </a:solidFill>
                        </a:rPr>
                        <a:t> </a:t>
                      </a:r>
                      <a:r>
                        <a:rPr lang="en-US" sz="1600" b="1" dirty="0"/>
                        <a:t>(not required for reciprocity)  </a:t>
                      </a:r>
                      <a:endParaRPr lang="en-US" sz="1600" b="1" dirty="0">
                        <a:solidFill>
                          <a:srgbClr val="467886"/>
                        </a:solidFill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600" b="1" dirty="0"/>
                        <a:t>Completed </a:t>
                      </a:r>
                      <a:r>
                        <a:rPr lang="en-US" sz="1600" b="1" dirty="0">
                          <a:hlinkClick r:id="rId5"/>
                        </a:rPr>
                        <a:t>Post-Masters Clinical Experience forms</a:t>
                      </a:r>
                      <a:r>
                        <a:rPr lang="en-US" sz="1600" b="1" dirty="0"/>
                        <a:t> (signed by supervisor, not required for reciprocity)  </a:t>
                      </a:r>
                      <a:endParaRPr lang="en-US" sz="1600" b="1" dirty="0">
                        <a:solidFill>
                          <a:srgbClr val="467886"/>
                        </a:solidFill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600" b="1" dirty="0"/>
                        <a:t>Score Report of National Clinical Mental Health Counseling Examination (NCMHCE)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VALOR Act -Military Status documentation (if applicable)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105" name="Table 104">
            <a:extLst>
              <a:ext uri="{FF2B5EF4-FFF2-40B4-BE49-F238E27FC236}">
                <a16:creationId xmlns:a16="http://schemas.microsoft.com/office/drawing/2014/main" id="{5D69FF71-A032-CAA4-A1F7-A0E2C70074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139840"/>
              </p:ext>
            </p:extLst>
          </p:nvPr>
        </p:nvGraphicFramePr>
        <p:xfrm>
          <a:off x="396339" y="10963274"/>
          <a:ext cx="6065317" cy="122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17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37807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The following document is only in the licensing tool: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850655"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600" b="1" dirty="0"/>
                        <a:t>Criminal Offender Record Information (CORI) form must be signed and notarized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b="1" dirty="0"/>
                        <a:t>Tool Location: </a:t>
                      </a:r>
                      <a:r>
                        <a:rPr lang="en-US" sz="1600" b="0" i="0" u="none" strike="noStrike" noProof="0" dirty="0">
                          <a:solidFill>
                            <a:srgbClr val="467886"/>
                          </a:solidFill>
                          <a:latin typeface="+mn-lt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Health Professions Licensing System</a:t>
                      </a:r>
                      <a:endParaRPr lang="en-US" sz="1600" dirty="0">
                        <a:solidFill>
                          <a:srgbClr val="46788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40394AD-89BF-77EE-B939-87A237F93AC3}"/>
              </a:ext>
            </a:extLst>
          </p:cNvPr>
          <p:cNvSpPr txBox="1"/>
          <p:nvPr/>
        </p:nvSpPr>
        <p:spPr>
          <a:xfrm>
            <a:off x="1935027" y="2826033"/>
            <a:ext cx="56436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6"/>
                </a:solidFill>
              </a:rPr>
              <a:t>YES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1775E4A-2C06-8B05-722B-A414CB9BACFE}"/>
              </a:ext>
            </a:extLst>
          </p:cNvPr>
          <p:cNvSpPr txBox="1"/>
          <p:nvPr/>
        </p:nvSpPr>
        <p:spPr>
          <a:xfrm>
            <a:off x="3187383" y="4435250"/>
            <a:ext cx="48323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C00000"/>
                </a:solidFill>
              </a:rPr>
              <a:t>NO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5B0E4D1-7163-8116-1E80-2C8ECC7E3E5F}"/>
              </a:ext>
            </a:extLst>
          </p:cNvPr>
          <p:cNvSpPr txBox="1"/>
          <p:nvPr/>
        </p:nvSpPr>
        <p:spPr>
          <a:xfrm>
            <a:off x="1819597" y="4446023"/>
            <a:ext cx="54021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6"/>
                </a:solidFill>
              </a:rPr>
              <a:t>YES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EDAFD3B-B308-A56C-145B-86288A3DFEF0}"/>
              </a:ext>
            </a:extLst>
          </p:cNvPr>
          <p:cNvSpPr txBox="1"/>
          <p:nvPr/>
        </p:nvSpPr>
        <p:spPr>
          <a:xfrm>
            <a:off x="979180" y="903591"/>
            <a:ext cx="5094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/>
              <a:t>Review the requirements for eligibility before you start your application for LMHC.</a:t>
            </a:r>
          </a:p>
        </p:txBody>
      </p: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94B9B8F7-51BD-291C-E4E3-F2A2F6845653}"/>
              </a:ext>
            </a:extLst>
          </p:cNvPr>
          <p:cNvCxnSpPr>
            <a:cxnSpLocks/>
            <a:stCxn id="26" idx="2"/>
            <a:endCxn id="32" idx="1"/>
          </p:cNvCxnSpPr>
          <p:nvPr/>
        </p:nvCxnSpPr>
        <p:spPr>
          <a:xfrm rot="16200000" flipH="1">
            <a:off x="3603099" y="1655577"/>
            <a:ext cx="444484" cy="2249118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2E3DCF38-9FE2-59EF-D4A2-F4CF9F01DF5F}"/>
              </a:ext>
            </a:extLst>
          </p:cNvPr>
          <p:cNvSpPr txBox="1"/>
          <p:nvPr/>
        </p:nvSpPr>
        <p:spPr>
          <a:xfrm>
            <a:off x="4949900" y="2771545"/>
            <a:ext cx="1981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solidFill>
                  <a:schemeClr val="tx1">
                    <a:lumMod val="50000"/>
                    <a:lumOff val="50000"/>
                  </a:schemeClr>
                </a:solidFill>
              </a:rPr>
              <a:t>No-Must complete</a:t>
            </a:r>
          </a:p>
          <a:p>
            <a:r>
              <a:rPr lang="en-US" sz="1200" i="1">
                <a:solidFill>
                  <a:schemeClr val="tx1">
                    <a:lumMod val="50000"/>
                    <a:lumOff val="50000"/>
                  </a:schemeClr>
                </a:solidFill>
              </a:rPr>
              <a:t>Pre-Master prerequisite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42A0BA-31AB-AE4E-D8AE-A000DD25D3B8}"/>
              </a:ext>
            </a:extLst>
          </p:cNvPr>
          <p:cNvSpPr txBox="1"/>
          <p:nvPr/>
        </p:nvSpPr>
        <p:spPr>
          <a:xfrm>
            <a:off x="3548436" y="2832936"/>
            <a:ext cx="55381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C00000"/>
                </a:solidFill>
              </a:rPr>
              <a:t>NO</a:t>
            </a:r>
          </a:p>
        </p:txBody>
      </p:sp>
      <p:cxnSp>
        <p:nvCxnSpPr>
          <p:cNvPr id="114" name="Connector: Elbow 113">
            <a:extLst>
              <a:ext uri="{FF2B5EF4-FFF2-40B4-BE49-F238E27FC236}">
                <a16:creationId xmlns:a16="http://schemas.microsoft.com/office/drawing/2014/main" id="{D0A5D9CB-78AC-334D-529E-E7629C2B43FF}"/>
              </a:ext>
            </a:extLst>
          </p:cNvPr>
          <p:cNvCxnSpPr>
            <a:cxnSpLocks/>
          </p:cNvCxnSpPr>
          <p:nvPr/>
        </p:nvCxnSpPr>
        <p:spPr>
          <a:xfrm rot="5400000">
            <a:off x="1803285" y="5758485"/>
            <a:ext cx="918896" cy="886272"/>
          </a:xfrm>
          <a:prstGeom prst="bentConnector3">
            <a:avLst>
              <a:gd name="adj1" fmla="val 46717"/>
            </a:avLst>
          </a:prstGeom>
          <a:ln>
            <a:solidFill>
              <a:srgbClr val="00257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21BEB3BF-9010-14CE-A8F0-BE7A45778EFF}"/>
              </a:ext>
            </a:extLst>
          </p:cNvPr>
          <p:cNvSpPr txBox="1"/>
          <p:nvPr/>
        </p:nvSpPr>
        <p:spPr>
          <a:xfrm>
            <a:off x="1962491" y="6003383"/>
            <a:ext cx="5571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6"/>
                </a:solidFill>
              </a:rPr>
              <a:t>YES</a:t>
            </a:r>
          </a:p>
        </p:txBody>
      </p: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041B6467-FF3B-ECC4-6F45-0D86D06A0CBD}"/>
              </a:ext>
            </a:extLst>
          </p:cNvPr>
          <p:cNvCxnSpPr>
            <a:cxnSpLocks/>
            <a:endCxn id="87" idx="1"/>
          </p:cNvCxnSpPr>
          <p:nvPr/>
        </p:nvCxnSpPr>
        <p:spPr>
          <a:xfrm rot="16200000" flipH="1">
            <a:off x="2909734" y="7182228"/>
            <a:ext cx="556262" cy="974167"/>
          </a:xfrm>
          <a:prstGeom prst="bentConnector2">
            <a:avLst/>
          </a:prstGeom>
          <a:ln>
            <a:solidFill>
              <a:srgbClr val="00257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BAA2D4EC-5A24-9E42-E9A4-536C3F57CBA5}"/>
              </a:ext>
            </a:extLst>
          </p:cNvPr>
          <p:cNvSpPr txBox="1"/>
          <p:nvPr/>
        </p:nvSpPr>
        <p:spPr>
          <a:xfrm>
            <a:off x="2889747" y="7778165"/>
            <a:ext cx="544009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6"/>
                </a:solidFill>
              </a:rPr>
              <a:t>YES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6DB9B7F-1FFB-9B67-68BE-611C4849A4F4}"/>
              </a:ext>
            </a:extLst>
          </p:cNvPr>
          <p:cNvSpPr txBox="1"/>
          <p:nvPr/>
        </p:nvSpPr>
        <p:spPr>
          <a:xfrm>
            <a:off x="4519256" y="5939582"/>
            <a:ext cx="2381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solidFill>
                  <a:schemeClr val="tx1">
                    <a:lumMod val="50000"/>
                    <a:lumOff val="50000"/>
                  </a:schemeClr>
                </a:solidFill>
              </a:rPr>
              <a:t>No-Must complete</a:t>
            </a:r>
          </a:p>
          <a:p>
            <a:r>
              <a:rPr lang="en-US" sz="1200" i="1">
                <a:solidFill>
                  <a:schemeClr val="tx1">
                    <a:lumMod val="50000"/>
                    <a:lumOff val="50000"/>
                  </a:schemeClr>
                </a:solidFill>
              </a:rPr>
              <a:t>Post-Master’s requirement</a:t>
            </a:r>
          </a:p>
        </p:txBody>
      </p: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02624DFE-5D7A-AF48-EBBD-71D4E88E5817}"/>
              </a:ext>
            </a:extLst>
          </p:cNvPr>
          <p:cNvCxnSpPr>
            <a:cxnSpLocks/>
            <a:stCxn id="125" idx="1"/>
            <a:endCxn id="43" idx="2"/>
          </p:cNvCxnSpPr>
          <p:nvPr/>
        </p:nvCxnSpPr>
        <p:spPr>
          <a:xfrm rot="10800000">
            <a:off x="2705870" y="5742173"/>
            <a:ext cx="1813387" cy="42824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94341B56-D1F6-7184-E20F-1A65B6C9C2CD}"/>
              </a:ext>
            </a:extLst>
          </p:cNvPr>
          <p:cNvSpPr txBox="1"/>
          <p:nvPr/>
        </p:nvSpPr>
        <p:spPr>
          <a:xfrm>
            <a:off x="3371081" y="6001137"/>
            <a:ext cx="48296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C00000"/>
                </a:solidFill>
              </a:rPr>
              <a:t>NO</a:t>
            </a:r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BF5E6039-F017-70A2-F960-EAA0F7CD4ED3}"/>
              </a:ext>
            </a:extLst>
          </p:cNvPr>
          <p:cNvCxnSpPr>
            <a:cxnSpLocks/>
            <a:stCxn id="136" idx="3"/>
          </p:cNvCxnSpPr>
          <p:nvPr/>
        </p:nvCxnSpPr>
        <p:spPr>
          <a:xfrm flipV="1">
            <a:off x="1674985" y="7409728"/>
            <a:ext cx="1015521" cy="537714"/>
          </a:xfrm>
          <a:prstGeom prst="bentConnector3">
            <a:avLst>
              <a:gd name="adj1" fmla="val 100961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60CF238F-864A-6445-4C73-C5955F2B66AE}"/>
              </a:ext>
            </a:extLst>
          </p:cNvPr>
          <p:cNvSpPr txBox="1"/>
          <p:nvPr/>
        </p:nvSpPr>
        <p:spPr>
          <a:xfrm>
            <a:off x="307834" y="7716609"/>
            <a:ext cx="1367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solidFill>
                  <a:schemeClr val="tx1">
                    <a:lumMod val="50000"/>
                    <a:lumOff val="50000"/>
                  </a:schemeClr>
                </a:solidFill>
              </a:rPr>
              <a:t>No-Must pass the NCMHCE Exam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4153DA9-99E3-121E-0081-ADF48A039951}"/>
              </a:ext>
            </a:extLst>
          </p:cNvPr>
          <p:cNvSpPr txBox="1"/>
          <p:nvPr/>
        </p:nvSpPr>
        <p:spPr>
          <a:xfrm>
            <a:off x="1939791" y="7778164"/>
            <a:ext cx="485909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C00000"/>
                </a:solidFill>
              </a:rPr>
              <a:t>NO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9098E6-C028-67A7-3706-76C64DACCEDC}"/>
              </a:ext>
            </a:extLst>
          </p:cNvPr>
          <p:cNvSpPr txBox="1"/>
          <p:nvPr/>
        </p:nvSpPr>
        <p:spPr>
          <a:xfrm>
            <a:off x="6560512" y="11859568"/>
            <a:ext cx="227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6A8C14D-ECB9-D111-9677-9BD993B8BF72}"/>
              </a:ext>
            </a:extLst>
          </p:cNvPr>
          <p:cNvSpPr/>
          <p:nvPr/>
        </p:nvSpPr>
        <p:spPr>
          <a:xfrm>
            <a:off x="451664" y="3347871"/>
            <a:ext cx="4503323" cy="823852"/>
          </a:xfrm>
          <a:prstGeom prst="roundRect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F74AF1-E677-11FE-E01C-573EF84D4456}"/>
              </a:ext>
            </a:extLst>
          </p:cNvPr>
          <p:cNvSpPr txBox="1"/>
          <p:nvPr/>
        </p:nvSpPr>
        <p:spPr>
          <a:xfrm>
            <a:off x="550386" y="3344299"/>
            <a:ext cx="4305879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    You have a </a:t>
            </a:r>
            <a:r>
              <a:rPr lang="en-US" sz="1600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Pre-Master’s internship</a:t>
            </a:r>
            <a:r>
              <a:rPr lang="en-US" sz="1600" dirty="0">
                <a:solidFill>
                  <a:schemeClr val="bg1"/>
                </a:solidFill>
              </a:rPr>
              <a:t> of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 at least 7 weeks / 100 clock hours and a post-practicum of 600 clock hours</a:t>
            </a:r>
            <a:endParaRPr lang="en-US" sz="1600" b="1" dirty="0">
              <a:solidFill>
                <a:schemeClr val="bg1"/>
              </a:solidFill>
            </a:endParaRPr>
          </a:p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110CEDA-1E92-91EE-1481-A70B581FADD9}"/>
              </a:ext>
            </a:extLst>
          </p:cNvPr>
          <p:cNvSpPr/>
          <p:nvPr/>
        </p:nvSpPr>
        <p:spPr>
          <a:xfrm>
            <a:off x="456750" y="4948715"/>
            <a:ext cx="4498237" cy="793458"/>
          </a:xfrm>
          <a:prstGeom prst="roundRect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62A6B3B-4C87-D35D-E5F8-F1A2685C579A}"/>
              </a:ext>
            </a:extLst>
          </p:cNvPr>
          <p:cNvSpPr/>
          <p:nvPr/>
        </p:nvSpPr>
        <p:spPr>
          <a:xfrm>
            <a:off x="93991" y="4866508"/>
            <a:ext cx="640080" cy="640079"/>
          </a:xfrm>
          <a:prstGeom prst="ellipse">
            <a:avLst/>
          </a:prstGeom>
          <a:solidFill>
            <a:srgbClr val="1455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A1F3C5F-65F1-5F0B-97FC-FD31A214D867}"/>
              </a:ext>
            </a:extLst>
          </p:cNvPr>
          <p:cNvSpPr txBox="1"/>
          <p:nvPr/>
        </p:nvSpPr>
        <p:spPr>
          <a:xfrm>
            <a:off x="400129" y="4932199"/>
            <a:ext cx="4576583" cy="8381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    You have completed  </a:t>
            </a:r>
            <a:r>
              <a:rPr lang="en-US" sz="1600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Post-Master’s clinical experiences</a:t>
            </a:r>
            <a:endParaRPr lang="en-US" sz="16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of 3360 hours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D27786EE-91D0-DF83-839F-D0D8822AB3AC}"/>
              </a:ext>
            </a:extLst>
          </p:cNvPr>
          <p:cNvSpPr/>
          <p:nvPr/>
        </p:nvSpPr>
        <p:spPr>
          <a:xfrm>
            <a:off x="451663" y="6585201"/>
            <a:ext cx="4498237" cy="805980"/>
          </a:xfrm>
          <a:prstGeom prst="roundRect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9019155-89E1-1C5B-2329-5A73C9FA0A07}"/>
              </a:ext>
            </a:extLst>
          </p:cNvPr>
          <p:cNvSpPr/>
          <p:nvPr/>
        </p:nvSpPr>
        <p:spPr>
          <a:xfrm>
            <a:off x="93991" y="6437227"/>
            <a:ext cx="640080" cy="640080"/>
          </a:xfrm>
          <a:prstGeom prst="ellipse">
            <a:avLst/>
          </a:prstGeom>
          <a:solidFill>
            <a:srgbClr val="1455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B8FB3C0-DA22-1980-A0CB-E09D50906CB0}"/>
              </a:ext>
            </a:extLst>
          </p:cNvPr>
          <p:cNvSpPr txBox="1"/>
          <p:nvPr/>
        </p:nvSpPr>
        <p:spPr>
          <a:xfrm>
            <a:off x="646683" y="6695804"/>
            <a:ext cx="410819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You passed the National Clinical Mental Health Counseling Examination (NCMHCE)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E65A3A4-9C83-7984-C8E5-56E4BE73837D}"/>
              </a:ext>
            </a:extLst>
          </p:cNvPr>
          <p:cNvSpPr/>
          <p:nvPr/>
        </p:nvSpPr>
        <p:spPr>
          <a:xfrm>
            <a:off x="93991" y="3206942"/>
            <a:ext cx="640080" cy="640080"/>
          </a:xfrm>
          <a:prstGeom prst="ellipse">
            <a:avLst/>
          </a:prstGeom>
          <a:solidFill>
            <a:srgbClr val="1455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021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9EEF2F-3715-3ADC-5897-5FB60C67295D}"/>
              </a:ext>
            </a:extLst>
          </p:cNvPr>
          <p:cNvSpPr txBox="1"/>
          <p:nvPr/>
        </p:nvSpPr>
        <p:spPr>
          <a:xfrm>
            <a:off x="1275808" y="247454"/>
            <a:ext cx="4861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Massachusetts </a:t>
            </a:r>
          </a:p>
          <a:p>
            <a:pPr algn="ctr"/>
            <a:r>
              <a:rPr lang="en-US" sz="2000" b="1"/>
              <a:t>Licensed Mental Health Counselor Application Information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7A181E-4298-6BA7-86BD-E78E0EFD35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672689"/>
              </p:ext>
            </p:extLst>
          </p:nvPr>
        </p:nvGraphicFramePr>
        <p:xfrm>
          <a:off x="337345" y="1373311"/>
          <a:ext cx="616416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4166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5191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State of Massachusetts Licensed Mental Health Counselor</a:t>
                      </a:r>
                    </a:p>
                    <a:p>
                      <a:pPr algn="ctr"/>
                      <a:r>
                        <a:rPr lang="en-US" sz="1600" dirty="0"/>
                        <a:t>Licensure Application Information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83356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Application Fee </a:t>
                      </a:r>
                      <a:r>
                        <a:rPr lang="en-US" sz="1400" dirty="0"/>
                        <a:t>- $117.00</a:t>
                      </a:r>
                      <a:endParaRPr lang="en-US" sz="1400" b="1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Application Link</a:t>
                      </a:r>
                      <a:r>
                        <a:rPr lang="en-US" sz="1400" dirty="0"/>
                        <a:t>: </a:t>
                      </a:r>
                      <a:r>
                        <a:rPr lang="en-US" sz="1400" dirty="0">
                          <a:solidFill>
                            <a:srgbClr val="467886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https://healthprofessionlicensing.mass.gov/</a:t>
                      </a:r>
                      <a:endParaRPr lang="en-US" sz="1400" dirty="0">
                        <a:solidFill>
                          <a:srgbClr val="467886"/>
                        </a:solidFill>
                      </a:endParaRPr>
                    </a:p>
                    <a:p>
                      <a:pPr algn="ctr"/>
                      <a:r>
                        <a:rPr lang="en-US" sz="1400" b="1" dirty="0"/>
                        <a:t>Support: </a:t>
                      </a:r>
                      <a:r>
                        <a:rPr lang="en-US" sz="1400" dirty="0">
                          <a:solidFill>
                            <a:srgbClr val="467886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https://www.mass.gov/how-to/apply-for-a-license-allied-mental-health-and-human-services-professions</a:t>
                      </a:r>
                      <a:endParaRPr lang="en-US" sz="1400" dirty="0"/>
                    </a:p>
                    <a:p>
                      <a:pPr algn="ctr"/>
                      <a:r>
                        <a:rPr lang="en-US" sz="1400" b="1" dirty="0"/>
                        <a:t>Contact us: </a:t>
                      </a:r>
                      <a:r>
                        <a:rPr lang="en-US" sz="13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amh.board@mass.gov</a:t>
                      </a:r>
                      <a:r>
                        <a:rPr lang="en-US" sz="13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(617) 973-6199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pic>
        <p:nvPicPr>
          <p:cNvPr id="1028" name="Picture 4" descr="Department of Public Health logo">
            <a:extLst>
              <a:ext uri="{FF2B5EF4-FFF2-40B4-BE49-F238E27FC236}">
                <a16:creationId xmlns:a16="http://schemas.microsoft.com/office/drawing/2014/main" id="{2C92BB86-9BC7-F831-0C74-ECE4E8694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34" y="247454"/>
            <a:ext cx="903019" cy="9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8D8FEFF6-4D37-D5AD-A064-AD8E7FC83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117599"/>
              </p:ext>
            </p:extLst>
          </p:nvPr>
        </p:nvGraphicFramePr>
        <p:xfrm>
          <a:off x="337344" y="3097681"/>
          <a:ext cx="6164167" cy="1933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4167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348276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Initial License Eligibility Requirements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142476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1"/>
                        <a:t>Please ensure you have met all requirements for licensure: 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You have 60 semester credits or 80 quarter credits in graduate school, and you took the </a:t>
                      </a:r>
                      <a:r>
                        <a:rPr lang="en-US" sz="1400" b="1">
                          <a:solidFill>
                            <a:srgbClr val="467886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required coursework</a:t>
                      </a:r>
                      <a:endParaRPr lang="en-US" sz="1400" b="1">
                        <a:solidFill>
                          <a:srgbClr val="467886"/>
                        </a:solidFill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You have completed Pre- and Post Master’s Degree Education and Clinical Experience requirements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You passed National Clinical Mental Health Counseling Examination (NCMHCE)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FEC1D0B0-E8C6-F0B8-C69D-56908285D359}"/>
              </a:ext>
            </a:extLst>
          </p:cNvPr>
          <p:cNvSpPr txBox="1"/>
          <p:nvPr/>
        </p:nvSpPr>
        <p:spPr>
          <a:xfrm>
            <a:off x="396339" y="11761273"/>
            <a:ext cx="606532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/>
              <a:t>Disclaimer: This information is provided only as an overview. All programs, processes and/or fees are subject to change. Please verify above information with appropriate agency or governing agency. </a:t>
            </a:r>
          </a:p>
          <a:p>
            <a:r>
              <a:rPr lang="en-US" sz="700"/>
              <a:t>Massachusetts Department of Public Health –  November 2024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F93D402-6ACE-8A73-65C5-312FD8BAC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902864"/>
              </p:ext>
            </p:extLst>
          </p:nvPr>
        </p:nvGraphicFramePr>
        <p:xfrm>
          <a:off x="337344" y="7592133"/>
          <a:ext cx="6164173" cy="171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4173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34442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Checklist Items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118981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1"/>
                        <a:t>Please gather the following details prior to beginning the application: 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>
                          <a:hlinkClick r:id="rId8"/>
                        </a:rPr>
                        <a:t>2x2 passport style color photo</a:t>
                      </a:r>
                      <a:endParaRPr lang="en-US" sz="1400" b="1"/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400" b="1"/>
                        <a:t>Signed &amp; notarized Criminal Offender Record Information (CORI) form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Pre-Master’s Degree Experience &amp; Education Form </a:t>
                      </a:r>
                      <a:r>
                        <a:rPr lang="en-US" sz="1400" b="1" i="1"/>
                        <a:t>(Initial License Only)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Post-Master's Degree Clinical Experience Form </a:t>
                      </a:r>
                      <a:r>
                        <a:rPr lang="en-US" sz="1400" b="1" i="1"/>
                        <a:t>(Initial License Only)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NCMHCE Score Report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9FEAE74-CCF1-47C6-1123-D50DA318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260477"/>
              </p:ext>
            </p:extLst>
          </p:nvPr>
        </p:nvGraphicFramePr>
        <p:xfrm>
          <a:off x="337345" y="9316161"/>
          <a:ext cx="6164172" cy="1200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417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45482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If you have military status (veteran, spouse of active military or active military)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6213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1" dirty="0"/>
                        <a:t>Please gather the following details prior to beginning the application: 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400" b="1" dirty="0"/>
                        <a:t>VALOR Act: Military Status Documentation</a:t>
                      </a:r>
                      <a:endParaRPr lang="en-US" sz="1400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528502E-696E-A0AA-BFDB-F60AC338CD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727329"/>
              </p:ext>
            </p:extLst>
          </p:nvPr>
        </p:nvGraphicFramePr>
        <p:xfrm>
          <a:off x="337340" y="10516612"/>
          <a:ext cx="6164172" cy="1131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4172">
                  <a:extLst>
                    <a:ext uri="{9D8B030D-6E8A-4147-A177-3AD203B41FA5}">
                      <a16:colId xmlns:a16="http://schemas.microsoft.com/office/drawing/2014/main" val="2569732756"/>
                    </a:ext>
                  </a:extLst>
                </a:gridCol>
              </a:tblGrid>
              <a:tr h="298762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If you have ever held a professional license or certification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205822"/>
                  </a:ext>
                </a:extLst>
              </a:tr>
              <a:tr h="79605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1"/>
                        <a:t>Regardless of expiration status or profession, primary source proof of status must be sent separately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400" b="1"/>
                        <a:t>Licensee details (license number, date obtained, state of origin, etc.)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199595"/>
                  </a:ext>
                </a:extLst>
              </a:tr>
            </a:tbl>
          </a:graphicData>
        </a:graphic>
      </p:graphicFrame>
      <p:sp>
        <p:nvSpPr>
          <p:cNvPr id="12" name="Rectangle 1">
            <a:extLst>
              <a:ext uri="{FF2B5EF4-FFF2-40B4-BE49-F238E27FC236}">
                <a16:creationId xmlns:a16="http://schemas.microsoft.com/office/drawing/2014/main" id="{1727E9EB-6550-027C-713F-ABAE3A974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583247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A7558-7045-415D-AEE9-792A1FF6FC8A}"/>
              </a:ext>
            </a:extLst>
          </p:cNvPr>
          <p:cNvSpPr txBox="1"/>
          <p:nvPr/>
        </p:nvSpPr>
        <p:spPr>
          <a:xfrm>
            <a:off x="6560512" y="11859568"/>
            <a:ext cx="227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DC3045-03E8-48E0-A4D2-484896CB6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912756"/>
              </p:ext>
            </p:extLst>
          </p:nvPr>
        </p:nvGraphicFramePr>
        <p:xfrm>
          <a:off x="337340" y="5035798"/>
          <a:ext cx="616417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4172">
                  <a:extLst>
                    <a:ext uri="{9D8B030D-6E8A-4147-A177-3AD203B41FA5}">
                      <a16:colId xmlns:a16="http://schemas.microsoft.com/office/drawing/2014/main" val="748300449"/>
                    </a:ext>
                  </a:extLst>
                </a:gridCol>
              </a:tblGrid>
              <a:tr h="313875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Reciprocity Requirements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493617"/>
                  </a:ext>
                </a:extLst>
              </a:tr>
              <a:tr h="221989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1"/>
                        <a:t>Reciprocity Applicants must meet the following requirements: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Licensed at an independent level (not required to be supervised) as a mental health counselor or the equivalent in another state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Worked full-time, or the equivalent part time, for 3 years in another state while licensed in that state as a licensed mental health counselor or the equivalent at an independent level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You have 60 semester credits or 80 quarter credits in graduate school, and you took the </a:t>
                      </a:r>
                      <a:r>
                        <a:rPr lang="en-US" sz="1400" b="1">
                          <a:solidFill>
                            <a:srgbClr val="467886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required coursework</a:t>
                      </a:r>
                      <a:endParaRPr lang="en-US" sz="1400" b="1">
                        <a:solidFill>
                          <a:srgbClr val="467886"/>
                        </a:solidFill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US" sz="1400" b="1"/>
                        <a:t>You passed National Clinical Mental Health Counseling Examination (NCMHCE)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558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19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C9B6D3A-F68D-B95A-4B8F-6D47D1D9C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096719"/>
              </p:ext>
            </p:extLst>
          </p:nvPr>
        </p:nvGraphicFramePr>
        <p:xfrm>
          <a:off x="388142" y="11047110"/>
          <a:ext cx="606532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170696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Start Your Application in eLX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5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kern="120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Login or Create an account</a:t>
                      </a:r>
                      <a:endParaRPr lang="en-US" sz="1200" b="1" u="sng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kern="120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Health Professions Licensing System (mass.gov)</a:t>
                      </a:r>
                      <a:endParaRPr lang="en-US" sz="1200" u="sng" kern="1200">
                        <a:solidFill>
                          <a:srgbClr val="46788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B1E269B-AA81-7ED7-681C-5C0B9E5A7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220820"/>
              </p:ext>
            </p:extLst>
          </p:nvPr>
        </p:nvGraphicFramePr>
        <p:xfrm>
          <a:off x="393732" y="2150795"/>
          <a:ext cx="6065322" cy="775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145166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If veteran, active duty or spouse of active duty: Valor 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Military status; upload supporting documents if needed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NOTE:</a:t>
                      </a:r>
                      <a:r>
                        <a:rPr lang="en-US" sz="1200" b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document must be notarized</a:t>
                      </a:r>
                      <a:endParaRPr lang="en-US" sz="12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9E2770F-80F8-085C-B659-3D6DD8AD0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281077"/>
              </p:ext>
            </p:extLst>
          </p:nvPr>
        </p:nvGraphicFramePr>
        <p:xfrm>
          <a:off x="393732" y="3030329"/>
          <a:ext cx="6065322" cy="758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14430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Professional and Criminal History Questions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Answer each attestation with Yes or No; Provide details for any “yes” responses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1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NOTE:</a:t>
                      </a:r>
                      <a:r>
                        <a:rPr kumimoji="0" 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If needed, upload any supporting documents, e.g., out of State CORI 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89BD0BF-F21B-6C75-31B5-8855B05C0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236855"/>
              </p:ext>
            </p:extLst>
          </p:nvPr>
        </p:nvGraphicFramePr>
        <p:xfrm>
          <a:off x="393732" y="3892845"/>
          <a:ext cx="6065322" cy="775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Attestations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indent="-171450" algn="l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u="none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Select Yes or no to attest to board-approved domestic violence training</a:t>
                      </a:r>
                    </a:p>
                    <a:p>
                      <a:pPr marL="0" marR="0" indent="0" algn="l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i="1" u="none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NOTE: </a:t>
                      </a:r>
                      <a:r>
                        <a:rPr lang="en-US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selected “no,” a link will appear to access to the training</a:t>
                      </a:r>
                      <a:endParaRPr lang="en-US" sz="1200" b="0" u="none" kern="1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1FAB2F5-3751-3CD4-AD56-759319B99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383459"/>
              </p:ext>
            </p:extLst>
          </p:nvPr>
        </p:nvGraphicFramePr>
        <p:xfrm>
          <a:off x="393732" y="4772379"/>
          <a:ext cx="6065322" cy="1406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2661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  <a:gridCol w="3032661">
                  <a:extLst>
                    <a:ext uri="{9D8B030D-6E8A-4147-A177-3AD203B41FA5}">
                      <a16:colId xmlns:a16="http://schemas.microsoft.com/office/drawing/2014/main" val="2230781293"/>
                    </a:ext>
                  </a:extLst>
                </a:gridCol>
              </a:tblGrid>
              <a:tr h="24262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/>
                        <a:t>Select Application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751842">
                <a:tc>
                  <a:txBody>
                    <a:bodyPr/>
                    <a:lstStyle/>
                    <a:p>
                      <a:pPr marL="0" marR="0" indent="0" algn="ctr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u="none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/>
                        </a:rPr>
                        <a:t>Initial Licensure</a:t>
                      </a:r>
                    </a:p>
                    <a:p>
                      <a:pPr marL="342900" marR="0" lvl="1" indent="0" algn="l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u="sng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/>
                        </a:rPr>
                        <a:t>Upload completed forms:</a:t>
                      </a:r>
                      <a:r>
                        <a:rPr lang="en-US" sz="1200" b="0" u="none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/>
                        </a:rPr>
                        <a:t>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u="none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/>
                        </a:rPr>
                        <a:t>Pre-Master’s Document,</a:t>
                      </a:r>
                      <a:r>
                        <a:rPr lang="en-US" sz="1200" b="0" i="0" u="none" strike="noStrike" kern="1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u="none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/>
                        </a:rPr>
                        <a:t>Post Master’s Document(s), &amp; </a:t>
                      </a:r>
                      <a:r>
                        <a:rPr lang="en-US" sz="1200" b="0" i="0" u="none" strike="noStrike" kern="1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Transcripts from Primary Source Institution (Email or Mailed)</a:t>
                      </a:r>
                      <a:endParaRPr lang="en-US" sz="1200" b="0" u="none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u="none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Reciprocity</a:t>
                      </a:r>
                    </a:p>
                    <a:p>
                      <a:pPr marL="0" marR="0" indent="0" algn="ctr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u="sng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Answer and Email:</a:t>
                      </a:r>
                      <a:endParaRPr lang="en-US" sz="12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6858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u="none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 Attestation; Transcripts and License verifications from Primary Source Institution (Email or Mailed)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7D84774-AD7B-4215-B2C0-0AEE3F835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767658"/>
              </p:ext>
            </p:extLst>
          </p:nvPr>
        </p:nvGraphicFramePr>
        <p:xfrm>
          <a:off x="393732" y="7372695"/>
          <a:ext cx="6065322" cy="98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244108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Licenses in MA and Other Jurisdictions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Enter any professional license details you have had, regardless of expiration status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1" i="1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NOTE:</a:t>
                      </a: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 primary source (e.g., Board, government authority) verification of licensure is required, even if your license is expired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1147CD7-0F9E-0006-B2CD-2B21F9DED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655838"/>
              </p:ext>
            </p:extLst>
          </p:nvPr>
        </p:nvGraphicFramePr>
        <p:xfrm>
          <a:off x="393732" y="8462541"/>
          <a:ext cx="606532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244108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Criminal Offender Record Information (CORI) form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 and upload a notarized* CORI form, located in Health Professions Licensing System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1" i="1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NOTE:</a:t>
                      </a:r>
                      <a:r>
                        <a:rPr kumimoji="0" lang="en-US" sz="12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The notarization date must match the signature date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*Documents must be signed in front of the notary. Check banks, mailing stores, libraries, or online for notary services, and bring a valid photo ID.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9059E76-B739-D971-75A0-6E4F5A01D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839328"/>
              </p:ext>
            </p:extLst>
          </p:nvPr>
        </p:nvGraphicFramePr>
        <p:xfrm>
          <a:off x="393732" y="9846265"/>
          <a:ext cx="606532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244108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E-Signature &amp; Submission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Attest that the information provided is truthful, accurate, and in compliance with Commonwealth of MA laws by typing your full name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Review application details for accuracy</a:t>
                      </a: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Submit Application</a:t>
                      </a:r>
                      <a:endParaRPr lang="en-US" sz="1200" b="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FEC1D0B0-E8C6-F0B8-C69D-56908285D359}"/>
              </a:ext>
            </a:extLst>
          </p:cNvPr>
          <p:cNvSpPr txBox="1"/>
          <p:nvPr/>
        </p:nvSpPr>
        <p:spPr>
          <a:xfrm>
            <a:off x="396334" y="11753442"/>
            <a:ext cx="606532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/>
              <a:t>Disclaimer: This information is provided only as an overview. All programs, processes and/or fees are subject to change. Please verify above information with appropriate agency or governing agency. </a:t>
            </a:r>
          </a:p>
          <a:p>
            <a:r>
              <a:rPr lang="en-US" sz="700"/>
              <a:t>Massachusetts Department of Public Health –  November 2024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ED23B61-A98F-9A38-383D-B68AD7E9BBA7}"/>
              </a:ext>
            </a:extLst>
          </p:cNvPr>
          <p:cNvSpPr/>
          <p:nvPr/>
        </p:nvSpPr>
        <p:spPr>
          <a:xfrm>
            <a:off x="252002" y="3821886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02DB069-4CF1-34FA-E907-F59C94B02E2D}"/>
              </a:ext>
            </a:extLst>
          </p:cNvPr>
          <p:cNvSpPr/>
          <p:nvPr/>
        </p:nvSpPr>
        <p:spPr>
          <a:xfrm>
            <a:off x="243803" y="4702109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ADE0D6-9AEA-2D85-9C50-4D27640EA520}"/>
              </a:ext>
            </a:extLst>
          </p:cNvPr>
          <p:cNvSpPr txBox="1"/>
          <p:nvPr/>
        </p:nvSpPr>
        <p:spPr>
          <a:xfrm>
            <a:off x="998215" y="247454"/>
            <a:ext cx="54582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Massachusetts </a:t>
            </a:r>
          </a:p>
          <a:p>
            <a:pPr algn="ctr"/>
            <a:r>
              <a:rPr lang="en-US" sz="2000" b="1" dirty="0"/>
              <a:t>Licensed Mental Health Counselor Application Instructions</a:t>
            </a:r>
          </a:p>
        </p:txBody>
      </p:sp>
      <p:pic>
        <p:nvPicPr>
          <p:cNvPr id="11" name="Picture 4" descr="Department of Public Health logo">
            <a:extLst>
              <a:ext uri="{FF2B5EF4-FFF2-40B4-BE49-F238E27FC236}">
                <a16:creationId xmlns:a16="http://schemas.microsoft.com/office/drawing/2014/main" id="{1FBBEE18-374C-CE64-79C9-17371ECC1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34" y="247454"/>
            <a:ext cx="903019" cy="9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C7CD42-CEDD-0173-1AF2-5DB3B9C23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658547"/>
              </p:ext>
            </p:extLst>
          </p:nvPr>
        </p:nvGraphicFramePr>
        <p:xfrm>
          <a:off x="393732" y="1271261"/>
          <a:ext cx="6065322" cy="775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170696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Demographics and Photo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Name, SSN, DOB, phone number, email, address</a:t>
                      </a:r>
                    </a:p>
                    <a:p>
                      <a:pPr marL="171450" marR="0" indent="-1714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Color picture, white background, showing face &amp; shoulders; size it to fit the white 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2F2AFFE-8FE4-13B8-59ED-449BC5D08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736696"/>
              </p:ext>
            </p:extLst>
          </p:nvPr>
        </p:nvGraphicFramePr>
        <p:xfrm>
          <a:off x="393732" y="6282849"/>
          <a:ext cx="6065322" cy="98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22">
                  <a:extLst>
                    <a:ext uri="{9D8B030D-6E8A-4147-A177-3AD203B41FA5}">
                      <a16:colId xmlns:a16="http://schemas.microsoft.com/office/drawing/2014/main" val="2063790988"/>
                    </a:ext>
                  </a:extLst>
                </a:gridCol>
              </a:tblGrid>
              <a:tr h="244108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NCMHCE Exam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0678"/>
                  </a:ext>
                </a:extLst>
              </a:tr>
              <a:tr h="330573"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Drag and drop a score report showing you passed the National Clinical Mental Health Counseling Examination (NCMHCE)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1" i="1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NOTE:</a:t>
                      </a:r>
                      <a:r>
                        <a:rPr kumimoji="0" lang="en-US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No other exam is accepted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37865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9B27CBCD-A5F2-5C83-F7A2-4A1D7D0AADFB}"/>
              </a:ext>
            </a:extLst>
          </p:cNvPr>
          <p:cNvSpPr/>
          <p:nvPr/>
        </p:nvSpPr>
        <p:spPr>
          <a:xfrm>
            <a:off x="243804" y="2078555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556E68D-9773-CDA9-24C2-6484C7189BDB}"/>
              </a:ext>
            </a:extLst>
          </p:cNvPr>
          <p:cNvSpPr/>
          <p:nvPr/>
        </p:nvSpPr>
        <p:spPr>
          <a:xfrm>
            <a:off x="243805" y="2956708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AE397D8-32CC-83F5-C7C0-C00450EB13C1}"/>
              </a:ext>
            </a:extLst>
          </p:cNvPr>
          <p:cNvSpPr/>
          <p:nvPr/>
        </p:nvSpPr>
        <p:spPr>
          <a:xfrm>
            <a:off x="252001" y="7308680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F3D4D58-06BA-7B5A-2BB6-AD6FC4AB8F26}"/>
              </a:ext>
            </a:extLst>
          </p:cNvPr>
          <p:cNvSpPr/>
          <p:nvPr/>
        </p:nvSpPr>
        <p:spPr>
          <a:xfrm>
            <a:off x="243802" y="8405811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3F1CE09-B9B4-7385-3337-05BEFFC75D39}"/>
              </a:ext>
            </a:extLst>
          </p:cNvPr>
          <p:cNvSpPr/>
          <p:nvPr/>
        </p:nvSpPr>
        <p:spPr>
          <a:xfrm>
            <a:off x="243801" y="9780667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B125719-508B-0436-E0B7-BB763EF9D23F}"/>
              </a:ext>
            </a:extLst>
          </p:cNvPr>
          <p:cNvSpPr/>
          <p:nvPr/>
        </p:nvSpPr>
        <p:spPr>
          <a:xfrm>
            <a:off x="243804" y="1210085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87FC56A-8DFF-3D55-5E79-35B4DEB9CCE1}"/>
              </a:ext>
            </a:extLst>
          </p:cNvPr>
          <p:cNvSpPr/>
          <p:nvPr/>
        </p:nvSpPr>
        <p:spPr>
          <a:xfrm>
            <a:off x="252002" y="6211549"/>
            <a:ext cx="288663" cy="287234"/>
          </a:xfrm>
          <a:prstGeom prst="ellipse">
            <a:avLst/>
          </a:prstGeom>
          <a:solidFill>
            <a:srgbClr val="14558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B177A8-8574-E234-FACC-3EC38F7C7739}"/>
              </a:ext>
            </a:extLst>
          </p:cNvPr>
          <p:cNvSpPr txBox="1"/>
          <p:nvPr/>
        </p:nvSpPr>
        <p:spPr>
          <a:xfrm>
            <a:off x="3185870" y="5294871"/>
            <a:ext cx="4698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C00000"/>
                </a:solidFill>
              </a:rPr>
              <a:t>OR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384148-7F0D-8961-3F6E-EFDDA6ACB46B}"/>
              </a:ext>
            </a:extLst>
          </p:cNvPr>
          <p:cNvSpPr txBox="1"/>
          <p:nvPr/>
        </p:nvSpPr>
        <p:spPr>
          <a:xfrm>
            <a:off x="6560512" y="11859568"/>
            <a:ext cx="227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56554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69392F7B3FE64C9A15C052A275F146" ma:contentTypeVersion="16" ma:contentTypeDescription="Create a new document." ma:contentTypeScope="" ma:versionID="73deb868ce471583766a1d72629d13ea">
  <xsd:schema xmlns:xsd="http://www.w3.org/2001/XMLSchema" xmlns:xs="http://www.w3.org/2001/XMLSchema" xmlns:p="http://schemas.microsoft.com/office/2006/metadata/properties" xmlns:ns2="cc67eb19-3b38-48dd-ba4c-af168bbe18c8" xmlns:ns3="1c442b2d-ba01-430b-80c9-8c4aa7a75133" targetNamespace="http://schemas.microsoft.com/office/2006/metadata/properties" ma:root="true" ma:fieldsID="657a77f0f2f89d0a162179a0dc8c908e" ns2:_="" ns3:_="">
    <xsd:import namespace="cc67eb19-3b38-48dd-ba4c-af168bbe18c8"/>
    <xsd:import namespace="1c442b2d-ba01-430b-80c9-8c4aa7a751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7eb19-3b38-48dd-ba4c-af168bbe18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etails" ma:index="14" nillable="true" ma:displayName="Details" ma:format="Dropdown" ma:internalName="Details">
      <xsd:simpleType>
        <xsd:restriction base="dms:Text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442b2d-ba01-430b-80c9-8c4aa7a7513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db11e117-5405-44db-8981-352794cc2f2a}" ma:internalName="TaxCatchAll" ma:showField="CatchAllData" ma:web="1c442b2d-ba01-430b-80c9-8c4aa7a751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442b2d-ba01-430b-80c9-8c4aa7a75133" xsi:nil="true"/>
    <lcf76f155ced4ddcb4097134ff3c332f xmlns="cc67eb19-3b38-48dd-ba4c-af168bbe18c8">
      <Terms xmlns="http://schemas.microsoft.com/office/infopath/2007/PartnerControls"/>
    </lcf76f155ced4ddcb4097134ff3c332f>
    <Details xmlns="cc67eb19-3b38-48dd-ba4c-af168bbe18c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17718B-7600-43BB-8921-4F9069455B14}">
  <ds:schemaRefs>
    <ds:schemaRef ds:uri="1c442b2d-ba01-430b-80c9-8c4aa7a75133"/>
    <ds:schemaRef ds:uri="cc67eb19-3b38-48dd-ba4c-af168bbe18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F886081-0108-4745-82C0-FEC96A5B6D88}">
  <ds:schemaRefs>
    <ds:schemaRef ds:uri="http://schemas.microsoft.com/office/2006/documentManagement/types"/>
    <ds:schemaRef ds:uri="http://purl.org/dc/elements/1.1/"/>
    <ds:schemaRef ds:uri="1c442b2d-ba01-430b-80c9-8c4aa7a75133"/>
    <ds:schemaRef ds:uri="http://purl.org/dc/dcmitype/"/>
    <ds:schemaRef ds:uri="http://purl.org/dc/terms/"/>
    <ds:schemaRef ds:uri="http://schemas.microsoft.com/office/2006/metadata/properties"/>
    <ds:schemaRef ds:uri="cc67eb19-3b38-48dd-ba4c-af168bbe18c8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3428513-9270-4E2D-8E84-5E7BE49344A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1055</Words>
  <Application>Microsoft Office PowerPoint</Application>
  <PresentationFormat>Widescreen</PresentationFormat>
  <Paragraphs>130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Fernandez, Angie</dc:creator>
  <cp:lastModifiedBy>Murphy, Erin E (DPH)</cp:lastModifiedBy>
  <cp:revision>2</cp:revision>
  <dcterms:created xsi:type="dcterms:W3CDTF">2024-10-14T17:10:08Z</dcterms:created>
  <dcterms:modified xsi:type="dcterms:W3CDTF">2025-03-14T16:30:41Z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0x0101005969392F7B3FE64C9A15C052A275F146</vt:lpwstr>
  </property>
  <property fmtid="{D5CDD505-2E9C-101B-9397-08002B2CF9AE}" pid="3" name="MediaServiceImageTags">
    <vt:lpwstr/>
  </property>
</Properties>
</file>