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4"/>
  </p:sldMasterIdLst>
  <p:notesMasterIdLst>
    <p:notesMasterId r:id="rId40"/>
  </p:notesMasterIdLst>
  <p:handoutMasterIdLst>
    <p:handoutMasterId r:id="rId41"/>
  </p:handoutMasterIdLst>
  <p:sldIdLst>
    <p:sldId id="256" r:id="rId5"/>
    <p:sldId id="290" r:id="rId6"/>
    <p:sldId id="301" r:id="rId7"/>
    <p:sldId id="313" r:id="rId8"/>
    <p:sldId id="318" r:id="rId9"/>
    <p:sldId id="261" r:id="rId10"/>
    <p:sldId id="262" r:id="rId11"/>
    <p:sldId id="263" r:id="rId12"/>
    <p:sldId id="264" r:id="rId13"/>
    <p:sldId id="302" r:id="rId14"/>
    <p:sldId id="314" r:id="rId15"/>
    <p:sldId id="300" r:id="rId16"/>
    <p:sldId id="315" r:id="rId17"/>
    <p:sldId id="295" r:id="rId18"/>
    <p:sldId id="310" r:id="rId19"/>
    <p:sldId id="283" r:id="rId20"/>
    <p:sldId id="268" r:id="rId21"/>
    <p:sldId id="303" r:id="rId22"/>
    <p:sldId id="311" r:id="rId23"/>
    <p:sldId id="274" r:id="rId24"/>
    <p:sldId id="275" r:id="rId25"/>
    <p:sldId id="267" r:id="rId26"/>
    <p:sldId id="276" r:id="rId27"/>
    <p:sldId id="277" r:id="rId28"/>
    <p:sldId id="280" r:id="rId29"/>
    <p:sldId id="281" r:id="rId30"/>
    <p:sldId id="308" r:id="rId31"/>
    <p:sldId id="309" r:id="rId32"/>
    <p:sldId id="293" r:id="rId33"/>
    <p:sldId id="306" r:id="rId34"/>
    <p:sldId id="278" r:id="rId35"/>
    <p:sldId id="279" r:id="rId36"/>
    <p:sldId id="298" r:id="rId37"/>
    <p:sldId id="307" r:id="rId38"/>
    <p:sldId id="287"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3E96209-FA2E-8D8A-3041-3CE4B0722E76}" name="King, Elizabeth (DUA)" initials="KE" userId="S::elizabeth.king2@mass.gov::8161cfe6-3360-4cec-b137-752e8f8f025c" providerId="AD"/>
  <p188:author id="{3D81CB27-98C7-6DA9-979F-A2FC8C755D29}" name="Godding, Lauren (DWD)" initials="GL(" userId="S::Lauren.Godding2@mass.gov::5c755489-75ff-44f8-b322-04e011779d21" providerId="AD"/>
  <p188:author id="{1E433259-8834-4F0B-A03F-40E1FC6A8177}" name="Merchan, Olga M. (DUA)" initials="M(" userId="S::olga.m.merchan@mass.gov::b6539d9b-a5f7-4d43-a6f5-985d17963b3d" providerId="AD"/>
  <p188:author id="{99EF5777-FD55-F9A2-C3F6-10995BB9B6EE}" name="Hansson, Eric J (DUA)" initials="EH" userId="S::Eric.J.Hansson@mass.gov::8de07873-586e-4fe9-bf8b-1d352efd267b" providerId="AD"/>
  <p188:author id="{C4204B79-9FB6-9571-4D9C-1B54DAEB8988}" name="Rembert, Mark (DUA)" initials="R(" userId="S::mark.rembert@mass.gov::fad48471-adbd-47a1-b365-ddd5351f1b67" providerId="AD"/>
  <p188:author id="{38540A85-1F05-0B8E-34F4-FE607843E163}" name="Hansson, Eric J (DUA)" initials="H(" userId="S::eric.j.hansson@mass.gov::8de07873-586e-4fe9-bf8b-1d352efd267b" providerId="AD"/>
  <p188:author id="{FD95D6A9-949E-309F-BDBC-E6B945CC9B0E}" name="Godding, Lauren (DUA)" initials="G(" userId="S::lauren.godding2@mass.gov::5c755489-75ff-44f8-b322-04e011779d21" providerId="AD"/>
  <p188:author id="{3B370BB9-7236-1274-5040-9FE7355CED06}" name="King, Elizabeth (DUA)" initials="EK" userId="S::Elizabeth.King2@mass.gov::8161cfe6-3360-4cec-b137-752e8f8f025c" providerId="AD"/>
  <p188:author id="{F0DD58D4-AB3E-0C13-A475-D2719F86D37B}" name="Fitzgerald, Joe (DUA)" initials="F(" userId="S::joe.fitzgerald@mass.gov::e6755301-aeca-4ba0-8eea-d847d83ab27b" providerId="AD"/>
  <p188:author id="{6BC8D1D9-315A-BCE8-C895-E2F0B306624E}" name="Fitzgerald, Joe (DUA)" initials="JF" userId="S::Joe.Fitzgerald@mass.gov::e6755301-aeca-4ba0-8eea-d847d83ab27b"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7299BC"/>
    <a:srgbClr val="14558F"/>
    <a:srgbClr val="000000"/>
    <a:srgbClr val="F6C51B"/>
    <a:srgbClr val="FFFFFF"/>
    <a:srgbClr val="878787"/>
    <a:srgbClr val="CD0D0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87BA38-E160-4425-A8E8-438E3365348C}" v="1" dt="2026-02-27T18:57:08.594"/>
    <p1510:client id="{FA5A6C9B-0D3E-4489-8FA2-86030152339D}" v="5" dt="2026-02-27T18:50:40.882"/>
  </p1510:revLst>
</p1510:revInfo>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47"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48" Type="http://schemas.microsoft.com/office/2018/10/relationships/authors" Target="author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6/11/relationships/changesInfo" Target="changesInfos/changesInfo1.xml"/><Relationship Id="rId20" Type="http://schemas.openxmlformats.org/officeDocument/2006/relationships/slide" Target="slides/slide16.xml"/><Relationship Id="rId41"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ng, Elizabeth (DUA)" userId="8161cfe6-3360-4cec-b137-752e8f8f025c" providerId="ADAL" clId="{8D1DA20C-BA57-4928-9304-E02B6117B45A}"/>
    <pc:docChg chg="mod">
      <pc:chgData name="King, Elizabeth (DUA)" userId="8161cfe6-3360-4cec-b137-752e8f8f025c" providerId="ADAL" clId="{8D1DA20C-BA57-4928-9304-E02B6117B45A}" dt="2026-02-27T18:57:06.552" v="1"/>
      <pc:docMkLst>
        <pc:docMk/>
      </pc:docMkLst>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D5AA44-C209-BCC0-1218-9C833DBB390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355C51E-037D-4FE1-98F3-F76A4CC2B1D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E1F626D-5672-4356-894C-B74E5D180786}" type="datetimeFigureOut">
              <a:rPr lang="en-US" smtClean="0"/>
              <a:t>2/27/2026</a:t>
            </a:fld>
            <a:endParaRPr lang="en-US"/>
          </a:p>
        </p:txBody>
      </p:sp>
      <p:sp>
        <p:nvSpPr>
          <p:cNvPr id="4" name="Footer Placeholder 3">
            <a:extLst>
              <a:ext uri="{FF2B5EF4-FFF2-40B4-BE49-F238E27FC236}">
                <a16:creationId xmlns:a16="http://schemas.microsoft.com/office/drawing/2014/main" id="{32AB1668-27F6-E4D7-1BB7-9F8928CBCE1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5D52F27-5F1C-DBC6-E3F9-A2CC8C029EF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5038805-A410-4986-B9D9-FFC951B2FBDB}" type="slidenum">
              <a:rPr lang="en-US" smtClean="0"/>
              <a:t>‹#›</a:t>
            </a:fld>
            <a:endParaRPr lang="en-US"/>
          </a:p>
        </p:txBody>
      </p:sp>
    </p:spTree>
    <p:extLst>
      <p:ext uri="{BB962C8B-B14F-4D97-AF65-F5344CB8AC3E}">
        <p14:creationId xmlns:p14="http://schemas.microsoft.com/office/powerpoint/2010/main" val="31291681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DD81E6-AE6D-4DE2-8CD6-17EA8FAD6101}" type="datetimeFigureOut">
              <a:rPr lang="en-US" smtClean="0"/>
              <a:t>2/27/2026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4ED5EB-4840-455E-AF05-32B8BD217B83}" type="slidenum">
              <a:rPr lang="en-US" smtClean="0"/>
              <a:t>‹#›</a:t>
            </a:fld>
            <a:endParaRPr lang="en-US"/>
          </a:p>
        </p:txBody>
      </p:sp>
    </p:spTree>
    <p:extLst>
      <p:ext uri="{BB962C8B-B14F-4D97-AF65-F5344CB8AC3E}">
        <p14:creationId xmlns:p14="http://schemas.microsoft.com/office/powerpoint/2010/main" val="21508634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4ED5EB-4840-455E-AF05-32B8BD217B83}" type="slidenum">
              <a:rPr lang="en-US" smtClean="0"/>
              <a:t>4</a:t>
            </a:fld>
            <a:endParaRPr lang="en-US"/>
          </a:p>
        </p:txBody>
      </p:sp>
    </p:spTree>
    <p:extLst>
      <p:ext uri="{BB962C8B-B14F-4D97-AF65-F5344CB8AC3E}">
        <p14:creationId xmlns:p14="http://schemas.microsoft.com/office/powerpoint/2010/main" val="10930858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4ED5EB-4840-455E-AF05-32B8BD217B83}" type="slidenum">
              <a:rPr lang="en-US" smtClean="0"/>
              <a:t>11</a:t>
            </a:fld>
            <a:endParaRPr lang="en-US"/>
          </a:p>
        </p:txBody>
      </p:sp>
    </p:spTree>
    <p:extLst>
      <p:ext uri="{BB962C8B-B14F-4D97-AF65-F5344CB8AC3E}">
        <p14:creationId xmlns:p14="http://schemas.microsoft.com/office/powerpoint/2010/main" val="9002012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4ED5EB-4840-455E-AF05-32B8BD217B83}" type="slidenum">
              <a:rPr lang="en-US" smtClean="0"/>
              <a:t>23</a:t>
            </a:fld>
            <a:endParaRPr lang="en-US"/>
          </a:p>
        </p:txBody>
      </p:sp>
    </p:spTree>
    <p:extLst>
      <p:ext uri="{BB962C8B-B14F-4D97-AF65-F5344CB8AC3E}">
        <p14:creationId xmlns:p14="http://schemas.microsoft.com/office/powerpoint/2010/main" val="32147699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4ED5EB-4840-455E-AF05-32B8BD217B83}" type="slidenum">
              <a:rPr lang="en-US" smtClean="0"/>
              <a:t>35</a:t>
            </a:fld>
            <a:endParaRPr lang="en-US"/>
          </a:p>
        </p:txBody>
      </p:sp>
    </p:spTree>
    <p:extLst>
      <p:ext uri="{BB962C8B-B14F-4D97-AF65-F5344CB8AC3E}">
        <p14:creationId xmlns:p14="http://schemas.microsoft.com/office/powerpoint/2010/main" val="3847483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svg"/></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Main 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02D31-FBB1-4CB5-B65E-823EAFE02800}"/>
              </a:ext>
            </a:extLst>
          </p:cNvPr>
          <p:cNvSpPr>
            <a:spLocks noGrp="1"/>
          </p:cNvSpPr>
          <p:nvPr>
            <p:ph type="ctrTitle"/>
          </p:nvPr>
        </p:nvSpPr>
        <p:spPr>
          <a:xfrm>
            <a:off x="1524000" y="1122363"/>
            <a:ext cx="9144000" cy="2387600"/>
          </a:xfrm>
        </p:spPr>
        <p:txBody>
          <a:bodyPr anchor="b">
            <a:normAutofit/>
          </a:bodyPr>
          <a:lstStyle>
            <a:lvl1pPr algn="ctr">
              <a:defRPr sz="4400">
                <a:latin typeface="Arial Black" panose="020B0A040201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4555F75E-403C-4D59-8096-7504BCC4602A}"/>
              </a:ext>
            </a:extLst>
          </p:cNvPr>
          <p:cNvSpPr>
            <a:spLocks noGrp="1"/>
          </p:cNvSpPr>
          <p:nvPr>
            <p:ph type="subTitle" idx="1"/>
          </p:nvPr>
        </p:nvSpPr>
        <p:spPr>
          <a:xfrm>
            <a:off x="1524000" y="3602038"/>
            <a:ext cx="9144000" cy="640778"/>
          </a:xfrm>
        </p:spPr>
        <p:txBody>
          <a:bodyPr/>
          <a:lstStyle>
            <a:lvl1pPr marL="0" indent="0" algn="ctr">
              <a:buNone/>
              <a:defRPr sz="2400" b="1">
                <a:solidFill>
                  <a:schemeClr val="tx1"/>
                </a:solidFill>
                <a:latin typeface="Calibri" panose="020F0502020204030204" pitchFamily="34" charset="0"/>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2BDCA60-3FCC-477F-85F8-598C340DDD6E}"/>
              </a:ext>
            </a:extLst>
          </p:cNvPr>
          <p:cNvSpPr>
            <a:spLocks noGrp="1"/>
          </p:cNvSpPr>
          <p:nvPr>
            <p:ph type="dt" sz="half" idx="10"/>
          </p:nvPr>
        </p:nvSpPr>
        <p:spPr/>
        <p:txBody>
          <a:bodyPr/>
          <a:lstStyle/>
          <a:p>
            <a:fld id="{71EA5F50-74D3-4415-87FB-D7AFBD494A4A}" type="datetime1">
              <a:rPr lang="en-US" smtClean="0"/>
              <a:t>2/27/2026</a:t>
            </a:fld>
            <a:endParaRPr lang="en-US"/>
          </a:p>
        </p:txBody>
      </p:sp>
      <p:sp>
        <p:nvSpPr>
          <p:cNvPr id="6" name="Slide Number Placeholder 5">
            <a:extLst>
              <a:ext uri="{FF2B5EF4-FFF2-40B4-BE49-F238E27FC236}">
                <a16:creationId xmlns:a16="http://schemas.microsoft.com/office/drawing/2014/main" id="{A7857BA7-A6EC-42C1-B4A8-C25F1BEAAE08}"/>
              </a:ext>
            </a:extLst>
          </p:cNvPr>
          <p:cNvSpPr>
            <a:spLocks noGrp="1"/>
          </p:cNvSpPr>
          <p:nvPr>
            <p:ph type="sldNum" sz="quarter" idx="12"/>
          </p:nvPr>
        </p:nvSpPr>
        <p:spPr/>
        <p:txBody>
          <a:bodyPr/>
          <a:lstStyle/>
          <a:p>
            <a:fld id="{A07422D7-3A68-489A-8591-E21FB2B4735F}" type="slidenum">
              <a:rPr lang="en-US" smtClean="0"/>
              <a:t>‹#›</a:t>
            </a:fld>
            <a:endParaRPr lang="en-US"/>
          </a:p>
        </p:txBody>
      </p:sp>
      <p:pic>
        <p:nvPicPr>
          <p:cNvPr id="8" name="Picture 7" descr="Text&#10;&#10;Description automatically generated">
            <a:extLst>
              <a:ext uri="{FF2B5EF4-FFF2-40B4-BE49-F238E27FC236}">
                <a16:creationId xmlns:a16="http://schemas.microsoft.com/office/drawing/2014/main" id="{B8C77B43-4838-4A02-8BA0-91BA12C8497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91000" y="4634928"/>
            <a:ext cx="3544824" cy="1329309"/>
          </a:xfrm>
          <a:prstGeom prst="rect">
            <a:avLst/>
          </a:prstGeom>
        </p:spPr>
      </p:pic>
    </p:spTree>
    <p:extLst>
      <p:ext uri="{BB962C8B-B14F-4D97-AF65-F5344CB8AC3E}">
        <p14:creationId xmlns:p14="http://schemas.microsoft.com/office/powerpoint/2010/main" val="562192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Graphic, Subtitle, Comment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47DBBDC0-C220-4777-9192-4598CA74B3E7}"/>
              </a:ext>
            </a:extLst>
          </p:cNvPr>
          <p:cNvSpPr>
            <a:spLocks noGrp="1"/>
          </p:cNvSpPr>
          <p:nvPr>
            <p:ph type="dt" sz="half" idx="10"/>
          </p:nvPr>
        </p:nvSpPr>
        <p:spPr/>
        <p:txBody>
          <a:bodyPr/>
          <a:lstStyle/>
          <a:p>
            <a:fld id="{B2033313-D100-4DD1-8DB9-74521BCDC0D5}" type="datetime1">
              <a:rPr lang="en-US" smtClean="0"/>
              <a:t>2/27/2026</a:t>
            </a:fld>
            <a:endParaRPr lang="en-US"/>
          </a:p>
        </p:txBody>
      </p:sp>
      <p:sp>
        <p:nvSpPr>
          <p:cNvPr id="5" name="Slide Number Placeholder 4">
            <a:extLst>
              <a:ext uri="{FF2B5EF4-FFF2-40B4-BE49-F238E27FC236}">
                <a16:creationId xmlns:a16="http://schemas.microsoft.com/office/drawing/2014/main" id="{E3248FE2-BBBD-4923-9227-9E0289C576DF}"/>
              </a:ext>
            </a:extLst>
          </p:cNvPr>
          <p:cNvSpPr>
            <a:spLocks noGrp="1"/>
          </p:cNvSpPr>
          <p:nvPr>
            <p:ph type="sldNum" sz="quarter" idx="12"/>
          </p:nvPr>
        </p:nvSpPr>
        <p:spPr/>
        <p:txBody>
          <a:bodyPr/>
          <a:lstStyle/>
          <a:p>
            <a:fld id="{A07422D7-3A68-489A-8591-E21FB2B4735F}" type="slidenum">
              <a:rPr lang="en-US" smtClean="0"/>
              <a:t>‹#›</a:t>
            </a:fld>
            <a:endParaRPr lang="en-US"/>
          </a:p>
        </p:txBody>
      </p:sp>
      <p:sp>
        <p:nvSpPr>
          <p:cNvPr id="6" name="Content Placeholder 5">
            <a:extLst>
              <a:ext uri="{FF2B5EF4-FFF2-40B4-BE49-F238E27FC236}">
                <a16:creationId xmlns:a16="http://schemas.microsoft.com/office/drawing/2014/main" id="{A6B17948-36D3-42B1-82A9-1619EA02DCAB}"/>
              </a:ext>
            </a:extLst>
          </p:cNvPr>
          <p:cNvSpPr>
            <a:spLocks noGrp="1"/>
          </p:cNvSpPr>
          <p:nvPr>
            <p:ph sz="quarter" idx="13"/>
          </p:nvPr>
        </p:nvSpPr>
        <p:spPr>
          <a:xfrm>
            <a:off x="91836" y="762000"/>
            <a:ext cx="8311935" cy="5438775"/>
          </a:xfrm>
        </p:spPr>
        <p:txBody>
          <a:bodyPr/>
          <a:lstStyle>
            <a:lvl1pPr>
              <a:defRPr>
                <a:latin typeface="+mn-lt"/>
                <a:cs typeface="Arial" panose="020B0604020202020204" pitchFamily="34" charset="0"/>
              </a:defRPr>
            </a:lvl1pPr>
            <a:lvl2pPr>
              <a:defRPr>
                <a:latin typeface="+mn-lt"/>
                <a:cs typeface="Arial" panose="020B0604020202020204" pitchFamily="34" charset="0"/>
              </a:defRPr>
            </a:lvl2pPr>
            <a:lvl3pPr>
              <a:defRPr>
                <a:latin typeface="+mn-lt"/>
                <a:cs typeface="Arial" panose="020B0604020202020204" pitchFamily="34" charset="0"/>
              </a:defRPr>
            </a:lvl3pPr>
            <a:lvl4pPr>
              <a:defRPr>
                <a:latin typeface="+mn-lt"/>
                <a:cs typeface="Arial" panose="020B0604020202020204" pitchFamily="34" charset="0"/>
              </a:defRPr>
            </a:lvl4pPr>
            <a:lvl5pPr>
              <a:defRPr>
                <a:latin typeface="+mn-lt"/>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7">
            <a:extLst>
              <a:ext uri="{FF2B5EF4-FFF2-40B4-BE49-F238E27FC236}">
                <a16:creationId xmlns:a16="http://schemas.microsoft.com/office/drawing/2014/main" id="{DB507BF6-E147-4788-BD77-52B7D930790A}"/>
              </a:ext>
            </a:extLst>
          </p:cNvPr>
          <p:cNvSpPr>
            <a:spLocks noGrp="1"/>
          </p:cNvSpPr>
          <p:nvPr>
            <p:ph sz="quarter" idx="14"/>
          </p:nvPr>
        </p:nvSpPr>
        <p:spPr>
          <a:xfrm>
            <a:off x="8486775" y="1945177"/>
            <a:ext cx="3607253" cy="4255597"/>
          </a:xfrm>
        </p:spPr>
        <p:txBody>
          <a:bodyPr>
            <a:normAutofit/>
          </a:bodyPr>
          <a:lstStyle>
            <a:lvl1pPr>
              <a:defRPr sz="1800">
                <a:latin typeface="+mn-lt"/>
                <a:cs typeface="Arial" panose="020B0604020202020204" pitchFamily="34" charset="0"/>
              </a:defRPr>
            </a:lvl1pPr>
          </a:lstStyle>
          <a:p>
            <a:pPr lvl="0"/>
            <a:r>
              <a:rPr lang="en-US"/>
              <a:t>Click to edit Master text styles</a:t>
            </a:r>
          </a:p>
        </p:txBody>
      </p:sp>
      <p:sp>
        <p:nvSpPr>
          <p:cNvPr id="7" name="Text Placeholder 6">
            <a:extLst>
              <a:ext uri="{FF2B5EF4-FFF2-40B4-BE49-F238E27FC236}">
                <a16:creationId xmlns:a16="http://schemas.microsoft.com/office/drawing/2014/main" id="{9BE76B71-0A39-4725-B9EE-E3DE34FA13DA}"/>
              </a:ext>
            </a:extLst>
          </p:cNvPr>
          <p:cNvSpPr>
            <a:spLocks noGrp="1"/>
          </p:cNvSpPr>
          <p:nvPr>
            <p:ph type="body" sz="quarter" idx="15"/>
          </p:nvPr>
        </p:nvSpPr>
        <p:spPr>
          <a:xfrm>
            <a:off x="8486775" y="762000"/>
            <a:ext cx="3607253" cy="1091738"/>
          </a:xfrm>
        </p:spPr>
        <p:txBody>
          <a:bodyPr anchor="b"/>
          <a:lstStyle>
            <a:lvl1pPr marL="0" indent="0">
              <a:buNone/>
              <a:defRPr b="1">
                <a:latin typeface="Arial" panose="020B0604020202020204" pitchFamily="34" charset="0"/>
                <a:cs typeface="Arial" panose="020B0604020202020204" pitchFamily="34" charset="0"/>
              </a:defRPr>
            </a:lvl1pPr>
          </a:lstStyle>
          <a:p>
            <a:pPr lvl="0"/>
            <a:r>
              <a:rPr lang="en-US"/>
              <a:t>Click to edit Master text styles</a:t>
            </a:r>
          </a:p>
        </p:txBody>
      </p:sp>
      <p:pic>
        <p:nvPicPr>
          <p:cNvPr id="10" name="Picture 9" descr="Logo&#10;&#10;Description automatically generated">
            <a:extLst>
              <a:ext uri="{FF2B5EF4-FFF2-40B4-BE49-F238E27FC236}">
                <a16:creationId xmlns:a16="http://schemas.microsoft.com/office/drawing/2014/main" id="{BC0D4E80-08AE-49F8-899E-A20340A610F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24931"/>
            <a:ext cx="1280160" cy="426720"/>
          </a:xfrm>
          <a:prstGeom prst="rect">
            <a:avLst/>
          </a:prstGeom>
        </p:spPr>
      </p:pic>
      <p:sp>
        <p:nvSpPr>
          <p:cNvPr id="12" name="Title 1">
            <a:extLst>
              <a:ext uri="{FF2B5EF4-FFF2-40B4-BE49-F238E27FC236}">
                <a16:creationId xmlns:a16="http://schemas.microsoft.com/office/drawing/2014/main" id="{695DB2AC-1FA4-41ED-93AC-05809E5F977E}"/>
              </a:ext>
            </a:extLst>
          </p:cNvPr>
          <p:cNvSpPr>
            <a:spLocks noGrp="1"/>
          </p:cNvSpPr>
          <p:nvPr>
            <p:ph type="title"/>
          </p:nvPr>
        </p:nvSpPr>
        <p:spPr>
          <a:xfrm>
            <a:off x="91835" y="81152"/>
            <a:ext cx="12002193" cy="599885"/>
          </a:xfrm>
        </p:spPr>
        <p:txBody>
          <a:bodyPr/>
          <a:lstStyle>
            <a:lvl1pPr>
              <a:defRPr>
                <a:latin typeface="Arial Black" panose="020B0A04020102020204" pitchFamily="34" charset="0"/>
              </a:defRPr>
            </a:lvl1pPr>
          </a:lstStyle>
          <a:p>
            <a:r>
              <a:rPr lang="en-US"/>
              <a:t>Click to edit Master title style</a:t>
            </a:r>
          </a:p>
        </p:txBody>
      </p:sp>
    </p:spTree>
    <p:extLst>
      <p:ext uri="{BB962C8B-B14F-4D97-AF65-F5344CB8AC3E}">
        <p14:creationId xmlns:p14="http://schemas.microsoft.com/office/powerpoint/2010/main" val="621156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Graphic, Subtitle, Comments">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F2E8D16-C805-42C0-A85C-80359317AF75}"/>
              </a:ext>
            </a:extLst>
          </p:cNvPr>
          <p:cNvSpPr/>
          <p:nvPr userDrawn="1"/>
        </p:nvSpPr>
        <p:spPr>
          <a:xfrm>
            <a:off x="8237913" y="-1"/>
            <a:ext cx="3954087" cy="685459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CF727AA-5B53-48DB-B163-A82E1A048E2F}"/>
              </a:ext>
            </a:extLst>
          </p:cNvPr>
          <p:cNvSpPr/>
          <p:nvPr userDrawn="1"/>
        </p:nvSpPr>
        <p:spPr>
          <a:xfrm>
            <a:off x="0" y="6356349"/>
            <a:ext cx="12192000" cy="50165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a:extLst>
              <a:ext uri="{FF2B5EF4-FFF2-40B4-BE49-F238E27FC236}">
                <a16:creationId xmlns:a16="http://schemas.microsoft.com/office/drawing/2014/main" id="{47DBBDC0-C220-4777-9192-4598CA74B3E7}"/>
              </a:ext>
            </a:extLst>
          </p:cNvPr>
          <p:cNvSpPr>
            <a:spLocks noGrp="1"/>
          </p:cNvSpPr>
          <p:nvPr>
            <p:ph type="dt" sz="half" idx="10"/>
          </p:nvPr>
        </p:nvSpPr>
        <p:spPr/>
        <p:txBody>
          <a:bodyPr/>
          <a:lstStyle/>
          <a:p>
            <a:fld id="{9861E389-850C-47B4-9D5B-C16FF01B1164}" type="datetime1">
              <a:rPr lang="en-US" smtClean="0"/>
              <a:t>2/27/2026</a:t>
            </a:fld>
            <a:endParaRPr lang="en-US"/>
          </a:p>
        </p:txBody>
      </p:sp>
      <p:sp>
        <p:nvSpPr>
          <p:cNvPr id="5" name="Slide Number Placeholder 4">
            <a:extLst>
              <a:ext uri="{FF2B5EF4-FFF2-40B4-BE49-F238E27FC236}">
                <a16:creationId xmlns:a16="http://schemas.microsoft.com/office/drawing/2014/main" id="{E3248FE2-BBBD-4923-9227-9E0289C576DF}"/>
              </a:ext>
            </a:extLst>
          </p:cNvPr>
          <p:cNvSpPr>
            <a:spLocks noGrp="1"/>
          </p:cNvSpPr>
          <p:nvPr>
            <p:ph type="sldNum" sz="quarter" idx="12"/>
          </p:nvPr>
        </p:nvSpPr>
        <p:spPr/>
        <p:txBody>
          <a:bodyPr/>
          <a:lstStyle/>
          <a:p>
            <a:fld id="{A07422D7-3A68-489A-8591-E21FB2B4735F}" type="slidenum">
              <a:rPr lang="en-US" smtClean="0"/>
              <a:t>‹#›</a:t>
            </a:fld>
            <a:endParaRPr lang="en-US"/>
          </a:p>
        </p:txBody>
      </p:sp>
      <p:sp>
        <p:nvSpPr>
          <p:cNvPr id="6" name="Content Placeholder 5">
            <a:extLst>
              <a:ext uri="{FF2B5EF4-FFF2-40B4-BE49-F238E27FC236}">
                <a16:creationId xmlns:a16="http://schemas.microsoft.com/office/drawing/2014/main" id="{A6B17948-36D3-42B1-82A9-1619EA02DCAB}"/>
              </a:ext>
            </a:extLst>
          </p:cNvPr>
          <p:cNvSpPr>
            <a:spLocks noGrp="1"/>
          </p:cNvSpPr>
          <p:nvPr>
            <p:ph sz="quarter" idx="13"/>
          </p:nvPr>
        </p:nvSpPr>
        <p:spPr>
          <a:xfrm>
            <a:off x="97972" y="58190"/>
            <a:ext cx="8139941" cy="6142586"/>
          </a:xfrm>
        </p:spPr>
        <p:txBody>
          <a:bodyPr/>
          <a:lstStyle>
            <a:lvl1pPr>
              <a:defRPr>
                <a:latin typeface="+mn-lt"/>
                <a:cs typeface="Arial" panose="020B0604020202020204" pitchFamily="34" charset="0"/>
              </a:defRPr>
            </a:lvl1pPr>
            <a:lvl2pPr>
              <a:defRPr>
                <a:latin typeface="+mn-lt"/>
                <a:cs typeface="Arial" panose="020B0604020202020204" pitchFamily="34" charset="0"/>
              </a:defRPr>
            </a:lvl2pPr>
            <a:lvl3pPr>
              <a:defRPr>
                <a:latin typeface="+mn-lt"/>
                <a:cs typeface="Arial" panose="020B0604020202020204" pitchFamily="34" charset="0"/>
              </a:defRPr>
            </a:lvl3pPr>
            <a:lvl4pPr>
              <a:defRPr>
                <a:latin typeface="+mn-lt"/>
                <a:cs typeface="Arial" panose="020B0604020202020204" pitchFamily="34" charset="0"/>
              </a:defRPr>
            </a:lvl4pPr>
            <a:lvl5pPr>
              <a:defRPr>
                <a:latin typeface="+mn-lt"/>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7">
            <a:extLst>
              <a:ext uri="{FF2B5EF4-FFF2-40B4-BE49-F238E27FC236}">
                <a16:creationId xmlns:a16="http://schemas.microsoft.com/office/drawing/2014/main" id="{DB507BF6-E147-4788-BD77-52B7D930790A}"/>
              </a:ext>
            </a:extLst>
          </p:cNvPr>
          <p:cNvSpPr>
            <a:spLocks noGrp="1"/>
          </p:cNvSpPr>
          <p:nvPr>
            <p:ph sz="quarter" idx="14"/>
          </p:nvPr>
        </p:nvSpPr>
        <p:spPr>
          <a:xfrm>
            <a:off x="8429105" y="1549688"/>
            <a:ext cx="3599411" cy="4651087"/>
          </a:xfrm>
        </p:spPr>
        <p:txBody>
          <a:bodyPr>
            <a:normAutofit/>
          </a:bodyPr>
          <a:lstStyle>
            <a:lvl1pPr>
              <a:defRPr sz="1800">
                <a:solidFill>
                  <a:schemeClr val="bg1"/>
                </a:solidFill>
                <a:latin typeface="+mn-lt"/>
                <a:cs typeface="Arial" panose="020B0604020202020204" pitchFamily="34" charset="0"/>
              </a:defRPr>
            </a:lvl1pPr>
          </a:lstStyle>
          <a:p>
            <a:pPr lvl="0"/>
            <a:r>
              <a:rPr lang="en-US"/>
              <a:t>Click to edit Master text styles</a:t>
            </a:r>
          </a:p>
        </p:txBody>
      </p:sp>
      <p:sp>
        <p:nvSpPr>
          <p:cNvPr id="7" name="Text Placeholder 6">
            <a:extLst>
              <a:ext uri="{FF2B5EF4-FFF2-40B4-BE49-F238E27FC236}">
                <a16:creationId xmlns:a16="http://schemas.microsoft.com/office/drawing/2014/main" id="{9BE76B71-0A39-4725-B9EE-E3DE34FA13DA}"/>
              </a:ext>
            </a:extLst>
          </p:cNvPr>
          <p:cNvSpPr>
            <a:spLocks noGrp="1"/>
          </p:cNvSpPr>
          <p:nvPr>
            <p:ph type="body" sz="quarter" idx="15"/>
          </p:nvPr>
        </p:nvSpPr>
        <p:spPr>
          <a:xfrm>
            <a:off x="8429105" y="58190"/>
            <a:ext cx="3599411" cy="1354973"/>
          </a:xfrm>
        </p:spPr>
        <p:txBody>
          <a:bodyPr anchor="b"/>
          <a:lstStyle>
            <a:lvl1pPr marL="0" indent="0">
              <a:buNone/>
              <a:defRPr b="0">
                <a:solidFill>
                  <a:schemeClr val="bg1"/>
                </a:solidFill>
                <a:latin typeface="+mj-lt"/>
                <a:cs typeface="Arial" panose="020B0604020202020204" pitchFamily="34" charset="0"/>
              </a:defRPr>
            </a:lvl1pPr>
          </a:lstStyle>
          <a:p>
            <a:pPr lvl="0"/>
            <a:r>
              <a:rPr lang="en-US"/>
              <a:t>Click to edit Master text styles</a:t>
            </a:r>
          </a:p>
        </p:txBody>
      </p:sp>
      <p:pic>
        <p:nvPicPr>
          <p:cNvPr id="11" name="Picture 10" descr="Logo&#10;&#10;Description automatically generated">
            <a:extLst>
              <a:ext uri="{FF2B5EF4-FFF2-40B4-BE49-F238E27FC236}">
                <a16:creationId xmlns:a16="http://schemas.microsoft.com/office/drawing/2014/main" id="{417AB97E-A67E-4F9C-9B1B-7B0DCD08FB1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24931"/>
            <a:ext cx="1280160" cy="426720"/>
          </a:xfrm>
          <a:prstGeom prst="rect">
            <a:avLst/>
          </a:prstGeom>
        </p:spPr>
      </p:pic>
    </p:spTree>
    <p:extLst>
      <p:ext uri="{BB962C8B-B14F-4D97-AF65-F5344CB8AC3E}">
        <p14:creationId xmlns:p14="http://schemas.microsoft.com/office/powerpoint/2010/main" val="28268318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F681A3-C7CB-4EF4-BC86-A74335A41153}"/>
              </a:ext>
            </a:extLst>
          </p:cNvPr>
          <p:cNvSpPr>
            <a:spLocks noGrp="1"/>
          </p:cNvSpPr>
          <p:nvPr>
            <p:ph sz="half" idx="1"/>
          </p:nvPr>
        </p:nvSpPr>
        <p:spPr>
          <a:xfrm>
            <a:off x="91835" y="772160"/>
            <a:ext cx="5927965" cy="5404804"/>
          </a:xfrm>
        </p:spPr>
        <p:txBody>
          <a:bodyPr/>
          <a:lstStyle>
            <a:lvl1pPr>
              <a:defRPr>
                <a:latin typeface="+mn-lt"/>
                <a:cs typeface="Arial" panose="020B0604020202020204" pitchFamily="34" charset="0"/>
              </a:defRPr>
            </a:lvl1pPr>
            <a:lvl2pPr>
              <a:defRPr>
                <a:latin typeface="+mn-lt"/>
                <a:cs typeface="Arial" panose="020B0604020202020204" pitchFamily="34" charset="0"/>
              </a:defRPr>
            </a:lvl2pPr>
            <a:lvl3pPr>
              <a:defRPr>
                <a:latin typeface="+mn-lt"/>
                <a:cs typeface="Arial" panose="020B0604020202020204" pitchFamily="34" charset="0"/>
              </a:defRPr>
            </a:lvl3pPr>
            <a:lvl4pPr>
              <a:defRPr>
                <a:latin typeface="+mn-lt"/>
                <a:cs typeface="Arial" panose="020B0604020202020204" pitchFamily="34" charset="0"/>
              </a:defRPr>
            </a:lvl4pPr>
            <a:lvl5pPr>
              <a:defRPr>
                <a:latin typeface="+mn-lt"/>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8CBA2DE-75A2-49D4-90E7-84A884739920}"/>
              </a:ext>
            </a:extLst>
          </p:cNvPr>
          <p:cNvSpPr>
            <a:spLocks noGrp="1"/>
          </p:cNvSpPr>
          <p:nvPr>
            <p:ph sz="half" idx="2"/>
          </p:nvPr>
        </p:nvSpPr>
        <p:spPr>
          <a:xfrm>
            <a:off x="6172200" y="772160"/>
            <a:ext cx="5921828" cy="5404804"/>
          </a:xfrm>
        </p:spPr>
        <p:txBody>
          <a:bodyPr/>
          <a:lstStyle>
            <a:lvl1pPr>
              <a:defRPr>
                <a:latin typeface="+mn-lt"/>
                <a:cs typeface="Arial" panose="020B0604020202020204" pitchFamily="34" charset="0"/>
              </a:defRPr>
            </a:lvl1pPr>
            <a:lvl2pPr>
              <a:defRPr>
                <a:latin typeface="+mn-lt"/>
                <a:cs typeface="Arial" panose="020B0604020202020204" pitchFamily="34" charset="0"/>
              </a:defRPr>
            </a:lvl2pPr>
            <a:lvl3pPr>
              <a:defRPr>
                <a:latin typeface="+mn-lt"/>
                <a:cs typeface="Arial" panose="020B0604020202020204" pitchFamily="34" charset="0"/>
              </a:defRPr>
            </a:lvl3pPr>
            <a:lvl4pPr>
              <a:defRPr>
                <a:latin typeface="+mn-lt"/>
                <a:cs typeface="Arial" panose="020B0604020202020204" pitchFamily="34" charset="0"/>
              </a:defRPr>
            </a:lvl4pPr>
            <a:lvl5pPr>
              <a:defRPr>
                <a:latin typeface="+mn-lt"/>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540B227-D661-494E-97AA-0E6FCA0014F5}"/>
              </a:ext>
            </a:extLst>
          </p:cNvPr>
          <p:cNvSpPr>
            <a:spLocks noGrp="1"/>
          </p:cNvSpPr>
          <p:nvPr>
            <p:ph type="dt" sz="half" idx="10"/>
          </p:nvPr>
        </p:nvSpPr>
        <p:spPr/>
        <p:txBody>
          <a:bodyPr/>
          <a:lstStyle/>
          <a:p>
            <a:fld id="{FE7609F2-9F4F-4406-8331-18C4319E4F33}" type="datetime1">
              <a:rPr lang="en-US" smtClean="0"/>
              <a:t>2/27/2026</a:t>
            </a:fld>
            <a:endParaRPr lang="en-US"/>
          </a:p>
        </p:txBody>
      </p:sp>
      <p:sp>
        <p:nvSpPr>
          <p:cNvPr id="7" name="Slide Number Placeholder 6">
            <a:extLst>
              <a:ext uri="{FF2B5EF4-FFF2-40B4-BE49-F238E27FC236}">
                <a16:creationId xmlns:a16="http://schemas.microsoft.com/office/drawing/2014/main" id="{51567846-C34C-4E4D-97AB-63785AB235B5}"/>
              </a:ext>
            </a:extLst>
          </p:cNvPr>
          <p:cNvSpPr>
            <a:spLocks noGrp="1"/>
          </p:cNvSpPr>
          <p:nvPr>
            <p:ph type="sldNum" sz="quarter" idx="12"/>
          </p:nvPr>
        </p:nvSpPr>
        <p:spPr/>
        <p:txBody>
          <a:bodyPr/>
          <a:lstStyle/>
          <a:p>
            <a:fld id="{A07422D7-3A68-489A-8591-E21FB2B4735F}" type="slidenum">
              <a:rPr lang="en-US" smtClean="0"/>
              <a:t>‹#›</a:t>
            </a:fld>
            <a:endParaRPr lang="en-US"/>
          </a:p>
        </p:txBody>
      </p:sp>
      <p:pic>
        <p:nvPicPr>
          <p:cNvPr id="9" name="Picture 8" descr="Logo&#10;&#10;Description automatically generated">
            <a:extLst>
              <a:ext uri="{FF2B5EF4-FFF2-40B4-BE49-F238E27FC236}">
                <a16:creationId xmlns:a16="http://schemas.microsoft.com/office/drawing/2014/main" id="{5B2AB3DF-575A-49F3-9C38-50EC952DFE9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24931"/>
            <a:ext cx="1280160" cy="426720"/>
          </a:xfrm>
          <a:prstGeom prst="rect">
            <a:avLst/>
          </a:prstGeom>
        </p:spPr>
      </p:pic>
      <p:sp>
        <p:nvSpPr>
          <p:cNvPr id="11" name="Title 1">
            <a:extLst>
              <a:ext uri="{FF2B5EF4-FFF2-40B4-BE49-F238E27FC236}">
                <a16:creationId xmlns:a16="http://schemas.microsoft.com/office/drawing/2014/main" id="{E928B7FE-D688-438E-BACF-DF3D6A5698E4}"/>
              </a:ext>
            </a:extLst>
          </p:cNvPr>
          <p:cNvSpPr>
            <a:spLocks noGrp="1"/>
          </p:cNvSpPr>
          <p:nvPr>
            <p:ph type="title"/>
          </p:nvPr>
        </p:nvSpPr>
        <p:spPr>
          <a:xfrm>
            <a:off x="91835" y="81152"/>
            <a:ext cx="12002193" cy="599885"/>
          </a:xfrm>
        </p:spPr>
        <p:txBody>
          <a:bodyPr/>
          <a:lstStyle>
            <a:lvl1pPr>
              <a:defRPr>
                <a:latin typeface="Arial Black" panose="020B0A04020102020204" pitchFamily="34" charset="0"/>
              </a:defRPr>
            </a:lvl1pPr>
          </a:lstStyle>
          <a:p>
            <a:r>
              <a:rPr lang="en-US"/>
              <a:t>Click to edit Master title style</a:t>
            </a:r>
          </a:p>
        </p:txBody>
      </p:sp>
    </p:spTree>
    <p:extLst>
      <p:ext uri="{BB962C8B-B14F-4D97-AF65-F5344CB8AC3E}">
        <p14:creationId xmlns:p14="http://schemas.microsoft.com/office/powerpoint/2010/main" val="31242133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42EE6C2-4F40-455C-91F6-702F6021484D}"/>
              </a:ext>
            </a:extLst>
          </p:cNvPr>
          <p:cNvSpPr>
            <a:spLocks noGrp="1"/>
          </p:cNvSpPr>
          <p:nvPr>
            <p:ph type="body" idx="1"/>
          </p:nvPr>
        </p:nvSpPr>
        <p:spPr>
          <a:xfrm>
            <a:off x="136180" y="844147"/>
            <a:ext cx="5861395" cy="464135"/>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25012B5-DDC3-448E-9F32-C3797A0B280E}"/>
              </a:ext>
            </a:extLst>
          </p:cNvPr>
          <p:cNvSpPr>
            <a:spLocks noGrp="1"/>
          </p:cNvSpPr>
          <p:nvPr>
            <p:ph sz="half" idx="2"/>
          </p:nvPr>
        </p:nvSpPr>
        <p:spPr>
          <a:xfrm>
            <a:off x="133004" y="1471392"/>
            <a:ext cx="5864571" cy="4718271"/>
          </a:xfrm>
        </p:spPr>
        <p:txBody>
          <a:bodyPr/>
          <a:lstStyle>
            <a:lvl1pPr>
              <a:defRPr>
                <a:latin typeface="+mn-lt"/>
                <a:cs typeface="Arial" panose="020B0604020202020204" pitchFamily="34" charset="0"/>
              </a:defRPr>
            </a:lvl1pPr>
            <a:lvl2pPr>
              <a:defRPr>
                <a:latin typeface="+mn-lt"/>
                <a:cs typeface="Arial" panose="020B0604020202020204" pitchFamily="34" charset="0"/>
              </a:defRPr>
            </a:lvl2pPr>
            <a:lvl3pPr>
              <a:defRPr>
                <a:latin typeface="+mn-lt"/>
                <a:cs typeface="Arial" panose="020B0604020202020204" pitchFamily="34" charset="0"/>
              </a:defRPr>
            </a:lvl3pPr>
            <a:lvl4pPr>
              <a:defRPr>
                <a:latin typeface="+mn-lt"/>
                <a:cs typeface="Arial" panose="020B0604020202020204" pitchFamily="34" charset="0"/>
              </a:defRPr>
            </a:lvl4pPr>
            <a:lvl5pPr>
              <a:defRPr>
                <a:latin typeface="+mn-lt"/>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B20F245-1787-4FCE-9724-887DD9FC1B16}"/>
              </a:ext>
            </a:extLst>
          </p:cNvPr>
          <p:cNvSpPr>
            <a:spLocks noGrp="1"/>
          </p:cNvSpPr>
          <p:nvPr>
            <p:ph type="body" sz="quarter" idx="3"/>
          </p:nvPr>
        </p:nvSpPr>
        <p:spPr>
          <a:xfrm>
            <a:off x="6194427" y="844147"/>
            <a:ext cx="5861394" cy="464135"/>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AA77BC0-60C3-4C36-8827-508F18BEB947}"/>
              </a:ext>
            </a:extLst>
          </p:cNvPr>
          <p:cNvSpPr>
            <a:spLocks noGrp="1"/>
          </p:cNvSpPr>
          <p:nvPr>
            <p:ph sz="quarter" idx="4"/>
          </p:nvPr>
        </p:nvSpPr>
        <p:spPr>
          <a:xfrm>
            <a:off x="6172200" y="1471392"/>
            <a:ext cx="5848004" cy="4718272"/>
          </a:xfrm>
        </p:spPr>
        <p:txBody>
          <a:bodyPr/>
          <a:lstStyle>
            <a:lvl1pPr>
              <a:defRPr>
                <a:latin typeface="+mn-lt"/>
                <a:cs typeface="Arial" panose="020B0604020202020204" pitchFamily="34" charset="0"/>
              </a:defRPr>
            </a:lvl1pPr>
            <a:lvl2pPr>
              <a:defRPr>
                <a:latin typeface="+mn-lt"/>
                <a:cs typeface="Arial" panose="020B0604020202020204" pitchFamily="34" charset="0"/>
              </a:defRPr>
            </a:lvl2pPr>
            <a:lvl3pPr>
              <a:defRPr>
                <a:latin typeface="+mn-lt"/>
                <a:cs typeface="Arial" panose="020B0604020202020204" pitchFamily="34" charset="0"/>
              </a:defRPr>
            </a:lvl3pPr>
            <a:lvl4pPr>
              <a:defRPr>
                <a:latin typeface="+mn-lt"/>
                <a:cs typeface="Arial" panose="020B0604020202020204" pitchFamily="34" charset="0"/>
              </a:defRPr>
            </a:lvl4pPr>
            <a:lvl5pPr>
              <a:defRPr>
                <a:latin typeface="+mn-lt"/>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C9BB162-9E5E-44B4-8236-C5D23BD7CE33}"/>
              </a:ext>
            </a:extLst>
          </p:cNvPr>
          <p:cNvSpPr>
            <a:spLocks noGrp="1"/>
          </p:cNvSpPr>
          <p:nvPr>
            <p:ph type="dt" sz="half" idx="10"/>
          </p:nvPr>
        </p:nvSpPr>
        <p:spPr/>
        <p:txBody>
          <a:bodyPr/>
          <a:lstStyle/>
          <a:p>
            <a:fld id="{6D5B90CC-ED44-4B19-ABBA-D4D9C7883C8E}" type="datetime1">
              <a:rPr lang="en-US" smtClean="0"/>
              <a:t>2/27/2026</a:t>
            </a:fld>
            <a:endParaRPr lang="en-US"/>
          </a:p>
        </p:txBody>
      </p:sp>
      <p:sp>
        <p:nvSpPr>
          <p:cNvPr id="9" name="Slide Number Placeholder 8">
            <a:extLst>
              <a:ext uri="{FF2B5EF4-FFF2-40B4-BE49-F238E27FC236}">
                <a16:creationId xmlns:a16="http://schemas.microsoft.com/office/drawing/2014/main" id="{1D5BBB5D-B9C3-4553-A086-6A891A40A49A}"/>
              </a:ext>
            </a:extLst>
          </p:cNvPr>
          <p:cNvSpPr>
            <a:spLocks noGrp="1"/>
          </p:cNvSpPr>
          <p:nvPr>
            <p:ph type="sldNum" sz="quarter" idx="12"/>
          </p:nvPr>
        </p:nvSpPr>
        <p:spPr/>
        <p:txBody>
          <a:bodyPr/>
          <a:lstStyle/>
          <a:p>
            <a:fld id="{A07422D7-3A68-489A-8591-E21FB2B4735F}" type="slidenum">
              <a:rPr lang="en-US" smtClean="0"/>
              <a:t>‹#›</a:t>
            </a:fld>
            <a:endParaRPr lang="en-US"/>
          </a:p>
        </p:txBody>
      </p:sp>
      <p:pic>
        <p:nvPicPr>
          <p:cNvPr id="11" name="Picture 10" descr="Logo&#10;&#10;Description automatically generated">
            <a:extLst>
              <a:ext uri="{FF2B5EF4-FFF2-40B4-BE49-F238E27FC236}">
                <a16:creationId xmlns:a16="http://schemas.microsoft.com/office/drawing/2014/main" id="{977B4174-F6C3-49C4-A342-B9D0068F261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24931"/>
            <a:ext cx="1280160" cy="426720"/>
          </a:xfrm>
          <a:prstGeom prst="rect">
            <a:avLst/>
          </a:prstGeom>
        </p:spPr>
      </p:pic>
      <p:sp>
        <p:nvSpPr>
          <p:cNvPr id="13" name="Title 1">
            <a:extLst>
              <a:ext uri="{FF2B5EF4-FFF2-40B4-BE49-F238E27FC236}">
                <a16:creationId xmlns:a16="http://schemas.microsoft.com/office/drawing/2014/main" id="{F133B555-AA28-42A4-B519-FFF58DED1F79}"/>
              </a:ext>
            </a:extLst>
          </p:cNvPr>
          <p:cNvSpPr>
            <a:spLocks noGrp="1"/>
          </p:cNvSpPr>
          <p:nvPr>
            <p:ph type="title"/>
          </p:nvPr>
        </p:nvSpPr>
        <p:spPr>
          <a:xfrm>
            <a:off x="91835" y="81152"/>
            <a:ext cx="12002193" cy="599885"/>
          </a:xfrm>
        </p:spPr>
        <p:txBody>
          <a:bodyPr/>
          <a:lstStyle>
            <a:lvl1pPr>
              <a:defRPr>
                <a:latin typeface="Arial Black" panose="020B0A04020102020204" pitchFamily="34" charset="0"/>
              </a:defRPr>
            </a:lvl1pPr>
          </a:lstStyle>
          <a:p>
            <a:r>
              <a:rPr lang="en-US"/>
              <a:t>Click to edit Master title style</a:t>
            </a:r>
          </a:p>
        </p:txBody>
      </p:sp>
    </p:spTree>
    <p:extLst>
      <p:ext uri="{BB962C8B-B14F-4D97-AF65-F5344CB8AC3E}">
        <p14:creationId xmlns:p14="http://schemas.microsoft.com/office/powerpoint/2010/main" val="2880569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47DBBDC0-C220-4777-9192-4598CA74B3E7}"/>
              </a:ext>
            </a:extLst>
          </p:cNvPr>
          <p:cNvSpPr>
            <a:spLocks noGrp="1"/>
          </p:cNvSpPr>
          <p:nvPr>
            <p:ph type="dt" sz="half" idx="10"/>
          </p:nvPr>
        </p:nvSpPr>
        <p:spPr/>
        <p:txBody>
          <a:bodyPr/>
          <a:lstStyle/>
          <a:p>
            <a:fld id="{96E207E2-C02B-4BE4-BE5C-7225E60730D1}" type="datetime1">
              <a:rPr lang="en-US" smtClean="0"/>
              <a:t>2/27/2026</a:t>
            </a:fld>
            <a:endParaRPr lang="en-US"/>
          </a:p>
        </p:txBody>
      </p:sp>
      <p:sp>
        <p:nvSpPr>
          <p:cNvPr id="5" name="Slide Number Placeholder 4">
            <a:extLst>
              <a:ext uri="{FF2B5EF4-FFF2-40B4-BE49-F238E27FC236}">
                <a16:creationId xmlns:a16="http://schemas.microsoft.com/office/drawing/2014/main" id="{E3248FE2-BBBD-4923-9227-9E0289C576DF}"/>
              </a:ext>
            </a:extLst>
          </p:cNvPr>
          <p:cNvSpPr>
            <a:spLocks noGrp="1"/>
          </p:cNvSpPr>
          <p:nvPr>
            <p:ph type="sldNum" sz="quarter" idx="12"/>
          </p:nvPr>
        </p:nvSpPr>
        <p:spPr/>
        <p:txBody>
          <a:bodyPr/>
          <a:lstStyle/>
          <a:p>
            <a:fld id="{A07422D7-3A68-489A-8591-E21FB2B4735F}" type="slidenum">
              <a:rPr lang="en-US" smtClean="0"/>
              <a:t>‹#›</a:t>
            </a:fld>
            <a:endParaRPr lang="en-US"/>
          </a:p>
        </p:txBody>
      </p:sp>
      <p:pic>
        <p:nvPicPr>
          <p:cNvPr id="7" name="Picture 6" descr="Logo&#10;&#10;Description automatically generated">
            <a:extLst>
              <a:ext uri="{FF2B5EF4-FFF2-40B4-BE49-F238E27FC236}">
                <a16:creationId xmlns:a16="http://schemas.microsoft.com/office/drawing/2014/main" id="{A309F332-D388-4873-9292-F0FE48C9C0F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24931"/>
            <a:ext cx="1280160" cy="426720"/>
          </a:xfrm>
          <a:prstGeom prst="rect">
            <a:avLst/>
          </a:prstGeom>
        </p:spPr>
      </p:pic>
      <p:sp>
        <p:nvSpPr>
          <p:cNvPr id="9" name="Title 1">
            <a:extLst>
              <a:ext uri="{FF2B5EF4-FFF2-40B4-BE49-F238E27FC236}">
                <a16:creationId xmlns:a16="http://schemas.microsoft.com/office/drawing/2014/main" id="{D238A953-213F-4B0A-BF66-7B17A553B3AF}"/>
              </a:ext>
            </a:extLst>
          </p:cNvPr>
          <p:cNvSpPr>
            <a:spLocks noGrp="1"/>
          </p:cNvSpPr>
          <p:nvPr>
            <p:ph type="title"/>
          </p:nvPr>
        </p:nvSpPr>
        <p:spPr>
          <a:xfrm>
            <a:off x="91835" y="81152"/>
            <a:ext cx="12002193" cy="599885"/>
          </a:xfrm>
        </p:spPr>
        <p:txBody>
          <a:bodyPr/>
          <a:lstStyle>
            <a:lvl1pPr>
              <a:defRPr>
                <a:latin typeface="Arial Black" panose="020B0A04020102020204" pitchFamily="34" charset="0"/>
              </a:defRPr>
            </a:lvl1pPr>
          </a:lstStyle>
          <a:p>
            <a:r>
              <a:rPr lang="en-US"/>
              <a:t>Click to edit Master title style</a:t>
            </a:r>
          </a:p>
        </p:txBody>
      </p:sp>
    </p:spTree>
    <p:extLst>
      <p:ext uri="{BB962C8B-B14F-4D97-AF65-F5344CB8AC3E}">
        <p14:creationId xmlns:p14="http://schemas.microsoft.com/office/powerpoint/2010/main" val="33504365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14FE12-FE4A-44BF-B6EA-4E5AAAA7F29E}"/>
              </a:ext>
            </a:extLst>
          </p:cNvPr>
          <p:cNvSpPr>
            <a:spLocks noGrp="1"/>
          </p:cNvSpPr>
          <p:nvPr>
            <p:ph type="dt" sz="half" idx="10"/>
          </p:nvPr>
        </p:nvSpPr>
        <p:spPr/>
        <p:txBody>
          <a:bodyPr/>
          <a:lstStyle/>
          <a:p>
            <a:fld id="{431C75FC-A722-40C4-9AC4-4AA1FDC383C6}" type="datetime1">
              <a:rPr lang="en-US" smtClean="0"/>
              <a:t>2/27/2026</a:t>
            </a:fld>
            <a:endParaRPr lang="en-US"/>
          </a:p>
        </p:txBody>
      </p:sp>
      <p:sp>
        <p:nvSpPr>
          <p:cNvPr id="4" name="Slide Number Placeholder 3">
            <a:extLst>
              <a:ext uri="{FF2B5EF4-FFF2-40B4-BE49-F238E27FC236}">
                <a16:creationId xmlns:a16="http://schemas.microsoft.com/office/drawing/2014/main" id="{45318CF0-CCBC-4BF8-81CE-94E2677F6564}"/>
              </a:ext>
            </a:extLst>
          </p:cNvPr>
          <p:cNvSpPr>
            <a:spLocks noGrp="1"/>
          </p:cNvSpPr>
          <p:nvPr>
            <p:ph type="sldNum" sz="quarter" idx="12"/>
          </p:nvPr>
        </p:nvSpPr>
        <p:spPr/>
        <p:txBody>
          <a:bodyPr/>
          <a:lstStyle/>
          <a:p>
            <a:fld id="{A07422D7-3A68-489A-8591-E21FB2B4735F}" type="slidenum">
              <a:rPr lang="en-US" smtClean="0"/>
              <a:t>‹#›</a:t>
            </a:fld>
            <a:endParaRPr lang="en-US"/>
          </a:p>
        </p:txBody>
      </p:sp>
      <p:pic>
        <p:nvPicPr>
          <p:cNvPr id="6" name="Picture 5" descr="Logo&#10;&#10;Description automatically generated">
            <a:extLst>
              <a:ext uri="{FF2B5EF4-FFF2-40B4-BE49-F238E27FC236}">
                <a16:creationId xmlns:a16="http://schemas.microsoft.com/office/drawing/2014/main" id="{973E2E1B-0821-4A4A-A6AD-2118A303704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24931"/>
            <a:ext cx="1280160" cy="426720"/>
          </a:xfrm>
          <a:prstGeom prst="rect">
            <a:avLst/>
          </a:prstGeom>
        </p:spPr>
      </p:pic>
    </p:spTree>
    <p:extLst>
      <p:ext uri="{BB962C8B-B14F-4D97-AF65-F5344CB8AC3E}">
        <p14:creationId xmlns:p14="http://schemas.microsoft.com/office/powerpoint/2010/main" val="25092077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2" name="Picture 1" descr="Logo&#10;&#10;Description automatically generated">
            <a:extLst>
              <a:ext uri="{FF2B5EF4-FFF2-40B4-BE49-F238E27FC236}">
                <a16:creationId xmlns:a16="http://schemas.microsoft.com/office/drawing/2014/main" id="{17BB25CE-F8BA-49E6-A054-A4062099CCB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24931"/>
            <a:ext cx="1280160" cy="426720"/>
          </a:xfrm>
          <a:prstGeom prst="rect">
            <a:avLst/>
          </a:prstGeom>
        </p:spPr>
      </p:pic>
    </p:spTree>
    <p:extLst>
      <p:ext uri="{BB962C8B-B14F-4D97-AF65-F5344CB8AC3E}">
        <p14:creationId xmlns:p14="http://schemas.microsoft.com/office/powerpoint/2010/main" val="311812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Main 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02D31-FBB1-4CB5-B65E-823EAFE02800}"/>
              </a:ext>
            </a:extLst>
          </p:cNvPr>
          <p:cNvSpPr>
            <a:spLocks noGrp="1"/>
          </p:cNvSpPr>
          <p:nvPr>
            <p:ph type="ctrTitle"/>
          </p:nvPr>
        </p:nvSpPr>
        <p:spPr>
          <a:xfrm>
            <a:off x="1524000" y="2316163"/>
            <a:ext cx="9144000" cy="841578"/>
          </a:xfrm>
        </p:spPr>
        <p:txBody>
          <a:bodyPr anchor="b">
            <a:normAutofit/>
          </a:bodyPr>
          <a:lstStyle>
            <a:lvl1pPr algn="ctr">
              <a:defRPr sz="3200">
                <a:latin typeface="Arial Black" panose="020B0A040201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4555F75E-403C-4D59-8096-7504BCC4602A}"/>
              </a:ext>
            </a:extLst>
          </p:cNvPr>
          <p:cNvSpPr>
            <a:spLocks noGrp="1"/>
          </p:cNvSpPr>
          <p:nvPr>
            <p:ph type="subTitle" idx="1"/>
          </p:nvPr>
        </p:nvSpPr>
        <p:spPr>
          <a:xfrm>
            <a:off x="1524000" y="3274689"/>
            <a:ext cx="9144000" cy="640778"/>
          </a:xfrm>
        </p:spPr>
        <p:txBody>
          <a:bodyPr/>
          <a:lstStyle>
            <a:lvl1pPr marL="0" indent="0" algn="ctr">
              <a:buNone/>
              <a:defRPr sz="2400" b="1">
                <a:solidFill>
                  <a:schemeClr val="accent1"/>
                </a:solidFill>
                <a:latin typeface="+mj-lt"/>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2BDCA60-3FCC-477F-85F8-598C340DDD6E}"/>
              </a:ext>
            </a:extLst>
          </p:cNvPr>
          <p:cNvSpPr>
            <a:spLocks noGrp="1"/>
          </p:cNvSpPr>
          <p:nvPr>
            <p:ph type="dt" sz="half" idx="10"/>
          </p:nvPr>
        </p:nvSpPr>
        <p:spPr/>
        <p:txBody>
          <a:bodyPr/>
          <a:lstStyle>
            <a:lvl1pPr>
              <a:defRPr sz="1600" b="1"/>
            </a:lvl1pPr>
          </a:lstStyle>
          <a:p>
            <a:fld id="{22263A30-C6CE-4FFB-9B40-62E8759CDC5F}" type="datetime1">
              <a:rPr lang="en-US" smtClean="0"/>
              <a:t>2/27/2026</a:t>
            </a:fld>
            <a:endParaRPr lang="en-US"/>
          </a:p>
        </p:txBody>
      </p:sp>
      <p:pic>
        <p:nvPicPr>
          <p:cNvPr id="7" name="Picture 6" descr="Text&#10;&#10;Description automatically generated">
            <a:extLst>
              <a:ext uri="{FF2B5EF4-FFF2-40B4-BE49-F238E27FC236}">
                <a16:creationId xmlns:a16="http://schemas.microsoft.com/office/drawing/2014/main" id="{45C5B7B6-9530-4B5E-ABB0-5DDB925F102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875713" y="4519620"/>
            <a:ext cx="3804476" cy="1426679"/>
          </a:xfrm>
          <a:prstGeom prst="rect">
            <a:avLst/>
          </a:prstGeom>
        </p:spPr>
      </p:pic>
      <p:pic>
        <p:nvPicPr>
          <p:cNvPr id="8" name="Picture 7" descr="Logo&#10;&#10;Description automatically generated">
            <a:extLst>
              <a:ext uri="{FF2B5EF4-FFF2-40B4-BE49-F238E27FC236}">
                <a16:creationId xmlns:a16="http://schemas.microsoft.com/office/drawing/2014/main" id="{FD215FE3-D7C5-470C-B7AD-51D77E3B766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18316" y="4543718"/>
            <a:ext cx="1378482" cy="1378482"/>
          </a:xfrm>
          <a:prstGeom prst="rect">
            <a:avLst/>
          </a:prstGeom>
        </p:spPr>
      </p:pic>
    </p:spTree>
    <p:extLst>
      <p:ext uri="{BB962C8B-B14F-4D97-AF65-F5344CB8AC3E}">
        <p14:creationId xmlns:p14="http://schemas.microsoft.com/office/powerpoint/2010/main" val="694580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4BF20-A192-4DC2-A23E-A44D67EF1F87}"/>
              </a:ext>
            </a:extLst>
          </p:cNvPr>
          <p:cNvSpPr>
            <a:spLocks noGrp="1"/>
          </p:cNvSpPr>
          <p:nvPr>
            <p:ph type="title"/>
          </p:nvPr>
        </p:nvSpPr>
        <p:spPr>
          <a:xfrm>
            <a:off x="91835" y="81152"/>
            <a:ext cx="12002193" cy="599885"/>
          </a:xfrm>
        </p:spPr>
        <p:txBody>
          <a:bodyPr/>
          <a:lstStyle>
            <a:lvl1pPr>
              <a:defRPr>
                <a:latin typeface="Arial Black" panose="020B0A04020102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B5D337DE-D3BE-4271-B8FE-CA07D5FBA1EC}"/>
              </a:ext>
            </a:extLst>
          </p:cNvPr>
          <p:cNvSpPr>
            <a:spLocks noGrp="1"/>
          </p:cNvSpPr>
          <p:nvPr>
            <p:ph idx="1"/>
          </p:nvPr>
        </p:nvSpPr>
        <p:spPr>
          <a:xfrm>
            <a:off x="91834" y="762000"/>
            <a:ext cx="12002193" cy="5414963"/>
          </a:xfrm>
        </p:spPr>
        <p:txBody>
          <a:bodyPr/>
          <a:lstStyle>
            <a:lvl1pPr>
              <a:defRPr>
                <a:latin typeface="+mn-lt"/>
                <a:cs typeface="Arial" panose="020B0604020202020204" pitchFamily="34" charset="0"/>
              </a:defRPr>
            </a:lvl1pPr>
            <a:lvl2pPr>
              <a:defRPr>
                <a:latin typeface="+mn-lt"/>
                <a:cs typeface="Arial" panose="020B0604020202020204" pitchFamily="34" charset="0"/>
              </a:defRPr>
            </a:lvl2pPr>
            <a:lvl3pPr>
              <a:defRPr>
                <a:latin typeface="+mn-lt"/>
                <a:cs typeface="Arial" panose="020B0604020202020204" pitchFamily="34" charset="0"/>
              </a:defRPr>
            </a:lvl3pPr>
            <a:lvl4pPr>
              <a:defRPr>
                <a:latin typeface="+mn-lt"/>
                <a:cs typeface="Arial" panose="020B0604020202020204" pitchFamily="34" charset="0"/>
              </a:defRPr>
            </a:lvl4pPr>
            <a:lvl5pPr>
              <a:defRPr>
                <a:latin typeface="+mn-lt"/>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36598C-2132-4DBD-9EC8-796DDA67D3D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6" name="Slide Number Placeholder 5">
            <a:extLst>
              <a:ext uri="{FF2B5EF4-FFF2-40B4-BE49-F238E27FC236}">
                <a16:creationId xmlns:a16="http://schemas.microsoft.com/office/drawing/2014/main" id="{F1BA8E93-5025-40EB-BF59-7FD06C0B5F4B}"/>
              </a:ext>
            </a:extLst>
          </p:cNvPr>
          <p:cNvSpPr>
            <a:spLocks noGrp="1"/>
          </p:cNvSpPr>
          <p:nvPr>
            <p:ph type="sldNum" sz="quarter" idx="12"/>
          </p:nvPr>
        </p:nvSpPr>
        <p:spPr/>
        <p:txBody>
          <a:bodyPr/>
          <a:lstStyle/>
          <a:p>
            <a:fld id="{A07422D7-3A68-489A-8591-E21FB2B4735F}" type="slidenum">
              <a:rPr lang="en-US" smtClean="0"/>
              <a:t>‹#›</a:t>
            </a:fld>
            <a:endParaRPr lang="en-US"/>
          </a:p>
        </p:txBody>
      </p:sp>
      <p:pic>
        <p:nvPicPr>
          <p:cNvPr id="7" name="Picture 6" descr="Logo&#10;&#10;Description automatically generated">
            <a:extLst>
              <a:ext uri="{FF2B5EF4-FFF2-40B4-BE49-F238E27FC236}">
                <a16:creationId xmlns:a16="http://schemas.microsoft.com/office/drawing/2014/main" id="{2F1BD229-02B2-4A9B-9032-41DAD1547DD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24931"/>
            <a:ext cx="1280160" cy="426720"/>
          </a:xfrm>
          <a:prstGeom prst="rect">
            <a:avLst/>
          </a:prstGeom>
        </p:spPr>
      </p:pic>
    </p:spTree>
    <p:extLst>
      <p:ext uri="{BB962C8B-B14F-4D97-AF65-F5344CB8AC3E}">
        <p14:creationId xmlns:p14="http://schemas.microsoft.com/office/powerpoint/2010/main" val="2764671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small text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4BF20-A192-4DC2-A23E-A44D67EF1F87}"/>
              </a:ext>
            </a:extLst>
          </p:cNvPr>
          <p:cNvSpPr>
            <a:spLocks noGrp="1"/>
          </p:cNvSpPr>
          <p:nvPr>
            <p:ph type="title"/>
          </p:nvPr>
        </p:nvSpPr>
        <p:spPr>
          <a:xfrm>
            <a:off x="98367" y="1848992"/>
            <a:ext cx="12002193" cy="599885"/>
          </a:xfrm>
        </p:spPr>
        <p:txBody>
          <a:bodyPr/>
          <a:lstStyle>
            <a:lvl1pPr>
              <a:defRPr>
                <a:latin typeface="Arial Black" panose="020B0A04020102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B5D337DE-D3BE-4271-B8FE-CA07D5FBA1EC}"/>
              </a:ext>
            </a:extLst>
          </p:cNvPr>
          <p:cNvSpPr>
            <a:spLocks noGrp="1"/>
          </p:cNvSpPr>
          <p:nvPr>
            <p:ph idx="1"/>
          </p:nvPr>
        </p:nvSpPr>
        <p:spPr>
          <a:xfrm>
            <a:off x="487680" y="2560320"/>
            <a:ext cx="11216640" cy="2600643"/>
          </a:xfrm>
        </p:spPr>
        <p:txBody>
          <a:bodyPr/>
          <a:lstStyle>
            <a:lvl1pPr>
              <a:defRPr>
                <a:latin typeface="+mn-lt"/>
                <a:cs typeface="Arial" panose="020B0604020202020204" pitchFamily="34" charset="0"/>
              </a:defRPr>
            </a:lvl1pPr>
            <a:lvl2pPr>
              <a:defRPr>
                <a:latin typeface="+mn-lt"/>
                <a:cs typeface="Arial" panose="020B0604020202020204" pitchFamily="34" charset="0"/>
              </a:defRPr>
            </a:lvl2pPr>
            <a:lvl3pPr>
              <a:defRPr>
                <a:latin typeface="+mn-lt"/>
                <a:cs typeface="Arial" panose="020B0604020202020204" pitchFamily="34" charset="0"/>
              </a:defRPr>
            </a:lvl3pPr>
            <a:lvl4pPr>
              <a:defRPr>
                <a:latin typeface="+mn-lt"/>
                <a:cs typeface="Arial" panose="020B0604020202020204" pitchFamily="34" charset="0"/>
              </a:defRPr>
            </a:lvl4pPr>
            <a:lvl5pPr>
              <a:defRPr>
                <a:latin typeface="+mn-lt"/>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36598C-2132-4DBD-9EC8-796DDA67D3D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6" name="Slide Number Placeholder 5">
            <a:extLst>
              <a:ext uri="{FF2B5EF4-FFF2-40B4-BE49-F238E27FC236}">
                <a16:creationId xmlns:a16="http://schemas.microsoft.com/office/drawing/2014/main" id="{F1BA8E93-5025-40EB-BF59-7FD06C0B5F4B}"/>
              </a:ext>
            </a:extLst>
          </p:cNvPr>
          <p:cNvSpPr>
            <a:spLocks noGrp="1"/>
          </p:cNvSpPr>
          <p:nvPr>
            <p:ph type="sldNum" sz="quarter" idx="12"/>
          </p:nvPr>
        </p:nvSpPr>
        <p:spPr/>
        <p:txBody>
          <a:bodyPr/>
          <a:lstStyle/>
          <a:p>
            <a:fld id="{A07422D7-3A68-489A-8591-E21FB2B4735F}" type="slidenum">
              <a:rPr lang="en-US" smtClean="0"/>
              <a:t>‹#›</a:t>
            </a:fld>
            <a:endParaRPr lang="en-US"/>
          </a:p>
        </p:txBody>
      </p:sp>
      <p:pic>
        <p:nvPicPr>
          <p:cNvPr id="7" name="Picture 6" descr="Logo&#10;&#10;Description automatically generated">
            <a:extLst>
              <a:ext uri="{FF2B5EF4-FFF2-40B4-BE49-F238E27FC236}">
                <a16:creationId xmlns:a16="http://schemas.microsoft.com/office/drawing/2014/main" id="{2F1BD229-02B2-4A9B-9032-41DAD1547DD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24931"/>
            <a:ext cx="1280160" cy="426720"/>
          </a:xfrm>
          <a:prstGeom prst="rect">
            <a:avLst/>
          </a:prstGeom>
        </p:spPr>
      </p:pic>
    </p:spTree>
    <p:extLst>
      <p:ext uri="{BB962C8B-B14F-4D97-AF65-F5344CB8AC3E}">
        <p14:creationId xmlns:p14="http://schemas.microsoft.com/office/powerpoint/2010/main" val="1132335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FAQ">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4BF20-A192-4DC2-A23E-A44D67EF1F87}"/>
              </a:ext>
            </a:extLst>
          </p:cNvPr>
          <p:cNvSpPr>
            <a:spLocks noGrp="1"/>
          </p:cNvSpPr>
          <p:nvPr>
            <p:ph type="title"/>
          </p:nvPr>
        </p:nvSpPr>
        <p:spPr>
          <a:xfrm>
            <a:off x="3474720" y="1515984"/>
            <a:ext cx="8620758" cy="893286"/>
          </a:xfrm>
        </p:spPr>
        <p:txBody>
          <a:bodyPr/>
          <a:lstStyle>
            <a:lvl1pPr>
              <a:defRPr>
                <a:latin typeface="Arial Black" panose="020B0A04020102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B5D337DE-D3BE-4271-B8FE-CA07D5FBA1EC}"/>
              </a:ext>
            </a:extLst>
          </p:cNvPr>
          <p:cNvSpPr>
            <a:spLocks noGrp="1"/>
          </p:cNvSpPr>
          <p:nvPr>
            <p:ph idx="1"/>
          </p:nvPr>
        </p:nvSpPr>
        <p:spPr>
          <a:xfrm>
            <a:off x="3474720" y="2560320"/>
            <a:ext cx="8229599" cy="2600643"/>
          </a:xfrm>
        </p:spPr>
        <p:txBody>
          <a:bodyPr/>
          <a:lstStyle>
            <a:lvl1pPr>
              <a:defRPr>
                <a:latin typeface="+mn-lt"/>
                <a:cs typeface="Arial" panose="020B0604020202020204" pitchFamily="34" charset="0"/>
              </a:defRPr>
            </a:lvl1pPr>
            <a:lvl2pPr>
              <a:defRPr>
                <a:latin typeface="+mn-lt"/>
                <a:cs typeface="Arial" panose="020B0604020202020204" pitchFamily="34" charset="0"/>
              </a:defRPr>
            </a:lvl2pPr>
            <a:lvl3pPr>
              <a:defRPr>
                <a:latin typeface="+mn-lt"/>
                <a:cs typeface="Arial" panose="020B0604020202020204" pitchFamily="34" charset="0"/>
              </a:defRPr>
            </a:lvl3pPr>
            <a:lvl4pPr>
              <a:defRPr>
                <a:latin typeface="+mn-lt"/>
                <a:cs typeface="Arial" panose="020B0604020202020204" pitchFamily="34" charset="0"/>
              </a:defRPr>
            </a:lvl4pPr>
            <a:lvl5pPr>
              <a:defRPr>
                <a:latin typeface="+mn-lt"/>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36598C-2132-4DBD-9EC8-796DDA67D3D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6" name="Slide Number Placeholder 5">
            <a:extLst>
              <a:ext uri="{FF2B5EF4-FFF2-40B4-BE49-F238E27FC236}">
                <a16:creationId xmlns:a16="http://schemas.microsoft.com/office/drawing/2014/main" id="{F1BA8E93-5025-40EB-BF59-7FD06C0B5F4B}"/>
              </a:ext>
            </a:extLst>
          </p:cNvPr>
          <p:cNvSpPr>
            <a:spLocks noGrp="1"/>
          </p:cNvSpPr>
          <p:nvPr>
            <p:ph type="sldNum" sz="quarter" idx="12"/>
          </p:nvPr>
        </p:nvSpPr>
        <p:spPr/>
        <p:txBody>
          <a:bodyPr/>
          <a:lstStyle/>
          <a:p>
            <a:fld id="{A07422D7-3A68-489A-8591-E21FB2B4735F}" type="slidenum">
              <a:rPr lang="en-US" smtClean="0"/>
              <a:t>‹#›</a:t>
            </a:fld>
            <a:endParaRPr lang="en-US"/>
          </a:p>
        </p:txBody>
      </p:sp>
      <p:pic>
        <p:nvPicPr>
          <p:cNvPr id="7" name="Picture 6" descr="Logo&#10;&#10;Description automatically generated">
            <a:extLst>
              <a:ext uri="{FF2B5EF4-FFF2-40B4-BE49-F238E27FC236}">
                <a16:creationId xmlns:a16="http://schemas.microsoft.com/office/drawing/2014/main" id="{2F1BD229-02B2-4A9B-9032-41DAD1547DD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24931"/>
            <a:ext cx="1280160" cy="426720"/>
          </a:xfrm>
          <a:prstGeom prst="rect">
            <a:avLst/>
          </a:prstGeom>
        </p:spPr>
      </p:pic>
      <p:pic>
        <p:nvPicPr>
          <p:cNvPr id="5" name="Graphic 4" descr="Questions with solid fill">
            <a:extLst>
              <a:ext uri="{FF2B5EF4-FFF2-40B4-BE49-F238E27FC236}">
                <a16:creationId xmlns:a16="http://schemas.microsoft.com/office/drawing/2014/main" id="{0721BD61-A9F2-E102-FC82-118F1E2B6BAB}"/>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0" y="1555591"/>
            <a:ext cx="3320097" cy="3320097"/>
          </a:xfrm>
          <a:prstGeom prst="rect">
            <a:avLst/>
          </a:prstGeom>
        </p:spPr>
      </p:pic>
    </p:spTree>
    <p:extLst>
      <p:ext uri="{BB962C8B-B14F-4D97-AF65-F5344CB8AC3E}">
        <p14:creationId xmlns:p14="http://schemas.microsoft.com/office/powerpoint/2010/main" val="3796412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1DBA8B3-0128-4518-BC0F-187C4E6117E3}"/>
              </a:ext>
            </a:extLst>
          </p:cNvPr>
          <p:cNvSpPr/>
          <p:nvPr userDrawn="1"/>
        </p:nvSpPr>
        <p:spPr>
          <a:xfrm>
            <a:off x="0" y="0"/>
            <a:ext cx="12192000" cy="635634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304BF20-A192-4DC2-A23E-A44D67EF1F87}"/>
              </a:ext>
            </a:extLst>
          </p:cNvPr>
          <p:cNvSpPr>
            <a:spLocks noGrp="1"/>
          </p:cNvSpPr>
          <p:nvPr>
            <p:ph type="title"/>
          </p:nvPr>
        </p:nvSpPr>
        <p:spPr>
          <a:xfrm>
            <a:off x="91835" y="81152"/>
            <a:ext cx="12002193" cy="599885"/>
          </a:xfrm>
        </p:spPr>
        <p:txBody>
          <a:bodyPr/>
          <a:lstStyle>
            <a:lvl1pPr>
              <a:defRPr>
                <a:solidFill>
                  <a:schemeClr val="bg1"/>
                </a:solidFill>
                <a:latin typeface="Arial Black" panose="020B0A04020102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B5D337DE-D3BE-4271-B8FE-CA07D5FBA1EC}"/>
              </a:ext>
            </a:extLst>
          </p:cNvPr>
          <p:cNvSpPr>
            <a:spLocks noGrp="1"/>
          </p:cNvSpPr>
          <p:nvPr>
            <p:ph idx="1"/>
          </p:nvPr>
        </p:nvSpPr>
        <p:spPr>
          <a:xfrm>
            <a:off x="91834" y="762000"/>
            <a:ext cx="12002193" cy="5414963"/>
          </a:xfrm>
        </p:spPr>
        <p:txBody>
          <a:bodyPr/>
          <a:lstStyle>
            <a:lvl1pPr>
              <a:defRPr>
                <a:solidFill>
                  <a:schemeClr val="bg1"/>
                </a:solidFill>
                <a:latin typeface="+mn-lt"/>
                <a:cs typeface="Arial" panose="020B0604020202020204" pitchFamily="34" charset="0"/>
              </a:defRPr>
            </a:lvl1pPr>
            <a:lvl2pPr>
              <a:defRPr>
                <a:solidFill>
                  <a:schemeClr val="bg1"/>
                </a:solidFill>
                <a:latin typeface="+mn-lt"/>
                <a:cs typeface="Arial" panose="020B0604020202020204" pitchFamily="34" charset="0"/>
              </a:defRPr>
            </a:lvl2pPr>
            <a:lvl3pPr>
              <a:defRPr>
                <a:solidFill>
                  <a:schemeClr val="bg1"/>
                </a:solidFill>
                <a:latin typeface="+mn-lt"/>
                <a:cs typeface="Arial" panose="020B0604020202020204" pitchFamily="34" charset="0"/>
              </a:defRPr>
            </a:lvl3pPr>
            <a:lvl4pPr>
              <a:defRPr>
                <a:solidFill>
                  <a:schemeClr val="bg1"/>
                </a:solidFill>
                <a:latin typeface="+mn-lt"/>
                <a:cs typeface="Arial" panose="020B0604020202020204" pitchFamily="34" charset="0"/>
              </a:defRPr>
            </a:lvl4pPr>
            <a:lvl5pPr>
              <a:defRPr>
                <a:solidFill>
                  <a:schemeClr val="bg1"/>
                </a:solidFill>
                <a:latin typeface="+mn-lt"/>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36598C-2132-4DBD-9EC8-796DDA67D3D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6" name="Slide Number Placeholder 5">
            <a:extLst>
              <a:ext uri="{FF2B5EF4-FFF2-40B4-BE49-F238E27FC236}">
                <a16:creationId xmlns:a16="http://schemas.microsoft.com/office/drawing/2014/main" id="{F1BA8E93-5025-40EB-BF59-7FD06C0B5F4B}"/>
              </a:ext>
            </a:extLst>
          </p:cNvPr>
          <p:cNvSpPr>
            <a:spLocks noGrp="1"/>
          </p:cNvSpPr>
          <p:nvPr>
            <p:ph type="sldNum" sz="quarter" idx="12"/>
          </p:nvPr>
        </p:nvSpPr>
        <p:spPr/>
        <p:txBody>
          <a:bodyPr/>
          <a:lstStyle/>
          <a:p>
            <a:fld id="{A07422D7-3A68-489A-8591-E21FB2B4735F}" type="slidenum">
              <a:rPr lang="en-US" smtClean="0"/>
              <a:t>‹#›</a:t>
            </a:fld>
            <a:endParaRPr lang="en-US"/>
          </a:p>
        </p:txBody>
      </p:sp>
      <p:pic>
        <p:nvPicPr>
          <p:cNvPr id="7" name="Picture 6" descr="Logo&#10;&#10;Description automatically generated">
            <a:extLst>
              <a:ext uri="{FF2B5EF4-FFF2-40B4-BE49-F238E27FC236}">
                <a16:creationId xmlns:a16="http://schemas.microsoft.com/office/drawing/2014/main" id="{2F1BD229-02B2-4A9B-9032-41DAD1547DD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24931"/>
            <a:ext cx="1280160" cy="426720"/>
          </a:xfrm>
          <a:prstGeom prst="rect">
            <a:avLst/>
          </a:prstGeom>
        </p:spPr>
      </p:pic>
    </p:spTree>
    <p:extLst>
      <p:ext uri="{BB962C8B-B14F-4D97-AF65-F5344CB8AC3E}">
        <p14:creationId xmlns:p14="http://schemas.microsoft.com/office/powerpoint/2010/main" val="2526051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rogram Details">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1DBA8B3-0128-4518-BC0F-187C4E6117E3}"/>
              </a:ext>
            </a:extLst>
          </p:cNvPr>
          <p:cNvSpPr/>
          <p:nvPr userDrawn="1"/>
        </p:nvSpPr>
        <p:spPr>
          <a:xfrm>
            <a:off x="0" y="0"/>
            <a:ext cx="12192000" cy="635634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304BF20-A192-4DC2-A23E-A44D67EF1F87}"/>
              </a:ext>
            </a:extLst>
          </p:cNvPr>
          <p:cNvSpPr>
            <a:spLocks noGrp="1"/>
          </p:cNvSpPr>
          <p:nvPr>
            <p:ph type="title"/>
          </p:nvPr>
        </p:nvSpPr>
        <p:spPr>
          <a:xfrm>
            <a:off x="91836" y="81152"/>
            <a:ext cx="7548104" cy="975198"/>
          </a:xfrm>
        </p:spPr>
        <p:txBody>
          <a:bodyPr/>
          <a:lstStyle>
            <a:lvl1pPr>
              <a:defRPr>
                <a:solidFill>
                  <a:schemeClr val="bg1"/>
                </a:solidFill>
                <a:latin typeface="Arial Black" panose="020B0A04020102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B5D337DE-D3BE-4271-B8FE-CA07D5FBA1EC}"/>
              </a:ext>
            </a:extLst>
          </p:cNvPr>
          <p:cNvSpPr>
            <a:spLocks noGrp="1"/>
          </p:cNvSpPr>
          <p:nvPr>
            <p:ph idx="1"/>
          </p:nvPr>
        </p:nvSpPr>
        <p:spPr>
          <a:xfrm>
            <a:off x="91835" y="2225871"/>
            <a:ext cx="7548104" cy="3457158"/>
          </a:xfrm>
          <a:solidFill>
            <a:schemeClr val="bg2">
              <a:alpha val="80000"/>
            </a:schemeClr>
          </a:solidFill>
        </p:spPr>
        <p:txBody>
          <a:bodyPr/>
          <a:lstStyle>
            <a:lvl1pPr>
              <a:lnSpc>
                <a:spcPct val="100000"/>
              </a:lnSpc>
              <a:defRPr sz="2000">
                <a:solidFill>
                  <a:schemeClr val="tx1"/>
                </a:solidFill>
                <a:latin typeface="+mn-lt"/>
                <a:cs typeface="Arial" panose="020B0604020202020204" pitchFamily="34" charset="0"/>
              </a:defRPr>
            </a:lvl1pPr>
            <a:lvl2pPr>
              <a:lnSpc>
                <a:spcPct val="100000"/>
              </a:lnSpc>
              <a:defRPr sz="1800">
                <a:solidFill>
                  <a:schemeClr val="tx1"/>
                </a:solidFill>
                <a:latin typeface="+mn-lt"/>
                <a:cs typeface="Arial" panose="020B0604020202020204" pitchFamily="34" charset="0"/>
              </a:defRPr>
            </a:lvl2pPr>
            <a:lvl3pPr>
              <a:lnSpc>
                <a:spcPct val="100000"/>
              </a:lnSpc>
              <a:defRPr sz="1600">
                <a:solidFill>
                  <a:schemeClr val="tx1"/>
                </a:solidFill>
                <a:latin typeface="+mn-lt"/>
                <a:cs typeface="Arial" panose="020B0604020202020204" pitchFamily="34" charset="0"/>
              </a:defRPr>
            </a:lvl3pPr>
            <a:lvl4pPr>
              <a:lnSpc>
                <a:spcPct val="100000"/>
              </a:lnSpc>
              <a:defRPr sz="1400">
                <a:solidFill>
                  <a:schemeClr val="tx1"/>
                </a:solidFill>
                <a:latin typeface="+mn-lt"/>
                <a:cs typeface="Arial" panose="020B0604020202020204" pitchFamily="34" charset="0"/>
              </a:defRPr>
            </a:lvl4pPr>
            <a:lvl5pPr>
              <a:lnSpc>
                <a:spcPct val="100000"/>
              </a:lnSpc>
              <a:defRPr sz="1200">
                <a:solidFill>
                  <a:schemeClr val="tx1"/>
                </a:solidFill>
                <a:latin typeface="+mn-lt"/>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36598C-2132-4DBD-9EC8-796DDA67D3D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6" name="Slide Number Placeholder 5">
            <a:extLst>
              <a:ext uri="{FF2B5EF4-FFF2-40B4-BE49-F238E27FC236}">
                <a16:creationId xmlns:a16="http://schemas.microsoft.com/office/drawing/2014/main" id="{F1BA8E93-5025-40EB-BF59-7FD06C0B5F4B}"/>
              </a:ext>
            </a:extLst>
          </p:cNvPr>
          <p:cNvSpPr>
            <a:spLocks noGrp="1"/>
          </p:cNvSpPr>
          <p:nvPr>
            <p:ph type="sldNum" sz="quarter" idx="12"/>
          </p:nvPr>
        </p:nvSpPr>
        <p:spPr/>
        <p:txBody>
          <a:bodyPr/>
          <a:lstStyle/>
          <a:p>
            <a:fld id="{A07422D7-3A68-489A-8591-E21FB2B4735F}" type="slidenum">
              <a:rPr lang="en-US" smtClean="0"/>
              <a:t>‹#›</a:t>
            </a:fld>
            <a:endParaRPr lang="en-US"/>
          </a:p>
        </p:txBody>
      </p:sp>
      <p:pic>
        <p:nvPicPr>
          <p:cNvPr id="7" name="Picture 6" descr="Logo&#10;&#10;Description automatically generated">
            <a:extLst>
              <a:ext uri="{FF2B5EF4-FFF2-40B4-BE49-F238E27FC236}">
                <a16:creationId xmlns:a16="http://schemas.microsoft.com/office/drawing/2014/main" id="{2F1BD229-02B2-4A9B-9032-41DAD1547DD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24931"/>
            <a:ext cx="1280160" cy="426720"/>
          </a:xfrm>
          <a:prstGeom prst="rect">
            <a:avLst/>
          </a:prstGeom>
        </p:spPr>
      </p:pic>
      <p:sp>
        <p:nvSpPr>
          <p:cNvPr id="9" name="Text Placeholder 8">
            <a:extLst>
              <a:ext uri="{FF2B5EF4-FFF2-40B4-BE49-F238E27FC236}">
                <a16:creationId xmlns:a16="http://schemas.microsoft.com/office/drawing/2014/main" id="{DD74BC40-F217-2FCF-D6A1-9404458BD983}"/>
              </a:ext>
            </a:extLst>
          </p:cNvPr>
          <p:cNvSpPr>
            <a:spLocks noGrp="1"/>
          </p:cNvSpPr>
          <p:nvPr>
            <p:ph type="body" sz="quarter" idx="13"/>
          </p:nvPr>
        </p:nvSpPr>
        <p:spPr>
          <a:xfrm>
            <a:off x="91835" y="1123023"/>
            <a:ext cx="7548104" cy="1021661"/>
          </a:xfrm>
        </p:spPr>
        <p:txBody>
          <a:bodyPr>
            <a:normAutofit/>
          </a:bodyPr>
          <a:lstStyle>
            <a:lvl1pPr marL="0" indent="0">
              <a:buNone/>
              <a:defRPr sz="2000"/>
            </a:lvl1pPr>
          </a:lstStyle>
          <a:p>
            <a:pPr lvl="0"/>
            <a:r>
              <a:rPr lang="en-US"/>
              <a:t>Click to edit Master text styles</a:t>
            </a:r>
          </a:p>
        </p:txBody>
      </p:sp>
      <p:sp>
        <p:nvSpPr>
          <p:cNvPr id="13" name="Rectangle 12">
            <a:extLst>
              <a:ext uri="{FF2B5EF4-FFF2-40B4-BE49-F238E27FC236}">
                <a16:creationId xmlns:a16="http://schemas.microsoft.com/office/drawing/2014/main" id="{3A3ACC60-47BC-B8F3-9C37-C1034EA1E376}"/>
              </a:ext>
            </a:extLst>
          </p:cNvPr>
          <p:cNvSpPr/>
          <p:nvPr userDrawn="1"/>
        </p:nvSpPr>
        <p:spPr>
          <a:xfrm>
            <a:off x="8153399" y="545235"/>
            <a:ext cx="4038601" cy="1454179"/>
          </a:xfrm>
          <a:prstGeom prst="rect">
            <a:avLst/>
          </a:prstGeom>
          <a:solidFill>
            <a:srgbClr val="FFFFFF">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9CFB3C2-6A1F-52D7-3CFE-68E28DDD5DC2}"/>
              </a:ext>
            </a:extLst>
          </p:cNvPr>
          <p:cNvSpPr/>
          <p:nvPr userDrawn="1"/>
        </p:nvSpPr>
        <p:spPr>
          <a:xfrm>
            <a:off x="8153400" y="2378496"/>
            <a:ext cx="4038600" cy="1454179"/>
          </a:xfrm>
          <a:prstGeom prst="rect">
            <a:avLst/>
          </a:prstGeom>
          <a:solidFill>
            <a:srgbClr val="FFFFFF">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7339ECD-02D7-D49E-6547-F0DA92069307}"/>
              </a:ext>
            </a:extLst>
          </p:cNvPr>
          <p:cNvSpPr/>
          <p:nvPr userDrawn="1"/>
        </p:nvSpPr>
        <p:spPr>
          <a:xfrm>
            <a:off x="8153399" y="4211758"/>
            <a:ext cx="4038599" cy="1454179"/>
          </a:xfrm>
          <a:prstGeom prst="rect">
            <a:avLst/>
          </a:prstGeom>
          <a:solidFill>
            <a:srgbClr val="FFFFFF">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 Placeholder 18">
            <a:extLst>
              <a:ext uri="{FF2B5EF4-FFF2-40B4-BE49-F238E27FC236}">
                <a16:creationId xmlns:a16="http://schemas.microsoft.com/office/drawing/2014/main" id="{F62D7921-B114-B628-6345-FDA90087350F}"/>
              </a:ext>
            </a:extLst>
          </p:cNvPr>
          <p:cNvSpPr>
            <a:spLocks noGrp="1"/>
          </p:cNvSpPr>
          <p:nvPr>
            <p:ph type="body" sz="quarter" idx="16"/>
          </p:nvPr>
        </p:nvSpPr>
        <p:spPr>
          <a:xfrm>
            <a:off x="8153399" y="544514"/>
            <a:ext cx="4038601" cy="344250"/>
          </a:xfrm>
        </p:spPr>
        <p:txBody>
          <a:bodyPr anchor="b">
            <a:normAutofit/>
          </a:bodyPr>
          <a:lstStyle>
            <a:lvl1pPr marL="0" indent="0" algn="ctr">
              <a:buNone/>
              <a:defRPr sz="2000" b="1">
                <a:solidFill>
                  <a:schemeClr val="tx1"/>
                </a:solidFill>
              </a:defRPr>
            </a:lvl1pPr>
          </a:lstStyle>
          <a:p>
            <a:pPr lvl="0"/>
            <a:r>
              <a:rPr lang="en-US"/>
              <a:t>Click to edit Master text styles</a:t>
            </a:r>
          </a:p>
        </p:txBody>
      </p:sp>
      <p:sp>
        <p:nvSpPr>
          <p:cNvPr id="20" name="Text Placeholder 18">
            <a:extLst>
              <a:ext uri="{FF2B5EF4-FFF2-40B4-BE49-F238E27FC236}">
                <a16:creationId xmlns:a16="http://schemas.microsoft.com/office/drawing/2014/main" id="{0AD6BF6E-C56D-FD8D-EDA3-973364ACB6F3}"/>
              </a:ext>
            </a:extLst>
          </p:cNvPr>
          <p:cNvSpPr>
            <a:spLocks noGrp="1"/>
          </p:cNvSpPr>
          <p:nvPr>
            <p:ph type="body" sz="quarter" idx="17"/>
          </p:nvPr>
        </p:nvSpPr>
        <p:spPr>
          <a:xfrm>
            <a:off x="8828088" y="2376712"/>
            <a:ext cx="3363912" cy="344250"/>
          </a:xfrm>
        </p:spPr>
        <p:txBody>
          <a:bodyPr>
            <a:normAutofit/>
          </a:bodyPr>
          <a:lstStyle>
            <a:lvl1pPr marL="0" indent="0" algn="ctr">
              <a:buNone/>
              <a:defRPr sz="2000" b="1">
                <a:solidFill>
                  <a:schemeClr val="tx1"/>
                </a:solidFill>
              </a:defRPr>
            </a:lvl1pPr>
          </a:lstStyle>
          <a:p>
            <a:pPr lvl="0"/>
            <a:r>
              <a:rPr lang="en-US"/>
              <a:t>Click to edit Master text styles</a:t>
            </a:r>
          </a:p>
        </p:txBody>
      </p:sp>
      <p:sp>
        <p:nvSpPr>
          <p:cNvPr id="21" name="Text Placeholder 18">
            <a:extLst>
              <a:ext uri="{FF2B5EF4-FFF2-40B4-BE49-F238E27FC236}">
                <a16:creationId xmlns:a16="http://schemas.microsoft.com/office/drawing/2014/main" id="{84482392-B769-73AC-2CAC-7DE36D7B43AA}"/>
              </a:ext>
            </a:extLst>
          </p:cNvPr>
          <p:cNvSpPr>
            <a:spLocks noGrp="1"/>
          </p:cNvSpPr>
          <p:nvPr>
            <p:ph type="body" sz="quarter" idx="18"/>
          </p:nvPr>
        </p:nvSpPr>
        <p:spPr>
          <a:xfrm>
            <a:off x="8827803" y="4224457"/>
            <a:ext cx="3363912" cy="344250"/>
          </a:xfrm>
        </p:spPr>
        <p:txBody>
          <a:bodyPr>
            <a:normAutofit/>
          </a:bodyPr>
          <a:lstStyle>
            <a:lvl1pPr marL="0" indent="0" algn="ctr">
              <a:buNone/>
              <a:defRPr sz="2000" b="1">
                <a:solidFill>
                  <a:schemeClr val="tx1"/>
                </a:solidFill>
              </a:defRPr>
            </a:lvl1pPr>
          </a:lstStyle>
          <a:p>
            <a:pPr lvl="0"/>
            <a:r>
              <a:rPr lang="en-US"/>
              <a:t>Click to edit Master text styles</a:t>
            </a:r>
          </a:p>
        </p:txBody>
      </p:sp>
      <p:pic>
        <p:nvPicPr>
          <p:cNvPr id="23" name="Graphic 22" descr="Research with solid fill">
            <a:extLst>
              <a:ext uri="{FF2B5EF4-FFF2-40B4-BE49-F238E27FC236}">
                <a16:creationId xmlns:a16="http://schemas.microsoft.com/office/drawing/2014/main" id="{066D6F8D-BC10-1CEF-AC0D-3A0578DE3A42}"/>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939851" y="880217"/>
            <a:ext cx="1021661" cy="1021661"/>
          </a:xfrm>
          <a:prstGeom prst="rect">
            <a:avLst/>
          </a:prstGeom>
        </p:spPr>
      </p:pic>
      <p:pic>
        <p:nvPicPr>
          <p:cNvPr id="27" name="Graphic 26" descr="Daily calendar with solid fill">
            <a:extLst>
              <a:ext uri="{FF2B5EF4-FFF2-40B4-BE49-F238E27FC236}">
                <a16:creationId xmlns:a16="http://schemas.microsoft.com/office/drawing/2014/main" id="{76A5F7F8-5E5F-19AC-DFC2-E387154BA808}"/>
              </a:ext>
            </a:extLst>
          </p:cNvPr>
          <p:cNvPicPr>
            <a:picLocks noChangeAspect="1"/>
          </p:cNvPicPr>
          <p:nvPr userDrawn="1"/>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848275" y="4396582"/>
            <a:ext cx="1165921" cy="1165921"/>
          </a:xfrm>
          <a:prstGeom prst="rect">
            <a:avLst/>
          </a:prstGeom>
        </p:spPr>
      </p:pic>
      <p:sp>
        <p:nvSpPr>
          <p:cNvPr id="29" name="Text Placeholder 28">
            <a:extLst>
              <a:ext uri="{FF2B5EF4-FFF2-40B4-BE49-F238E27FC236}">
                <a16:creationId xmlns:a16="http://schemas.microsoft.com/office/drawing/2014/main" id="{9B42B0E1-4740-A9A2-7B99-B91EA5C202E0}"/>
              </a:ext>
            </a:extLst>
          </p:cNvPr>
          <p:cNvSpPr>
            <a:spLocks noGrp="1"/>
          </p:cNvSpPr>
          <p:nvPr>
            <p:ph type="body" sz="quarter" idx="19"/>
          </p:nvPr>
        </p:nvSpPr>
        <p:spPr>
          <a:xfrm>
            <a:off x="9067800" y="901463"/>
            <a:ext cx="3124200" cy="1083467"/>
          </a:xfrm>
        </p:spPr>
        <p:txBody>
          <a:bodyPr>
            <a:normAutofit/>
          </a:bodyPr>
          <a:lstStyle>
            <a:lvl1pPr>
              <a:lnSpc>
                <a:spcPct val="100000"/>
              </a:lnSpc>
              <a:spcBef>
                <a:spcPts val="0"/>
              </a:spcBef>
              <a:defRPr sz="1400"/>
            </a:lvl1pPr>
          </a:lstStyle>
          <a:p>
            <a:pPr lvl="0"/>
            <a:r>
              <a:rPr lang="en-US"/>
              <a:t>Click to edit Master text styles</a:t>
            </a:r>
          </a:p>
        </p:txBody>
      </p:sp>
      <p:sp>
        <p:nvSpPr>
          <p:cNvPr id="30" name="Text Placeholder 28">
            <a:extLst>
              <a:ext uri="{FF2B5EF4-FFF2-40B4-BE49-F238E27FC236}">
                <a16:creationId xmlns:a16="http://schemas.microsoft.com/office/drawing/2014/main" id="{DCC700F8-CAA6-12AF-743D-B0C7EE030144}"/>
              </a:ext>
            </a:extLst>
          </p:cNvPr>
          <p:cNvSpPr>
            <a:spLocks noGrp="1"/>
          </p:cNvSpPr>
          <p:nvPr>
            <p:ph type="body" sz="quarter" idx="20"/>
          </p:nvPr>
        </p:nvSpPr>
        <p:spPr>
          <a:xfrm>
            <a:off x="9067800" y="2642059"/>
            <a:ext cx="3124200" cy="1190616"/>
          </a:xfrm>
        </p:spPr>
        <p:txBody>
          <a:bodyPr>
            <a:normAutofit/>
          </a:bodyPr>
          <a:lstStyle>
            <a:lvl1pPr>
              <a:lnSpc>
                <a:spcPct val="100000"/>
              </a:lnSpc>
              <a:spcBef>
                <a:spcPts val="0"/>
              </a:spcBef>
              <a:defRPr sz="1400"/>
            </a:lvl1pPr>
          </a:lstStyle>
          <a:p>
            <a:pPr lvl="0"/>
            <a:r>
              <a:rPr lang="en-US"/>
              <a:t>Click to edit Master text styles</a:t>
            </a:r>
          </a:p>
        </p:txBody>
      </p:sp>
      <p:sp>
        <p:nvSpPr>
          <p:cNvPr id="31" name="Text Placeholder 28">
            <a:extLst>
              <a:ext uri="{FF2B5EF4-FFF2-40B4-BE49-F238E27FC236}">
                <a16:creationId xmlns:a16="http://schemas.microsoft.com/office/drawing/2014/main" id="{8EB85AA3-6174-A473-05D9-20FD914B46E9}"/>
              </a:ext>
            </a:extLst>
          </p:cNvPr>
          <p:cNvSpPr>
            <a:spLocks noGrp="1"/>
          </p:cNvSpPr>
          <p:nvPr>
            <p:ph type="body" sz="quarter" idx="21"/>
          </p:nvPr>
        </p:nvSpPr>
        <p:spPr>
          <a:xfrm>
            <a:off x="9067800" y="4512981"/>
            <a:ext cx="3124200" cy="1152956"/>
          </a:xfrm>
        </p:spPr>
        <p:txBody>
          <a:bodyPr>
            <a:normAutofit/>
          </a:bodyPr>
          <a:lstStyle>
            <a:lvl1pPr>
              <a:lnSpc>
                <a:spcPct val="100000"/>
              </a:lnSpc>
              <a:spcBef>
                <a:spcPts val="0"/>
              </a:spcBef>
              <a:defRPr sz="1400"/>
            </a:lvl1pPr>
          </a:lstStyle>
          <a:p>
            <a:pPr lvl="0"/>
            <a:r>
              <a:rPr lang="en-US"/>
              <a:t>Click to edit Master text styles</a:t>
            </a:r>
          </a:p>
        </p:txBody>
      </p:sp>
      <p:sp>
        <p:nvSpPr>
          <p:cNvPr id="33" name="Text Placeholder 32">
            <a:extLst>
              <a:ext uri="{FF2B5EF4-FFF2-40B4-BE49-F238E27FC236}">
                <a16:creationId xmlns:a16="http://schemas.microsoft.com/office/drawing/2014/main" id="{75816A82-0B4B-1618-D967-1E6C0F338649}"/>
              </a:ext>
            </a:extLst>
          </p:cNvPr>
          <p:cNvSpPr>
            <a:spLocks noGrp="1"/>
          </p:cNvSpPr>
          <p:nvPr>
            <p:ph type="body" sz="quarter" idx="22"/>
          </p:nvPr>
        </p:nvSpPr>
        <p:spPr>
          <a:xfrm>
            <a:off x="2688977" y="5793240"/>
            <a:ext cx="3010048" cy="469990"/>
          </a:xfrm>
          <a:solidFill>
            <a:schemeClr val="bg2"/>
          </a:solidFill>
          <a:ln w="57150">
            <a:solidFill>
              <a:schemeClr val="accent2"/>
            </a:solidFill>
          </a:ln>
        </p:spPr>
        <p:txBody>
          <a:bodyPr anchor="ctr">
            <a:normAutofit/>
          </a:bodyPr>
          <a:lstStyle>
            <a:lvl1pPr marL="0" indent="0" algn="ctr">
              <a:buNone/>
              <a:defRPr sz="1800"/>
            </a:lvl1pPr>
          </a:lstStyle>
          <a:p>
            <a:pPr lvl="0"/>
            <a:r>
              <a:rPr lang="en-US"/>
              <a:t>Click to edit Master text styles</a:t>
            </a:r>
          </a:p>
        </p:txBody>
      </p:sp>
      <p:sp>
        <p:nvSpPr>
          <p:cNvPr id="34" name="Text Placeholder 32">
            <a:extLst>
              <a:ext uri="{FF2B5EF4-FFF2-40B4-BE49-F238E27FC236}">
                <a16:creationId xmlns:a16="http://schemas.microsoft.com/office/drawing/2014/main" id="{4C7EA2BF-4ACC-EE91-23CF-95ACD9A1245D}"/>
              </a:ext>
            </a:extLst>
          </p:cNvPr>
          <p:cNvSpPr>
            <a:spLocks noGrp="1"/>
          </p:cNvSpPr>
          <p:nvPr>
            <p:ph type="body" sz="quarter" idx="23"/>
          </p:nvPr>
        </p:nvSpPr>
        <p:spPr>
          <a:xfrm>
            <a:off x="5878388" y="5793240"/>
            <a:ext cx="3010048" cy="469990"/>
          </a:xfrm>
          <a:solidFill>
            <a:schemeClr val="bg2"/>
          </a:solidFill>
          <a:ln w="57150">
            <a:solidFill>
              <a:schemeClr val="accent2"/>
            </a:solidFill>
          </a:ln>
        </p:spPr>
        <p:txBody>
          <a:bodyPr anchor="ctr">
            <a:normAutofit/>
          </a:bodyPr>
          <a:lstStyle>
            <a:lvl1pPr marL="0" indent="0" algn="ctr">
              <a:buNone/>
              <a:defRPr sz="1800"/>
            </a:lvl1pPr>
          </a:lstStyle>
          <a:p>
            <a:pPr lvl="0"/>
            <a:r>
              <a:rPr lang="en-US"/>
              <a:t>Click to edit Master text styles</a:t>
            </a:r>
          </a:p>
        </p:txBody>
      </p:sp>
      <p:sp>
        <p:nvSpPr>
          <p:cNvPr id="8" name="Text Placeholder 32">
            <a:extLst>
              <a:ext uri="{FF2B5EF4-FFF2-40B4-BE49-F238E27FC236}">
                <a16:creationId xmlns:a16="http://schemas.microsoft.com/office/drawing/2014/main" id="{67A272A9-A913-32E5-96A9-9F1E3C7B5271}"/>
              </a:ext>
            </a:extLst>
          </p:cNvPr>
          <p:cNvSpPr>
            <a:spLocks noGrp="1"/>
          </p:cNvSpPr>
          <p:nvPr>
            <p:ph type="body" sz="quarter" idx="24"/>
          </p:nvPr>
        </p:nvSpPr>
        <p:spPr>
          <a:xfrm>
            <a:off x="9067799" y="5793240"/>
            <a:ext cx="3010048" cy="469990"/>
          </a:xfrm>
          <a:solidFill>
            <a:schemeClr val="bg2"/>
          </a:solidFill>
          <a:ln w="57150">
            <a:solidFill>
              <a:schemeClr val="accent2"/>
            </a:solidFill>
          </a:ln>
        </p:spPr>
        <p:txBody>
          <a:bodyPr anchor="ctr">
            <a:normAutofit/>
          </a:bodyPr>
          <a:lstStyle>
            <a:lvl1pPr marL="0" indent="0" algn="ctr">
              <a:buNone/>
              <a:defRPr sz="1800"/>
            </a:lvl1pPr>
          </a:lstStyle>
          <a:p>
            <a:pPr lvl="0"/>
            <a:r>
              <a:rPr lang="en-US"/>
              <a:t>Click to edit Master text styles</a:t>
            </a:r>
          </a:p>
        </p:txBody>
      </p:sp>
      <p:sp>
        <p:nvSpPr>
          <p:cNvPr id="11" name="Text Placeholder 10">
            <a:extLst>
              <a:ext uri="{FF2B5EF4-FFF2-40B4-BE49-F238E27FC236}">
                <a16:creationId xmlns:a16="http://schemas.microsoft.com/office/drawing/2014/main" id="{DFD2DF57-979C-A726-9A97-205392E3783E}"/>
              </a:ext>
            </a:extLst>
          </p:cNvPr>
          <p:cNvSpPr>
            <a:spLocks noGrp="1"/>
          </p:cNvSpPr>
          <p:nvPr>
            <p:ph type="body" sz="quarter" idx="25" hasCustomPrompt="1"/>
          </p:nvPr>
        </p:nvSpPr>
        <p:spPr>
          <a:xfrm>
            <a:off x="92075" y="5792788"/>
            <a:ext cx="2417763" cy="469900"/>
          </a:xfrm>
        </p:spPr>
        <p:txBody>
          <a:bodyPr>
            <a:noAutofit/>
          </a:bodyPr>
          <a:lstStyle>
            <a:lvl1pPr marL="0" indent="0" algn="ctr">
              <a:buNone/>
              <a:defRPr sz="1600" b="1"/>
            </a:lvl1pPr>
          </a:lstStyle>
          <a:p>
            <a:pPr lvl="0"/>
            <a:r>
              <a:rPr lang="en-US"/>
              <a:t>Links for more information:</a:t>
            </a:r>
          </a:p>
        </p:txBody>
      </p:sp>
      <p:pic>
        <p:nvPicPr>
          <p:cNvPr id="17" name="Picture 16" descr="A blue outline of a state&#10;&#10;Description automatically generated">
            <a:extLst>
              <a:ext uri="{FF2B5EF4-FFF2-40B4-BE49-F238E27FC236}">
                <a16:creationId xmlns:a16="http://schemas.microsoft.com/office/drawing/2014/main" id="{484D8298-730A-1772-E896-6F8950A55A75}"/>
              </a:ext>
            </a:extLst>
          </p:cNvPr>
          <p:cNvPicPr>
            <a:picLocks noChangeAspect="1"/>
          </p:cNvPicPr>
          <p:nvPr userDrawn="1"/>
        </p:nvPicPr>
        <p:blipFill>
          <a:blip r:embed="rId7">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7983295" y="2804906"/>
            <a:ext cx="1254611" cy="929342"/>
          </a:xfrm>
          <a:prstGeom prst="rect">
            <a:avLst/>
          </a:prstGeom>
        </p:spPr>
      </p:pic>
    </p:spTree>
    <p:extLst>
      <p:ext uri="{BB962C8B-B14F-4D97-AF65-F5344CB8AC3E}">
        <p14:creationId xmlns:p14="http://schemas.microsoft.com/office/powerpoint/2010/main" val="1521004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bg/>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9">
                                            <p:txEl>
                                              <p:pRg st="0" end="0"/>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9">
                                            <p:txEl>
                                              <p:pRg st="0" end="0"/>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0">
                                            <p:txEl>
                                              <p:pRg st="0" end="0"/>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0">
                                            <p:txEl>
                                              <p:pRg st="0" end="0"/>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7"/>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5"/>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1">
                                            <p:txEl>
                                              <p:pRg st="0" end="0"/>
                                            </p:txEl>
                                          </p:spTgt>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31">
                                            <p:txEl>
                                              <p:pRg st="0" end="0"/>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33">
                                            <p:bg/>
                                          </p:spTgt>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33">
                                            <p:txEl>
                                              <p:pRg st="0" end="0"/>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34">
                                            <p:bg/>
                                          </p:spTgt>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34">
                                            <p:txEl>
                                              <p:pRg st="0" end="0"/>
                                            </p:txEl>
                                          </p:spTgt>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8">
                                            <p:bg/>
                                          </p:spTgt>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animBg="1">
        <p:tmplLst>
          <p:tmpl>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P spid="9" grpId="0" build="p">
        <p:tmplLst>
          <p:tmpl lvl="1">
            <p:tnLst>
              <p:par>
                <p:cTn presetID="1"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childTnLst>
                </p:cTn>
              </p:par>
            </p:tnLst>
          </p:tmpl>
        </p:tmplLst>
      </p:bldP>
      <p:bldP spid="13" grpId="0" animBg="1"/>
      <p:bldP spid="14" grpId="0" animBg="1"/>
      <p:bldP spid="15" grpId="0" animBg="1"/>
      <p:bldP spid="19" grpId="0" build="p">
        <p:tmplLst>
          <p:tmpl lvl="1">
            <p:tnLst>
              <p:par>
                <p:cTn presetID="1" presetClass="entr" presetSubtype="0" fill="hold" nodeType="withEffect">
                  <p:stCondLst>
                    <p:cond delay="0"/>
                  </p:stCondLst>
                  <p:childTnLst>
                    <p:set>
                      <p:cBhvr>
                        <p:cTn dur="1" fill="hold">
                          <p:stCondLst>
                            <p:cond delay="0"/>
                          </p:stCondLst>
                        </p:cTn>
                        <p:tgtEl>
                          <p:spTgt spid="19"/>
                        </p:tgtEl>
                        <p:attrNameLst>
                          <p:attrName>style.visibility</p:attrName>
                        </p:attrNameLst>
                      </p:cBhvr>
                      <p:to>
                        <p:strVal val="visible"/>
                      </p:to>
                    </p:set>
                  </p:childTnLst>
                </p:cTn>
              </p:par>
            </p:tnLst>
          </p:tmpl>
        </p:tmplLst>
      </p:bldP>
      <p:bldP spid="20" grpId="0" build="p">
        <p:tmplLst>
          <p:tmpl lvl="1">
            <p:tnLst>
              <p:par>
                <p:cTn presetID="1" presetClass="entr" presetSubtype="0" fill="hold" nodeType="withEffect">
                  <p:stCondLst>
                    <p:cond delay="0"/>
                  </p:stCondLst>
                  <p:childTnLst>
                    <p:set>
                      <p:cBhvr>
                        <p:cTn dur="1" fill="hold">
                          <p:stCondLst>
                            <p:cond delay="0"/>
                          </p:stCondLst>
                        </p:cTn>
                        <p:tgtEl>
                          <p:spTgt spid="20"/>
                        </p:tgtEl>
                        <p:attrNameLst>
                          <p:attrName>style.visibility</p:attrName>
                        </p:attrNameLst>
                      </p:cBhvr>
                      <p:to>
                        <p:strVal val="visible"/>
                      </p:to>
                    </p:set>
                  </p:childTnLst>
                </p:cTn>
              </p:par>
            </p:tnLst>
          </p:tmpl>
        </p:tmplLst>
      </p:bldP>
      <p:bldP spid="21" grpId="0" build="p">
        <p:tmplLst>
          <p:tmpl lvl="1">
            <p:tnLst>
              <p:par>
                <p:cTn presetID="1" presetClass="entr" presetSubtype="0" fill="hold" nodeType="withEffect">
                  <p:stCondLst>
                    <p:cond delay="0"/>
                  </p:stCondLst>
                  <p:childTnLst>
                    <p:set>
                      <p:cBhvr>
                        <p:cTn dur="1" fill="hold">
                          <p:stCondLst>
                            <p:cond delay="0"/>
                          </p:stCondLst>
                        </p:cTn>
                        <p:tgtEl>
                          <p:spTgt spid="21"/>
                        </p:tgtEl>
                        <p:attrNameLst>
                          <p:attrName>style.visibility</p:attrName>
                        </p:attrNameLst>
                      </p:cBhvr>
                      <p:to>
                        <p:strVal val="visible"/>
                      </p:to>
                    </p:set>
                  </p:childTnLst>
                </p:cTn>
              </p:par>
            </p:tnLst>
          </p:tmpl>
        </p:tmplLst>
      </p:bldP>
      <p:bldP spid="29" grpId="0" build="p">
        <p:tmplLst>
          <p:tmpl lvl="1">
            <p:tnLst>
              <p:par>
                <p:cTn presetID="1" presetClass="entr" presetSubtype="0" fill="hold" nodeType="withEffect">
                  <p:stCondLst>
                    <p:cond delay="0"/>
                  </p:stCondLst>
                  <p:childTnLst>
                    <p:set>
                      <p:cBhvr>
                        <p:cTn dur="1" fill="hold">
                          <p:stCondLst>
                            <p:cond delay="0"/>
                          </p:stCondLst>
                        </p:cTn>
                        <p:tgtEl>
                          <p:spTgt spid="29"/>
                        </p:tgtEl>
                        <p:attrNameLst>
                          <p:attrName>style.visibility</p:attrName>
                        </p:attrNameLst>
                      </p:cBhvr>
                      <p:to>
                        <p:strVal val="visible"/>
                      </p:to>
                    </p:set>
                  </p:childTnLst>
                </p:cTn>
              </p:par>
            </p:tnLst>
          </p:tmpl>
        </p:tmplLst>
      </p:bldP>
      <p:bldP spid="30" grpId="0" build="p">
        <p:tmplLst>
          <p:tmpl lvl="1">
            <p:tnLst>
              <p:par>
                <p:cTn presetID="1" presetClass="entr" presetSubtype="0" fill="hold" nodeType="withEffect">
                  <p:stCondLst>
                    <p:cond delay="0"/>
                  </p:stCondLst>
                  <p:childTnLst>
                    <p:set>
                      <p:cBhvr>
                        <p:cTn dur="1" fill="hold">
                          <p:stCondLst>
                            <p:cond delay="0"/>
                          </p:stCondLst>
                        </p:cTn>
                        <p:tgtEl>
                          <p:spTgt spid="30"/>
                        </p:tgtEl>
                        <p:attrNameLst>
                          <p:attrName>style.visibility</p:attrName>
                        </p:attrNameLst>
                      </p:cBhvr>
                      <p:to>
                        <p:strVal val="visible"/>
                      </p:to>
                    </p:set>
                  </p:childTnLst>
                </p:cTn>
              </p:par>
            </p:tnLst>
          </p:tmpl>
        </p:tmplLst>
      </p:bldP>
      <p:bldP spid="31" grpId="0" build="p">
        <p:tmplLst>
          <p:tmpl lvl="1">
            <p:tnLst>
              <p:par>
                <p:cTn presetID="1" presetClass="entr" presetSubtype="0" fill="hold" nodeType="withEffect">
                  <p:stCondLst>
                    <p:cond delay="0"/>
                  </p:stCondLst>
                  <p:childTnLst>
                    <p:set>
                      <p:cBhvr>
                        <p:cTn dur="1" fill="hold">
                          <p:stCondLst>
                            <p:cond delay="0"/>
                          </p:stCondLst>
                        </p:cTn>
                        <p:tgtEl>
                          <p:spTgt spid="31"/>
                        </p:tgtEl>
                        <p:attrNameLst>
                          <p:attrName>style.visibility</p:attrName>
                        </p:attrNameLst>
                      </p:cBhvr>
                      <p:to>
                        <p:strVal val="visible"/>
                      </p:to>
                    </p:set>
                  </p:childTnLst>
                </p:cTn>
              </p:par>
            </p:tnLst>
          </p:tmpl>
        </p:tmplLst>
      </p:bldP>
      <p:bldP spid="33" grpId="0" uiExpand="1" build="p" animBg="1">
        <p:tmplLst>
          <p:tmpl>
            <p:tnLst>
              <p:par>
                <p:cTn presetID="1" presetClass="entr" presetSubtype="0" fill="hold" nodeType="clickEffect">
                  <p:stCondLst>
                    <p:cond delay="0"/>
                  </p:stCondLst>
                  <p:childTnLst>
                    <p:set>
                      <p:cBhvr>
                        <p:cTn dur="1" fill="hold">
                          <p:stCondLst>
                            <p:cond delay="0"/>
                          </p:stCondLst>
                        </p:cTn>
                        <p:tgtEl>
                          <p:spTgt spid="33"/>
                        </p:tgtEl>
                        <p:attrNameLst>
                          <p:attrName>style.visibility</p:attrName>
                        </p:attrNameLst>
                      </p:cBhvr>
                      <p:to>
                        <p:strVal val="visible"/>
                      </p:to>
                    </p:set>
                  </p:childTnLst>
                </p:cTn>
              </p:par>
            </p:tnLst>
          </p:tmpl>
          <p:tmpl lvl="1">
            <p:tnLst>
              <p:par>
                <p:cTn presetID="1" presetClass="entr" presetSubtype="0" fill="hold" nodeType="withEffect">
                  <p:stCondLst>
                    <p:cond delay="0"/>
                  </p:stCondLst>
                  <p:childTnLst>
                    <p:set>
                      <p:cBhvr>
                        <p:cTn dur="1" fill="hold">
                          <p:stCondLst>
                            <p:cond delay="0"/>
                          </p:stCondLst>
                        </p:cTn>
                        <p:tgtEl>
                          <p:spTgt spid="33"/>
                        </p:tgtEl>
                        <p:attrNameLst>
                          <p:attrName>style.visibility</p:attrName>
                        </p:attrNameLst>
                      </p:cBhvr>
                      <p:to>
                        <p:strVal val="visible"/>
                      </p:to>
                    </p:set>
                  </p:childTnLst>
                </p:cTn>
              </p:par>
            </p:tnLst>
          </p:tmpl>
        </p:tmplLst>
      </p:bldP>
      <p:bldP spid="34" grpId="0" uiExpand="1" build="p" animBg="1">
        <p:tmplLst>
          <p:tmpl>
            <p:tnLst>
              <p:par>
                <p:cTn presetID="1" presetClass="entr" presetSubtype="0" fill="hold" nodeType="clickEffect">
                  <p:stCondLst>
                    <p:cond delay="0"/>
                  </p:stCondLst>
                  <p:childTnLst>
                    <p:set>
                      <p:cBhvr>
                        <p:cTn dur="1" fill="hold">
                          <p:stCondLst>
                            <p:cond delay="0"/>
                          </p:stCondLst>
                        </p:cTn>
                        <p:tgtEl>
                          <p:spTgt spid="34"/>
                        </p:tgtEl>
                        <p:attrNameLst>
                          <p:attrName>style.visibility</p:attrName>
                        </p:attrNameLst>
                      </p:cBhvr>
                      <p:to>
                        <p:strVal val="visible"/>
                      </p:to>
                    </p:set>
                  </p:childTnLst>
                </p:cTn>
              </p:par>
            </p:tnLst>
          </p:tmpl>
          <p:tmpl lvl="1">
            <p:tnLst>
              <p:par>
                <p:cTn presetID="1" presetClass="entr" presetSubtype="0" fill="hold" nodeType="withEffect">
                  <p:stCondLst>
                    <p:cond delay="0"/>
                  </p:stCondLst>
                  <p:childTnLst>
                    <p:set>
                      <p:cBhvr>
                        <p:cTn dur="1" fill="hold">
                          <p:stCondLst>
                            <p:cond delay="0"/>
                          </p:stCondLst>
                        </p:cTn>
                        <p:tgtEl>
                          <p:spTgt spid="34"/>
                        </p:tgtEl>
                        <p:attrNameLst>
                          <p:attrName>style.visibility</p:attrName>
                        </p:attrNameLst>
                      </p:cBhvr>
                      <p:to>
                        <p:strVal val="visible"/>
                      </p:to>
                    </p:set>
                  </p:childTnLst>
                </p:cTn>
              </p:par>
            </p:tnLst>
          </p:tmpl>
        </p:tmplLst>
      </p:bldP>
      <p:bldP spid="8" grpId="0" uiExpand="1" build="p" animBg="1">
        <p:tmplLst>
          <p:tmpl>
            <p:tnLst>
              <p:par>
                <p:cTn presetID="1" presetClass="entr" presetSubtype="0" fill="hold" nodeType="clickEffect">
                  <p:stCondLst>
                    <p:cond delay="0"/>
                  </p:stCondLst>
                  <p:childTnLst>
                    <p:set>
                      <p:cBhvr>
                        <p:cTn dur="1" fill="hold">
                          <p:stCondLst>
                            <p:cond delay="0"/>
                          </p:stCondLst>
                        </p:cTn>
                        <p:tgtEl>
                          <p:spTgt spid="8"/>
                        </p:tgtEl>
                        <p:attrNameLst>
                          <p:attrName>style.visibility</p:attrName>
                        </p:attrNameLst>
                      </p:cBhvr>
                      <p:to>
                        <p:strVal val="visible"/>
                      </p:to>
                    </p:set>
                  </p:childTnLst>
                </p:cTn>
              </p:par>
            </p:tnLst>
          </p:tmpl>
          <p:tmpl lvl="1">
            <p:tnLst>
              <p:par>
                <p:cTn presetID="1" presetClass="entr" presetSubtype="0" fill="hold" nodeType="withEffect">
                  <p:stCondLst>
                    <p:cond delay="0"/>
                  </p:stCondLst>
                  <p:childTnLst>
                    <p:set>
                      <p:cBhvr>
                        <p:cTn dur="1" fill="hold">
                          <p:stCondLst>
                            <p:cond delay="0"/>
                          </p:stCondLst>
                        </p:cTn>
                        <p:tgtEl>
                          <p:spTgt spid="8"/>
                        </p:tgtEl>
                        <p:attrNameLst>
                          <p:attrName>style.visibility</p:attrName>
                        </p:attrNameLst>
                      </p:cBhvr>
                      <p:to>
                        <p:strVal val="visible"/>
                      </p:to>
                    </p:set>
                  </p:childTnLst>
                </p:cTn>
              </p:par>
            </p:tnLst>
          </p:tmpl>
        </p:tmplLst>
      </p:bldP>
    </p:bld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ubtitle/Section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705C9-C277-4270-9EC6-9D63FF5C69F7}"/>
              </a:ext>
            </a:extLst>
          </p:cNvPr>
          <p:cNvSpPr>
            <a:spLocks noGrp="1"/>
          </p:cNvSpPr>
          <p:nvPr>
            <p:ph type="title"/>
          </p:nvPr>
        </p:nvSpPr>
        <p:spPr>
          <a:xfrm>
            <a:off x="412866" y="1709739"/>
            <a:ext cx="7733608" cy="1838133"/>
          </a:xfrm>
        </p:spPr>
        <p:txBody>
          <a:bodyPr anchor="b">
            <a:normAutofit/>
          </a:bodyPr>
          <a:lstStyle>
            <a:lvl1pPr>
              <a:defRPr sz="3600">
                <a:latin typeface="Arial Black" panose="020B0A04020102020204" pitchFamily="34" charset="0"/>
              </a:defRPr>
            </a:lvl1pPr>
          </a:lstStyle>
          <a:p>
            <a:r>
              <a:rPr lang="en-US"/>
              <a:t>Click to edit Master title style</a:t>
            </a:r>
          </a:p>
        </p:txBody>
      </p:sp>
      <p:sp>
        <p:nvSpPr>
          <p:cNvPr id="3" name="Text Placeholder 2">
            <a:extLst>
              <a:ext uri="{FF2B5EF4-FFF2-40B4-BE49-F238E27FC236}">
                <a16:creationId xmlns:a16="http://schemas.microsoft.com/office/drawing/2014/main" id="{BAE749D4-844B-4C07-8066-AB0707971A8C}"/>
              </a:ext>
            </a:extLst>
          </p:cNvPr>
          <p:cNvSpPr>
            <a:spLocks noGrp="1"/>
          </p:cNvSpPr>
          <p:nvPr>
            <p:ph type="body" idx="1"/>
          </p:nvPr>
        </p:nvSpPr>
        <p:spPr>
          <a:xfrm>
            <a:off x="8420792" y="1246909"/>
            <a:ext cx="3358343" cy="3840479"/>
          </a:xfrm>
        </p:spPr>
        <p:txBody>
          <a:bodyPr>
            <a:normAutofit/>
          </a:bodyPr>
          <a:lstStyle>
            <a:lvl1pPr marL="0" indent="0">
              <a:buNone/>
              <a:defRPr sz="2000">
                <a:solidFill>
                  <a:schemeClr val="tx1"/>
                </a:solidFill>
                <a:latin typeface="+mn-lt"/>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3BA42C4-EBBC-4572-8897-45C516F2E3A2}"/>
              </a:ext>
            </a:extLst>
          </p:cNvPr>
          <p:cNvSpPr>
            <a:spLocks noGrp="1"/>
          </p:cNvSpPr>
          <p:nvPr>
            <p:ph type="dt" sz="half" idx="10"/>
          </p:nvPr>
        </p:nvSpPr>
        <p:spPr/>
        <p:txBody>
          <a:bodyPr/>
          <a:lstStyle/>
          <a:p>
            <a:fld id="{C9B5CB84-E13F-4C75-9635-7D7C44779772}" type="datetime1">
              <a:rPr lang="en-US" smtClean="0"/>
              <a:t>2/27/2026</a:t>
            </a:fld>
            <a:endParaRPr lang="en-US"/>
          </a:p>
        </p:txBody>
      </p:sp>
      <p:sp>
        <p:nvSpPr>
          <p:cNvPr id="6" name="Slide Number Placeholder 5">
            <a:extLst>
              <a:ext uri="{FF2B5EF4-FFF2-40B4-BE49-F238E27FC236}">
                <a16:creationId xmlns:a16="http://schemas.microsoft.com/office/drawing/2014/main" id="{4CAD536A-E0F9-4DD3-954D-C0F5C061E218}"/>
              </a:ext>
            </a:extLst>
          </p:cNvPr>
          <p:cNvSpPr>
            <a:spLocks noGrp="1"/>
          </p:cNvSpPr>
          <p:nvPr>
            <p:ph type="sldNum" sz="quarter" idx="12"/>
          </p:nvPr>
        </p:nvSpPr>
        <p:spPr/>
        <p:txBody>
          <a:bodyPr/>
          <a:lstStyle/>
          <a:p>
            <a:fld id="{A07422D7-3A68-489A-8591-E21FB2B4735F}" type="slidenum">
              <a:rPr lang="en-US" smtClean="0"/>
              <a:t>‹#›</a:t>
            </a:fld>
            <a:endParaRPr lang="en-US"/>
          </a:p>
        </p:txBody>
      </p:sp>
      <p:pic>
        <p:nvPicPr>
          <p:cNvPr id="7" name="Picture 6" descr="Logo&#10;&#10;Description automatically generated">
            <a:extLst>
              <a:ext uri="{FF2B5EF4-FFF2-40B4-BE49-F238E27FC236}">
                <a16:creationId xmlns:a16="http://schemas.microsoft.com/office/drawing/2014/main" id="{D8A98917-0DA7-460E-8ABF-08261624278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24931"/>
            <a:ext cx="1280160" cy="426720"/>
          </a:xfrm>
          <a:prstGeom prst="rect">
            <a:avLst/>
          </a:prstGeom>
        </p:spPr>
      </p:pic>
      <p:sp>
        <p:nvSpPr>
          <p:cNvPr id="8" name="Text Placeholder 7">
            <a:extLst>
              <a:ext uri="{FF2B5EF4-FFF2-40B4-BE49-F238E27FC236}">
                <a16:creationId xmlns:a16="http://schemas.microsoft.com/office/drawing/2014/main" id="{A97FA408-42A2-27FD-C9C8-8AABFD30E35D}"/>
              </a:ext>
            </a:extLst>
          </p:cNvPr>
          <p:cNvSpPr>
            <a:spLocks noGrp="1"/>
          </p:cNvSpPr>
          <p:nvPr>
            <p:ph type="body" sz="quarter" idx="13"/>
          </p:nvPr>
        </p:nvSpPr>
        <p:spPr>
          <a:xfrm>
            <a:off x="806450" y="3548063"/>
            <a:ext cx="7148830" cy="1149350"/>
          </a:xfrm>
        </p:spPr>
        <p:txBody>
          <a:bodyPr>
            <a:normAutofit/>
          </a:bodyPr>
          <a:lstStyle>
            <a:lvl1pPr marL="0" indent="0">
              <a:buNone/>
              <a:defRPr sz="1800"/>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Tree>
    <p:extLst>
      <p:ext uri="{BB962C8B-B14F-4D97-AF65-F5344CB8AC3E}">
        <p14:creationId xmlns:p14="http://schemas.microsoft.com/office/powerpoint/2010/main" val="2924231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Graphic, Comment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47DBBDC0-C220-4777-9192-4598CA74B3E7}"/>
              </a:ext>
            </a:extLst>
          </p:cNvPr>
          <p:cNvSpPr>
            <a:spLocks noGrp="1"/>
          </p:cNvSpPr>
          <p:nvPr>
            <p:ph type="dt" sz="half" idx="10"/>
          </p:nvPr>
        </p:nvSpPr>
        <p:spPr/>
        <p:txBody>
          <a:bodyPr/>
          <a:lstStyle/>
          <a:p>
            <a:fld id="{51A627DA-670F-4C37-99AF-1665716225C9}" type="datetime1">
              <a:rPr lang="en-US" smtClean="0"/>
              <a:t>2/27/2026</a:t>
            </a:fld>
            <a:endParaRPr lang="en-US"/>
          </a:p>
        </p:txBody>
      </p:sp>
      <p:sp>
        <p:nvSpPr>
          <p:cNvPr id="5" name="Slide Number Placeholder 4">
            <a:extLst>
              <a:ext uri="{FF2B5EF4-FFF2-40B4-BE49-F238E27FC236}">
                <a16:creationId xmlns:a16="http://schemas.microsoft.com/office/drawing/2014/main" id="{E3248FE2-BBBD-4923-9227-9E0289C576DF}"/>
              </a:ext>
            </a:extLst>
          </p:cNvPr>
          <p:cNvSpPr>
            <a:spLocks noGrp="1"/>
          </p:cNvSpPr>
          <p:nvPr>
            <p:ph type="sldNum" sz="quarter" idx="12"/>
          </p:nvPr>
        </p:nvSpPr>
        <p:spPr/>
        <p:txBody>
          <a:bodyPr/>
          <a:lstStyle/>
          <a:p>
            <a:fld id="{A07422D7-3A68-489A-8591-E21FB2B4735F}" type="slidenum">
              <a:rPr lang="en-US" smtClean="0"/>
              <a:t>‹#›</a:t>
            </a:fld>
            <a:endParaRPr lang="en-US"/>
          </a:p>
        </p:txBody>
      </p:sp>
      <p:sp>
        <p:nvSpPr>
          <p:cNvPr id="6" name="Content Placeholder 5">
            <a:extLst>
              <a:ext uri="{FF2B5EF4-FFF2-40B4-BE49-F238E27FC236}">
                <a16:creationId xmlns:a16="http://schemas.microsoft.com/office/drawing/2014/main" id="{A6B17948-36D3-42B1-82A9-1619EA02DCAB}"/>
              </a:ext>
            </a:extLst>
          </p:cNvPr>
          <p:cNvSpPr>
            <a:spLocks noGrp="1"/>
          </p:cNvSpPr>
          <p:nvPr>
            <p:ph sz="quarter" idx="13"/>
          </p:nvPr>
        </p:nvSpPr>
        <p:spPr>
          <a:xfrm>
            <a:off x="91835" y="767622"/>
            <a:ext cx="8296275" cy="5387976"/>
          </a:xfrm>
        </p:spPr>
        <p:txBody>
          <a:bodyPr/>
          <a:lstStyle>
            <a:lvl1pPr>
              <a:defRPr>
                <a:solidFill>
                  <a:schemeClr val="tx1"/>
                </a:solidFill>
                <a:latin typeface="+mn-lt"/>
                <a:cs typeface="Arial" panose="020B0604020202020204" pitchFamily="34" charset="0"/>
              </a:defRPr>
            </a:lvl1pPr>
            <a:lvl2pPr>
              <a:defRPr>
                <a:solidFill>
                  <a:schemeClr val="tx1"/>
                </a:solidFill>
                <a:latin typeface="+mn-lt"/>
                <a:cs typeface="Arial" panose="020B0604020202020204" pitchFamily="34" charset="0"/>
              </a:defRPr>
            </a:lvl2pPr>
            <a:lvl3pPr>
              <a:defRPr>
                <a:solidFill>
                  <a:schemeClr val="tx1"/>
                </a:solidFill>
                <a:latin typeface="+mn-lt"/>
                <a:cs typeface="Arial" panose="020B0604020202020204" pitchFamily="34" charset="0"/>
              </a:defRPr>
            </a:lvl3pPr>
            <a:lvl4pPr>
              <a:defRPr>
                <a:solidFill>
                  <a:schemeClr val="tx1"/>
                </a:solidFill>
                <a:latin typeface="+mn-lt"/>
                <a:cs typeface="Arial" panose="020B0604020202020204" pitchFamily="34" charset="0"/>
              </a:defRPr>
            </a:lvl4pPr>
            <a:lvl5pPr>
              <a:defRPr>
                <a:solidFill>
                  <a:schemeClr val="tx1"/>
                </a:solidFill>
                <a:latin typeface="+mn-lt"/>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7">
            <a:extLst>
              <a:ext uri="{FF2B5EF4-FFF2-40B4-BE49-F238E27FC236}">
                <a16:creationId xmlns:a16="http://schemas.microsoft.com/office/drawing/2014/main" id="{DB507BF6-E147-4788-BD77-52B7D930790A}"/>
              </a:ext>
            </a:extLst>
          </p:cNvPr>
          <p:cNvSpPr>
            <a:spLocks noGrp="1"/>
          </p:cNvSpPr>
          <p:nvPr>
            <p:ph sz="quarter" idx="14"/>
          </p:nvPr>
        </p:nvSpPr>
        <p:spPr>
          <a:xfrm>
            <a:off x="8486775" y="767622"/>
            <a:ext cx="3607253" cy="5433154"/>
          </a:xfrm>
        </p:spPr>
        <p:txBody>
          <a:bodyPr/>
          <a:lstStyle>
            <a:lvl1pPr>
              <a:defRPr>
                <a:latin typeface="+mn-lt"/>
                <a:cs typeface="Arial" panose="020B0604020202020204" pitchFamily="34" charset="0"/>
              </a:defRPr>
            </a:lvl1pPr>
            <a:lvl2pPr>
              <a:defRPr>
                <a:latin typeface="+mn-lt"/>
                <a:cs typeface="Arial" panose="020B0604020202020204" pitchFamily="34" charset="0"/>
              </a:defRPr>
            </a:lvl2pPr>
            <a:lvl3pPr>
              <a:defRPr>
                <a:latin typeface="+mn-lt"/>
                <a:cs typeface="Arial" panose="020B0604020202020204" pitchFamily="34" charset="0"/>
              </a:defRPr>
            </a:lvl3pPr>
            <a:lvl4pPr>
              <a:defRPr>
                <a:latin typeface="+mn-lt"/>
                <a:cs typeface="Arial" panose="020B0604020202020204" pitchFamily="34" charset="0"/>
              </a:defRPr>
            </a:lvl4pPr>
            <a:lvl5pPr>
              <a:defRPr>
                <a:latin typeface="+mn-lt"/>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descr="Logo&#10;&#10;Description automatically generated">
            <a:extLst>
              <a:ext uri="{FF2B5EF4-FFF2-40B4-BE49-F238E27FC236}">
                <a16:creationId xmlns:a16="http://schemas.microsoft.com/office/drawing/2014/main" id="{32B40E4A-0D76-47A9-B3DD-8E42B4655EB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24931"/>
            <a:ext cx="1280160" cy="426720"/>
          </a:xfrm>
          <a:prstGeom prst="rect">
            <a:avLst/>
          </a:prstGeom>
        </p:spPr>
      </p:pic>
      <p:sp>
        <p:nvSpPr>
          <p:cNvPr id="12" name="Title 1">
            <a:extLst>
              <a:ext uri="{FF2B5EF4-FFF2-40B4-BE49-F238E27FC236}">
                <a16:creationId xmlns:a16="http://schemas.microsoft.com/office/drawing/2014/main" id="{FFE8FAF5-08C5-4D95-928D-6E2267F0A73D}"/>
              </a:ext>
            </a:extLst>
          </p:cNvPr>
          <p:cNvSpPr>
            <a:spLocks noGrp="1"/>
          </p:cNvSpPr>
          <p:nvPr>
            <p:ph type="title"/>
          </p:nvPr>
        </p:nvSpPr>
        <p:spPr>
          <a:xfrm>
            <a:off x="91835" y="81152"/>
            <a:ext cx="12002193" cy="599885"/>
          </a:xfrm>
        </p:spPr>
        <p:txBody>
          <a:bodyPr/>
          <a:lstStyle>
            <a:lvl1pPr>
              <a:defRPr>
                <a:latin typeface="Arial Black" panose="020B0A04020102020204" pitchFamily="34" charset="0"/>
              </a:defRPr>
            </a:lvl1pPr>
          </a:lstStyle>
          <a:p>
            <a:r>
              <a:rPr lang="en-US"/>
              <a:t>Click to edit Master title style</a:t>
            </a:r>
          </a:p>
        </p:txBody>
      </p:sp>
    </p:spTree>
    <p:extLst>
      <p:ext uri="{BB962C8B-B14F-4D97-AF65-F5344CB8AC3E}">
        <p14:creationId xmlns:p14="http://schemas.microsoft.com/office/powerpoint/2010/main" val="2390677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A12B4ED-3FB5-472D-9E93-73427CC06893}"/>
              </a:ext>
            </a:extLst>
          </p:cNvPr>
          <p:cNvSpPr>
            <a:spLocks noGrp="1"/>
          </p:cNvSpPr>
          <p:nvPr>
            <p:ph type="title"/>
          </p:nvPr>
        </p:nvSpPr>
        <p:spPr>
          <a:xfrm>
            <a:off x="189807" y="144203"/>
            <a:ext cx="11812386" cy="90430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BC881CA-3F75-4497-96F2-3CA23312263E}"/>
              </a:ext>
            </a:extLst>
          </p:cNvPr>
          <p:cNvSpPr>
            <a:spLocks noGrp="1"/>
          </p:cNvSpPr>
          <p:nvPr>
            <p:ph type="body" idx="1"/>
          </p:nvPr>
        </p:nvSpPr>
        <p:spPr>
          <a:xfrm>
            <a:off x="189807" y="1207008"/>
            <a:ext cx="11812385" cy="496995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5A0275-CBD6-4B94-A970-AD436FC7CADB}"/>
              </a:ext>
            </a:extLst>
          </p:cNvPr>
          <p:cNvSpPr>
            <a:spLocks noGrp="1"/>
          </p:cNvSpPr>
          <p:nvPr>
            <p:ph type="dt" sz="half" idx="2"/>
          </p:nvPr>
        </p:nvSpPr>
        <p:spPr>
          <a:xfrm>
            <a:off x="4504113" y="6356349"/>
            <a:ext cx="27432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AEDD2106-F6C3-4ED9-B386-7474F10B438C}" type="datetime1">
              <a:rPr lang="en-US" smtClean="0"/>
              <a:t>2/27/2026</a:t>
            </a:fld>
            <a:endParaRPr lang="en-US"/>
          </a:p>
        </p:txBody>
      </p:sp>
      <p:sp>
        <p:nvSpPr>
          <p:cNvPr id="6" name="Slide Number Placeholder 5">
            <a:extLst>
              <a:ext uri="{FF2B5EF4-FFF2-40B4-BE49-F238E27FC236}">
                <a16:creationId xmlns:a16="http://schemas.microsoft.com/office/drawing/2014/main" id="{47BD9868-9826-41B9-B46F-B61E53B4DC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7422D7-3A68-489A-8591-E21FB2B4735F}" type="slidenum">
              <a:rPr lang="en-US" smtClean="0"/>
              <a:pPr/>
              <a:t>‹#›</a:t>
            </a:fld>
            <a:endParaRPr lang="en-US"/>
          </a:p>
        </p:txBody>
      </p:sp>
    </p:spTree>
    <p:extLst>
      <p:ext uri="{BB962C8B-B14F-4D97-AF65-F5344CB8AC3E}">
        <p14:creationId xmlns:p14="http://schemas.microsoft.com/office/powerpoint/2010/main" val="3031243209"/>
      </p:ext>
    </p:extLst>
  </p:cSld>
  <p:clrMap bg1="lt1" tx1="dk1" bg2="lt2" tx2="dk2" accent1="accent1" accent2="accent2" accent3="accent3" accent4="accent4" accent5="accent5" accent6="accent6" hlink="hlink" folHlink="folHlink"/>
  <p:sldLayoutIdLst>
    <p:sldLayoutId id="2147483659" r:id="rId1"/>
    <p:sldLayoutId id="2147483671" r:id="rId2"/>
    <p:sldLayoutId id="2147483660" r:id="rId3"/>
    <p:sldLayoutId id="2147483673" r:id="rId4"/>
    <p:sldLayoutId id="2147483674" r:id="rId5"/>
    <p:sldLayoutId id="2147483670" r:id="rId6"/>
    <p:sldLayoutId id="2147483675" r:id="rId7"/>
    <p:sldLayoutId id="2147483661" r:id="rId8"/>
    <p:sldLayoutId id="2147483662" r:id="rId9"/>
    <p:sldLayoutId id="2147483663" r:id="rId10"/>
    <p:sldLayoutId id="2147483669" r:id="rId11"/>
    <p:sldLayoutId id="2147483664" r:id="rId12"/>
    <p:sldLayoutId id="2147483665" r:id="rId13"/>
    <p:sldLayoutId id="2147483666" r:id="rId14"/>
    <p:sldLayoutId id="2147483667" r:id="rId15"/>
    <p:sldLayoutId id="2147483668" r:id="rId16"/>
  </p:sldLayoutIdLst>
  <p:hf hdr="0" ftr="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slide" Target="slide4.xml"/><Relationship Id="rId1" Type="http://schemas.openxmlformats.org/officeDocument/2006/relationships/slideLayout" Target="../slideLayouts/slideLayout8.xml"/><Relationship Id="rId5" Type="http://schemas.openxmlformats.org/officeDocument/2006/relationships/slide" Target="slide17.xml"/><Relationship Id="rId4" Type="http://schemas.openxmlformats.org/officeDocument/2006/relationships/slide" Target="slide14.xml"/></Relationships>
</file>

<file path=ppt/slides/_rels/slide11.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28.png"/><Relationship Id="rId4" Type="http://schemas.openxmlformats.org/officeDocument/2006/relationships/image" Target="../media/image27.png"/></Relationships>
</file>

<file path=ppt/slides/_rels/slide12.xml.rels><?xml version="1.0" encoding="UTF-8" standalone="yes"?>
<Relationships xmlns="http://schemas.openxmlformats.org/package/2006/relationships"><Relationship Id="rId3" Type="http://schemas.openxmlformats.org/officeDocument/2006/relationships/hyperlink" Target="https://lmi.dua.eol.mass.gov/lmi/CitiesAndTowns" TargetMode="External"/><Relationship Id="rId2" Type="http://schemas.openxmlformats.org/officeDocument/2006/relationships/image" Target="../media/image29.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hyperlink" Target="https://www.census.gov/geographies/reference-maps/2020/geo/cbsa.html" TargetMode="Externa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32.svg"/><Relationship Id="rId7" Type="http://schemas.openxmlformats.org/officeDocument/2006/relationships/image" Target="../media/image36.svg"/><Relationship Id="rId2" Type="http://schemas.openxmlformats.org/officeDocument/2006/relationships/image" Target="../media/image31.png"/><Relationship Id="rId1" Type="http://schemas.openxmlformats.org/officeDocument/2006/relationships/slideLayout" Target="../slideLayouts/slideLayout3.xml"/><Relationship Id="rId6" Type="http://schemas.openxmlformats.org/officeDocument/2006/relationships/image" Target="../media/image35.png"/><Relationship Id="rId5" Type="http://schemas.openxmlformats.org/officeDocument/2006/relationships/image" Target="../media/image34.svg"/><Relationship Id="rId4" Type="http://schemas.openxmlformats.org/officeDocument/2006/relationships/image" Target="../media/image33.png"/></Relationships>
</file>

<file path=ppt/slides/_rels/slide15.xml.rels><?xml version="1.0" encoding="UTF-8" standalone="yes"?>
<Relationships xmlns="http://schemas.openxmlformats.org/package/2006/relationships"><Relationship Id="rId3" Type="http://schemas.openxmlformats.org/officeDocument/2006/relationships/image" Target="../media/image38.svg"/><Relationship Id="rId2" Type="http://schemas.openxmlformats.org/officeDocument/2006/relationships/image" Target="../media/image37.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hyperlink" Target="https://www.bls.gov/soc/2018/major_groups.htm" TargetMode="External"/><Relationship Id="rId2" Type="http://schemas.openxmlformats.org/officeDocument/2006/relationships/hyperlink" Target="https://www.bls.gov/soc/" TargetMode="External"/><Relationship Id="rId1" Type="http://schemas.openxmlformats.org/officeDocument/2006/relationships/slideLayout" Target="../slideLayouts/slideLayout3.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hyperlink" Target="https://www.bls.gov/soc/2018/soc_2018_faqs_and_acknowledgements.pdf"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36.svg"/><Relationship Id="rId2" Type="http://schemas.openxmlformats.org/officeDocument/2006/relationships/image" Target="../media/image35.png"/><Relationship Id="rId1" Type="http://schemas.openxmlformats.org/officeDocument/2006/relationships/slideLayout" Target="../slideLayouts/slideLayout3.xml"/><Relationship Id="rId6" Type="http://schemas.openxmlformats.org/officeDocument/2006/relationships/hyperlink" Target="https://www.census.gov/naics/reference_files_tools/2022_NAICS_Manual.pdf" TargetMode="External"/><Relationship Id="rId5" Type="http://schemas.openxmlformats.org/officeDocument/2006/relationships/hyperlink" Target="https://www.census.gov/naics/#q1" TargetMode="External"/><Relationship Id="rId4" Type="http://schemas.openxmlformats.org/officeDocument/2006/relationships/hyperlink" Target="https://www.census.gov/naics/" TargetMode="External"/></Relationships>
</file>

<file path=ppt/slides/_rels/slide18.xml.rels><?xml version="1.0" encoding="UTF-8" standalone="yes"?>
<Relationships xmlns="http://schemas.openxmlformats.org/package/2006/relationships"><Relationship Id="rId8" Type="http://schemas.openxmlformats.org/officeDocument/2006/relationships/slide" Target="slide24.xml"/><Relationship Id="rId3" Type="http://schemas.openxmlformats.org/officeDocument/2006/relationships/slide" Target="slide19.xml"/><Relationship Id="rId7" Type="http://schemas.openxmlformats.org/officeDocument/2006/relationships/slide" Target="slide23.xml"/><Relationship Id="rId2" Type="http://schemas.openxmlformats.org/officeDocument/2006/relationships/slide" Target="slide4.xml"/><Relationship Id="rId1" Type="http://schemas.openxmlformats.org/officeDocument/2006/relationships/slideLayout" Target="../slideLayouts/slideLayout8.xml"/><Relationship Id="rId6" Type="http://schemas.openxmlformats.org/officeDocument/2006/relationships/slide" Target="slide22.xml"/><Relationship Id="rId5" Type="http://schemas.openxmlformats.org/officeDocument/2006/relationships/slide" Target="slide20.xml"/><Relationship Id="rId10" Type="http://schemas.openxmlformats.org/officeDocument/2006/relationships/slide" Target="slide29.xml"/><Relationship Id="rId4" Type="http://schemas.openxmlformats.org/officeDocument/2006/relationships/slide" Target="slide18.xml"/><Relationship Id="rId9" Type="http://schemas.openxmlformats.org/officeDocument/2006/relationships/slide" Target="slide25.xml"/></Relationships>
</file>

<file path=ppt/slides/_rels/slide19.xml.rels><?xml version="1.0" encoding="UTF-8" standalone="yes"?>
<Relationships xmlns="http://schemas.openxmlformats.org/package/2006/relationships"><Relationship Id="rId8" Type="http://schemas.openxmlformats.org/officeDocument/2006/relationships/hyperlink" Target="https://lmi.dua.eol.mass.gov/lmi/OccupationalEmploymentAndWageAllIndustries" TargetMode="External"/><Relationship Id="rId13" Type="http://schemas.openxmlformats.org/officeDocument/2006/relationships/hyperlink" Target="https://lmi.dua.eol.mass.gov/lmi/LongTermOccupationProjections" TargetMode="External"/><Relationship Id="rId18" Type="http://schemas.openxmlformats.org/officeDocument/2006/relationships/hyperlink" Target="https://lmi.dua.eol.mass.gov/lmi/OccupationalEmploymentAndWageByIndustry" TargetMode="External"/><Relationship Id="rId3" Type="http://schemas.openxmlformats.org/officeDocument/2006/relationships/slide" Target="slide20.xml"/><Relationship Id="rId7" Type="http://schemas.openxmlformats.org/officeDocument/2006/relationships/slide" Target="slide23.xml"/><Relationship Id="rId12" Type="http://schemas.openxmlformats.org/officeDocument/2006/relationships/hyperlink" Target="https://lmi.dua.eol.mass.gov/lmi/ShortTermOccupationalProjections" TargetMode="External"/><Relationship Id="rId17" Type="http://schemas.openxmlformats.org/officeDocument/2006/relationships/hyperlink" Target="https://lmi.dua.eol.mass.gov/lmi/OccupationalEmploymentAndWageSpecificOccupations" TargetMode="External"/><Relationship Id="rId2" Type="http://schemas.openxmlformats.org/officeDocument/2006/relationships/hyperlink" Target="https://www.mass.gov/lists/department-of-economic-research-data-index" TargetMode="External"/><Relationship Id="rId16" Type="http://schemas.openxmlformats.org/officeDocument/2006/relationships/slide" Target="slide25.xml"/><Relationship Id="rId20" Type="http://schemas.openxmlformats.org/officeDocument/2006/relationships/hyperlink" Target="https://lmi.dua.eol.mass.gov/lmi/ClaimantProfiles" TargetMode="External"/><Relationship Id="rId1" Type="http://schemas.openxmlformats.org/officeDocument/2006/relationships/slideLayout" Target="../slideLayouts/slideLayout3.xml"/><Relationship Id="rId6" Type="http://schemas.openxmlformats.org/officeDocument/2006/relationships/hyperlink" Target="https://lmi.dua.eol.mass.gov/lmi/LaborForceAndUnemployment" TargetMode="External"/><Relationship Id="rId11" Type="http://schemas.openxmlformats.org/officeDocument/2006/relationships/slide" Target="slide26.xml"/><Relationship Id="rId5" Type="http://schemas.openxmlformats.org/officeDocument/2006/relationships/slide" Target="slide21.xml"/><Relationship Id="rId15" Type="http://schemas.openxmlformats.org/officeDocument/2006/relationships/hyperlink" Target="https://lmi.dua.eol.mass.gov/LMI/LongTermIndustryProjections" TargetMode="External"/><Relationship Id="rId10" Type="http://schemas.openxmlformats.org/officeDocument/2006/relationships/hyperlink" Target="https://lmi.dua.eol.mass.gov/lmi/EmploymentAndWages" TargetMode="External"/><Relationship Id="rId19" Type="http://schemas.openxmlformats.org/officeDocument/2006/relationships/hyperlink" Target="https://lmi.dua.eol.mass.gov/LMI/ClaimsData" TargetMode="External"/><Relationship Id="rId4" Type="http://schemas.openxmlformats.org/officeDocument/2006/relationships/hyperlink" Target="https://lmi.dua.eol.mass.gov/LMI/CurrentEmploymentStatistics" TargetMode="External"/><Relationship Id="rId9" Type="http://schemas.openxmlformats.org/officeDocument/2006/relationships/slide" Target="slide24.xml"/><Relationship Id="rId14" Type="http://schemas.openxmlformats.org/officeDocument/2006/relationships/hyperlink" Target="https://lmi.dua.eol.mass.gov/lmi/ShortTermIndustryProjections/Index" TargetMode="External"/></Relationships>
</file>

<file path=ppt/slides/_rels/slide2.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slide" Target="slide3.xml"/><Relationship Id="rId1" Type="http://schemas.openxmlformats.org/officeDocument/2006/relationships/slideLayout" Target="../slideLayouts/slideLayout3.xml"/><Relationship Id="rId6" Type="http://schemas.openxmlformats.org/officeDocument/2006/relationships/slide" Target="slide34.xml"/><Relationship Id="rId5" Type="http://schemas.openxmlformats.org/officeDocument/2006/relationships/slide" Target="slide30.xml"/><Relationship Id="rId4" Type="http://schemas.openxmlformats.org/officeDocument/2006/relationships/slide" Target="slide18.xml"/></Relationships>
</file>

<file path=ppt/slides/_rels/slide20.xml.rels><?xml version="1.0" encoding="UTF-8" standalone="yes"?>
<Relationships xmlns="http://schemas.openxmlformats.org/package/2006/relationships"><Relationship Id="rId3" Type="http://schemas.openxmlformats.org/officeDocument/2006/relationships/hyperlink" Target="https://lmi.dua.eol.mass.gov/lmi/CurrentEmploymentStatistics" TargetMode="External"/><Relationship Id="rId2" Type="http://schemas.openxmlformats.org/officeDocument/2006/relationships/hyperlink" Target="https://www.bls.gov/sae/" TargetMode="Externa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https://lmi.dua.eol.mass.gov/lmi/LaborForceAndUnemployment" TargetMode="External"/><Relationship Id="rId2" Type="http://schemas.openxmlformats.org/officeDocument/2006/relationships/hyperlink" Target="https://www.bls.gov/lau/"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hyperlink" Target="https://www.bls.gov/oes/"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hyperlink" Target="http://www.mass.gov/OEWS" TargetMode="External"/><Relationship Id="rId4" Type="http://schemas.openxmlformats.org/officeDocument/2006/relationships/hyperlink" Target="https://lmi.dua.eol.mass.gov/lmi/OccupationalEmploymentAndWageAllIndustries"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www.bls.gov/opub/hom/cew/presentation.htm#users-and-uses-of-qcew-data" TargetMode="External"/><Relationship Id="rId2" Type="http://schemas.openxmlformats.org/officeDocument/2006/relationships/hyperlink" Target="https://www.bls.gov/cew/" TargetMode="External"/><Relationship Id="rId1" Type="http://schemas.openxmlformats.org/officeDocument/2006/relationships/slideLayout" Target="../slideLayouts/slideLayout7.xml"/><Relationship Id="rId5" Type="http://schemas.openxmlformats.org/officeDocument/2006/relationships/hyperlink" Target="https://www.bls.gov/cew/home.htm" TargetMode="External"/><Relationship Id="rId4" Type="http://schemas.openxmlformats.org/officeDocument/2006/relationships/hyperlink" Target="https://lmi.dua.eol.mass.gov/lmi/EmploymentAndWages" TargetMode="External"/></Relationships>
</file>

<file path=ppt/slides/_rels/slide25.xml.rels><?xml version="1.0" encoding="UTF-8" standalone="yes"?>
<Relationships xmlns="http://schemas.openxmlformats.org/package/2006/relationships"><Relationship Id="rId8" Type="http://schemas.openxmlformats.org/officeDocument/2006/relationships/image" Target="../media/image43.png"/><Relationship Id="rId3" Type="http://schemas.openxmlformats.org/officeDocument/2006/relationships/hyperlink" Target="https://lmi.dua.eol.mass.gov/lmi/OccupationalEmploymentAndWageSpecificOccupations" TargetMode="External"/><Relationship Id="rId7" Type="http://schemas.openxmlformats.org/officeDocument/2006/relationships/image" Target="../media/image42.svg"/><Relationship Id="rId2" Type="http://schemas.openxmlformats.org/officeDocument/2006/relationships/hyperlink" Target="https://lmi.dua.eol.mass.gov/lmi/OccupationalEmploymentAndWageByIndustry" TargetMode="External"/><Relationship Id="rId1" Type="http://schemas.openxmlformats.org/officeDocument/2006/relationships/slideLayout" Target="../slideLayouts/slideLayout7.xml"/><Relationship Id="rId6" Type="http://schemas.openxmlformats.org/officeDocument/2006/relationships/image" Target="../media/image41.png"/><Relationship Id="rId5" Type="http://schemas.openxmlformats.org/officeDocument/2006/relationships/image" Target="../media/image40.svg"/><Relationship Id="rId4" Type="http://schemas.openxmlformats.org/officeDocument/2006/relationships/image" Target="../media/image39.png"/><Relationship Id="rId9" Type="http://schemas.openxmlformats.org/officeDocument/2006/relationships/image" Target="../media/image44.svg"/></Relationships>
</file>

<file path=ppt/slides/_rels/slide26.xml.rels><?xml version="1.0" encoding="UTF-8" standalone="yes"?>
<Relationships xmlns="http://schemas.openxmlformats.org/package/2006/relationships"><Relationship Id="rId3" Type="http://schemas.openxmlformats.org/officeDocument/2006/relationships/hyperlink" Target="https://lmi.dua.eol.mass.gov/lmi/ShortTermIndustryProjections" TargetMode="External"/><Relationship Id="rId2" Type="http://schemas.openxmlformats.org/officeDocument/2006/relationships/hyperlink" Target="https://lmi.dua.eol.mass.gov/lmi/ShortTermOccupationalProjections" TargetMode="External"/><Relationship Id="rId1" Type="http://schemas.openxmlformats.org/officeDocument/2006/relationships/slideLayout" Target="../slideLayouts/slideLayout7.xml"/><Relationship Id="rId6" Type="http://schemas.openxmlformats.org/officeDocument/2006/relationships/hyperlink" Target="https://www.bls.gov/emp/" TargetMode="External"/><Relationship Id="rId5" Type="http://schemas.openxmlformats.org/officeDocument/2006/relationships/hyperlink" Target="https://lmi.dua.eol.mass.gov/lmi/longTermIndustryProjections" TargetMode="External"/><Relationship Id="rId4" Type="http://schemas.openxmlformats.org/officeDocument/2006/relationships/hyperlink" Target="https://lmi.dua.eol.mass.gov/LMI/LongTermOccupationProjections" TargetMode="External"/></Relationships>
</file>

<file path=ppt/slides/_rels/slide27.xml.rels><?xml version="1.0" encoding="UTF-8" standalone="yes"?>
<Relationships xmlns="http://schemas.openxmlformats.org/package/2006/relationships"><Relationship Id="rId2" Type="http://schemas.openxmlformats.org/officeDocument/2006/relationships/hyperlink" Target="https://lmi.dua.eol.mass.gov/lmi/ClaimsData" TargetMode="Externa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hyperlink" Target="https://lmi.dua.eol.mass.gov/lmi/ClaimantProfiles" TargetMode="Externa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hyperlink" Target="https://lehd.ces.census.gov/data/#j2j" TargetMode="External"/><Relationship Id="rId2" Type="http://schemas.openxmlformats.org/officeDocument/2006/relationships/hyperlink" Target="https://www.census.gov/programs-surveys/acs/about.html" TargetMode="External"/><Relationship Id="rId1" Type="http://schemas.openxmlformats.org/officeDocument/2006/relationships/slideLayout" Target="../slideLayouts/slideLayout3.xml"/><Relationship Id="rId6" Type="http://schemas.openxmlformats.org/officeDocument/2006/relationships/hyperlink" Target="https://www.bea.gov/" TargetMode="External"/><Relationship Id="rId5" Type="http://schemas.openxmlformats.org/officeDocument/2006/relationships/hyperlink" Target="https://fred.stlouisfed.org/" TargetMode="External"/><Relationship Id="rId4" Type="http://schemas.openxmlformats.org/officeDocument/2006/relationships/hyperlink" Target="https://lehd.ces.census.gov/data/#qwi" TargetMode="External"/></Relationships>
</file>

<file path=ppt/slides/_rels/slide3.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4.xml"/><Relationship Id="rId1" Type="http://schemas.openxmlformats.org/officeDocument/2006/relationships/slideLayout" Target="../slideLayouts/slideLayout8.xml"/><Relationship Id="rId6" Type="http://schemas.openxmlformats.org/officeDocument/2006/relationships/slide" Target="slide9.xml"/><Relationship Id="rId5" Type="http://schemas.openxmlformats.org/officeDocument/2006/relationships/slide" Target="slide6.xml"/><Relationship Id="rId4" Type="http://schemas.openxmlformats.org/officeDocument/2006/relationships/slide" Target="slide7.xml"/></Relationships>
</file>

<file path=ppt/slides/_rels/slide30.xml.rels><?xml version="1.0" encoding="UTF-8" standalone="yes"?>
<Relationships xmlns="http://schemas.openxmlformats.org/package/2006/relationships"><Relationship Id="rId3" Type="http://schemas.openxmlformats.org/officeDocument/2006/relationships/slide" Target="slide31.xml"/><Relationship Id="rId2" Type="http://schemas.openxmlformats.org/officeDocument/2006/relationships/slide" Target="slide4.xml"/><Relationship Id="rId1" Type="http://schemas.openxmlformats.org/officeDocument/2006/relationships/slideLayout" Target="../slideLayouts/slideLayout8.xml"/><Relationship Id="rId5" Type="http://schemas.openxmlformats.org/officeDocument/2006/relationships/slide" Target="slide33.xml"/><Relationship Id="rId4" Type="http://schemas.openxmlformats.org/officeDocument/2006/relationships/slide" Target="slide3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3" Type="http://schemas.openxmlformats.org/officeDocument/2006/relationships/slide" Target="slide35.xml"/><Relationship Id="rId2" Type="http://schemas.openxmlformats.org/officeDocument/2006/relationships/slide" Target="slide4.xml"/><Relationship Id="rId1" Type="http://schemas.openxmlformats.org/officeDocument/2006/relationships/slideLayout" Target="../slideLayouts/slideLayout8.xml"/><Relationship Id="rId4" Type="http://schemas.openxmlformats.org/officeDocument/2006/relationships/slide" Target="slide19.xml"/></Relationships>
</file>

<file path=ppt/slides/_rels/slide35.xml.rels><?xml version="1.0" encoding="UTF-8" standalone="yes"?>
<Relationships xmlns="http://schemas.openxmlformats.org/package/2006/relationships"><Relationship Id="rId8" Type="http://schemas.openxmlformats.org/officeDocument/2006/relationships/slide" Target="slide26.xml"/><Relationship Id="rId3" Type="http://schemas.openxmlformats.org/officeDocument/2006/relationships/slide" Target="slide20.xml"/><Relationship Id="rId7" Type="http://schemas.openxmlformats.org/officeDocument/2006/relationships/slide" Target="slide25.xml"/><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slide" Target="slide24.xml"/><Relationship Id="rId5" Type="http://schemas.openxmlformats.org/officeDocument/2006/relationships/slide" Target="slide23.xml"/><Relationship Id="rId4" Type="http://schemas.openxmlformats.org/officeDocument/2006/relationships/slide" Target="slide21.xml"/><Relationship Id="rId9" Type="http://schemas.openxmlformats.org/officeDocument/2006/relationships/hyperlink" Target="https://lmi.dua.eol.mass.gov/lmi/CitiesAndTowns" TargetMode="External"/></Relationships>
</file>

<file path=ppt/slides/_rels/slide4.xml.rels><?xml version="1.0" encoding="UTF-8" standalone="yes"?>
<Relationships xmlns="http://schemas.openxmlformats.org/package/2006/relationships"><Relationship Id="rId8" Type="http://schemas.openxmlformats.org/officeDocument/2006/relationships/image" Target="../media/image17.svg"/><Relationship Id="rId13" Type="http://schemas.openxmlformats.org/officeDocument/2006/relationships/image" Target="../media/image22.png"/><Relationship Id="rId3" Type="http://schemas.openxmlformats.org/officeDocument/2006/relationships/image" Target="../media/image12.png"/><Relationship Id="rId7" Type="http://schemas.openxmlformats.org/officeDocument/2006/relationships/image" Target="../media/image16.png"/><Relationship Id="rId12" Type="http://schemas.openxmlformats.org/officeDocument/2006/relationships/image" Target="../media/image21.svg"/><Relationship Id="rId2" Type="http://schemas.openxmlformats.org/officeDocument/2006/relationships/notesSlide" Target="../notesSlides/notesSlide1.xml"/><Relationship Id="rId16" Type="http://schemas.openxmlformats.org/officeDocument/2006/relationships/image" Target="../media/image25.svg"/><Relationship Id="rId1" Type="http://schemas.openxmlformats.org/officeDocument/2006/relationships/slideLayout" Target="../slideLayouts/slideLayout6.xml"/><Relationship Id="rId6" Type="http://schemas.openxmlformats.org/officeDocument/2006/relationships/image" Target="../media/image15.svg"/><Relationship Id="rId11" Type="http://schemas.openxmlformats.org/officeDocument/2006/relationships/image" Target="../media/image20.png"/><Relationship Id="rId5" Type="http://schemas.openxmlformats.org/officeDocument/2006/relationships/image" Target="../media/image14.png"/><Relationship Id="rId15" Type="http://schemas.openxmlformats.org/officeDocument/2006/relationships/image" Target="../media/image24.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8.png"/><Relationship Id="rId14" Type="http://schemas.openxmlformats.org/officeDocument/2006/relationships/image" Target="../media/image23.svg"/></Relationships>
</file>

<file path=ppt/slides/_rels/slide5.xml.rels><?xml version="1.0" encoding="UTF-8" standalone="yes"?>
<Relationships xmlns="http://schemas.openxmlformats.org/package/2006/relationships"><Relationship Id="rId3" Type="http://schemas.openxmlformats.org/officeDocument/2006/relationships/hyperlink" Target="https://www.mass.gov/lists/department-of-economic-research-data-visualization-index" TargetMode="External"/><Relationship Id="rId2" Type="http://schemas.openxmlformats.org/officeDocument/2006/relationships/hyperlink" Target="http://www.mass.gov/economicresearch" TargetMode="External"/><Relationship Id="rId1" Type="http://schemas.openxmlformats.org/officeDocument/2006/relationships/slideLayout" Target="../slideLayouts/slideLayout3.xml"/><Relationship Id="rId5" Type="http://schemas.openxmlformats.org/officeDocument/2006/relationships/hyperlink" Target="https://www.mass.gov/lists/department-of-economic-research-reports-releases" TargetMode="External"/><Relationship Id="rId4" Type="http://schemas.openxmlformats.org/officeDocument/2006/relationships/hyperlink" Target="https://www.mass.gov/info-details/department-of-economic-research-frequently-asked-questions"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slide" Target="slide23.xml"/><Relationship Id="rId2" Type="http://schemas.openxmlformats.org/officeDocument/2006/relationships/slide" Target="slide21.xml"/><Relationship Id="rId1" Type="http://schemas.openxmlformats.org/officeDocument/2006/relationships/slideLayout" Target="../slideLayouts/slideLayout3.xml"/><Relationship Id="rId5" Type="http://schemas.openxmlformats.org/officeDocument/2006/relationships/slide" Target="slide25.xml"/><Relationship Id="rId4" Type="http://schemas.openxmlformats.org/officeDocument/2006/relationships/slide" Target="slide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8E26E-01C4-46CA-B3D2-E6F414623E1F}"/>
              </a:ext>
            </a:extLst>
          </p:cNvPr>
          <p:cNvSpPr>
            <a:spLocks noGrp="1"/>
          </p:cNvSpPr>
          <p:nvPr>
            <p:ph type="ctrTitle"/>
          </p:nvPr>
        </p:nvSpPr>
        <p:spPr/>
        <p:txBody>
          <a:bodyPr>
            <a:normAutofit/>
          </a:bodyPr>
          <a:lstStyle/>
          <a:p>
            <a:r>
              <a:rPr lang="en-US" sz="3200"/>
              <a:t>Welcome to </a:t>
            </a:r>
            <a:br>
              <a:rPr lang="en-US" sz="4000"/>
            </a:br>
            <a:r>
              <a:rPr lang="en-US" sz="4000"/>
              <a:t>Labor Market Information 101!</a:t>
            </a:r>
          </a:p>
        </p:txBody>
      </p:sp>
      <p:sp>
        <p:nvSpPr>
          <p:cNvPr id="3" name="Subtitle 2">
            <a:extLst>
              <a:ext uri="{FF2B5EF4-FFF2-40B4-BE49-F238E27FC236}">
                <a16:creationId xmlns:a16="http://schemas.microsoft.com/office/drawing/2014/main" id="{8DBD3527-0513-460A-A4AC-43456962A118}"/>
              </a:ext>
            </a:extLst>
          </p:cNvPr>
          <p:cNvSpPr>
            <a:spLocks noGrp="1"/>
          </p:cNvSpPr>
          <p:nvPr>
            <p:ph type="subTitle" idx="1"/>
          </p:nvPr>
        </p:nvSpPr>
        <p:spPr>
          <a:xfrm>
            <a:off x="1524000" y="3602037"/>
            <a:ext cx="9144000" cy="810571"/>
          </a:xfrm>
        </p:spPr>
        <p:txBody>
          <a:bodyPr vert="horz" lIns="91440" tIns="45720" rIns="91440" bIns="45720" rtlCol="0" anchor="t">
            <a:normAutofit fontScale="62500" lnSpcReduction="20000"/>
          </a:bodyPr>
          <a:lstStyle/>
          <a:p>
            <a:pPr>
              <a:lnSpc>
                <a:spcPct val="120000"/>
              </a:lnSpc>
            </a:pPr>
            <a:r>
              <a:rPr lang="en-US" sz="2400">
                <a:latin typeface="Calibri"/>
                <a:cs typeface="Calibri"/>
              </a:rPr>
              <a:t>This presentation is designed to provide an overview of labor market information data and concepts, with </a:t>
            </a:r>
            <a:r>
              <a:rPr lang="en-US">
                <a:latin typeface="Calibri"/>
                <a:cs typeface="Calibri"/>
              </a:rPr>
              <a:t>an emphasis </a:t>
            </a:r>
            <a:r>
              <a:rPr lang="en-US" sz="2400">
                <a:latin typeface="Calibri"/>
                <a:cs typeface="Calibri"/>
              </a:rPr>
              <a:t>on data that the Department of Economic Research (DER) publishes in cooperation with the Federal Bureau of Labor Statistics (BLS) and Employment Training Administration (ETA).</a:t>
            </a:r>
            <a:r>
              <a:rPr lang="en-US">
                <a:latin typeface="Calibri"/>
                <a:cs typeface="Calibri"/>
              </a:rPr>
              <a:t> </a:t>
            </a:r>
            <a:endParaRPr lang="en-US" sz="2400"/>
          </a:p>
        </p:txBody>
      </p:sp>
    </p:spTree>
    <p:extLst>
      <p:ext uri="{BB962C8B-B14F-4D97-AF65-F5344CB8AC3E}">
        <p14:creationId xmlns:p14="http://schemas.microsoft.com/office/powerpoint/2010/main" val="3683266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FE5F8-FF2A-58C6-7E50-D5214A673997}"/>
              </a:ext>
            </a:extLst>
          </p:cNvPr>
          <p:cNvSpPr>
            <a:spLocks noGrp="1"/>
          </p:cNvSpPr>
          <p:nvPr>
            <p:ph type="title"/>
          </p:nvPr>
        </p:nvSpPr>
        <p:spPr/>
        <p:txBody>
          <a:bodyPr/>
          <a:lstStyle/>
          <a:p>
            <a:r>
              <a:rPr lang="en-US"/>
              <a:t>Definitions &amp; Key Concepts</a:t>
            </a:r>
          </a:p>
        </p:txBody>
      </p:sp>
      <p:sp>
        <p:nvSpPr>
          <p:cNvPr id="6" name="Text Placeholder 5">
            <a:extLst>
              <a:ext uri="{FF2B5EF4-FFF2-40B4-BE49-F238E27FC236}">
                <a16:creationId xmlns:a16="http://schemas.microsoft.com/office/drawing/2014/main" id="{6FDA2810-2C8C-86BC-384A-4E26E0491F3F}"/>
              </a:ext>
            </a:extLst>
          </p:cNvPr>
          <p:cNvSpPr>
            <a:spLocks noGrp="1"/>
          </p:cNvSpPr>
          <p:nvPr>
            <p:ph type="body" sz="quarter" idx="13"/>
          </p:nvPr>
        </p:nvSpPr>
        <p:spPr/>
        <p:txBody>
          <a:bodyPr/>
          <a:lstStyle/>
          <a:p>
            <a:r>
              <a:rPr lang="en-US"/>
              <a:t>This section introduces terminology, context, and framework for various LMI concepts and ideas. </a:t>
            </a:r>
          </a:p>
        </p:txBody>
      </p:sp>
      <p:sp>
        <p:nvSpPr>
          <p:cNvPr id="3" name="Text Placeholder 2">
            <a:extLst>
              <a:ext uri="{FF2B5EF4-FFF2-40B4-BE49-F238E27FC236}">
                <a16:creationId xmlns:a16="http://schemas.microsoft.com/office/drawing/2014/main" id="{65AB3431-69D7-0825-9A63-47F5AB401EEB}"/>
              </a:ext>
            </a:extLst>
          </p:cNvPr>
          <p:cNvSpPr>
            <a:spLocks noGrp="1"/>
          </p:cNvSpPr>
          <p:nvPr>
            <p:ph type="body" idx="1"/>
          </p:nvPr>
        </p:nvSpPr>
        <p:spPr>
          <a:xfrm>
            <a:off x="8420792" y="394283"/>
            <a:ext cx="3358343" cy="4693105"/>
          </a:xfrm>
        </p:spPr>
        <p:txBody>
          <a:bodyPr/>
          <a:lstStyle/>
          <a:p>
            <a:r>
              <a:rPr lang="en-US">
                <a:latin typeface="+mj-lt"/>
              </a:rPr>
              <a:t>Contents</a:t>
            </a:r>
            <a:r>
              <a:rPr lang="en-US"/>
              <a:t>:</a:t>
            </a:r>
            <a:endParaRPr lang="en-US">
              <a:hlinkClick r:id="rId2" action="ppaction://hlinksldjump"/>
            </a:endParaRPr>
          </a:p>
          <a:p>
            <a:r>
              <a:rPr lang="en-US">
                <a:cs typeface="Arial"/>
                <a:hlinkClick r:id="rId3" action="ppaction://hlinksldjump"/>
              </a:rPr>
              <a:t>Geographies</a:t>
            </a:r>
          </a:p>
          <a:p>
            <a:r>
              <a:rPr lang="en-US">
                <a:cs typeface="Arial"/>
                <a:hlinkClick r:id="rId3" action="ppaction://hlinksldjump"/>
              </a:rPr>
              <a:t>Units of Analysis and Framework</a:t>
            </a:r>
            <a:endParaRPr lang="en-US">
              <a:cs typeface="Arial"/>
            </a:endParaRPr>
          </a:p>
          <a:p>
            <a:r>
              <a:rPr lang="en-US">
                <a:hlinkClick r:id="rId4" action="ppaction://hlinksldjump"/>
              </a:rPr>
              <a:t>North American Industry Classification System (NAICS)</a:t>
            </a:r>
            <a:endParaRPr lang="en-US"/>
          </a:p>
          <a:p>
            <a:r>
              <a:rPr lang="en-US">
                <a:hlinkClick r:id="rId5" action="ppaction://hlinksldjump"/>
              </a:rPr>
              <a:t>Standard Occupational Codes (SOC)</a:t>
            </a:r>
            <a:endParaRPr lang="en-US"/>
          </a:p>
          <a:p>
            <a:endParaRPr lang="en-US"/>
          </a:p>
        </p:txBody>
      </p:sp>
      <p:sp>
        <p:nvSpPr>
          <p:cNvPr id="4" name="Date Placeholder 3">
            <a:extLst>
              <a:ext uri="{FF2B5EF4-FFF2-40B4-BE49-F238E27FC236}">
                <a16:creationId xmlns:a16="http://schemas.microsoft.com/office/drawing/2014/main" id="{D86973B2-0B9B-709F-FC11-6301D7B35788}"/>
              </a:ext>
              <a:ext uri="{C183D7F6-B498-43B3-948B-1728B52AA6E4}">
                <adec:decorative xmlns:adec="http://schemas.microsoft.com/office/drawing/2017/decorative" val="1"/>
              </a:ext>
            </a:extLst>
          </p:cNvPr>
          <p:cNvSpPr>
            <a:spLocks noGrp="1"/>
          </p:cNvSpPr>
          <p:nvPr>
            <p:ph type="dt" sz="half" idx="10"/>
          </p:nvPr>
        </p:nvSpPr>
        <p:spPr/>
        <p:txBody>
          <a:bodyPr/>
          <a:lstStyle/>
          <a:p>
            <a:fld id="{C9B5CB84-E13F-4C75-9635-7D7C44779772}" type="datetime1">
              <a:rPr lang="en-US" smtClean="0"/>
              <a:t>2/27/2026</a:t>
            </a:fld>
            <a:endParaRPr lang="en-US"/>
          </a:p>
        </p:txBody>
      </p:sp>
      <p:sp>
        <p:nvSpPr>
          <p:cNvPr id="5" name="Slide Number Placeholder 4">
            <a:extLst>
              <a:ext uri="{FF2B5EF4-FFF2-40B4-BE49-F238E27FC236}">
                <a16:creationId xmlns:a16="http://schemas.microsoft.com/office/drawing/2014/main" id="{14C09916-533E-0CF6-577A-C018FF107766}"/>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10</a:t>
            </a:fld>
            <a:endParaRPr lang="en-US"/>
          </a:p>
        </p:txBody>
      </p:sp>
    </p:spTree>
    <p:extLst>
      <p:ext uri="{BB962C8B-B14F-4D97-AF65-F5344CB8AC3E}">
        <p14:creationId xmlns:p14="http://schemas.microsoft.com/office/powerpoint/2010/main" val="14229507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1C6C7-1CF2-D23A-431A-B22FE47450E7}"/>
              </a:ext>
            </a:extLst>
          </p:cNvPr>
          <p:cNvSpPr>
            <a:spLocks noGrp="1"/>
          </p:cNvSpPr>
          <p:nvPr>
            <p:ph type="title"/>
          </p:nvPr>
        </p:nvSpPr>
        <p:spPr/>
        <p:txBody>
          <a:bodyPr/>
          <a:lstStyle/>
          <a:p>
            <a:r>
              <a:rPr lang="en-US">
                <a:latin typeface="Arial Black"/>
              </a:rPr>
              <a:t>Geographies</a:t>
            </a:r>
            <a:endParaRPr lang="en-US"/>
          </a:p>
        </p:txBody>
      </p:sp>
      <p:pic>
        <p:nvPicPr>
          <p:cNvPr id="10" name="Picture 9" descr="A solid blue image of the State of Massachusetts">
            <a:extLst>
              <a:ext uri="{FF2B5EF4-FFF2-40B4-BE49-F238E27FC236}">
                <a16:creationId xmlns:a16="http://schemas.microsoft.com/office/drawing/2014/main" id="{29720925-77B0-0844-7837-1556B928C6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0962" y="807243"/>
            <a:ext cx="2721097" cy="1725206"/>
          </a:xfrm>
          <a:prstGeom prst="rect">
            <a:avLst/>
          </a:prstGeom>
        </p:spPr>
      </p:pic>
      <p:sp>
        <p:nvSpPr>
          <p:cNvPr id="8" name="TextBox 7">
            <a:extLst>
              <a:ext uri="{FF2B5EF4-FFF2-40B4-BE49-F238E27FC236}">
                <a16:creationId xmlns:a16="http://schemas.microsoft.com/office/drawing/2014/main" id="{BB02BF55-B9F8-7281-0238-EFD1DA4A0A55}"/>
              </a:ext>
            </a:extLst>
          </p:cNvPr>
          <p:cNvSpPr txBox="1"/>
          <p:nvPr/>
        </p:nvSpPr>
        <p:spPr>
          <a:xfrm>
            <a:off x="5122416" y="858624"/>
            <a:ext cx="5932680" cy="1631216"/>
          </a:xfrm>
          <a:prstGeom prst="rect">
            <a:avLst/>
          </a:prstGeom>
          <a:noFill/>
        </p:spPr>
        <p:txBody>
          <a:bodyPr wrap="square" rtlCol="0">
            <a:spAutoFit/>
          </a:bodyPr>
          <a:lstStyle/>
          <a:p>
            <a:r>
              <a:rPr lang="en-US">
                <a:latin typeface="+mj-lt"/>
              </a:rPr>
              <a:t>Statewide Data</a:t>
            </a:r>
          </a:p>
          <a:p>
            <a:pPr marL="285750" indent="-285750">
              <a:buFont typeface="Arial" panose="020B0604020202020204" pitchFamily="34" charset="0"/>
              <a:buChar char="•"/>
            </a:pPr>
            <a:r>
              <a:rPr lang="en-US" sz="1600"/>
              <a:t>Most of the data sets mentioned in this presentation include statewide data for Massachusetts. </a:t>
            </a:r>
          </a:p>
          <a:p>
            <a:pPr marL="285750" indent="-285750">
              <a:buFont typeface="Arial" panose="020B0604020202020204" pitchFamily="34" charset="0"/>
              <a:buChar char="•"/>
            </a:pPr>
            <a:r>
              <a:rPr lang="en-US" sz="1600"/>
              <a:t>Data for other states can be found through the Bureau of Labor Statistics. </a:t>
            </a:r>
          </a:p>
          <a:p>
            <a:endParaRPr lang="en-US">
              <a:latin typeface="+mj-lt"/>
            </a:endParaRPr>
          </a:p>
        </p:txBody>
      </p:sp>
      <p:pic>
        <p:nvPicPr>
          <p:cNvPr id="12" name="Picture 11" descr="A solid blue image of the State of Massachusetts with its counties outlined">
            <a:extLst>
              <a:ext uri="{FF2B5EF4-FFF2-40B4-BE49-F238E27FC236}">
                <a16:creationId xmlns:a16="http://schemas.microsoft.com/office/drawing/2014/main" id="{75E62482-D685-B8E9-1E49-A62756FE8A0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93226" y="2622528"/>
            <a:ext cx="2859325" cy="1815776"/>
          </a:xfrm>
          <a:prstGeom prst="rect">
            <a:avLst/>
          </a:prstGeom>
        </p:spPr>
      </p:pic>
      <p:sp>
        <p:nvSpPr>
          <p:cNvPr id="3" name="TextBox 2">
            <a:extLst>
              <a:ext uri="{FF2B5EF4-FFF2-40B4-BE49-F238E27FC236}">
                <a16:creationId xmlns:a16="http://schemas.microsoft.com/office/drawing/2014/main" id="{D8170461-2BC7-9504-BD64-2D9F9C859C22}"/>
              </a:ext>
            </a:extLst>
          </p:cNvPr>
          <p:cNvSpPr txBox="1"/>
          <p:nvPr/>
        </p:nvSpPr>
        <p:spPr>
          <a:xfrm>
            <a:off x="5152059" y="2665137"/>
            <a:ext cx="5527217" cy="1877437"/>
          </a:xfrm>
          <a:prstGeom prst="rect">
            <a:avLst/>
          </a:prstGeom>
          <a:noFill/>
        </p:spPr>
        <p:txBody>
          <a:bodyPr wrap="square" rtlCol="0">
            <a:spAutoFit/>
          </a:bodyPr>
          <a:lstStyle/>
          <a:p>
            <a:r>
              <a:rPr lang="en-US">
                <a:latin typeface="+mj-lt"/>
              </a:rPr>
              <a:t>Counties</a:t>
            </a:r>
          </a:p>
          <a:p>
            <a:pPr marL="285750" indent="-285750">
              <a:buFont typeface="Arial" panose="020B0604020202020204" pitchFamily="34" charset="0"/>
              <a:buChar char="•"/>
            </a:pPr>
            <a:r>
              <a:rPr lang="en-US" sz="1600"/>
              <a:t>All of Massachusetts's cities and towns fall into one of 14 counties. </a:t>
            </a:r>
          </a:p>
          <a:p>
            <a:pPr marL="285750" indent="-285750">
              <a:buFont typeface="Arial" panose="020B0604020202020204" pitchFamily="34" charset="0"/>
              <a:buChar char="•"/>
            </a:pPr>
            <a:r>
              <a:rPr lang="en-US" sz="1600"/>
              <a:t>Counties are combined to make up Core Based Statistical Areas (CBSAs), also known as Metropolitan and Micropolitan Statistical Areas.</a:t>
            </a:r>
          </a:p>
          <a:p>
            <a:endParaRPr lang="en-US">
              <a:latin typeface="+mj-lt"/>
            </a:endParaRPr>
          </a:p>
        </p:txBody>
      </p:sp>
      <p:pic>
        <p:nvPicPr>
          <p:cNvPr id="19" name="Picture 18" descr="A solid blue image of the State of Massachusetts with its cities and towns outlined">
            <a:extLst>
              <a:ext uri="{FF2B5EF4-FFF2-40B4-BE49-F238E27FC236}">
                <a16:creationId xmlns:a16="http://schemas.microsoft.com/office/drawing/2014/main" id="{5AF6E394-F804-A821-7C28-647F89E96FAA}"/>
              </a:ext>
            </a:extLst>
          </p:cNvPr>
          <p:cNvPicPr>
            <a:picLocks noChangeAspect="1"/>
          </p:cNvPicPr>
          <p:nvPr/>
        </p:nvPicPr>
        <p:blipFill rotWithShape="1">
          <a:blip r:embed="rId5">
            <a:extLst>
              <a:ext uri="{28A0092B-C50C-407E-A947-70E740481C1C}">
                <a14:useLocalDpi xmlns:a14="http://schemas.microsoft.com/office/drawing/2010/main" val="0"/>
              </a:ext>
            </a:extLst>
          </a:blip>
          <a:srcRect l="8386" t="14984" r="11085" b="11459"/>
          <a:stretch/>
        </p:blipFill>
        <p:spPr>
          <a:xfrm>
            <a:off x="2354399" y="4551942"/>
            <a:ext cx="2936981" cy="1730073"/>
          </a:xfrm>
          <a:prstGeom prst="rect">
            <a:avLst/>
          </a:prstGeom>
        </p:spPr>
      </p:pic>
      <p:sp>
        <p:nvSpPr>
          <p:cNvPr id="15" name="TextBox 14">
            <a:extLst>
              <a:ext uri="{FF2B5EF4-FFF2-40B4-BE49-F238E27FC236}">
                <a16:creationId xmlns:a16="http://schemas.microsoft.com/office/drawing/2014/main" id="{069F4D3E-CD3C-2143-0842-A514C6281F87}"/>
              </a:ext>
            </a:extLst>
          </p:cNvPr>
          <p:cNvSpPr txBox="1"/>
          <p:nvPr/>
        </p:nvSpPr>
        <p:spPr>
          <a:xfrm>
            <a:off x="5242489" y="4551942"/>
            <a:ext cx="6114338" cy="1877437"/>
          </a:xfrm>
          <a:prstGeom prst="rect">
            <a:avLst/>
          </a:prstGeom>
          <a:noFill/>
        </p:spPr>
        <p:txBody>
          <a:bodyPr wrap="square" rtlCol="0">
            <a:spAutoFit/>
          </a:bodyPr>
          <a:lstStyle/>
          <a:p>
            <a:r>
              <a:rPr lang="en-US">
                <a:latin typeface="+mj-lt"/>
              </a:rPr>
              <a:t>Cities &amp; Towns</a:t>
            </a:r>
          </a:p>
          <a:p>
            <a:pPr marL="285750" indent="-285750">
              <a:buFont typeface="Arial" panose="020B0604020202020204" pitchFamily="34" charset="0"/>
              <a:buChar char="•"/>
            </a:pPr>
            <a:r>
              <a:rPr lang="en-US" sz="1600"/>
              <a:t>Massachusetts has 351 cities and towns that make up counties. </a:t>
            </a:r>
          </a:p>
          <a:p>
            <a:pPr marL="285750" indent="-285750">
              <a:buFont typeface="Arial" panose="020B0604020202020204" pitchFamily="34" charset="0"/>
              <a:buChar char="•"/>
            </a:pPr>
            <a:r>
              <a:rPr lang="en-US" sz="1600"/>
              <a:t>Cities and towns are also combined to make Workforce Development Areas (WDAs).</a:t>
            </a:r>
          </a:p>
          <a:p>
            <a:pPr marL="285750" indent="-285750">
              <a:buFont typeface="Arial" panose="020B0604020202020204" pitchFamily="34" charset="0"/>
              <a:buChar char="•"/>
            </a:pPr>
            <a:r>
              <a:rPr lang="en-US" sz="1600"/>
              <a:t>Not all data is available on a city and town level due to sample sizes and suppression.</a:t>
            </a:r>
          </a:p>
          <a:p>
            <a:endParaRPr lang="en-US">
              <a:latin typeface="+mj-lt"/>
            </a:endParaRPr>
          </a:p>
        </p:txBody>
      </p:sp>
      <p:sp>
        <p:nvSpPr>
          <p:cNvPr id="4" name="Date Placeholder 3">
            <a:extLst>
              <a:ext uri="{FF2B5EF4-FFF2-40B4-BE49-F238E27FC236}">
                <a16:creationId xmlns:a16="http://schemas.microsoft.com/office/drawing/2014/main" id="{78F02937-E820-7379-4A74-7950C0C3185B}"/>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FE83252A-512A-8C30-B5D0-F05F008745F2}"/>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11</a:t>
            </a:fld>
            <a:endParaRPr lang="en-US"/>
          </a:p>
        </p:txBody>
      </p:sp>
    </p:spTree>
    <p:extLst>
      <p:ext uri="{BB962C8B-B14F-4D97-AF65-F5344CB8AC3E}">
        <p14:creationId xmlns:p14="http://schemas.microsoft.com/office/powerpoint/2010/main" val="3851500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1C6C7-1CF2-D23A-431A-B22FE47450E7}"/>
              </a:ext>
            </a:extLst>
          </p:cNvPr>
          <p:cNvSpPr>
            <a:spLocks noGrp="1"/>
          </p:cNvSpPr>
          <p:nvPr>
            <p:ph type="title"/>
          </p:nvPr>
        </p:nvSpPr>
        <p:spPr/>
        <p:txBody>
          <a:bodyPr>
            <a:noAutofit/>
          </a:bodyPr>
          <a:lstStyle/>
          <a:p>
            <a:r>
              <a:rPr lang="en-US" sz="2400">
                <a:latin typeface="Arial Black"/>
              </a:rPr>
              <a:t>Workforce Development Areas / Workforce Skills Cabinet Areas</a:t>
            </a:r>
            <a:endParaRPr lang="en-US" sz="2400"/>
          </a:p>
        </p:txBody>
      </p:sp>
      <p:sp>
        <p:nvSpPr>
          <p:cNvPr id="9" name="TextBox 8">
            <a:extLst>
              <a:ext uri="{FF2B5EF4-FFF2-40B4-BE49-F238E27FC236}">
                <a16:creationId xmlns:a16="http://schemas.microsoft.com/office/drawing/2014/main" id="{3D54BF4A-F367-B6D5-8830-E56800A147FB}"/>
              </a:ext>
            </a:extLst>
          </p:cNvPr>
          <p:cNvSpPr txBox="1"/>
          <p:nvPr/>
        </p:nvSpPr>
        <p:spPr>
          <a:xfrm>
            <a:off x="223603" y="716241"/>
            <a:ext cx="7295100" cy="646331"/>
          </a:xfrm>
          <a:prstGeom prst="rect">
            <a:avLst/>
          </a:prstGeom>
          <a:noFill/>
        </p:spPr>
        <p:txBody>
          <a:bodyPr wrap="square" rtlCol="0">
            <a:spAutoFit/>
          </a:bodyPr>
          <a:lstStyle/>
          <a:p>
            <a:r>
              <a:rPr lang="en-US"/>
              <a:t>Every city and town in Massachusetts falls within one of 16 Workforce Development Areas, that then make up 7 Workforce Skills Cabinet Areas</a:t>
            </a:r>
          </a:p>
        </p:txBody>
      </p:sp>
      <p:graphicFrame>
        <p:nvGraphicFramePr>
          <p:cNvPr id="10" name="Table 9">
            <a:extLst>
              <a:ext uri="{FF2B5EF4-FFF2-40B4-BE49-F238E27FC236}">
                <a16:creationId xmlns:a16="http://schemas.microsoft.com/office/drawing/2014/main" id="{70E19A28-53C6-3A35-966C-099401749562}"/>
              </a:ext>
            </a:extLst>
          </p:cNvPr>
          <p:cNvGraphicFramePr>
            <a:graphicFrameLocks noGrp="1"/>
          </p:cNvGraphicFramePr>
          <p:nvPr>
            <p:extLst>
              <p:ext uri="{D42A27DB-BD31-4B8C-83A1-F6EECF244321}">
                <p14:modId xmlns:p14="http://schemas.microsoft.com/office/powerpoint/2010/main" val="2732562211"/>
              </p:ext>
            </p:extLst>
          </p:nvPr>
        </p:nvGraphicFramePr>
        <p:xfrm>
          <a:off x="238761" y="1557435"/>
          <a:ext cx="7310258" cy="4703397"/>
        </p:xfrm>
        <a:graphic>
          <a:graphicData uri="http://schemas.openxmlformats.org/drawingml/2006/table">
            <a:tbl>
              <a:tblPr firstRow="1" bandRow="1">
                <a:tableStyleId>{3B4B98B0-60AC-42C2-AFA5-B58CD77FA1E5}</a:tableStyleId>
              </a:tblPr>
              <a:tblGrid>
                <a:gridCol w="3177693">
                  <a:extLst>
                    <a:ext uri="{9D8B030D-6E8A-4147-A177-3AD203B41FA5}">
                      <a16:colId xmlns:a16="http://schemas.microsoft.com/office/drawing/2014/main" val="4213742284"/>
                    </a:ext>
                  </a:extLst>
                </a:gridCol>
                <a:gridCol w="4132565">
                  <a:extLst>
                    <a:ext uri="{9D8B030D-6E8A-4147-A177-3AD203B41FA5}">
                      <a16:colId xmlns:a16="http://schemas.microsoft.com/office/drawing/2014/main" val="4023520180"/>
                    </a:ext>
                  </a:extLst>
                </a:gridCol>
              </a:tblGrid>
              <a:tr h="602600">
                <a:tc>
                  <a:txBody>
                    <a:bodyPr/>
                    <a:lstStyle/>
                    <a:p>
                      <a:r>
                        <a:rPr lang="en-US"/>
                        <a:t>Workforce Skills Cabinet (WSC) Region</a:t>
                      </a:r>
                    </a:p>
                  </a:txBody>
                  <a:tcPr/>
                </a:tc>
                <a:tc>
                  <a:txBody>
                    <a:bodyPr/>
                    <a:lstStyle/>
                    <a:p>
                      <a:r>
                        <a:rPr lang="en-US"/>
                        <a:t>Workforce Development Areas (WDA)</a:t>
                      </a:r>
                    </a:p>
                  </a:txBody>
                  <a:tcPr/>
                </a:tc>
                <a:extLst>
                  <a:ext uri="{0D108BD9-81ED-4DB2-BD59-A6C34878D82A}">
                    <a16:rowId xmlns:a16="http://schemas.microsoft.com/office/drawing/2014/main" val="257048108"/>
                  </a:ext>
                </a:extLst>
              </a:tr>
              <a:tr h="398375">
                <a:tc>
                  <a:txBody>
                    <a:bodyPr/>
                    <a:lstStyle/>
                    <a:p>
                      <a:pPr marL="0" indent="0">
                        <a:buNone/>
                      </a:pPr>
                      <a:r>
                        <a:rPr lang="en-US" b="1"/>
                        <a:t>1. </a:t>
                      </a:r>
                      <a:r>
                        <a:rPr lang="en-US"/>
                        <a:t>Berkshire Region</a:t>
                      </a:r>
                    </a:p>
                  </a:txBody>
                  <a:tcPr/>
                </a:tc>
                <a:tc>
                  <a:txBody>
                    <a:bodyPr/>
                    <a:lstStyle/>
                    <a:p>
                      <a:r>
                        <a:rPr lang="en-US"/>
                        <a:t>Berkshire WDA</a:t>
                      </a:r>
                    </a:p>
                  </a:txBody>
                  <a:tcPr/>
                </a:tc>
                <a:extLst>
                  <a:ext uri="{0D108BD9-81ED-4DB2-BD59-A6C34878D82A}">
                    <a16:rowId xmlns:a16="http://schemas.microsoft.com/office/drawing/2014/main" val="3422256703"/>
                  </a:ext>
                </a:extLst>
              </a:tr>
              <a:tr h="687604">
                <a:tc>
                  <a:txBody>
                    <a:bodyPr/>
                    <a:lstStyle/>
                    <a:p>
                      <a:r>
                        <a:rPr lang="en-US" b="1"/>
                        <a:t>2. </a:t>
                      </a:r>
                      <a:r>
                        <a:rPr lang="en-US"/>
                        <a:t>Pioneer Valley Region</a:t>
                      </a:r>
                    </a:p>
                  </a:txBody>
                  <a:tcPr/>
                </a:tc>
                <a:tc>
                  <a:txBody>
                    <a:bodyPr/>
                    <a:lstStyle/>
                    <a:p>
                      <a:r>
                        <a:rPr lang="en-US"/>
                        <a:t>Franklin/Hampshire and Hampden WDAs</a:t>
                      </a:r>
                    </a:p>
                  </a:txBody>
                  <a:tcPr/>
                </a:tc>
                <a:extLst>
                  <a:ext uri="{0D108BD9-81ED-4DB2-BD59-A6C34878D82A}">
                    <a16:rowId xmlns:a16="http://schemas.microsoft.com/office/drawing/2014/main" val="3422371561"/>
                  </a:ext>
                </a:extLst>
              </a:tr>
              <a:tr h="398375">
                <a:tc>
                  <a:txBody>
                    <a:bodyPr/>
                    <a:lstStyle/>
                    <a:p>
                      <a:r>
                        <a:rPr lang="en-US" b="1"/>
                        <a:t>3. </a:t>
                      </a:r>
                      <a:r>
                        <a:rPr lang="en-US"/>
                        <a:t>Central MA Region</a:t>
                      </a:r>
                    </a:p>
                  </a:txBody>
                  <a:tcPr/>
                </a:tc>
                <a:tc>
                  <a:txBody>
                    <a:bodyPr/>
                    <a:lstStyle/>
                    <a:p>
                      <a:r>
                        <a:rPr lang="en-US"/>
                        <a:t>North Central and Central WDAs</a:t>
                      </a:r>
                    </a:p>
                  </a:txBody>
                  <a:tcPr/>
                </a:tc>
                <a:extLst>
                  <a:ext uri="{0D108BD9-81ED-4DB2-BD59-A6C34878D82A}">
                    <a16:rowId xmlns:a16="http://schemas.microsoft.com/office/drawing/2014/main" val="761664208"/>
                  </a:ext>
                </a:extLst>
              </a:tr>
              <a:tr h="687604">
                <a:tc>
                  <a:txBody>
                    <a:bodyPr/>
                    <a:lstStyle/>
                    <a:p>
                      <a:r>
                        <a:rPr lang="en-US" b="1"/>
                        <a:t>4. </a:t>
                      </a:r>
                      <a:r>
                        <a:rPr lang="en-US"/>
                        <a:t>Northeast Region</a:t>
                      </a:r>
                    </a:p>
                  </a:txBody>
                  <a:tcPr/>
                </a:tc>
                <a:tc>
                  <a:txBody>
                    <a:bodyPr/>
                    <a:lstStyle/>
                    <a:p>
                      <a:r>
                        <a:rPr lang="en-US"/>
                        <a:t>Greater Lowell, Lower Merrimack, and North Shore WDAs</a:t>
                      </a:r>
                    </a:p>
                  </a:txBody>
                  <a:tcPr/>
                </a:tc>
                <a:extLst>
                  <a:ext uri="{0D108BD9-81ED-4DB2-BD59-A6C34878D82A}">
                    <a16:rowId xmlns:a16="http://schemas.microsoft.com/office/drawing/2014/main" val="181190714"/>
                  </a:ext>
                </a:extLst>
              </a:tr>
              <a:tr h="687604">
                <a:tc>
                  <a:txBody>
                    <a:bodyPr/>
                    <a:lstStyle/>
                    <a:p>
                      <a:r>
                        <a:rPr lang="en-US" b="1"/>
                        <a:t>5. </a:t>
                      </a:r>
                      <a:r>
                        <a:rPr lang="en-US"/>
                        <a:t>Greater Boston Region</a:t>
                      </a:r>
                    </a:p>
                  </a:txBody>
                  <a:tcPr/>
                </a:tc>
                <a:tc>
                  <a:txBody>
                    <a:bodyPr/>
                    <a:lstStyle/>
                    <a:p>
                      <a:r>
                        <a:rPr lang="en-US"/>
                        <a:t>Boston, Metro North, and Metro South/West WDAs</a:t>
                      </a:r>
                    </a:p>
                  </a:txBody>
                  <a:tcPr/>
                </a:tc>
                <a:extLst>
                  <a:ext uri="{0D108BD9-81ED-4DB2-BD59-A6C34878D82A}">
                    <a16:rowId xmlns:a16="http://schemas.microsoft.com/office/drawing/2014/main" val="970405453"/>
                  </a:ext>
                </a:extLst>
              </a:tr>
              <a:tr h="649386">
                <a:tc>
                  <a:txBody>
                    <a:bodyPr/>
                    <a:lstStyle/>
                    <a:p>
                      <a:r>
                        <a:rPr lang="en-US" b="1"/>
                        <a:t>6. </a:t>
                      </a:r>
                      <a:r>
                        <a:rPr lang="en-US"/>
                        <a:t>Southeast Region</a:t>
                      </a:r>
                    </a:p>
                  </a:txBody>
                  <a:tcPr/>
                </a:tc>
                <a:tc>
                  <a:txBody>
                    <a:bodyPr/>
                    <a:lstStyle/>
                    <a:p>
                      <a:r>
                        <a:rPr lang="en-US"/>
                        <a:t>South Shore, Brockton, Bristol, and Greater New Bedford WDAs</a:t>
                      </a:r>
                    </a:p>
                  </a:txBody>
                  <a:tcPr/>
                </a:tc>
                <a:extLst>
                  <a:ext uri="{0D108BD9-81ED-4DB2-BD59-A6C34878D82A}">
                    <a16:rowId xmlns:a16="http://schemas.microsoft.com/office/drawing/2014/main" val="3089691637"/>
                  </a:ext>
                </a:extLst>
              </a:tr>
              <a:tr h="554369">
                <a:tc>
                  <a:txBody>
                    <a:bodyPr/>
                    <a:lstStyle/>
                    <a:p>
                      <a:r>
                        <a:rPr lang="en-US" b="1"/>
                        <a:t>7. </a:t>
                      </a:r>
                      <a:r>
                        <a:rPr lang="en-US"/>
                        <a:t>Cape Cod &amp; Islands Region</a:t>
                      </a:r>
                    </a:p>
                  </a:txBody>
                  <a:tcPr/>
                </a:tc>
                <a:tc>
                  <a:txBody>
                    <a:bodyPr/>
                    <a:lstStyle/>
                    <a:p>
                      <a:r>
                        <a:rPr lang="en-US"/>
                        <a:t>Cape Cod &amp; Islands WDA</a:t>
                      </a:r>
                    </a:p>
                  </a:txBody>
                  <a:tcPr/>
                </a:tc>
                <a:extLst>
                  <a:ext uri="{0D108BD9-81ED-4DB2-BD59-A6C34878D82A}">
                    <a16:rowId xmlns:a16="http://schemas.microsoft.com/office/drawing/2014/main" val="260721162"/>
                  </a:ext>
                </a:extLst>
              </a:tr>
            </a:tbl>
          </a:graphicData>
        </a:graphic>
      </p:graphicFrame>
      <p:pic>
        <p:nvPicPr>
          <p:cNvPr id="12" name="Picture 11" descr="A blue image of the State of Massachusetts with its Workforce Skills Cabinet Regions outlined and numbered 1-7">
            <a:extLst>
              <a:ext uri="{FF2B5EF4-FFF2-40B4-BE49-F238E27FC236}">
                <a16:creationId xmlns:a16="http://schemas.microsoft.com/office/drawing/2014/main" id="{CC1220D3-DE4D-D278-629C-35922D1EF99A}"/>
              </a:ext>
            </a:extLst>
          </p:cNvPr>
          <p:cNvPicPr>
            <a:picLocks noChangeAspect="1"/>
          </p:cNvPicPr>
          <p:nvPr/>
        </p:nvPicPr>
        <p:blipFill rotWithShape="1">
          <a:blip r:embed="rId2">
            <a:extLst>
              <a:ext uri="{28A0092B-C50C-407E-A947-70E740481C1C}">
                <a14:useLocalDpi xmlns:a14="http://schemas.microsoft.com/office/drawing/2010/main" val="0"/>
              </a:ext>
            </a:extLst>
          </a:blip>
          <a:srcRect l="11734" t="13395" r="22714" b="16954"/>
          <a:stretch/>
        </p:blipFill>
        <p:spPr>
          <a:xfrm>
            <a:off x="7656573" y="682390"/>
            <a:ext cx="4437455" cy="2747482"/>
          </a:xfrm>
          <a:prstGeom prst="rect">
            <a:avLst/>
          </a:prstGeom>
        </p:spPr>
      </p:pic>
      <p:sp>
        <p:nvSpPr>
          <p:cNvPr id="6" name="TextBox 5">
            <a:extLst>
              <a:ext uri="{FF2B5EF4-FFF2-40B4-BE49-F238E27FC236}">
                <a16:creationId xmlns:a16="http://schemas.microsoft.com/office/drawing/2014/main" id="{D31014DE-9575-40C9-B1B6-5CFAB92BA183}"/>
              </a:ext>
            </a:extLst>
          </p:cNvPr>
          <p:cNvSpPr txBox="1"/>
          <p:nvPr/>
        </p:nvSpPr>
        <p:spPr>
          <a:xfrm>
            <a:off x="7798777" y="3500990"/>
            <a:ext cx="4148181" cy="830997"/>
          </a:xfrm>
          <a:prstGeom prst="rect">
            <a:avLst/>
          </a:prstGeom>
          <a:noFill/>
        </p:spPr>
        <p:txBody>
          <a:bodyPr wrap="square" rtlCol="0">
            <a:spAutoFit/>
          </a:bodyPr>
          <a:lstStyle/>
          <a:p>
            <a:pPr algn="ctr"/>
            <a:r>
              <a:rPr lang="en-US" sz="1600"/>
              <a:t>Identify which cities and towns are included in a county, WDA, or WSC region and vice versa using DER’s Cities and Towns Tool</a:t>
            </a:r>
          </a:p>
        </p:txBody>
      </p:sp>
      <p:sp>
        <p:nvSpPr>
          <p:cNvPr id="3" name="Rectangle 2">
            <a:extLst>
              <a:ext uri="{FF2B5EF4-FFF2-40B4-BE49-F238E27FC236}">
                <a16:creationId xmlns:a16="http://schemas.microsoft.com/office/drawing/2014/main" id="{FF03F0C4-384A-5D9E-A53E-A6CAEFBEBDBD}"/>
              </a:ext>
            </a:extLst>
          </p:cNvPr>
          <p:cNvSpPr/>
          <p:nvPr/>
        </p:nvSpPr>
        <p:spPr>
          <a:xfrm>
            <a:off x="8490759" y="4602478"/>
            <a:ext cx="3048699" cy="599885"/>
          </a:xfrm>
          <a:prstGeom prst="rect">
            <a:avLst/>
          </a:prstGeom>
          <a:solidFill>
            <a:schemeClr val="bg1"/>
          </a:solidFill>
          <a:ln w="57150">
            <a:solidFill>
              <a:srgbClr val="F6C51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ysClr val="windowText" lastClr="000000"/>
                </a:solidFill>
                <a:hlinkClick r:id="rId3"/>
              </a:rPr>
              <a:t>DER’s Cities and Towns Tool</a:t>
            </a:r>
            <a:endParaRPr lang="en-US" b="1"/>
          </a:p>
        </p:txBody>
      </p:sp>
      <p:sp>
        <p:nvSpPr>
          <p:cNvPr id="13" name="TextBox 12">
            <a:extLst>
              <a:ext uri="{FF2B5EF4-FFF2-40B4-BE49-F238E27FC236}">
                <a16:creationId xmlns:a16="http://schemas.microsoft.com/office/drawing/2014/main" id="{39BB8F9A-202D-321F-EA92-423DF3DA7F80}"/>
              </a:ext>
              <a:ext uri="{C183D7F6-B498-43B3-948B-1728B52AA6E4}">
                <adec:decorative xmlns:adec="http://schemas.microsoft.com/office/drawing/2017/decorative" val="1"/>
              </a:ext>
            </a:extLst>
          </p:cNvPr>
          <p:cNvSpPr txBox="1"/>
          <p:nvPr/>
        </p:nvSpPr>
        <p:spPr>
          <a:xfrm>
            <a:off x="7977346" y="1372769"/>
            <a:ext cx="457994" cy="369332"/>
          </a:xfrm>
          <a:prstGeom prst="rect">
            <a:avLst/>
          </a:prstGeom>
          <a:noFill/>
        </p:spPr>
        <p:txBody>
          <a:bodyPr wrap="square" rtlCol="0">
            <a:spAutoFit/>
          </a:bodyPr>
          <a:lstStyle/>
          <a:p>
            <a:r>
              <a:rPr lang="en-US">
                <a:solidFill>
                  <a:schemeClr val="bg1"/>
                </a:solidFill>
                <a:latin typeface="+mj-lt"/>
              </a:rPr>
              <a:t>1</a:t>
            </a:r>
          </a:p>
        </p:txBody>
      </p:sp>
      <p:sp>
        <p:nvSpPr>
          <p:cNvPr id="14" name="TextBox 13">
            <a:extLst>
              <a:ext uri="{FF2B5EF4-FFF2-40B4-BE49-F238E27FC236}">
                <a16:creationId xmlns:a16="http://schemas.microsoft.com/office/drawing/2014/main" id="{7D31B88E-6D23-D2E9-285E-D4772D29D027}"/>
              </a:ext>
              <a:ext uri="{C183D7F6-B498-43B3-948B-1728B52AA6E4}">
                <adec:decorative xmlns:adec="http://schemas.microsoft.com/office/drawing/2017/decorative" val="1"/>
              </a:ext>
            </a:extLst>
          </p:cNvPr>
          <p:cNvSpPr txBox="1"/>
          <p:nvPr/>
        </p:nvSpPr>
        <p:spPr>
          <a:xfrm>
            <a:off x="8691372" y="1367313"/>
            <a:ext cx="457994" cy="369332"/>
          </a:xfrm>
          <a:prstGeom prst="rect">
            <a:avLst/>
          </a:prstGeom>
          <a:noFill/>
        </p:spPr>
        <p:txBody>
          <a:bodyPr wrap="square" rtlCol="0">
            <a:spAutoFit/>
          </a:bodyPr>
          <a:lstStyle/>
          <a:p>
            <a:r>
              <a:rPr lang="en-US">
                <a:solidFill>
                  <a:schemeClr val="bg1"/>
                </a:solidFill>
                <a:latin typeface="+mj-lt"/>
              </a:rPr>
              <a:t>2</a:t>
            </a:r>
          </a:p>
        </p:txBody>
      </p:sp>
      <p:sp>
        <p:nvSpPr>
          <p:cNvPr id="15" name="TextBox 14">
            <a:extLst>
              <a:ext uri="{FF2B5EF4-FFF2-40B4-BE49-F238E27FC236}">
                <a16:creationId xmlns:a16="http://schemas.microsoft.com/office/drawing/2014/main" id="{B39FCFF6-BB05-20C3-CCCD-6002F7EC8C48}"/>
              </a:ext>
              <a:ext uri="{C183D7F6-B498-43B3-948B-1728B52AA6E4}">
                <adec:decorative xmlns:adec="http://schemas.microsoft.com/office/drawing/2017/decorative" val="1"/>
              </a:ext>
            </a:extLst>
          </p:cNvPr>
          <p:cNvSpPr txBox="1"/>
          <p:nvPr/>
        </p:nvSpPr>
        <p:spPr>
          <a:xfrm>
            <a:off x="9561579" y="1414819"/>
            <a:ext cx="457994" cy="369332"/>
          </a:xfrm>
          <a:prstGeom prst="rect">
            <a:avLst/>
          </a:prstGeom>
          <a:noFill/>
        </p:spPr>
        <p:txBody>
          <a:bodyPr wrap="square" rtlCol="0">
            <a:spAutoFit/>
          </a:bodyPr>
          <a:lstStyle/>
          <a:p>
            <a:r>
              <a:rPr lang="en-US">
                <a:solidFill>
                  <a:schemeClr val="bg1"/>
                </a:solidFill>
                <a:latin typeface="+mj-lt"/>
              </a:rPr>
              <a:t>3</a:t>
            </a:r>
          </a:p>
        </p:txBody>
      </p:sp>
      <p:sp>
        <p:nvSpPr>
          <p:cNvPr id="16" name="TextBox 15">
            <a:extLst>
              <a:ext uri="{FF2B5EF4-FFF2-40B4-BE49-F238E27FC236}">
                <a16:creationId xmlns:a16="http://schemas.microsoft.com/office/drawing/2014/main" id="{0649E309-A352-890E-4886-980B29AB6CA7}"/>
              </a:ext>
              <a:ext uri="{C183D7F6-B498-43B3-948B-1728B52AA6E4}">
                <adec:decorative xmlns:adec="http://schemas.microsoft.com/office/drawing/2017/decorative" val="1"/>
              </a:ext>
            </a:extLst>
          </p:cNvPr>
          <p:cNvSpPr txBox="1"/>
          <p:nvPr/>
        </p:nvSpPr>
        <p:spPr>
          <a:xfrm>
            <a:off x="10388349" y="957430"/>
            <a:ext cx="457994" cy="369332"/>
          </a:xfrm>
          <a:prstGeom prst="rect">
            <a:avLst/>
          </a:prstGeom>
          <a:noFill/>
        </p:spPr>
        <p:txBody>
          <a:bodyPr wrap="square" rtlCol="0">
            <a:spAutoFit/>
          </a:bodyPr>
          <a:lstStyle/>
          <a:p>
            <a:r>
              <a:rPr lang="en-US">
                <a:solidFill>
                  <a:schemeClr val="bg1"/>
                </a:solidFill>
                <a:latin typeface="+mj-lt"/>
              </a:rPr>
              <a:t>4</a:t>
            </a:r>
          </a:p>
        </p:txBody>
      </p:sp>
      <p:sp>
        <p:nvSpPr>
          <p:cNvPr id="17" name="TextBox 16">
            <a:extLst>
              <a:ext uri="{FF2B5EF4-FFF2-40B4-BE49-F238E27FC236}">
                <a16:creationId xmlns:a16="http://schemas.microsoft.com/office/drawing/2014/main" id="{2F377D8A-7F3C-9EA5-93A8-AB8E16E3A520}"/>
              </a:ext>
              <a:ext uri="{C183D7F6-B498-43B3-948B-1728B52AA6E4}">
                <adec:decorative xmlns:adec="http://schemas.microsoft.com/office/drawing/2017/decorative" val="1"/>
              </a:ext>
            </a:extLst>
          </p:cNvPr>
          <p:cNvSpPr txBox="1"/>
          <p:nvPr/>
        </p:nvSpPr>
        <p:spPr>
          <a:xfrm>
            <a:off x="10174739" y="1495711"/>
            <a:ext cx="457994" cy="369332"/>
          </a:xfrm>
          <a:prstGeom prst="rect">
            <a:avLst/>
          </a:prstGeom>
          <a:noFill/>
        </p:spPr>
        <p:txBody>
          <a:bodyPr wrap="square" rtlCol="0">
            <a:spAutoFit/>
          </a:bodyPr>
          <a:lstStyle/>
          <a:p>
            <a:r>
              <a:rPr lang="en-US">
                <a:solidFill>
                  <a:schemeClr val="accent4"/>
                </a:solidFill>
                <a:latin typeface="+mj-lt"/>
              </a:rPr>
              <a:t>5</a:t>
            </a:r>
          </a:p>
        </p:txBody>
      </p:sp>
      <p:sp>
        <p:nvSpPr>
          <p:cNvPr id="18" name="TextBox 17">
            <a:extLst>
              <a:ext uri="{FF2B5EF4-FFF2-40B4-BE49-F238E27FC236}">
                <a16:creationId xmlns:a16="http://schemas.microsoft.com/office/drawing/2014/main" id="{D8BEA72C-A983-90EA-BFFD-71D016444629}"/>
              </a:ext>
              <a:ext uri="{C183D7F6-B498-43B3-948B-1728B52AA6E4}">
                <adec:decorative xmlns:adec="http://schemas.microsoft.com/office/drawing/2017/decorative" val="1"/>
              </a:ext>
            </a:extLst>
          </p:cNvPr>
          <p:cNvSpPr txBox="1"/>
          <p:nvPr/>
        </p:nvSpPr>
        <p:spPr>
          <a:xfrm>
            <a:off x="10555739" y="2173891"/>
            <a:ext cx="457994" cy="369332"/>
          </a:xfrm>
          <a:prstGeom prst="rect">
            <a:avLst/>
          </a:prstGeom>
          <a:noFill/>
        </p:spPr>
        <p:txBody>
          <a:bodyPr wrap="square" rtlCol="0">
            <a:spAutoFit/>
          </a:bodyPr>
          <a:lstStyle/>
          <a:p>
            <a:r>
              <a:rPr lang="en-US">
                <a:solidFill>
                  <a:schemeClr val="bg1"/>
                </a:solidFill>
                <a:latin typeface="+mj-lt"/>
              </a:rPr>
              <a:t>6</a:t>
            </a:r>
          </a:p>
        </p:txBody>
      </p:sp>
      <p:sp>
        <p:nvSpPr>
          <p:cNvPr id="19" name="TextBox 18">
            <a:extLst>
              <a:ext uri="{FF2B5EF4-FFF2-40B4-BE49-F238E27FC236}">
                <a16:creationId xmlns:a16="http://schemas.microsoft.com/office/drawing/2014/main" id="{BA702FEF-3857-AE94-113E-A188146A7705}"/>
              </a:ext>
              <a:ext uri="{C183D7F6-B498-43B3-948B-1728B52AA6E4}">
                <adec:decorative xmlns:adec="http://schemas.microsoft.com/office/drawing/2017/decorative" val="1"/>
              </a:ext>
            </a:extLst>
          </p:cNvPr>
          <p:cNvSpPr txBox="1"/>
          <p:nvPr/>
        </p:nvSpPr>
        <p:spPr>
          <a:xfrm>
            <a:off x="11051039" y="2669191"/>
            <a:ext cx="457994" cy="369332"/>
          </a:xfrm>
          <a:prstGeom prst="rect">
            <a:avLst/>
          </a:prstGeom>
          <a:noFill/>
        </p:spPr>
        <p:txBody>
          <a:bodyPr wrap="square" rtlCol="0">
            <a:spAutoFit/>
          </a:bodyPr>
          <a:lstStyle/>
          <a:p>
            <a:r>
              <a:rPr lang="en-US">
                <a:solidFill>
                  <a:schemeClr val="accent4"/>
                </a:solidFill>
                <a:latin typeface="+mj-lt"/>
              </a:rPr>
              <a:t>7</a:t>
            </a:r>
          </a:p>
        </p:txBody>
      </p:sp>
      <p:sp>
        <p:nvSpPr>
          <p:cNvPr id="4" name="Date Placeholder 3">
            <a:extLst>
              <a:ext uri="{FF2B5EF4-FFF2-40B4-BE49-F238E27FC236}">
                <a16:creationId xmlns:a16="http://schemas.microsoft.com/office/drawing/2014/main" id="{78F02937-E820-7379-4A74-7950C0C3185B}"/>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FE83252A-512A-8C30-B5D0-F05F008745F2}"/>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12</a:t>
            </a:fld>
            <a:endParaRPr lang="en-US"/>
          </a:p>
        </p:txBody>
      </p:sp>
    </p:spTree>
    <p:extLst>
      <p:ext uri="{BB962C8B-B14F-4D97-AF65-F5344CB8AC3E}">
        <p14:creationId xmlns:p14="http://schemas.microsoft.com/office/powerpoint/2010/main" val="30996572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B73467-6C5F-2CAE-F1DF-76C360D4C8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4A876C-BF00-CEEC-1E2D-E1DE58A9825B}"/>
              </a:ext>
            </a:extLst>
          </p:cNvPr>
          <p:cNvSpPr>
            <a:spLocks noGrp="1"/>
          </p:cNvSpPr>
          <p:nvPr>
            <p:ph type="title"/>
          </p:nvPr>
        </p:nvSpPr>
        <p:spPr>
          <a:xfrm>
            <a:off x="91835" y="81152"/>
            <a:ext cx="12002193" cy="586751"/>
          </a:xfrm>
        </p:spPr>
        <p:txBody>
          <a:bodyPr>
            <a:noAutofit/>
          </a:bodyPr>
          <a:lstStyle/>
          <a:p>
            <a:r>
              <a:rPr lang="en-US" sz="2800">
                <a:latin typeface="Arial Black"/>
              </a:rPr>
              <a:t>Metropolitan &amp; Micropolitan Statistical Areas</a:t>
            </a:r>
          </a:p>
        </p:txBody>
      </p:sp>
      <p:sp>
        <p:nvSpPr>
          <p:cNvPr id="3" name="Content Placeholder 2">
            <a:extLst>
              <a:ext uri="{FF2B5EF4-FFF2-40B4-BE49-F238E27FC236}">
                <a16:creationId xmlns:a16="http://schemas.microsoft.com/office/drawing/2014/main" id="{34B5F40E-237D-9692-046E-B016100818CB}"/>
              </a:ext>
            </a:extLst>
          </p:cNvPr>
          <p:cNvSpPr>
            <a:spLocks noGrp="1"/>
          </p:cNvSpPr>
          <p:nvPr>
            <p:ph idx="1"/>
          </p:nvPr>
        </p:nvSpPr>
        <p:spPr>
          <a:xfrm>
            <a:off x="91834" y="596409"/>
            <a:ext cx="4324321" cy="1747227"/>
          </a:xfrm>
        </p:spPr>
        <p:txBody>
          <a:bodyPr vert="horz" lIns="91440" tIns="45720" rIns="91440" bIns="45720" rtlCol="0" anchor="t">
            <a:normAutofit/>
          </a:bodyPr>
          <a:lstStyle/>
          <a:p>
            <a:pPr marL="0" indent="0">
              <a:lnSpc>
                <a:spcPct val="100000"/>
              </a:lnSpc>
              <a:buNone/>
            </a:pPr>
            <a:r>
              <a:rPr lang="en-US" sz="1600">
                <a:cs typeface="Arial"/>
              </a:rPr>
              <a:t>Metropolitan and Micropolitan Statistical Areas (collectively referred to as Core Based Statistical Areas (CBSAs)) are geographic entities used by Federal statistical agencies in collecting, tabulating, and publishing federal statistics (</a:t>
            </a:r>
            <a:r>
              <a:rPr lang="en-US" sz="1600">
                <a:cs typeface="Arial"/>
                <a:hlinkClick r:id="rId2"/>
              </a:rPr>
              <a:t>US Census Bureau</a:t>
            </a:r>
            <a:r>
              <a:rPr lang="en-US" sz="1600">
                <a:cs typeface="Arial"/>
              </a:rPr>
              <a:t>). They are county-based.</a:t>
            </a:r>
            <a:endParaRPr lang="en-US" sz="1200"/>
          </a:p>
        </p:txBody>
      </p:sp>
      <p:graphicFrame>
        <p:nvGraphicFramePr>
          <p:cNvPr id="10" name="Table 9">
            <a:extLst>
              <a:ext uri="{FF2B5EF4-FFF2-40B4-BE49-F238E27FC236}">
                <a16:creationId xmlns:a16="http://schemas.microsoft.com/office/drawing/2014/main" id="{981E81F6-0629-C48D-A5BE-A2F1151E0924}"/>
              </a:ext>
            </a:extLst>
          </p:cNvPr>
          <p:cNvGraphicFramePr>
            <a:graphicFrameLocks noGrp="1"/>
          </p:cNvGraphicFramePr>
          <p:nvPr>
            <p:extLst>
              <p:ext uri="{D42A27DB-BD31-4B8C-83A1-F6EECF244321}">
                <p14:modId xmlns:p14="http://schemas.microsoft.com/office/powerpoint/2010/main" val="1494843399"/>
              </p:ext>
            </p:extLst>
          </p:nvPr>
        </p:nvGraphicFramePr>
        <p:xfrm>
          <a:off x="4683125" y="730250"/>
          <a:ext cx="7410931" cy="4389463"/>
        </p:xfrm>
        <a:graphic>
          <a:graphicData uri="http://schemas.openxmlformats.org/drawingml/2006/table">
            <a:tbl>
              <a:tblPr firstRow="1" bandRow="1">
                <a:tableStyleId>{3B4B98B0-60AC-42C2-AFA5-B58CD77FA1E5}</a:tableStyleId>
              </a:tblPr>
              <a:tblGrid>
                <a:gridCol w="3083849">
                  <a:extLst>
                    <a:ext uri="{9D8B030D-6E8A-4147-A177-3AD203B41FA5}">
                      <a16:colId xmlns:a16="http://schemas.microsoft.com/office/drawing/2014/main" val="1745256500"/>
                    </a:ext>
                  </a:extLst>
                </a:gridCol>
                <a:gridCol w="4327082">
                  <a:extLst>
                    <a:ext uri="{9D8B030D-6E8A-4147-A177-3AD203B41FA5}">
                      <a16:colId xmlns:a16="http://schemas.microsoft.com/office/drawing/2014/main" val="2813226469"/>
                    </a:ext>
                  </a:extLst>
                </a:gridCol>
              </a:tblGrid>
              <a:tr h="283452">
                <a:tc>
                  <a:txBody>
                    <a:bodyPr/>
                    <a:lstStyle/>
                    <a:p>
                      <a:pPr algn="ctr" rtl="0" fontAlgn="t"/>
                      <a:r>
                        <a:rPr lang="en-US" sz="1400" b="1" u="none" strike="noStrike">
                          <a:effectLst/>
                        </a:rPr>
                        <a:t> Statistical Area</a:t>
                      </a:r>
                      <a:endParaRPr lang="en-US" sz="1400" b="1" i="0" u="none" strike="noStrike">
                        <a:solidFill>
                          <a:srgbClr val="000000"/>
                        </a:solidFill>
                        <a:effectLst/>
                        <a:latin typeface="Arial"/>
                      </a:endParaRPr>
                    </a:p>
                  </a:txBody>
                  <a:tcPr marL="4101" marR="4101" marT="4101" marB="0"/>
                </a:tc>
                <a:tc>
                  <a:txBody>
                    <a:bodyPr/>
                    <a:lstStyle/>
                    <a:p>
                      <a:pPr algn="ctr" rtl="0" fontAlgn="t"/>
                      <a:r>
                        <a:rPr lang="en-US" sz="1400" b="1" u="none" strike="noStrike">
                          <a:effectLst/>
                        </a:rPr>
                        <a:t>Included Counties</a:t>
                      </a:r>
                      <a:endParaRPr lang="en-US" sz="1400" b="1" i="0" u="none" strike="noStrike">
                        <a:solidFill>
                          <a:srgbClr val="000000"/>
                        </a:solidFill>
                        <a:effectLst/>
                        <a:latin typeface="Arial"/>
                      </a:endParaRPr>
                    </a:p>
                  </a:txBody>
                  <a:tcPr marL="4101" marR="4101" marT="4101" marB="0"/>
                </a:tc>
                <a:extLst>
                  <a:ext uri="{0D108BD9-81ED-4DB2-BD59-A6C34878D82A}">
                    <a16:rowId xmlns:a16="http://schemas.microsoft.com/office/drawing/2014/main" val="685780910"/>
                  </a:ext>
                </a:extLst>
              </a:tr>
              <a:tr h="445425">
                <a:tc>
                  <a:txBody>
                    <a:bodyPr/>
                    <a:lstStyle/>
                    <a:p>
                      <a:pPr algn="l" rtl="0" fontAlgn="t"/>
                      <a:r>
                        <a:rPr lang="en-US" sz="1400" u="none" strike="noStrike">
                          <a:effectLst/>
                        </a:rPr>
                        <a:t>1. Amherst Town-Northampton, MA </a:t>
                      </a:r>
                    </a:p>
                    <a:p>
                      <a:pPr algn="l" rtl="0" fontAlgn="t"/>
                      <a:r>
                        <a:rPr lang="en-US" sz="1400" u="none" strike="noStrike">
                          <a:effectLst/>
                        </a:rPr>
                        <a:t>Metropolitan</a:t>
                      </a:r>
                      <a:endParaRPr lang="en-US" sz="1400" b="0" i="0" u="none" strike="noStrike">
                        <a:solidFill>
                          <a:srgbClr val="000000"/>
                        </a:solidFill>
                        <a:effectLst/>
                        <a:latin typeface="Arial"/>
                      </a:endParaRPr>
                    </a:p>
                  </a:txBody>
                  <a:tcPr marL="4101" marR="4101" marT="4101" marB="0"/>
                </a:tc>
                <a:tc>
                  <a:txBody>
                    <a:bodyPr/>
                    <a:lstStyle/>
                    <a:p>
                      <a:pPr algn="l" rtl="0" fontAlgn="t"/>
                      <a:r>
                        <a:rPr lang="en-US" sz="1400" u="none" strike="noStrike">
                          <a:effectLst/>
                        </a:rPr>
                        <a:t>Hampshire County, MA</a:t>
                      </a:r>
                      <a:endParaRPr lang="en-US" sz="1400" b="0" i="0" u="none" strike="noStrike">
                        <a:solidFill>
                          <a:srgbClr val="000000"/>
                        </a:solidFill>
                        <a:effectLst/>
                        <a:latin typeface="Arial"/>
                      </a:endParaRPr>
                    </a:p>
                  </a:txBody>
                  <a:tcPr marL="4101" marR="4101" marT="4101" marB="0"/>
                </a:tc>
                <a:extLst>
                  <a:ext uri="{0D108BD9-81ED-4DB2-BD59-A6C34878D82A}">
                    <a16:rowId xmlns:a16="http://schemas.microsoft.com/office/drawing/2014/main" val="2241227796"/>
                  </a:ext>
                </a:extLst>
              </a:tr>
              <a:tr h="445425">
                <a:tc>
                  <a:txBody>
                    <a:bodyPr/>
                    <a:lstStyle/>
                    <a:p>
                      <a:pPr algn="l" rtl="0" fontAlgn="t"/>
                      <a:r>
                        <a:rPr lang="en-US" sz="1400" u="none" strike="noStrike">
                          <a:effectLst/>
                        </a:rPr>
                        <a:t>2. Barnstable Town, MA </a:t>
                      </a:r>
                    </a:p>
                    <a:p>
                      <a:pPr algn="l" rtl="0" fontAlgn="t"/>
                      <a:r>
                        <a:rPr lang="en-US" sz="1400" u="none" strike="noStrike">
                          <a:effectLst/>
                        </a:rPr>
                        <a:t>Metropolitan</a:t>
                      </a:r>
                      <a:endParaRPr lang="en-US" sz="1400" b="0" i="0" u="none" strike="noStrike">
                        <a:solidFill>
                          <a:srgbClr val="000000"/>
                        </a:solidFill>
                        <a:effectLst/>
                        <a:latin typeface="Arial"/>
                      </a:endParaRPr>
                    </a:p>
                  </a:txBody>
                  <a:tcPr marL="4101" marR="4101" marT="4101" marB="0"/>
                </a:tc>
                <a:tc>
                  <a:txBody>
                    <a:bodyPr/>
                    <a:lstStyle/>
                    <a:p>
                      <a:pPr algn="l" rtl="0" fontAlgn="t"/>
                      <a:r>
                        <a:rPr lang="en-US" sz="1400" u="none" strike="noStrike">
                          <a:effectLst/>
                        </a:rPr>
                        <a:t>Barnstable County, MA</a:t>
                      </a:r>
                      <a:endParaRPr lang="en-US" sz="1400" b="0" i="0" u="none" strike="noStrike">
                        <a:solidFill>
                          <a:srgbClr val="000000"/>
                        </a:solidFill>
                        <a:effectLst/>
                        <a:latin typeface="Arial"/>
                      </a:endParaRPr>
                    </a:p>
                  </a:txBody>
                  <a:tcPr marL="4101" marR="4101" marT="4101" marB="0"/>
                </a:tc>
                <a:extLst>
                  <a:ext uri="{0D108BD9-81ED-4DB2-BD59-A6C34878D82A}">
                    <a16:rowId xmlns:a16="http://schemas.microsoft.com/office/drawing/2014/main" val="4112060970"/>
                  </a:ext>
                </a:extLst>
              </a:tr>
              <a:tr h="664089">
                <a:tc>
                  <a:txBody>
                    <a:bodyPr/>
                    <a:lstStyle/>
                    <a:p>
                      <a:pPr algn="l" rtl="0" fontAlgn="t"/>
                      <a:r>
                        <a:rPr lang="it-IT" sz="1400" u="none" strike="noStrike">
                          <a:effectLst/>
                        </a:rPr>
                        <a:t>3. Boston-Cambridge-Newton (MA-NH) Metropolitan</a:t>
                      </a:r>
                      <a:r>
                        <a:rPr lang="en-US" sz="1400" b="1" i="0" u="none" strike="noStrike" baseline="30000" noProof="0">
                          <a:solidFill>
                            <a:schemeClr val="tx1"/>
                          </a:solidFill>
                          <a:latin typeface="+mn-lt"/>
                        </a:rPr>
                        <a:t>1</a:t>
                      </a:r>
                      <a:endParaRPr lang="it-IT" sz="1400" b="0" i="0" u="none" strike="noStrike">
                        <a:solidFill>
                          <a:srgbClr val="000000"/>
                        </a:solidFill>
                        <a:effectLst/>
                        <a:latin typeface="Arial"/>
                      </a:endParaRPr>
                    </a:p>
                  </a:txBody>
                  <a:tcPr marL="4101" marR="4101" marT="4101" marB="0"/>
                </a:tc>
                <a:tc>
                  <a:txBody>
                    <a:bodyPr/>
                    <a:lstStyle/>
                    <a:p>
                      <a:pPr algn="l" rtl="0" fontAlgn="t"/>
                      <a:r>
                        <a:rPr lang="en-US" sz="1400" u="none" strike="noStrike">
                          <a:effectLst/>
                        </a:rPr>
                        <a:t>Essex County, MA; Middlesex County, MA; Norfolk County, MA; Plymouth County, MA; Suffolk County, MA plus </a:t>
                      </a:r>
                      <a:r>
                        <a:rPr lang="en-US" sz="1400" i="1" u="none" strike="noStrike">
                          <a:effectLst/>
                        </a:rPr>
                        <a:t>Rockingham County, NH; Strafford County, NH</a:t>
                      </a:r>
                      <a:endParaRPr lang="en-US" sz="1400" b="0" i="1" u="none" strike="noStrike">
                        <a:solidFill>
                          <a:srgbClr val="000000"/>
                        </a:solidFill>
                        <a:effectLst/>
                        <a:latin typeface="Arial"/>
                      </a:endParaRPr>
                    </a:p>
                  </a:txBody>
                  <a:tcPr marL="4101" marR="4101" marT="4101" marB="0"/>
                </a:tc>
                <a:extLst>
                  <a:ext uri="{0D108BD9-81ED-4DB2-BD59-A6C34878D82A}">
                    <a16:rowId xmlns:a16="http://schemas.microsoft.com/office/drawing/2014/main" val="495695758"/>
                  </a:ext>
                </a:extLst>
              </a:tr>
              <a:tr h="275354">
                <a:tc>
                  <a:txBody>
                    <a:bodyPr/>
                    <a:lstStyle/>
                    <a:p>
                      <a:pPr algn="l" rtl="0" fontAlgn="t"/>
                      <a:r>
                        <a:rPr lang="en-US" sz="1400" u="none" strike="noStrike">
                          <a:effectLst/>
                        </a:rPr>
                        <a:t>4. Pittsfield, MA Metropolitan</a:t>
                      </a:r>
                      <a:endParaRPr lang="en-US" sz="1400" b="0" i="0" u="none" strike="noStrike">
                        <a:solidFill>
                          <a:srgbClr val="000000"/>
                        </a:solidFill>
                        <a:effectLst/>
                        <a:latin typeface="Arial"/>
                      </a:endParaRPr>
                    </a:p>
                  </a:txBody>
                  <a:tcPr marL="4101" marR="4101" marT="4101" marB="0"/>
                </a:tc>
                <a:tc>
                  <a:txBody>
                    <a:bodyPr/>
                    <a:lstStyle/>
                    <a:p>
                      <a:pPr algn="l" rtl="0" fontAlgn="t"/>
                      <a:r>
                        <a:rPr lang="en-US" sz="1400" u="none" strike="noStrike">
                          <a:effectLst/>
                        </a:rPr>
                        <a:t>Berkshire County, MA</a:t>
                      </a:r>
                      <a:endParaRPr lang="en-US" sz="1400" b="0" i="0" u="none" strike="noStrike">
                        <a:solidFill>
                          <a:srgbClr val="000000"/>
                        </a:solidFill>
                        <a:effectLst/>
                        <a:latin typeface="Arial"/>
                      </a:endParaRPr>
                    </a:p>
                  </a:txBody>
                  <a:tcPr marL="4101" marR="4101" marT="4101" marB="0"/>
                </a:tc>
                <a:extLst>
                  <a:ext uri="{0D108BD9-81ED-4DB2-BD59-A6C34878D82A}">
                    <a16:rowId xmlns:a16="http://schemas.microsoft.com/office/drawing/2014/main" val="125952441"/>
                  </a:ext>
                </a:extLst>
              </a:tr>
              <a:tr h="323946">
                <a:tc>
                  <a:txBody>
                    <a:bodyPr/>
                    <a:lstStyle/>
                    <a:p>
                      <a:pPr algn="l" rtl="0" fontAlgn="t"/>
                      <a:r>
                        <a:rPr lang="en-US" sz="1400" u="none" strike="noStrike">
                          <a:effectLst/>
                        </a:rPr>
                        <a:t>5. Springfield, MA Metropolitan</a:t>
                      </a:r>
                      <a:endParaRPr lang="en-US" sz="1400" b="0" i="0" u="none" strike="noStrike">
                        <a:solidFill>
                          <a:srgbClr val="000000"/>
                        </a:solidFill>
                        <a:effectLst/>
                        <a:latin typeface="Arial"/>
                      </a:endParaRPr>
                    </a:p>
                  </a:txBody>
                  <a:tcPr marL="4101" marR="4101" marT="4101" marB="0"/>
                </a:tc>
                <a:tc>
                  <a:txBody>
                    <a:bodyPr/>
                    <a:lstStyle/>
                    <a:p>
                      <a:pPr algn="l" rtl="0" fontAlgn="t"/>
                      <a:r>
                        <a:rPr lang="en-US" sz="1400" u="none" strike="noStrike">
                          <a:effectLst/>
                        </a:rPr>
                        <a:t>Hampden County, MA</a:t>
                      </a:r>
                      <a:endParaRPr lang="en-US" sz="1400" b="0" i="0" u="none" strike="noStrike">
                        <a:solidFill>
                          <a:srgbClr val="000000"/>
                        </a:solidFill>
                        <a:effectLst/>
                        <a:latin typeface="Arial"/>
                      </a:endParaRPr>
                    </a:p>
                  </a:txBody>
                  <a:tcPr marL="4101" marR="4101" marT="4101" marB="0"/>
                </a:tc>
                <a:extLst>
                  <a:ext uri="{0D108BD9-81ED-4DB2-BD59-A6C34878D82A}">
                    <a16:rowId xmlns:a16="http://schemas.microsoft.com/office/drawing/2014/main" val="499736334"/>
                  </a:ext>
                </a:extLst>
              </a:tr>
              <a:tr h="283452">
                <a:tc>
                  <a:txBody>
                    <a:bodyPr/>
                    <a:lstStyle/>
                    <a:p>
                      <a:pPr algn="l" rtl="0" fontAlgn="t"/>
                      <a:r>
                        <a:rPr lang="it-IT" sz="1400" u="none" strike="noStrike">
                          <a:effectLst/>
                        </a:rPr>
                        <a:t>6. Worcester, MA Metropolitan</a:t>
                      </a:r>
                      <a:endParaRPr lang="it-IT" sz="1400" b="0" i="0" u="none" strike="noStrike">
                        <a:solidFill>
                          <a:srgbClr val="000000"/>
                        </a:solidFill>
                        <a:effectLst/>
                        <a:latin typeface="Arial"/>
                      </a:endParaRPr>
                    </a:p>
                  </a:txBody>
                  <a:tcPr marL="4101" marR="4101" marT="4101" marB="0"/>
                </a:tc>
                <a:tc>
                  <a:txBody>
                    <a:bodyPr/>
                    <a:lstStyle/>
                    <a:p>
                      <a:pPr algn="l" rtl="0" fontAlgn="t"/>
                      <a:r>
                        <a:rPr lang="en-US" sz="1400" u="none" strike="noStrike">
                          <a:effectLst/>
                        </a:rPr>
                        <a:t>Worcester County, MA</a:t>
                      </a:r>
                      <a:endParaRPr lang="en-US" sz="1400" b="0" i="0" u="none" strike="noStrike">
                        <a:solidFill>
                          <a:srgbClr val="000000"/>
                        </a:solidFill>
                        <a:effectLst/>
                        <a:latin typeface="Arial"/>
                      </a:endParaRPr>
                    </a:p>
                  </a:txBody>
                  <a:tcPr marL="4101" marR="4101" marT="4101" marB="0"/>
                </a:tc>
                <a:extLst>
                  <a:ext uri="{0D108BD9-81ED-4DB2-BD59-A6C34878D82A}">
                    <a16:rowId xmlns:a16="http://schemas.microsoft.com/office/drawing/2014/main" val="1517576368"/>
                  </a:ext>
                </a:extLst>
              </a:tr>
              <a:tr h="299650">
                <a:tc>
                  <a:txBody>
                    <a:bodyPr/>
                    <a:lstStyle/>
                    <a:p>
                      <a:pPr algn="l" rtl="0" fontAlgn="t"/>
                      <a:r>
                        <a:rPr lang="en-US" sz="1400" u="none" strike="noStrike">
                          <a:effectLst/>
                        </a:rPr>
                        <a:t>7. Greenfield, MA Micropolitan</a:t>
                      </a:r>
                      <a:endParaRPr lang="en-US" sz="1400" b="0" i="0" u="none" strike="noStrike">
                        <a:solidFill>
                          <a:srgbClr val="000000"/>
                        </a:solidFill>
                        <a:effectLst/>
                        <a:latin typeface="Arial"/>
                      </a:endParaRPr>
                    </a:p>
                  </a:txBody>
                  <a:tcPr marL="4101" marR="4101" marT="4101" marB="0"/>
                </a:tc>
                <a:tc>
                  <a:txBody>
                    <a:bodyPr/>
                    <a:lstStyle/>
                    <a:p>
                      <a:pPr algn="l" rtl="0" fontAlgn="t"/>
                      <a:r>
                        <a:rPr lang="en-US" sz="1400" u="none" strike="noStrike">
                          <a:effectLst/>
                        </a:rPr>
                        <a:t>Franklin County, MA</a:t>
                      </a:r>
                      <a:endParaRPr lang="en-US" sz="1400" b="0" i="0" u="none" strike="noStrike">
                        <a:solidFill>
                          <a:srgbClr val="000000"/>
                        </a:solidFill>
                        <a:effectLst/>
                        <a:latin typeface="Arial"/>
                      </a:endParaRPr>
                    </a:p>
                  </a:txBody>
                  <a:tcPr marL="4101" marR="4101" marT="4101" marB="0"/>
                </a:tc>
                <a:extLst>
                  <a:ext uri="{0D108BD9-81ED-4DB2-BD59-A6C34878D82A}">
                    <a16:rowId xmlns:a16="http://schemas.microsoft.com/office/drawing/2014/main" val="820510471"/>
                  </a:ext>
                </a:extLst>
              </a:tr>
              <a:tr h="283452">
                <a:tc>
                  <a:txBody>
                    <a:bodyPr/>
                    <a:lstStyle/>
                    <a:p>
                      <a:pPr algn="l" rtl="0" fontAlgn="t"/>
                      <a:r>
                        <a:rPr lang="it-IT" sz="1400" u="none" strike="noStrike">
                          <a:effectLst/>
                        </a:rPr>
                        <a:t>8. Nantucket, MA Micropolitan</a:t>
                      </a:r>
                      <a:endParaRPr lang="it-IT" sz="1400" b="0" i="0" u="none" strike="noStrike">
                        <a:solidFill>
                          <a:srgbClr val="000000"/>
                        </a:solidFill>
                        <a:effectLst/>
                        <a:latin typeface="Arial"/>
                      </a:endParaRPr>
                    </a:p>
                  </a:txBody>
                  <a:tcPr marL="4101" marR="4101" marT="4101" marB="0"/>
                </a:tc>
                <a:tc>
                  <a:txBody>
                    <a:bodyPr/>
                    <a:lstStyle/>
                    <a:p>
                      <a:pPr algn="l" rtl="0" fontAlgn="t"/>
                      <a:r>
                        <a:rPr lang="en-US" sz="1400" u="none" strike="noStrike">
                          <a:effectLst/>
                        </a:rPr>
                        <a:t>Nantucket County, MA</a:t>
                      </a:r>
                      <a:endParaRPr lang="en-US" sz="1400" b="0" i="0" u="none" strike="noStrike">
                        <a:solidFill>
                          <a:srgbClr val="000000"/>
                        </a:solidFill>
                        <a:effectLst/>
                        <a:latin typeface="Arial"/>
                      </a:endParaRPr>
                    </a:p>
                  </a:txBody>
                  <a:tcPr marL="4101" marR="4101" marT="4101" marB="0"/>
                </a:tc>
                <a:extLst>
                  <a:ext uri="{0D108BD9-81ED-4DB2-BD59-A6C34878D82A}">
                    <a16:rowId xmlns:a16="http://schemas.microsoft.com/office/drawing/2014/main" val="1819617455"/>
                  </a:ext>
                </a:extLst>
              </a:tr>
              <a:tr h="421129">
                <a:tc>
                  <a:txBody>
                    <a:bodyPr/>
                    <a:lstStyle/>
                    <a:p>
                      <a:pPr algn="l" rtl="0" fontAlgn="t"/>
                      <a:r>
                        <a:rPr lang="en-US" sz="1400" u="none" strike="noStrike">
                          <a:effectLst/>
                        </a:rPr>
                        <a:t>9. Vineyard Haven, MA Micropolitan</a:t>
                      </a:r>
                      <a:endParaRPr lang="en-US" sz="1400" b="0" i="0" u="none" strike="noStrike">
                        <a:solidFill>
                          <a:srgbClr val="000000"/>
                        </a:solidFill>
                        <a:effectLst/>
                        <a:latin typeface="Arial"/>
                      </a:endParaRPr>
                    </a:p>
                  </a:txBody>
                  <a:tcPr marL="4101" marR="4101" marT="4101" marB="0"/>
                </a:tc>
                <a:tc>
                  <a:txBody>
                    <a:bodyPr/>
                    <a:lstStyle/>
                    <a:p>
                      <a:pPr algn="l" rtl="0" fontAlgn="t"/>
                      <a:r>
                        <a:rPr lang="en-US" sz="1400" u="none" strike="noStrike">
                          <a:effectLst/>
                        </a:rPr>
                        <a:t>Dukes County, MA</a:t>
                      </a:r>
                      <a:endParaRPr lang="en-US" sz="1400" b="0" i="0" u="none" strike="noStrike">
                        <a:solidFill>
                          <a:srgbClr val="000000"/>
                        </a:solidFill>
                        <a:effectLst/>
                        <a:latin typeface="Arial"/>
                      </a:endParaRPr>
                    </a:p>
                  </a:txBody>
                  <a:tcPr marL="4101" marR="4101" marT="4101" marB="0"/>
                </a:tc>
                <a:extLst>
                  <a:ext uri="{0D108BD9-81ED-4DB2-BD59-A6C34878D82A}">
                    <a16:rowId xmlns:a16="http://schemas.microsoft.com/office/drawing/2014/main" val="3107501692"/>
                  </a:ext>
                </a:extLst>
              </a:tr>
              <a:tr h="664089">
                <a:tc>
                  <a:txBody>
                    <a:bodyPr/>
                    <a:lstStyle/>
                    <a:p>
                      <a:pPr lvl="0" algn="l" rtl="0">
                        <a:buNone/>
                      </a:pPr>
                      <a:r>
                        <a:rPr lang="en-US" sz="1400" u="none" strike="noStrike">
                          <a:effectLst/>
                        </a:rPr>
                        <a:t>10. Providence-Warwick (RI-MA) Metropolitan</a:t>
                      </a:r>
                      <a:r>
                        <a:rPr lang="en-US" sz="1400" b="1" i="0" u="none" strike="noStrike" baseline="30000" noProof="0">
                          <a:solidFill>
                            <a:schemeClr val="tx1"/>
                          </a:solidFill>
                          <a:effectLst/>
                          <a:latin typeface="+mn-lt"/>
                        </a:rPr>
                        <a:t>2</a:t>
                      </a:r>
                      <a:endParaRPr lang="en-US" sz="1400" b="0" i="0" u="none" strike="noStrike">
                        <a:solidFill>
                          <a:srgbClr val="000000"/>
                        </a:solidFill>
                        <a:effectLst/>
                        <a:latin typeface="Arial"/>
                      </a:endParaRPr>
                    </a:p>
                  </a:txBody>
                  <a:tcPr marL="4101" marR="4101" marT="4101" marB="0"/>
                </a:tc>
                <a:tc>
                  <a:txBody>
                    <a:bodyPr/>
                    <a:lstStyle/>
                    <a:p>
                      <a:pPr lvl="0" algn="l" rtl="0">
                        <a:buNone/>
                      </a:pPr>
                      <a:r>
                        <a:rPr lang="en-US" sz="1400" u="none" strike="noStrike" dirty="0">
                          <a:effectLst/>
                        </a:rPr>
                        <a:t>Bristol County, MA plus </a:t>
                      </a:r>
                      <a:r>
                        <a:rPr lang="en-US" sz="1400" i="1" u="none" strike="noStrike" dirty="0">
                          <a:effectLst/>
                        </a:rPr>
                        <a:t>Bristol County, RI; Kent County, RI; Newport County, RI; Providence County, RI; Washington County, RI</a:t>
                      </a:r>
                      <a:endParaRPr lang="en-US" sz="1400" b="0" i="1" u="none" strike="noStrike" dirty="0">
                        <a:solidFill>
                          <a:srgbClr val="000000"/>
                        </a:solidFill>
                        <a:effectLst/>
                        <a:latin typeface="Arial"/>
                      </a:endParaRPr>
                    </a:p>
                  </a:txBody>
                  <a:tcPr marL="4101" marR="4101" marT="4101" marB="0"/>
                </a:tc>
                <a:extLst>
                  <a:ext uri="{0D108BD9-81ED-4DB2-BD59-A6C34878D82A}">
                    <a16:rowId xmlns:a16="http://schemas.microsoft.com/office/drawing/2014/main" val="4250307978"/>
                  </a:ext>
                </a:extLst>
              </a:tr>
            </a:tbl>
          </a:graphicData>
        </a:graphic>
      </p:graphicFrame>
      <p:sp>
        <p:nvSpPr>
          <p:cNvPr id="12" name="TextBox 11">
            <a:extLst>
              <a:ext uri="{FF2B5EF4-FFF2-40B4-BE49-F238E27FC236}">
                <a16:creationId xmlns:a16="http://schemas.microsoft.com/office/drawing/2014/main" id="{416C38BF-A2AF-BA78-6302-25921C2898EC}"/>
              </a:ext>
            </a:extLst>
          </p:cNvPr>
          <p:cNvSpPr txBox="1"/>
          <p:nvPr/>
        </p:nvSpPr>
        <p:spPr>
          <a:xfrm>
            <a:off x="4680056" y="5145948"/>
            <a:ext cx="7419284" cy="1200329"/>
          </a:xfrm>
          <a:prstGeom prst="rect">
            <a:avLst/>
          </a:prstGeom>
          <a:noFill/>
        </p:spPr>
        <p:txBody>
          <a:bodyPr wrap="square" lIns="91440" tIns="45720" rIns="91440" bIns="45720" rtlCol="0" anchor="t">
            <a:spAutoFit/>
          </a:bodyPr>
          <a:lstStyle/>
          <a:p>
            <a:r>
              <a:rPr lang="en-US" sz="1200" b="1" baseline="30000"/>
              <a:t>1</a:t>
            </a:r>
            <a:r>
              <a:rPr lang="en-US" sz="1200"/>
              <a:t>LAUS, CES, and OEWS estimates published on the DER website for </a:t>
            </a:r>
            <a:r>
              <a:rPr lang="it-IT" sz="1200"/>
              <a:t>Boston-Cambridge-Newton (MA-NH) Metropolitan </a:t>
            </a:r>
            <a:r>
              <a:rPr lang="en-US" sz="1200"/>
              <a:t>Statistical Area include the New Hampshire counties listed above. QCEW estimates published on the DER website include only the MA counties. Data for full MSAs is available through BLS.</a:t>
            </a:r>
            <a:endParaRPr lang="en-US" sz="1200">
              <a:ea typeface="Calibri"/>
              <a:cs typeface="Calibri"/>
            </a:endParaRPr>
          </a:p>
          <a:p>
            <a:r>
              <a:rPr lang="en-US" sz="1200" b="1" baseline="30000"/>
              <a:t>2</a:t>
            </a:r>
            <a:r>
              <a:rPr lang="en-US" sz="1200"/>
              <a:t>LAUS, OEWS, and QCEW estimates published on the DER website for Providence-Warwick (RI-MA) Metropolitan Statistical Area include only Bristol County, MA. DER does not publish CES estimates for Providence-Warwick (RI-MA) Metropolitan Statistical Area. Data for full MSAs is available through BLS.</a:t>
            </a:r>
            <a:endParaRPr lang="en-US" sz="1200">
              <a:ea typeface="Calibri"/>
              <a:cs typeface="Calibri"/>
            </a:endParaRPr>
          </a:p>
        </p:txBody>
      </p:sp>
      <p:pic>
        <p:nvPicPr>
          <p:cNvPr id="7" name="Picture 6" descr="A blue image of the State of Massachusetts with its Metropolitan and Micropolitan Statistical Areas outlined and numbered 1-10">
            <a:extLst>
              <a:ext uri="{FF2B5EF4-FFF2-40B4-BE49-F238E27FC236}">
                <a16:creationId xmlns:a16="http://schemas.microsoft.com/office/drawing/2014/main" id="{922A6460-3B3A-5623-CB33-A197E5A84F01}"/>
              </a:ext>
            </a:extLst>
          </p:cNvPr>
          <p:cNvPicPr>
            <a:picLocks noChangeAspect="1"/>
          </p:cNvPicPr>
          <p:nvPr/>
        </p:nvPicPr>
        <p:blipFill>
          <a:blip r:embed="rId3"/>
          <a:srcRect r="4656"/>
          <a:stretch>
            <a:fillRect/>
          </a:stretch>
        </p:blipFill>
        <p:spPr>
          <a:xfrm>
            <a:off x="95692" y="2344022"/>
            <a:ext cx="4408422" cy="3796403"/>
          </a:xfrm>
          <a:prstGeom prst="rect">
            <a:avLst/>
          </a:prstGeom>
        </p:spPr>
      </p:pic>
      <p:sp>
        <p:nvSpPr>
          <p:cNvPr id="4" name="Date Placeholder 3">
            <a:extLst>
              <a:ext uri="{FF2B5EF4-FFF2-40B4-BE49-F238E27FC236}">
                <a16:creationId xmlns:a16="http://schemas.microsoft.com/office/drawing/2014/main" id="{76DCD75E-378E-D3B9-7CA0-8BB93B374736}"/>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74BBF139-F230-66CC-48F1-46C8CBA8A2F6}"/>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13</a:t>
            </a:fld>
            <a:endParaRPr lang="en-US"/>
          </a:p>
        </p:txBody>
      </p:sp>
    </p:spTree>
    <p:extLst>
      <p:ext uri="{BB962C8B-B14F-4D97-AF65-F5344CB8AC3E}">
        <p14:creationId xmlns:p14="http://schemas.microsoft.com/office/powerpoint/2010/main" val="42711919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9C9CF-C0D7-4578-A1D5-F7291F3CDEC0}"/>
              </a:ext>
            </a:extLst>
          </p:cNvPr>
          <p:cNvSpPr>
            <a:spLocks noGrp="1"/>
          </p:cNvSpPr>
          <p:nvPr>
            <p:ph type="title"/>
          </p:nvPr>
        </p:nvSpPr>
        <p:spPr/>
        <p:txBody>
          <a:bodyPr/>
          <a:lstStyle/>
          <a:p>
            <a:r>
              <a:rPr lang="en-US"/>
              <a:t>Units of Analysis &amp; Framework</a:t>
            </a:r>
          </a:p>
        </p:txBody>
      </p:sp>
      <p:sp>
        <p:nvSpPr>
          <p:cNvPr id="4" name="Date Placeholder 3">
            <a:extLst>
              <a:ext uri="{FF2B5EF4-FFF2-40B4-BE49-F238E27FC236}">
                <a16:creationId xmlns:a16="http://schemas.microsoft.com/office/drawing/2014/main" id="{CBE49FD2-68FD-58C8-6C32-189B02C1CC86}"/>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4C920233-7F16-EDB5-96A1-3FE2D7E85285}"/>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14</a:t>
            </a:fld>
            <a:endParaRPr lang="en-US"/>
          </a:p>
        </p:txBody>
      </p:sp>
      <p:sp>
        <p:nvSpPr>
          <p:cNvPr id="11" name="Rectangle 10">
            <a:extLst>
              <a:ext uri="{FF2B5EF4-FFF2-40B4-BE49-F238E27FC236}">
                <a16:creationId xmlns:a16="http://schemas.microsoft.com/office/drawing/2014/main" id="{5C20271D-0E73-63A0-8253-F2707E55FEA0}"/>
              </a:ext>
              <a:ext uri="{C183D7F6-B498-43B3-948B-1728B52AA6E4}">
                <adec:decorative xmlns:adec="http://schemas.microsoft.com/office/drawing/2017/decorative" val="1"/>
              </a:ext>
            </a:extLst>
          </p:cNvPr>
          <p:cNvSpPr/>
          <p:nvPr/>
        </p:nvSpPr>
        <p:spPr>
          <a:xfrm>
            <a:off x="949103" y="985877"/>
            <a:ext cx="10761764" cy="1578214"/>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D50E6F1A-A585-F819-A3CA-62DF5B30D036}"/>
              </a:ext>
              <a:ext uri="{C183D7F6-B498-43B3-948B-1728B52AA6E4}">
                <adec:decorative xmlns:adec="http://schemas.microsoft.com/office/drawing/2017/decorative" val="1"/>
              </a:ext>
            </a:extLst>
          </p:cNvPr>
          <p:cNvSpPr/>
          <p:nvPr/>
        </p:nvSpPr>
        <p:spPr>
          <a:xfrm>
            <a:off x="198289" y="1060324"/>
            <a:ext cx="1501629" cy="1417739"/>
          </a:xfrm>
          <a:prstGeom prst="ellipse">
            <a:avLst/>
          </a:prstGeom>
          <a:solidFill>
            <a:schemeClr val="bg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FFA2234A-B006-A2E1-518B-7BA6FC532BCD}"/>
              </a:ext>
              <a:ext uri="{C183D7F6-B498-43B3-948B-1728B52AA6E4}">
                <adec:decorative xmlns:adec="http://schemas.microsoft.com/office/drawing/2017/decorative" val="0"/>
              </a:ext>
            </a:extLst>
          </p:cNvPr>
          <p:cNvSpPr txBox="1"/>
          <p:nvPr/>
        </p:nvSpPr>
        <p:spPr>
          <a:xfrm>
            <a:off x="2098394" y="1055941"/>
            <a:ext cx="7863871" cy="2031325"/>
          </a:xfrm>
          <a:prstGeom prst="rect">
            <a:avLst/>
          </a:prstGeom>
          <a:noFill/>
        </p:spPr>
        <p:txBody>
          <a:bodyPr wrap="square" lIns="91440" tIns="45720" rIns="91440" bIns="45720" rtlCol="0" anchor="t">
            <a:spAutoFit/>
          </a:bodyPr>
          <a:lstStyle/>
          <a:p>
            <a:r>
              <a:rPr lang="en-US" sz="2400">
                <a:latin typeface="+mj-lt"/>
              </a:rPr>
              <a:t>People</a:t>
            </a:r>
          </a:p>
          <a:p>
            <a:pPr marL="285750" indent="-285750">
              <a:buFont typeface="Arial"/>
              <a:buChar char="•"/>
            </a:pPr>
            <a:r>
              <a:rPr lang="en-US" sz="1400">
                <a:ea typeface="+mn-lt"/>
                <a:cs typeface="+mn-lt"/>
              </a:rPr>
              <a:t>People are classified as employed, unemployed, or not in the labor force.</a:t>
            </a:r>
            <a:endParaRPr lang="en-US">
              <a:cs typeface="Calibri"/>
            </a:endParaRPr>
          </a:p>
          <a:p>
            <a:pPr marL="285750" indent="-285750">
              <a:buFont typeface="Arial"/>
              <a:buChar char="•"/>
            </a:pPr>
            <a:r>
              <a:rPr lang="en-US" sz="1400">
                <a:ea typeface="+mn-lt"/>
                <a:cs typeface="+mn-lt"/>
              </a:rPr>
              <a:t>Employed individuals can hold multiple jobs.</a:t>
            </a:r>
            <a:endParaRPr lang="en-US">
              <a:cs typeface="Calibri"/>
            </a:endParaRPr>
          </a:p>
          <a:p>
            <a:pPr marL="285750" indent="-285750">
              <a:buFont typeface="Arial"/>
              <a:buChar char="•"/>
            </a:pPr>
            <a:r>
              <a:rPr lang="en-US" sz="1400">
                <a:ea typeface="+mn-lt"/>
                <a:cs typeface="+mn-lt"/>
              </a:rPr>
              <a:t>Labor market data often includes demographic information (age, gender, race, education, etc.) to understand workforce composition and trends.</a:t>
            </a:r>
            <a:endParaRPr lang="en-US" sz="1400">
              <a:cs typeface="Calibri"/>
            </a:endParaRPr>
          </a:p>
          <a:p>
            <a:pPr marL="285750" indent="-285750">
              <a:buFont typeface="Arial"/>
              <a:buChar char="•"/>
            </a:pPr>
            <a:r>
              <a:rPr lang="en-US" sz="1400">
                <a:cs typeface="Calibri"/>
              </a:rPr>
              <a:t>Labor market data is typically restricted to the civilian, non-institutionalized 16 and older population.</a:t>
            </a:r>
          </a:p>
          <a:p>
            <a:pPr marL="285750" indent="-285750">
              <a:buFont typeface="Arial,Sans-Serif" panose="020B0604020202020204" pitchFamily="34" charset="0"/>
              <a:buChar char="•"/>
            </a:pPr>
            <a:endParaRPr lang="en-US" sz="1400">
              <a:cs typeface="Calibri"/>
            </a:endParaRPr>
          </a:p>
          <a:p>
            <a:endParaRPr lang="en-US">
              <a:cs typeface="Calibri"/>
            </a:endParaRPr>
          </a:p>
        </p:txBody>
      </p:sp>
      <p:pic>
        <p:nvPicPr>
          <p:cNvPr id="16" name="Graphic 15">
            <a:extLst>
              <a:ext uri="{FF2B5EF4-FFF2-40B4-BE49-F238E27FC236}">
                <a16:creationId xmlns:a16="http://schemas.microsoft.com/office/drawing/2014/main" id="{99C222B6-F746-E931-75F6-941AB0C4CBA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9245" y="1029335"/>
            <a:ext cx="1479716" cy="1479716"/>
          </a:xfrm>
          <a:prstGeom prst="rect">
            <a:avLst/>
          </a:prstGeom>
        </p:spPr>
      </p:pic>
      <p:sp>
        <p:nvSpPr>
          <p:cNvPr id="17" name="Rectangle 16">
            <a:extLst>
              <a:ext uri="{FF2B5EF4-FFF2-40B4-BE49-F238E27FC236}">
                <a16:creationId xmlns:a16="http://schemas.microsoft.com/office/drawing/2014/main" id="{8611E939-7462-6AB6-C772-29C63C7A17A9}"/>
              </a:ext>
              <a:ext uri="{C183D7F6-B498-43B3-948B-1728B52AA6E4}">
                <adec:decorative xmlns:adec="http://schemas.microsoft.com/office/drawing/2017/decorative" val="1"/>
              </a:ext>
            </a:extLst>
          </p:cNvPr>
          <p:cNvSpPr/>
          <p:nvPr/>
        </p:nvSpPr>
        <p:spPr>
          <a:xfrm>
            <a:off x="949103" y="2842325"/>
            <a:ext cx="10761764" cy="1581538"/>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8336D55C-86BD-F59D-8AF8-7F72A59ED868}"/>
              </a:ext>
              <a:ext uri="{C183D7F6-B498-43B3-948B-1728B52AA6E4}">
                <adec:decorative xmlns:adec="http://schemas.microsoft.com/office/drawing/2017/decorative" val="1"/>
              </a:ext>
            </a:extLst>
          </p:cNvPr>
          <p:cNvSpPr/>
          <p:nvPr/>
        </p:nvSpPr>
        <p:spPr>
          <a:xfrm>
            <a:off x="198289" y="2911476"/>
            <a:ext cx="1501629" cy="1417739"/>
          </a:xfrm>
          <a:prstGeom prst="ellipse">
            <a:avLst/>
          </a:prstGeom>
          <a:solidFill>
            <a:schemeClr val="bg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51E8DDD4-FD05-820E-C64F-40CC6F61BB19}"/>
              </a:ext>
            </a:extLst>
          </p:cNvPr>
          <p:cNvSpPr txBox="1"/>
          <p:nvPr/>
        </p:nvSpPr>
        <p:spPr>
          <a:xfrm>
            <a:off x="2098394" y="2907093"/>
            <a:ext cx="9058964" cy="1492716"/>
          </a:xfrm>
          <a:prstGeom prst="rect">
            <a:avLst/>
          </a:prstGeom>
          <a:noFill/>
        </p:spPr>
        <p:txBody>
          <a:bodyPr wrap="square" lIns="91440" tIns="45720" rIns="91440" bIns="45720" rtlCol="0" anchor="t">
            <a:spAutoFit/>
          </a:bodyPr>
          <a:lstStyle/>
          <a:p>
            <a:r>
              <a:rPr lang="en-US" sz="2400">
                <a:latin typeface="+mj-lt"/>
              </a:rPr>
              <a:t>Jobs</a:t>
            </a:r>
          </a:p>
          <a:p>
            <a:pPr marL="285750" indent="-285750">
              <a:buFont typeface="Arial" panose="020B0604020202020204" pitchFamily="34" charset="0"/>
              <a:buChar char="•"/>
            </a:pPr>
            <a:r>
              <a:rPr lang="en-US" sz="1400">
                <a:ea typeface="+mn-lt"/>
                <a:cs typeface="+mn-lt"/>
              </a:rPr>
              <a:t>A job represents a specific position held by an individual within an establishment, involving a set of tasks and responsibilities in exchange for compensation.</a:t>
            </a:r>
            <a:endParaRPr lang="en-US" sz="1400"/>
          </a:p>
          <a:p>
            <a:pPr marL="285750" indent="-285750">
              <a:buFont typeface="Arial" panose="020B0604020202020204" pitchFamily="34" charset="0"/>
              <a:buChar char="•"/>
            </a:pPr>
            <a:r>
              <a:rPr lang="en-US" sz="1400">
                <a:ea typeface="+mn-lt"/>
                <a:cs typeface="+mn-lt"/>
              </a:rPr>
              <a:t>Jobs are typically described by a combination of characteristics, including occupation (e.g., teacher, nurse, engineer), industry (e.g., healthcare, education, manufacturing), and wage or salary. </a:t>
            </a:r>
            <a:endParaRPr lang="en-US" sz="1400">
              <a:cs typeface="Calibri"/>
            </a:endParaRPr>
          </a:p>
          <a:p>
            <a:endParaRPr lang="en-US" sz="1100"/>
          </a:p>
        </p:txBody>
      </p:sp>
      <p:sp>
        <p:nvSpPr>
          <p:cNvPr id="31" name="Rectangle 30">
            <a:extLst>
              <a:ext uri="{FF2B5EF4-FFF2-40B4-BE49-F238E27FC236}">
                <a16:creationId xmlns:a16="http://schemas.microsoft.com/office/drawing/2014/main" id="{56C5BC0F-5FEE-D044-3AB6-494355D27894}"/>
              </a:ext>
              <a:ext uri="{C183D7F6-B498-43B3-948B-1728B52AA6E4}">
                <adec:decorative xmlns:adec="http://schemas.microsoft.com/office/drawing/2017/decorative" val="1"/>
              </a:ext>
            </a:extLst>
          </p:cNvPr>
          <p:cNvSpPr/>
          <p:nvPr/>
        </p:nvSpPr>
        <p:spPr>
          <a:xfrm>
            <a:off x="949103" y="4661263"/>
            <a:ext cx="10761764" cy="1605314"/>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DF2F640B-1A8B-CE58-2B79-611D1B12702A}"/>
              </a:ext>
              <a:ext uri="{C183D7F6-B498-43B3-948B-1728B52AA6E4}">
                <adec:decorative xmlns:adec="http://schemas.microsoft.com/office/drawing/2017/decorative" val="1"/>
              </a:ext>
            </a:extLst>
          </p:cNvPr>
          <p:cNvSpPr/>
          <p:nvPr/>
        </p:nvSpPr>
        <p:spPr>
          <a:xfrm>
            <a:off x="198289" y="4736022"/>
            <a:ext cx="1501629" cy="1417739"/>
          </a:xfrm>
          <a:prstGeom prst="ellipse">
            <a:avLst/>
          </a:prstGeom>
          <a:solidFill>
            <a:schemeClr val="bg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7DF0CD3B-3036-ED77-68ED-340CD9A188D5}"/>
              </a:ext>
            </a:extLst>
          </p:cNvPr>
          <p:cNvSpPr txBox="1"/>
          <p:nvPr/>
        </p:nvSpPr>
        <p:spPr>
          <a:xfrm>
            <a:off x="2098394" y="4731639"/>
            <a:ext cx="9486802" cy="1292662"/>
          </a:xfrm>
          <a:prstGeom prst="rect">
            <a:avLst/>
          </a:prstGeom>
          <a:noFill/>
        </p:spPr>
        <p:txBody>
          <a:bodyPr wrap="square" lIns="91440" tIns="45720" rIns="91440" bIns="45720" rtlCol="0" anchor="t">
            <a:spAutoFit/>
          </a:bodyPr>
          <a:lstStyle/>
          <a:p>
            <a:r>
              <a:rPr lang="en-US" sz="2400">
                <a:latin typeface="+mj-lt"/>
              </a:rPr>
              <a:t>Establishments</a:t>
            </a:r>
          </a:p>
          <a:p>
            <a:pPr marL="285750" indent="-285750">
              <a:buFont typeface="Arial"/>
              <a:buChar char="•"/>
            </a:pPr>
            <a:r>
              <a:rPr lang="en-US" sz="1400">
                <a:ea typeface="+mn-lt"/>
                <a:cs typeface="+mn-lt"/>
              </a:rPr>
              <a:t>An establishment is a physical location where business is conducted, or services are provided.</a:t>
            </a:r>
            <a:endParaRPr lang="en-US">
              <a:ea typeface="+mn-lt"/>
              <a:cs typeface="+mn-lt"/>
            </a:endParaRPr>
          </a:p>
          <a:p>
            <a:pPr marL="285750" indent="-285750">
              <a:buFont typeface="Arial" panose="020B0604020202020204" pitchFamily="34" charset="0"/>
              <a:buChar char="•"/>
            </a:pPr>
            <a:r>
              <a:rPr lang="en-US" sz="1400">
                <a:ea typeface="+mn-lt"/>
                <a:cs typeface="+mn-lt"/>
              </a:rPr>
              <a:t>Public and private entities are counted as establishments.</a:t>
            </a:r>
          </a:p>
          <a:p>
            <a:pPr marL="285750" indent="-285750">
              <a:buFont typeface="Arial" panose="020B0604020202020204" pitchFamily="34" charset="0"/>
              <a:buChar char="•"/>
            </a:pPr>
            <a:r>
              <a:rPr lang="en-US" sz="1400">
                <a:cs typeface="Calibri"/>
              </a:rPr>
              <a:t>Jobs are associated with establishments based on the number of people employed at each establishment.</a:t>
            </a:r>
          </a:p>
          <a:p>
            <a:endParaRPr lang="en-US" sz="1200">
              <a:cs typeface="Calibri"/>
            </a:endParaRPr>
          </a:p>
        </p:txBody>
      </p:sp>
      <p:pic>
        <p:nvPicPr>
          <p:cNvPr id="38" name="Graphic 37">
            <a:extLst>
              <a:ext uri="{FF2B5EF4-FFF2-40B4-BE49-F238E27FC236}">
                <a16:creationId xmlns:a16="http://schemas.microsoft.com/office/drawing/2014/main" id="{4753A7B3-DEC2-A57C-92F1-10690FE6E1B0}"/>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24517" y="3089792"/>
            <a:ext cx="1049172" cy="1049172"/>
          </a:xfrm>
          <a:prstGeom prst="rect">
            <a:avLst/>
          </a:prstGeom>
        </p:spPr>
      </p:pic>
      <p:pic>
        <p:nvPicPr>
          <p:cNvPr id="39" name="Graphic 38">
            <a:extLst>
              <a:ext uri="{FF2B5EF4-FFF2-40B4-BE49-F238E27FC236}">
                <a16:creationId xmlns:a16="http://schemas.microsoft.com/office/drawing/2014/main" id="{9D962FFB-A98C-85DF-264B-797D4990BF96}"/>
              </a:ex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81133" y="4820990"/>
            <a:ext cx="1113959" cy="1113959"/>
          </a:xfrm>
          <a:prstGeom prst="rect">
            <a:avLst/>
          </a:prstGeom>
        </p:spPr>
      </p:pic>
      <p:sp>
        <p:nvSpPr>
          <p:cNvPr id="42" name="Arrow: Up-Down 41">
            <a:extLst>
              <a:ext uri="{FF2B5EF4-FFF2-40B4-BE49-F238E27FC236}">
                <a16:creationId xmlns:a16="http://schemas.microsoft.com/office/drawing/2014/main" id="{7ABA3988-B13B-976A-C4B3-E76463B7262E}"/>
              </a:ext>
              <a:ext uri="{C183D7F6-B498-43B3-948B-1728B52AA6E4}">
                <adec:decorative xmlns:adec="http://schemas.microsoft.com/office/drawing/2017/decorative" val="1"/>
              </a:ext>
            </a:extLst>
          </p:cNvPr>
          <p:cNvSpPr/>
          <p:nvPr/>
        </p:nvSpPr>
        <p:spPr>
          <a:xfrm>
            <a:off x="10355824" y="2243459"/>
            <a:ext cx="519335" cy="933171"/>
          </a:xfrm>
          <a:prstGeom prst="upDownArrow">
            <a:avLst/>
          </a:prstGeom>
          <a:solidFill>
            <a:srgbClr val="F6C51B">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Arrow: Up-Down 42">
            <a:extLst>
              <a:ext uri="{FF2B5EF4-FFF2-40B4-BE49-F238E27FC236}">
                <a16:creationId xmlns:a16="http://schemas.microsoft.com/office/drawing/2014/main" id="{0F80C94E-E539-78DD-59C5-DC7A0A1D8F5F}"/>
              </a:ext>
              <a:ext uri="{C183D7F6-B498-43B3-948B-1728B52AA6E4}">
                <adec:decorative xmlns:adec="http://schemas.microsoft.com/office/drawing/2017/decorative" val="1"/>
              </a:ext>
            </a:extLst>
          </p:cNvPr>
          <p:cNvSpPr/>
          <p:nvPr/>
        </p:nvSpPr>
        <p:spPr>
          <a:xfrm>
            <a:off x="10381080" y="4095194"/>
            <a:ext cx="519335" cy="933171"/>
          </a:xfrm>
          <a:prstGeom prst="upDownArrow">
            <a:avLst/>
          </a:prstGeom>
          <a:solidFill>
            <a:srgbClr val="F6C51B">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918623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679F5-A4C4-5EA7-DD60-1037565752CC}"/>
              </a:ext>
            </a:extLst>
          </p:cNvPr>
          <p:cNvSpPr>
            <a:spLocks noGrp="1"/>
          </p:cNvSpPr>
          <p:nvPr>
            <p:ph type="title"/>
          </p:nvPr>
        </p:nvSpPr>
        <p:spPr/>
        <p:txBody>
          <a:bodyPr/>
          <a:lstStyle/>
          <a:p>
            <a:r>
              <a:rPr lang="en-US">
                <a:latin typeface="Arial Black"/>
              </a:rPr>
              <a:t>People</a:t>
            </a:r>
            <a:endParaRPr lang="en-US"/>
          </a:p>
        </p:txBody>
      </p:sp>
      <p:sp>
        <p:nvSpPr>
          <p:cNvPr id="3" name="Content Placeholder 2">
            <a:extLst>
              <a:ext uri="{FF2B5EF4-FFF2-40B4-BE49-F238E27FC236}">
                <a16:creationId xmlns:a16="http://schemas.microsoft.com/office/drawing/2014/main" id="{BE9488F6-B4E7-EAE1-2F5E-81FAC780748D}"/>
              </a:ext>
            </a:extLst>
          </p:cNvPr>
          <p:cNvSpPr>
            <a:spLocks noGrp="1"/>
          </p:cNvSpPr>
          <p:nvPr>
            <p:ph idx="1"/>
          </p:nvPr>
        </p:nvSpPr>
        <p:spPr>
          <a:xfrm>
            <a:off x="91834" y="762000"/>
            <a:ext cx="12002193" cy="1319213"/>
          </a:xfrm>
        </p:spPr>
        <p:txBody>
          <a:bodyPr vert="horz" lIns="91440" tIns="45720" rIns="91440" bIns="45720" rtlCol="0" anchor="t">
            <a:normAutofit/>
          </a:bodyPr>
          <a:lstStyle/>
          <a:p>
            <a:r>
              <a:rPr lang="en-US">
                <a:cs typeface="Arial"/>
              </a:rPr>
              <a:t>LMI is usually focused on the typical working population, the 16 and older non-institutionalized population</a:t>
            </a:r>
            <a:endParaRPr lang="en-US"/>
          </a:p>
          <a:p>
            <a:r>
              <a:rPr lang="en-US">
                <a:solidFill>
                  <a:srgbClr val="000000"/>
                </a:solidFill>
                <a:cs typeface="Arial"/>
              </a:rPr>
              <a:t>People</a:t>
            </a:r>
            <a:r>
              <a:rPr lang="en-US">
                <a:cs typeface="Arial"/>
              </a:rPr>
              <a:t> can be employed, unemployed, or not in the labor force</a:t>
            </a:r>
            <a:endParaRPr lang="en-US"/>
          </a:p>
        </p:txBody>
      </p:sp>
      <p:sp>
        <p:nvSpPr>
          <p:cNvPr id="9" name="Rectangle 8">
            <a:extLst>
              <a:ext uri="{FF2B5EF4-FFF2-40B4-BE49-F238E27FC236}">
                <a16:creationId xmlns:a16="http://schemas.microsoft.com/office/drawing/2014/main" id="{634DFACC-9D6D-D561-6B9A-28F5FBECA447}"/>
              </a:ext>
              <a:ext uri="{C183D7F6-B498-43B3-948B-1728B52AA6E4}">
                <adec:decorative xmlns:adec="http://schemas.microsoft.com/office/drawing/2017/decorative" val="1"/>
              </a:ext>
            </a:extLst>
          </p:cNvPr>
          <p:cNvSpPr/>
          <p:nvPr/>
        </p:nvSpPr>
        <p:spPr>
          <a:xfrm>
            <a:off x="6892390" y="2217420"/>
            <a:ext cx="4827067" cy="2817342"/>
          </a:xfrm>
          <a:prstGeom prst="rect">
            <a:avLst/>
          </a:prstGeom>
          <a:solidFill>
            <a:schemeClr val="bg1"/>
          </a:solidFill>
          <a:ln w="76200">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58C8C84-B7D3-0614-20A4-6E28AB13E224}"/>
              </a:ext>
              <a:ext uri="{C183D7F6-B498-43B3-948B-1728B52AA6E4}">
                <adec:decorative xmlns:adec="http://schemas.microsoft.com/office/drawing/2017/decorative" val="1"/>
              </a:ext>
            </a:extLst>
          </p:cNvPr>
          <p:cNvSpPr/>
          <p:nvPr/>
        </p:nvSpPr>
        <p:spPr>
          <a:xfrm>
            <a:off x="341443" y="2191826"/>
            <a:ext cx="6018461" cy="2817342"/>
          </a:xfrm>
          <a:prstGeom prst="rect">
            <a:avLst/>
          </a:prstGeom>
          <a:solidFill>
            <a:schemeClr val="bg1"/>
          </a:solidFill>
          <a:ln w="762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a:extLst>
              <a:ext uri="{FF2B5EF4-FFF2-40B4-BE49-F238E27FC236}">
                <a16:creationId xmlns:a16="http://schemas.microsoft.com/office/drawing/2014/main" id="{6C93DB16-85D3-5118-AC7B-D8DEDCA56AA1}"/>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5075" y="2272153"/>
            <a:ext cx="1444305" cy="1444305"/>
          </a:xfrm>
          <a:prstGeom prst="rect">
            <a:avLst/>
          </a:prstGeom>
        </p:spPr>
      </p:pic>
      <p:pic>
        <p:nvPicPr>
          <p:cNvPr id="14" name="Graphic 13">
            <a:extLst>
              <a:ext uri="{FF2B5EF4-FFF2-40B4-BE49-F238E27FC236}">
                <a16:creationId xmlns:a16="http://schemas.microsoft.com/office/drawing/2014/main" id="{FF71F3E7-BC75-B819-F99F-740378542BB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30754" y="2136255"/>
            <a:ext cx="1444305" cy="1444305"/>
          </a:xfrm>
          <a:prstGeom prst="rect">
            <a:avLst/>
          </a:prstGeom>
        </p:spPr>
      </p:pic>
      <p:pic>
        <p:nvPicPr>
          <p:cNvPr id="15" name="Graphic 14">
            <a:extLst>
              <a:ext uri="{FF2B5EF4-FFF2-40B4-BE49-F238E27FC236}">
                <a16:creationId xmlns:a16="http://schemas.microsoft.com/office/drawing/2014/main" id="{2BBF10BD-9BF7-78EC-F51B-9FB4FE3816E8}"/>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540952" y="2380281"/>
            <a:ext cx="1444305" cy="1444305"/>
          </a:xfrm>
          <a:prstGeom prst="rect">
            <a:avLst/>
          </a:prstGeom>
        </p:spPr>
      </p:pic>
      <p:sp>
        <p:nvSpPr>
          <p:cNvPr id="7" name="TextBox 6">
            <a:extLst>
              <a:ext uri="{FF2B5EF4-FFF2-40B4-BE49-F238E27FC236}">
                <a16:creationId xmlns:a16="http://schemas.microsoft.com/office/drawing/2014/main" id="{FF9A7F56-C538-2D70-290C-FE4B470344B2}"/>
              </a:ext>
            </a:extLst>
          </p:cNvPr>
          <p:cNvSpPr txBox="1"/>
          <p:nvPr/>
        </p:nvSpPr>
        <p:spPr>
          <a:xfrm>
            <a:off x="542926" y="5170970"/>
            <a:ext cx="5309549" cy="861774"/>
          </a:xfrm>
          <a:prstGeom prst="rect">
            <a:avLst/>
          </a:prstGeom>
          <a:noFill/>
        </p:spPr>
        <p:txBody>
          <a:bodyPr wrap="square" lIns="91440" tIns="45720" rIns="91440" bIns="45720" rtlCol="0" anchor="t">
            <a:spAutoFit/>
          </a:bodyPr>
          <a:lstStyle/>
          <a:p>
            <a:pPr algn="ctr"/>
            <a:r>
              <a:rPr lang="en-US">
                <a:latin typeface="+mj-lt"/>
              </a:rPr>
              <a:t>People in the Labor Force</a:t>
            </a:r>
          </a:p>
          <a:p>
            <a:pPr algn="ctr"/>
            <a:r>
              <a:rPr lang="en-US" sz="1600"/>
              <a:t>The labor force only includes those in work or seeking and available for work </a:t>
            </a:r>
            <a:endParaRPr lang="en-US" sz="1600">
              <a:latin typeface="+mj-lt"/>
            </a:endParaRPr>
          </a:p>
        </p:txBody>
      </p:sp>
      <p:sp>
        <p:nvSpPr>
          <p:cNvPr id="16" name="TextBox 15">
            <a:extLst>
              <a:ext uri="{FF2B5EF4-FFF2-40B4-BE49-F238E27FC236}">
                <a16:creationId xmlns:a16="http://schemas.microsoft.com/office/drawing/2014/main" id="{A61B36B6-6F37-0B3A-3265-75CA8BD5DAC8}"/>
              </a:ext>
            </a:extLst>
          </p:cNvPr>
          <p:cNvSpPr txBox="1"/>
          <p:nvPr/>
        </p:nvSpPr>
        <p:spPr>
          <a:xfrm>
            <a:off x="528264" y="3587839"/>
            <a:ext cx="2474753" cy="1384995"/>
          </a:xfrm>
          <a:prstGeom prst="rect">
            <a:avLst/>
          </a:prstGeom>
          <a:noFill/>
        </p:spPr>
        <p:txBody>
          <a:bodyPr wrap="square" rtlCol="0">
            <a:spAutoFit/>
          </a:bodyPr>
          <a:lstStyle/>
          <a:p>
            <a:pPr algn="ctr"/>
            <a:r>
              <a:rPr lang="en-US">
                <a:latin typeface="+mj-lt"/>
              </a:rPr>
              <a:t>Employed</a:t>
            </a:r>
          </a:p>
          <a:p>
            <a:pPr algn="ctr"/>
            <a:r>
              <a:rPr lang="en-US" sz="1600"/>
              <a:t>Includes people working part-time and full-time with one or more jobs</a:t>
            </a:r>
          </a:p>
          <a:p>
            <a:endParaRPr lang="en-US"/>
          </a:p>
        </p:txBody>
      </p:sp>
      <p:sp>
        <p:nvSpPr>
          <p:cNvPr id="17" name="TextBox 16">
            <a:extLst>
              <a:ext uri="{FF2B5EF4-FFF2-40B4-BE49-F238E27FC236}">
                <a16:creationId xmlns:a16="http://schemas.microsoft.com/office/drawing/2014/main" id="{3571D868-800F-B701-5D04-1739BE1AAE1C}"/>
              </a:ext>
            </a:extLst>
          </p:cNvPr>
          <p:cNvSpPr txBox="1"/>
          <p:nvPr/>
        </p:nvSpPr>
        <p:spPr>
          <a:xfrm>
            <a:off x="3348652" y="3688053"/>
            <a:ext cx="2900443" cy="1015663"/>
          </a:xfrm>
          <a:prstGeom prst="rect">
            <a:avLst/>
          </a:prstGeom>
          <a:noFill/>
        </p:spPr>
        <p:txBody>
          <a:bodyPr wrap="square" lIns="91440" tIns="45720" rIns="91440" bIns="45720" rtlCol="0" anchor="t">
            <a:spAutoFit/>
          </a:bodyPr>
          <a:lstStyle/>
          <a:p>
            <a:pPr algn="ctr"/>
            <a:r>
              <a:rPr lang="en-US">
                <a:latin typeface="+mj-lt"/>
              </a:rPr>
              <a:t>Unemployed</a:t>
            </a:r>
          </a:p>
          <a:p>
            <a:pPr algn="ctr"/>
            <a:r>
              <a:rPr lang="en-US" sz="1400"/>
              <a:t>anyone not currently employed but actively seeking and available for work; not contingent on UI benefits</a:t>
            </a:r>
            <a:endParaRPr lang="en-US" sz="1400">
              <a:cs typeface="Calibri"/>
            </a:endParaRPr>
          </a:p>
        </p:txBody>
      </p:sp>
      <p:sp>
        <p:nvSpPr>
          <p:cNvPr id="10" name="TextBox 9">
            <a:extLst>
              <a:ext uri="{FF2B5EF4-FFF2-40B4-BE49-F238E27FC236}">
                <a16:creationId xmlns:a16="http://schemas.microsoft.com/office/drawing/2014/main" id="{709C82F9-0C62-9BC2-636D-DC31D1A76A84}"/>
              </a:ext>
            </a:extLst>
          </p:cNvPr>
          <p:cNvSpPr txBox="1"/>
          <p:nvPr/>
        </p:nvSpPr>
        <p:spPr>
          <a:xfrm>
            <a:off x="7183957" y="5170970"/>
            <a:ext cx="4465117" cy="861774"/>
          </a:xfrm>
          <a:prstGeom prst="rect">
            <a:avLst/>
          </a:prstGeom>
          <a:noFill/>
        </p:spPr>
        <p:txBody>
          <a:bodyPr wrap="square" rtlCol="0">
            <a:spAutoFit/>
          </a:bodyPr>
          <a:lstStyle/>
          <a:p>
            <a:pPr algn="ctr"/>
            <a:r>
              <a:rPr lang="en-US">
                <a:latin typeface="+mj-lt"/>
              </a:rPr>
              <a:t>People not in the Labor Force</a:t>
            </a:r>
          </a:p>
          <a:p>
            <a:pPr algn="ctr"/>
            <a:r>
              <a:rPr lang="en-US" sz="1600"/>
              <a:t>Retired people, family caregivers, and others who are not seeking and/or are unavailable for work</a:t>
            </a:r>
            <a:endParaRPr lang="en-US" sz="1600">
              <a:latin typeface="+mj-lt"/>
            </a:endParaRPr>
          </a:p>
        </p:txBody>
      </p:sp>
      <p:sp>
        <p:nvSpPr>
          <p:cNvPr id="6" name="TextBox 5">
            <a:extLst>
              <a:ext uri="{FF2B5EF4-FFF2-40B4-BE49-F238E27FC236}">
                <a16:creationId xmlns:a16="http://schemas.microsoft.com/office/drawing/2014/main" id="{7D30A886-5A9B-5358-7903-BA8F0E88BF80}"/>
              </a:ext>
            </a:extLst>
          </p:cNvPr>
          <p:cNvSpPr txBox="1"/>
          <p:nvPr/>
        </p:nvSpPr>
        <p:spPr>
          <a:xfrm>
            <a:off x="6962774" y="3581399"/>
            <a:ext cx="4686300"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600">
                <a:latin typeface="Arial Black"/>
                <a:cs typeface="Calibri"/>
              </a:rPr>
              <a:t>Inactive / Marginally Attached Workers</a:t>
            </a:r>
          </a:p>
          <a:p>
            <a:pPr algn="ctr"/>
            <a:r>
              <a:rPr lang="en-US" sz="1600">
                <a:latin typeface="Arial Black"/>
                <a:cs typeface="Calibri"/>
              </a:rPr>
              <a:t>Retirees</a:t>
            </a:r>
          </a:p>
          <a:p>
            <a:pPr algn="ctr"/>
            <a:r>
              <a:rPr lang="en-US" sz="1600">
                <a:latin typeface="Arial Black"/>
                <a:cs typeface="Calibri"/>
              </a:rPr>
              <a:t>Family Caregivers</a:t>
            </a:r>
          </a:p>
        </p:txBody>
      </p:sp>
      <p:sp>
        <p:nvSpPr>
          <p:cNvPr id="4" name="Date Placeholder 3">
            <a:extLst>
              <a:ext uri="{FF2B5EF4-FFF2-40B4-BE49-F238E27FC236}">
                <a16:creationId xmlns:a16="http://schemas.microsoft.com/office/drawing/2014/main" id="{B981EA43-72AA-8963-A919-20FE26A8AB42}"/>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D4454875-D827-6777-CA4C-4B7D8DBD25D5}"/>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15</a:t>
            </a:fld>
            <a:endParaRPr lang="en-US"/>
          </a:p>
        </p:txBody>
      </p:sp>
    </p:spTree>
    <p:extLst>
      <p:ext uri="{BB962C8B-B14F-4D97-AF65-F5344CB8AC3E}">
        <p14:creationId xmlns:p14="http://schemas.microsoft.com/office/powerpoint/2010/main" val="34291312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700A4-0127-44D4-D7FB-3133BE4FE0E3}"/>
              </a:ext>
            </a:extLst>
          </p:cNvPr>
          <p:cNvSpPr>
            <a:spLocks noGrp="1"/>
          </p:cNvSpPr>
          <p:nvPr>
            <p:ph type="title"/>
          </p:nvPr>
        </p:nvSpPr>
        <p:spPr/>
        <p:txBody>
          <a:bodyPr>
            <a:normAutofit/>
          </a:bodyPr>
          <a:lstStyle/>
          <a:p>
            <a:r>
              <a:rPr lang="en-US" sz="2800"/>
              <a:t>Standard Occupational Codes (SOC)</a:t>
            </a:r>
          </a:p>
        </p:txBody>
      </p:sp>
      <p:sp>
        <p:nvSpPr>
          <p:cNvPr id="3" name="Content Placeholder 2">
            <a:extLst>
              <a:ext uri="{FF2B5EF4-FFF2-40B4-BE49-F238E27FC236}">
                <a16:creationId xmlns:a16="http://schemas.microsoft.com/office/drawing/2014/main" id="{52F14EE4-7DE0-7168-413E-16FC00677129}"/>
              </a:ext>
            </a:extLst>
          </p:cNvPr>
          <p:cNvSpPr>
            <a:spLocks noGrp="1"/>
          </p:cNvSpPr>
          <p:nvPr>
            <p:ph idx="1"/>
          </p:nvPr>
        </p:nvSpPr>
        <p:spPr>
          <a:xfrm>
            <a:off x="54965" y="700550"/>
            <a:ext cx="8823317" cy="1475921"/>
          </a:xfrm>
        </p:spPr>
        <p:txBody>
          <a:bodyPr>
            <a:normAutofit/>
          </a:bodyPr>
          <a:lstStyle/>
          <a:p>
            <a:pPr marL="0" indent="0">
              <a:buNone/>
            </a:pPr>
            <a:r>
              <a:rPr lang="en-US" sz="2000"/>
              <a:t>"The 2018 Standard Occupational Classification (SOC) system is a federal statistical standard used by federal agencies to classify workers into occupational categories for the purpose of collecting, calculating, or disseminating data. All workers are classified into one of 867 detailed occupations according to their occupational definition." (Bureau of Labor Statistics)</a:t>
            </a:r>
          </a:p>
        </p:txBody>
      </p:sp>
      <p:sp>
        <p:nvSpPr>
          <p:cNvPr id="4" name="Date Placeholder 3">
            <a:extLst>
              <a:ext uri="{FF2B5EF4-FFF2-40B4-BE49-F238E27FC236}">
                <a16:creationId xmlns:a16="http://schemas.microsoft.com/office/drawing/2014/main" id="{C4286762-56FE-4673-21D7-36D3CE07EC40}"/>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C720CBA8-EB51-27D2-FE09-E1719A7E4867}"/>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16</a:t>
            </a:fld>
            <a:endParaRPr lang="en-US"/>
          </a:p>
        </p:txBody>
      </p:sp>
      <p:sp>
        <p:nvSpPr>
          <p:cNvPr id="8" name="TextBox 7">
            <a:extLst>
              <a:ext uri="{FF2B5EF4-FFF2-40B4-BE49-F238E27FC236}">
                <a16:creationId xmlns:a16="http://schemas.microsoft.com/office/drawing/2014/main" id="{515E6341-F3F9-DEB4-7830-1A3232E80367}"/>
              </a:ext>
            </a:extLst>
          </p:cNvPr>
          <p:cNvSpPr txBox="1"/>
          <p:nvPr/>
        </p:nvSpPr>
        <p:spPr>
          <a:xfrm>
            <a:off x="1916411" y="2319652"/>
            <a:ext cx="6112328"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a:t>SOC Example: Surgical Technicians</a:t>
            </a:r>
          </a:p>
        </p:txBody>
      </p:sp>
      <p:graphicFrame>
        <p:nvGraphicFramePr>
          <p:cNvPr id="6" name="Table 5" descr="Table listing an example of SOC codes being broken down from aggregate to more granular levels">
            <a:extLst>
              <a:ext uri="{FF2B5EF4-FFF2-40B4-BE49-F238E27FC236}">
                <a16:creationId xmlns:a16="http://schemas.microsoft.com/office/drawing/2014/main" id="{37308B95-3F99-0540-31B8-3A46F9A29092}"/>
              </a:ext>
            </a:extLst>
          </p:cNvPr>
          <p:cNvGraphicFramePr>
            <a:graphicFrameLocks noGrp="1"/>
          </p:cNvGraphicFramePr>
          <p:nvPr>
            <p:extLst>
              <p:ext uri="{D42A27DB-BD31-4B8C-83A1-F6EECF244321}">
                <p14:modId xmlns:p14="http://schemas.microsoft.com/office/powerpoint/2010/main" val="2412081224"/>
              </p:ext>
            </p:extLst>
          </p:nvPr>
        </p:nvGraphicFramePr>
        <p:xfrm>
          <a:off x="1025554" y="2678540"/>
          <a:ext cx="7894042" cy="2845362"/>
        </p:xfrm>
        <a:graphic>
          <a:graphicData uri="http://schemas.openxmlformats.org/drawingml/2006/table">
            <a:tbl>
              <a:tblPr firstRow="1">
                <a:tableStyleId>{69CF1AB2-1976-4502-BF36-3FF5EA218861}</a:tableStyleId>
              </a:tblPr>
              <a:tblGrid>
                <a:gridCol w="1622075">
                  <a:extLst>
                    <a:ext uri="{9D8B030D-6E8A-4147-A177-3AD203B41FA5}">
                      <a16:colId xmlns:a16="http://schemas.microsoft.com/office/drawing/2014/main" val="950146678"/>
                    </a:ext>
                  </a:extLst>
                </a:gridCol>
                <a:gridCol w="2224047">
                  <a:extLst>
                    <a:ext uri="{9D8B030D-6E8A-4147-A177-3AD203B41FA5}">
                      <a16:colId xmlns:a16="http://schemas.microsoft.com/office/drawing/2014/main" val="351495852"/>
                    </a:ext>
                  </a:extLst>
                </a:gridCol>
                <a:gridCol w="4047920">
                  <a:extLst>
                    <a:ext uri="{9D8B030D-6E8A-4147-A177-3AD203B41FA5}">
                      <a16:colId xmlns:a16="http://schemas.microsoft.com/office/drawing/2014/main" val="161729021"/>
                    </a:ext>
                  </a:extLst>
                </a:gridCol>
              </a:tblGrid>
              <a:tr h="521734">
                <a:tc>
                  <a:txBody>
                    <a:bodyPr/>
                    <a:lstStyle/>
                    <a:p>
                      <a:pPr algn="ctr"/>
                      <a:r>
                        <a:rPr lang="en-US" b="1"/>
                        <a:t>Digits/Code</a:t>
                      </a:r>
                    </a:p>
                  </a:txBody>
                  <a:tcPr/>
                </a:tc>
                <a:tc>
                  <a:txBody>
                    <a:bodyPr/>
                    <a:lstStyle/>
                    <a:p>
                      <a:pPr algn="ctr"/>
                      <a:r>
                        <a:rPr lang="en-US" b="1"/>
                        <a:t>Level of Detail </a:t>
                      </a:r>
                      <a:r>
                        <a:rPr lang="en-US" b="1" baseline="30000"/>
                        <a:t>1</a:t>
                      </a:r>
                    </a:p>
                  </a:txBody>
                  <a:tcPr/>
                </a:tc>
                <a:tc>
                  <a:txBody>
                    <a:bodyPr/>
                    <a:lstStyle/>
                    <a:p>
                      <a:pPr algn="ctr"/>
                      <a:r>
                        <a:rPr lang="en-US" b="1"/>
                        <a:t>Title</a:t>
                      </a:r>
                    </a:p>
                  </a:txBody>
                  <a:tcPr/>
                </a:tc>
                <a:extLst>
                  <a:ext uri="{0D108BD9-81ED-4DB2-BD59-A6C34878D82A}">
                    <a16:rowId xmlns:a16="http://schemas.microsoft.com/office/drawing/2014/main" val="1628148952"/>
                  </a:ext>
                </a:extLst>
              </a:tr>
              <a:tr h="521734">
                <a:tc>
                  <a:txBody>
                    <a:bodyPr/>
                    <a:lstStyle/>
                    <a:p>
                      <a:r>
                        <a:rPr lang="en-US" b="1" u="sng"/>
                        <a:t>29</a:t>
                      </a:r>
                      <a:r>
                        <a:rPr lang="en-US"/>
                        <a:t>-0000</a:t>
                      </a:r>
                    </a:p>
                  </a:txBody>
                  <a:tcPr>
                    <a:solidFill>
                      <a:schemeClr val="bg1"/>
                    </a:solidFill>
                  </a:tcPr>
                </a:tc>
                <a:tc>
                  <a:txBody>
                    <a:bodyPr/>
                    <a:lstStyle/>
                    <a:p>
                      <a:r>
                        <a:rPr lang="en-US"/>
                        <a:t>Major Groups</a:t>
                      </a:r>
                    </a:p>
                  </a:txBody>
                  <a:tcPr>
                    <a:solidFill>
                      <a:schemeClr val="bg1"/>
                    </a:solidFill>
                  </a:tcPr>
                </a:tc>
                <a:tc>
                  <a:txBody>
                    <a:bodyPr/>
                    <a:lstStyle/>
                    <a:p>
                      <a:r>
                        <a:rPr lang="en-US"/>
                        <a:t>Healthcare Practitioners and Technical Occupations</a:t>
                      </a:r>
                    </a:p>
                  </a:txBody>
                  <a:tcPr>
                    <a:solidFill>
                      <a:schemeClr val="bg1"/>
                    </a:solidFill>
                  </a:tcPr>
                </a:tc>
                <a:extLst>
                  <a:ext uri="{0D108BD9-81ED-4DB2-BD59-A6C34878D82A}">
                    <a16:rowId xmlns:a16="http://schemas.microsoft.com/office/drawing/2014/main" val="374252170"/>
                  </a:ext>
                </a:extLst>
              </a:tr>
              <a:tr h="521734">
                <a:tc>
                  <a:txBody>
                    <a:bodyPr/>
                    <a:lstStyle/>
                    <a:p>
                      <a:r>
                        <a:rPr lang="en-US" b="1" u="sng"/>
                        <a:t>29-2</a:t>
                      </a:r>
                      <a:r>
                        <a:rPr lang="en-US"/>
                        <a:t>000</a:t>
                      </a:r>
                    </a:p>
                  </a:txBody>
                  <a:tcPr>
                    <a:solidFill>
                      <a:schemeClr val="bg1"/>
                    </a:solidFill>
                  </a:tcPr>
                </a:tc>
                <a:tc>
                  <a:txBody>
                    <a:bodyPr/>
                    <a:lstStyle/>
                    <a:p>
                      <a:r>
                        <a:rPr lang="en-US"/>
                        <a:t>Minor Groups</a:t>
                      </a:r>
                    </a:p>
                  </a:txBody>
                  <a:tcPr>
                    <a:solidFill>
                      <a:schemeClr val="bg1"/>
                    </a:solidFill>
                  </a:tcPr>
                </a:tc>
                <a:tc>
                  <a:txBody>
                    <a:bodyPr/>
                    <a:lstStyle/>
                    <a:p>
                      <a:r>
                        <a:rPr lang="en-US"/>
                        <a:t>Health Technologists and Technicians</a:t>
                      </a:r>
                    </a:p>
                  </a:txBody>
                  <a:tcPr>
                    <a:solidFill>
                      <a:schemeClr val="bg1"/>
                    </a:solidFill>
                  </a:tcPr>
                </a:tc>
                <a:extLst>
                  <a:ext uri="{0D108BD9-81ED-4DB2-BD59-A6C34878D82A}">
                    <a16:rowId xmlns:a16="http://schemas.microsoft.com/office/drawing/2014/main" val="3379148853"/>
                  </a:ext>
                </a:extLst>
              </a:tr>
              <a:tr h="521734">
                <a:tc>
                  <a:txBody>
                    <a:bodyPr/>
                    <a:lstStyle/>
                    <a:p>
                      <a:r>
                        <a:rPr lang="en-US" b="1" u="sng">
                          <a:solidFill>
                            <a:schemeClr val="tx2"/>
                          </a:solidFill>
                        </a:rPr>
                        <a:t>29-205</a:t>
                      </a:r>
                      <a:r>
                        <a:rPr lang="en-US">
                          <a:solidFill>
                            <a:schemeClr val="tx2"/>
                          </a:solidFill>
                        </a:rPr>
                        <a:t>0</a:t>
                      </a:r>
                    </a:p>
                  </a:txBody>
                  <a:tcPr>
                    <a:solidFill>
                      <a:schemeClr val="bg1"/>
                    </a:solidFill>
                  </a:tcPr>
                </a:tc>
                <a:tc>
                  <a:txBody>
                    <a:bodyPr/>
                    <a:lstStyle/>
                    <a:p>
                      <a:r>
                        <a:rPr lang="en-US">
                          <a:solidFill>
                            <a:schemeClr val="tx2"/>
                          </a:solidFill>
                        </a:rPr>
                        <a:t>Broad Occupations</a:t>
                      </a:r>
                    </a:p>
                  </a:txBody>
                  <a:tcPr>
                    <a:solidFill>
                      <a:schemeClr val="bg1"/>
                    </a:solidFill>
                  </a:tcPr>
                </a:tc>
                <a:tc>
                  <a:txBody>
                    <a:bodyPr/>
                    <a:lstStyle/>
                    <a:p>
                      <a:r>
                        <a:rPr lang="en-US">
                          <a:solidFill>
                            <a:schemeClr val="tx2"/>
                          </a:solidFill>
                        </a:rPr>
                        <a:t>Health Practitioner Support Technologists and Technicians</a:t>
                      </a:r>
                    </a:p>
                  </a:txBody>
                  <a:tcPr>
                    <a:solidFill>
                      <a:schemeClr val="bg1"/>
                    </a:solidFill>
                  </a:tcPr>
                </a:tc>
                <a:extLst>
                  <a:ext uri="{0D108BD9-81ED-4DB2-BD59-A6C34878D82A}">
                    <a16:rowId xmlns:a16="http://schemas.microsoft.com/office/drawing/2014/main" val="1489240839"/>
                  </a:ext>
                </a:extLst>
              </a:tr>
              <a:tr h="521734">
                <a:tc>
                  <a:txBody>
                    <a:bodyPr/>
                    <a:lstStyle/>
                    <a:p>
                      <a:r>
                        <a:rPr lang="en-US" b="1" u="sng"/>
                        <a:t>29-205</a:t>
                      </a:r>
                      <a:r>
                        <a:rPr lang="en-US"/>
                        <a:t>5</a:t>
                      </a:r>
                    </a:p>
                  </a:txBody>
                  <a:tcPr>
                    <a:solidFill>
                      <a:schemeClr val="bg1"/>
                    </a:solidFill>
                  </a:tcPr>
                </a:tc>
                <a:tc>
                  <a:txBody>
                    <a:bodyPr/>
                    <a:lstStyle/>
                    <a:p>
                      <a:r>
                        <a:rPr lang="en-US"/>
                        <a:t>Detailed Occupation</a:t>
                      </a:r>
                    </a:p>
                  </a:txBody>
                  <a:tcPr>
                    <a:solidFill>
                      <a:schemeClr val="bg1"/>
                    </a:solidFill>
                  </a:tcPr>
                </a:tc>
                <a:tc>
                  <a:txBody>
                    <a:bodyPr/>
                    <a:lstStyle/>
                    <a:p>
                      <a:r>
                        <a:rPr lang="en-US" dirty="0"/>
                        <a:t>Surgical Technicians</a:t>
                      </a:r>
                    </a:p>
                  </a:txBody>
                  <a:tcPr>
                    <a:solidFill>
                      <a:schemeClr val="bg1"/>
                    </a:solidFill>
                  </a:tcPr>
                </a:tc>
                <a:extLst>
                  <a:ext uri="{0D108BD9-81ED-4DB2-BD59-A6C34878D82A}">
                    <a16:rowId xmlns:a16="http://schemas.microsoft.com/office/drawing/2014/main" val="2525418528"/>
                  </a:ext>
                </a:extLst>
              </a:tr>
            </a:tbl>
          </a:graphicData>
        </a:graphic>
      </p:graphicFrame>
      <p:sp>
        <p:nvSpPr>
          <p:cNvPr id="7" name="TextBox 6">
            <a:extLst>
              <a:ext uri="{FF2B5EF4-FFF2-40B4-BE49-F238E27FC236}">
                <a16:creationId xmlns:a16="http://schemas.microsoft.com/office/drawing/2014/main" id="{A0CF13C6-07F5-6DC9-6082-90FEDD0CB370}"/>
              </a:ext>
            </a:extLst>
          </p:cNvPr>
          <p:cNvSpPr txBox="1"/>
          <p:nvPr/>
        </p:nvSpPr>
        <p:spPr>
          <a:xfrm>
            <a:off x="1020097" y="5641257"/>
            <a:ext cx="8037870"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aseline="30000">
                <a:latin typeface="Calibri"/>
              </a:rPr>
              <a:t>1 </a:t>
            </a:r>
            <a:r>
              <a:rPr lang="en-US" sz="1600">
                <a:latin typeface="Calibri"/>
              </a:rPr>
              <a:t>Included</a:t>
            </a:r>
            <a:r>
              <a:rPr lang="en-US" sz="1600">
                <a:ea typeface="+mn-lt"/>
                <a:cs typeface="+mn-lt"/>
              </a:rPr>
              <a:t> level of detail may vary by dataset</a:t>
            </a:r>
            <a:endParaRPr lang="en-US" sz="1600">
              <a:ea typeface="Calibri"/>
              <a:cs typeface="Calibri"/>
            </a:endParaRPr>
          </a:p>
        </p:txBody>
      </p:sp>
      <p:sp>
        <p:nvSpPr>
          <p:cNvPr id="22" name="TextBox 21">
            <a:extLst>
              <a:ext uri="{FF2B5EF4-FFF2-40B4-BE49-F238E27FC236}">
                <a16:creationId xmlns:a16="http://schemas.microsoft.com/office/drawing/2014/main" id="{F1A2BAE0-8B6F-FA86-1BED-3CEB416778EB}"/>
              </a:ext>
            </a:extLst>
          </p:cNvPr>
          <p:cNvSpPr txBox="1"/>
          <p:nvPr/>
        </p:nvSpPr>
        <p:spPr>
          <a:xfrm>
            <a:off x="9035323" y="3666505"/>
            <a:ext cx="2973129" cy="369332"/>
          </a:xfrm>
          <a:prstGeom prst="rect">
            <a:avLst/>
          </a:prstGeom>
          <a:noFill/>
        </p:spPr>
        <p:txBody>
          <a:bodyPr wrap="square" rtlCol="0">
            <a:spAutoFit/>
          </a:bodyPr>
          <a:lstStyle/>
          <a:p>
            <a:pPr algn="ctr"/>
            <a:r>
              <a:rPr lang="en-US" b="1"/>
              <a:t>Links for more information:</a:t>
            </a:r>
          </a:p>
        </p:txBody>
      </p:sp>
      <p:sp>
        <p:nvSpPr>
          <p:cNvPr id="11" name="TextBox 10">
            <a:extLst>
              <a:ext uri="{FF2B5EF4-FFF2-40B4-BE49-F238E27FC236}">
                <a16:creationId xmlns:a16="http://schemas.microsoft.com/office/drawing/2014/main" id="{79C79538-B7BF-76E2-760F-D9F3D35E9E1A}"/>
              </a:ext>
            </a:extLst>
          </p:cNvPr>
          <p:cNvSpPr txBox="1"/>
          <p:nvPr/>
        </p:nvSpPr>
        <p:spPr>
          <a:xfrm>
            <a:off x="9280318" y="4099660"/>
            <a:ext cx="2483141" cy="369332"/>
          </a:xfrm>
          <a:prstGeom prst="rect">
            <a:avLst/>
          </a:prstGeom>
          <a:noFill/>
          <a:ln w="38100">
            <a:solidFill>
              <a:schemeClr val="accent2"/>
            </a:solidFill>
          </a:ln>
        </p:spPr>
        <p:txBody>
          <a:bodyPr wrap="square" rtlCol="0">
            <a:spAutoFit/>
          </a:bodyPr>
          <a:lstStyle/>
          <a:p>
            <a:pPr algn="ctr"/>
            <a:r>
              <a:rPr lang="en-US" b="1">
                <a:hlinkClick r:id="rId2"/>
              </a:rPr>
              <a:t>About SOC (BLS)</a:t>
            </a:r>
            <a:endParaRPr lang="en-US" b="1"/>
          </a:p>
        </p:txBody>
      </p:sp>
      <p:sp>
        <p:nvSpPr>
          <p:cNvPr id="10" name="TextBox 9">
            <a:extLst>
              <a:ext uri="{FF2B5EF4-FFF2-40B4-BE49-F238E27FC236}">
                <a16:creationId xmlns:a16="http://schemas.microsoft.com/office/drawing/2014/main" id="{96E0D129-375C-0399-FA20-5EEEF22F79F8}"/>
              </a:ext>
            </a:extLst>
          </p:cNvPr>
          <p:cNvSpPr txBox="1"/>
          <p:nvPr/>
        </p:nvSpPr>
        <p:spPr>
          <a:xfrm>
            <a:off x="9280318" y="4745991"/>
            <a:ext cx="2483141" cy="369332"/>
          </a:xfrm>
          <a:prstGeom prst="rect">
            <a:avLst/>
          </a:prstGeom>
          <a:noFill/>
          <a:ln w="38100">
            <a:solidFill>
              <a:schemeClr val="accent2"/>
            </a:solidFill>
          </a:ln>
        </p:spPr>
        <p:txBody>
          <a:bodyPr wrap="square" rtlCol="0">
            <a:spAutoFit/>
          </a:bodyPr>
          <a:lstStyle/>
          <a:p>
            <a:pPr algn="ctr"/>
            <a:r>
              <a:rPr lang="en-US" b="1">
                <a:hlinkClick r:id="rId3"/>
              </a:rPr>
              <a:t>2018 SOC System</a:t>
            </a:r>
            <a:endParaRPr lang="en-US" b="1"/>
          </a:p>
        </p:txBody>
      </p:sp>
      <p:sp>
        <p:nvSpPr>
          <p:cNvPr id="12" name="TextBox 11">
            <a:extLst>
              <a:ext uri="{FF2B5EF4-FFF2-40B4-BE49-F238E27FC236}">
                <a16:creationId xmlns:a16="http://schemas.microsoft.com/office/drawing/2014/main" id="{CDE0D4B2-F5E6-DAF3-2F75-2B666C9DDED7}"/>
              </a:ext>
            </a:extLst>
          </p:cNvPr>
          <p:cNvSpPr txBox="1"/>
          <p:nvPr/>
        </p:nvSpPr>
        <p:spPr>
          <a:xfrm>
            <a:off x="9280318" y="5351522"/>
            <a:ext cx="2483141" cy="646331"/>
          </a:xfrm>
          <a:prstGeom prst="rect">
            <a:avLst/>
          </a:prstGeom>
          <a:noFill/>
          <a:ln w="38100">
            <a:solidFill>
              <a:schemeClr val="accent2"/>
            </a:solidFill>
          </a:ln>
        </p:spPr>
        <p:txBody>
          <a:bodyPr wrap="square" rtlCol="0">
            <a:spAutoFit/>
          </a:bodyPr>
          <a:lstStyle/>
          <a:p>
            <a:pPr algn="ctr"/>
            <a:r>
              <a:rPr lang="en-US" b="1">
                <a:hlinkClick r:id="rId4"/>
              </a:rPr>
              <a:t>2018 SOC FAQ</a:t>
            </a:r>
          </a:p>
          <a:p>
            <a:pPr algn="ctr"/>
            <a:r>
              <a:rPr lang="en-US" b="1">
                <a:hlinkClick r:id="rId4"/>
              </a:rPr>
              <a:t>(download)</a:t>
            </a:r>
            <a:endParaRPr lang="en-US" b="1"/>
          </a:p>
        </p:txBody>
      </p:sp>
      <p:pic>
        <p:nvPicPr>
          <p:cNvPr id="14" name="Graphic 13">
            <a:extLst>
              <a:ext uri="{FF2B5EF4-FFF2-40B4-BE49-F238E27FC236}">
                <a16:creationId xmlns:a16="http://schemas.microsoft.com/office/drawing/2014/main" id="{A47980E2-8A35-BEF3-032E-4C5E81802A8E}"/>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701866" y="860147"/>
            <a:ext cx="1803634" cy="1803634"/>
          </a:xfrm>
          <a:prstGeom prst="rect">
            <a:avLst/>
          </a:prstGeom>
        </p:spPr>
      </p:pic>
      <p:cxnSp>
        <p:nvCxnSpPr>
          <p:cNvPr id="15" name="Straight Arrow Connector 14">
            <a:extLst>
              <a:ext uri="{FF2B5EF4-FFF2-40B4-BE49-F238E27FC236}">
                <a16:creationId xmlns:a16="http://schemas.microsoft.com/office/drawing/2014/main" id="{04CEF63A-2B7F-C760-C2AA-400180DCDC94}"/>
              </a:ext>
              <a:ext uri="{C183D7F6-B498-43B3-948B-1728B52AA6E4}">
                <adec:decorative xmlns:adec="http://schemas.microsoft.com/office/drawing/2017/decorative" val="1"/>
              </a:ext>
            </a:extLst>
          </p:cNvPr>
          <p:cNvCxnSpPr>
            <a:cxnSpLocks/>
          </p:cNvCxnSpPr>
          <p:nvPr/>
        </p:nvCxnSpPr>
        <p:spPr>
          <a:xfrm>
            <a:off x="417019" y="2863472"/>
            <a:ext cx="0" cy="2485937"/>
          </a:xfrm>
          <a:prstGeom prst="straightConnector1">
            <a:avLst/>
          </a:prstGeom>
          <a:ln w="63500">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1E87647A-AE5E-0A77-80E3-304C149C3821}"/>
              </a:ext>
              <a:ext uri="{C183D7F6-B498-43B3-948B-1728B52AA6E4}">
                <adec:decorative xmlns:adec="http://schemas.microsoft.com/office/drawing/2017/decorative" val="1"/>
              </a:ext>
            </a:extLst>
          </p:cNvPr>
          <p:cNvSpPr txBox="1"/>
          <p:nvPr/>
        </p:nvSpPr>
        <p:spPr>
          <a:xfrm>
            <a:off x="39293" y="2553042"/>
            <a:ext cx="755453" cy="261610"/>
          </a:xfrm>
          <a:prstGeom prst="rect">
            <a:avLst/>
          </a:prstGeom>
          <a:noFill/>
        </p:spPr>
        <p:txBody>
          <a:bodyPr wrap="square" rtlCol="0">
            <a:spAutoFit/>
          </a:bodyPr>
          <a:lstStyle/>
          <a:p>
            <a:pPr algn="ctr"/>
            <a:r>
              <a:rPr lang="en-US" sz="1100"/>
              <a:t>aggregate</a:t>
            </a:r>
          </a:p>
        </p:txBody>
      </p:sp>
      <p:sp>
        <p:nvSpPr>
          <p:cNvPr id="17" name="TextBox 16">
            <a:extLst>
              <a:ext uri="{FF2B5EF4-FFF2-40B4-BE49-F238E27FC236}">
                <a16:creationId xmlns:a16="http://schemas.microsoft.com/office/drawing/2014/main" id="{133F4012-BE83-3A49-F93E-ADE9BA8EF816}"/>
              </a:ext>
              <a:ext uri="{C183D7F6-B498-43B3-948B-1728B52AA6E4}">
                <adec:decorative xmlns:adec="http://schemas.microsoft.com/office/drawing/2017/decorative" val="1"/>
              </a:ext>
            </a:extLst>
          </p:cNvPr>
          <p:cNvSpPr txBox="1"/>
          <p:nvPr/>
        </p:nvSpPr>
        <p:spPr>
          <a:xfrm>
            <a:off x="39293" y="5385939"/>
            <a:ext cx="755453" cy="261610"/>
          </a:xfrm>
          <a:prstGeom prst="rect">
            <a:avLst/>
          </a:prstGeom>
          <a:noFill/>
        </p:spPr>
        <p:txBody>
          <a:bodyPr wrap="square" rtlCol="0">
            <a:spAutoFit/>
          </a:bodyPr>
          <a:lstStyle/>
          <a:p>
            <a:pPr algn="ctr"/>
            <a:r>
              <a:rPr lang="en-US" sz="1100"/>
              <a:t>granular</a:t>
            </a:r>
          </a:p>
        </p:txBody>
      </p:sp>
    </p:spTree>
    <p:extLst>
      <p:ext uri="{BB962C8B-B14F-4D97-AF65-F5344CB8AC3E}">
        <p14:creationId xmlns:p14="http://schemas.microsoft.com/office/powerpoint/2010/main" val="22960929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700A4-0127-44D4-D7FB-3133BE4FE0E3}"/>
              </a:ext>
            </a:extLst>
          </p:cNvPr>
          <p:cNvSpPr>
            <a:spLocks noGrp="1"/>
          </p:cNvSpPr>
          <p:nvPr>
            <p:ph type="title"/>
          </p:nvPr>
        </p:nvSpPr>
        <p:spPr/>
        <p:txBody>
          <a:bodyPr>
            <a:normAutofit/>
          </a:bodyPr>
          <a:lstStyle/>
          <a:p>
            <a:r>
              <a:rPr lang="en-US" sz="2800"/>
              <a:t>North American Industry Classification System (NAICS)</a:t>
            </a:r>
          </a:p>
        </p:txBody>
      </p:sp>
      <p:sp>
        <p:nvSpPr>
          <p:cNvPr id="3" name="Content Placeholder 2">
            <a:extLst>
              <a:ext uri="{FF2B5EF4-FFF2-40B4-BE49-F238E27FC236}">
                <a16:creationId xmlns:a16="http://schemas.microsoft.com/office/drawing/2014/main" id="{52F14EE4-7DE0-7168-413E-16FC00677129}"/>
              </a:ext>
            </a:extLst>
          </p:cNvPr>
          <p:cNvSpPr>
            <a:spLocks noGrp="1"/>
          </p:cNvSpPr>
          <p:nvPr>
            <p:ph idx="1"/>
          </p:nvPr>
        </p:nvSpPr>
        <p:spPr>
          <a:xfrm>
            <a:off x="91835" y="762001"/>
            <a:ext cx="8724996" cy="1746308"/>
          </a:xfrm>
        </p:spPr>
        <p:txBody>
          <a:bodyPr>
            <a:normAutofit/>
          </a:bodyPr>
          <a:lstStyle/>
          <a:p>
            <a:pPr marL="0" indent="0">
              <a:buNone/>
            </a:pPr>
            <a:r>
              <a:rPr lang="en-US" sz="2000"/>
              <a:t>“The North American Industry Classification System (NAICS) is the standard used by federal statistical agencies in classifying business establishments for the purpose of collecting, analyzing, and publishing statistical data related to the U.S. business economy." (US Census Bureau). A firm may have multiple establishments with multiple NAICS codes - for example, a firm that has a warehouse and a retail location.</a:t>
            </a:r>
          </a:p>
        </p:txBody>
      </p:sp>
      <p:sp>
        <p:nvSpPr>
          <p:cNvPr id="4" name="Date Placeholder 3">
            <a:extLst>
              <a:ext uri="{FF2B5EF4-FFF2-40B4-BE49-F238E27FC236}">
                <a16:creationId xmlns:a16="http://schemas.microsoft.com/office/drawing/2014/main" id="{C4286762-56FE-4673-21D7-36D3CE07EC40}"/>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C720CBA8-EB51-27D2-FE09-E1719A7E4867}"/>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17</a:t>
            </a:fld>
            <a:endParaRPr lang="en-US"/>
          </a:p>
        </p:txBody>
      </p:sp>
      <p:sp>
        <p:nvSpPr>
          <p:cNvPr id="13" name="TextBox 12">
            <a:extLst>
              <a:ext uri="{FF2B5EF4-FFF2-40B4-BE49-F238E27FC236}">
                <a16:creationId xmlns:a16="http://schemas.microsoft.com/office/drawing/2014/main" id="{8C84D70D-C7DF-1A93-B26E-BA72253B2337}"/>
              </a:ext>
            </a:extLst>
          </p:cNvPr>
          <p:cNvSpPr txBox="1"/>
          <p:nvPr/>
        </p:nvSpPr>
        <p:spPr>
          <a:xfrm>
            <a:off x="1809451" y="2357032"/>
            <a:ext cx="6112328" cy="369332"/>
          </a:xfrm>
          <a:prstGeom prst="rect">
            <a:avLst/>
          </a:prstGeom>
          <a:noFill/>
        </p:spPr>
        <p:txBody>
          <a:bodyPr wrap="square">
            <a:spAutoFit/>
          </a:bodyPr>
          <a:lstStyle/>
          <a:p>
            <a:pPr algn="ctr"/>
            <a:r>
              <a:rPr lang="en-US" b="1"/>
              <a:t>NAICS Example: Other Outpatient Care Centers</a:t>
            </a:r>
          </a:p>
        </p:txBody>
      </p:sp>
      <p:graphicFrame>
        <p:nvGraphicFramePr>
          <p:cNvPr id="6" name="Table 5" descr="Table listing an example of NAICS codes being broken down from aggregate to more granular levels">
            <a:extLst>
              <a:ext uri="{FF2B5EF4-FFF2-40B4-BE49-F238E27FC236}">
                <a16:creationId xmlns:a16="http://schemas.microsoft.com/office/drawing/2014/main" id="{37308B95-3F99-0540-31B8-3A46F9A29092}"/>
              </a:ext>
            </a:extLst>
          </p:cNvPr>
          <p:cNvGraphicFramePr>
            <a:graphicFrameLocks noGrp="1"/>
          </p:cNvGraphicFramePr>
          <p:nvPr>
            <p:extLst>
              <p:ext uri="{D42A27DB-BD31-4B8C-83A1-F6EECF244321}">
                <p14:modId xmlns:p14="http://schemas.microsoft.com/office/powerpoint/2010/main" val="1277181874"/>
              </p:ext>
            </p:extLst>
          </p:nvPr>
        </p:nvGraphicFramePr>
        <p:xfrm>
          <a:off x="914400" y="2835080"/>
          <a:ext cx="7902430" cy="3130404"/>
        </p:xfrm>
        <a:graphic>
          <a:graphicData uri="http://schemas.openxmlformats.org/drawingml/2006/table">
            <a:tbl>
              <a:tblPr firstRow="1">
                <a:tableStyleId>{69CF1AB2-1976-4502-BF36-3FF5EA218861}</a:tableStyleId>
              </a:tblPr>
              <a:tblGrid>
                <a:gridCol w="1623798">
                  <a:extLst>
                    <a:ext uri="{9D8B030D-6E8A-4147-A177-3AD203B41FA5}">
                      <a16:colId xmlns:a16="http://schemas.microsoft.com/office/drawing/2014/main" val="950146678"/>
                    </a:ext>
                  </a:extLst>
                </a:gridCol>
                <a:gridCol w="2226410">
                  <a:extLst>
                    <a:ext uri="{9D8B030D-6E8A-4147-A177-3AD203B41FA5}">
                      <a16:colId xmlns:a16="http://schemas.microsoft.com/office/drawing/2014/main" val="351495852"/>
                    </a:ext>
                  </a:extLst>
                </a:gridCol>
                <a:gridCol w="4052222">
                  <a:extLst>
                    <a:ext uri="{9D8B030D-6E8A-4147-A177-3AD203B41FA5}">
                      <a16:colId xmlns:a16="http://schemas.microsoft.com/office/drawing/2014/main" val="161729021"/>
                    </a:ext>
                  </a:extLst>
                </a:gridCol>
              </a:tblGrid>
              <a:tr h="521734">
                <a:tc>
                  <a:txBody>
                    <a:bodyPr/>
                    <a:lstStyle/>
                    <a:p>
                      <a:pPr algn="ctr"/>
                      <a:r>
                        <a:rPr lang="en-US" b="1"/>
                        <a:t>Digits/Code</a:t>
                      </a:r>
                    </a:p>
                  </a:txBody>
                  <a:tcPr/>
                </a:tc>
                <a:tc>
                  <a:txBody>
                    <a:bodyPr/>
                    <a:lstStyle/>
                    <a:p>
                      <a:pPr algn="ctr"/>
                      <a:r>
                        <a:rPr lang="en-US" b="1"/>
                        <a:t> Level of Detail </a:t>
                      </a:r>
                      <a:r>
                        <a:rPr lang="en-US" b="1" baseline="30000"/>
                        <a:t>1</a:t>
                      </a:r>
                    </a:p>
                  </a:txBody>
                  <a:tcPr/>
                </a:tc>
                <a:tc>
                  <a:txBody>
                    <a:bodyPr/>
                    <a:lstStyle/>
                    <a:p>
                      <a:pPr lvl="0" algn="ctr">
                        <a:buNone/>
                      </a:pPr>
                      <a:r>
                        <a:rPr lang="en-US" b="1"/>
                        <a:t>Description</a:t>
                      </a:r>
                    </a:p>
                  </a:txBody>
                  <a:tcPr/>
                </a:tc>
                <a:extLst>
                  <a:ext uri="{0D108BD9-81ED-4DB2-BD59-A6C34878D82A}">
                    <a16:rowId xmlns:a16="http://schemas.microsoft.com/office/drawing/2014/main" val="1628148952"/>
                  </a:ext>
                </a:extLst>
              </a:tr>
              <a:tr h="521734">
                <a:tc>
                  <a:txBody>
                    <a:bodyPr/>
                    <a:lstStyle/>
                    <a:p>
                      <a:r>
                        <a:rPr lang="en-US" b="1" u="sng"/>
                        <a:t>62</a:t>
                      </a:r>
                      <a:r>
                        <a:rPr lang="en-US"/>
                        <a:t>0000</a:t>
                      </a:r>
                    </a:p>
                  </a:txBody>
                  <a:tcPr>
                    <a:solidFill>
                      <a:schemeClr val="bg1"/>
                    </a:solidFill>
                  </a:tcPr>
                </a:tc>
                <a:tc>
                  <a:txBody>
                    <a:bodyPr/>
                    <a:lstStyle/>
                    <a:p>
                      <a:r>
                        <a:rPr lang="en-US"/>
                        <a:t>Economic Sector</a:t>
                      </a:r>
                    </a:p>
                  </a:txBody>
                  <a:tcPr>
                    <a:solidFill>
                      <a:schemeClr val="bg1"/>
                    </a:solidFill>
                  </a:tcPr>
                </a:tc>
                <a:tc>
                  <a:txBody>
                    <a:bodyPr/>
                    <a:lstStyle/>
                    <a:p>
                      <a:r>
                        <a:rPr lang="en-US"/>
                        <a:t>Healthcare and Social Assistance</a:t>
                      </a:r>
                    </a:p>
                  </a:txBody>
                  <a:tcPr>
                    <a:solidFill>
                      <a:schemeClr val="bg1"/>
                    </a:solidFill>
                  </a:tcPr>
                </a:tc>
                <a:extLst>
                  <a:ext uri="{0D108BD9-81ED-4DB2-BD59-A6C34878D82A}">
                    <a16:rowId xmlns:a16="http://schemas.microsoft.com/office/drawing/2014/main" val="374252170"/>
                  </a:ext>
                </a:extLst>
              </a:tr>
              <a:tr h="521734">
                <a:tc>
                  <a:txBody>
                    <a:bodyPr/>
                    <a:lstStyle/>
                    <a:p>
                      <a:r>
                        <a:rPr lang="en-US" b="1" u="sng"/>
                        <a:t>621</a:t>
                      </a:r>
                      <a:r>
                        <a:rPr lang="en-US"/>
                        <a:t>000</a:t>
                      </a:r>
                    </a:p>
                  </a:txBody>
                  <a:tcPr>
                    <a:solidFill>
                      <a:schemeClr val="bg1"/>
                    </a:solidFill>
                  </a:tcPr>
                </a:tc>
                <a:tc>
                  <a:txBody>
                    <a:bodyPr/>
                    <a:lstStyle/>
                    <a:p>
                      <a:r>
                        <a:rPr lang="en-US"/>
                        <a:t>Subsector</a:t>
                      </a:r>
                    </a:p>
                  </a:txBody>
                  <a:tcPr>
                    <a:solidFill>
                      <a:schemeClr val="bg1"/>
                    </a:solidFill>
                  </a:tcPr>
                </a:tc>
                <a:tc>
                  <a:txBody>
                    <a:bodyPr/>
                    <a:lstStyle/>
                    <a:p>
                      <a:r>
                        <a:rPr lang="en-US"/>
                        <a:t>Ambulatory Health Care Services</a:t>
                      </a:r>
                    </a:p>
                  </a:txBody>
                  <a:tcPr>
                    <a:solidFill>
                      <a:schemeClr val="bg1"/>
                    </a:solidFill>
                  </a:tcPr>
                </a:tc>
                <a:extLst>
                  <a:ext uri="{0D108BD9-81ED-4DB2-BD59-A6C34878D82A}">
                    <a16:rowId xmlns:a16="http://schemas.microsoft.com/office/drawing/2014/main" val="3379148853"/>
                  </a:ext>
                </a:extLst>
              </a:tr>
              <a:tr h="521734">
                <a:tc>
                  <a:txBody>
                    <a:bodyPr/>
                    <a:lstStyle/>
                    <a:p>
                      <a:r>
                        <a:rPr lang="en-US" b="1" u="sng"/>
                        <a:t>6214</a:t>
                      </a:r>
                      <a:r>
                        <a:rPr lang="en-US"/>
                        <a:t>00</a:t>
                      </a:r>
                    </a:p>
                  </a:txBody>
                  <a:tcPr>
                    <a:solidFill>
                      <a:schemeClr val="bg1"/>
                    </a:solidFill>
                  </a:tcPr>
                </a:tc>
                <a:tc>
                  <a:txBody>
                    <a:bodyPr/>
                    <a:lstStyle/>
                    <a:p>
                      <a:r>
                        <a:rPr lang="en-US"/>
                        <a:t>Industry Group</a:t>
                      </a:r>
                    </a:p>
                  </a:txBody>
                  <a:tcPr>
                    <a:solidFill>
                      <a:schemeClr val="bg1"/>
                    </a:solidFill>
                  </a:tcPr>
                </a:tc>
                <a:tc>
                  <a:txBody>
                    <a:bodyPr/>
                    <a:lstStyle/>
                    <a:p>
                      <a:r>
                        <a:rPr lang="en-US"/>
                        <a:t>Outpatient Care Centers</a:t>
                      </a:r>
                    </a:p>
                  </a:txBody>
                  <a:tcPr>
                    <a:solidFill>
                      <a:schemeClr val="bg1"/>
                    </a:solidFill>
                  </a:tcPr>
                </a:tc>
                <a:extLst>
                  <a:ext uri="{0D108BD9-81ED-4DB2-BD59-A6C34878D82A}">
                    <a16:rowId xmlns:a16="http://schemas.microsoft.com/office/drawing/2014/main" val="1489240839"/>
                  </a:ext>
                </a:extLst>
              </a:tr>
              <a:tr h="521734">
                <a:tc>
                  <a:txBody>
                    <a:bodyPr/>
                    <a:lstStyle/>
                    <a:p>
                      <a:r>
                        <a:rPr lang="en-US" b="1" u="sng"/>
                        <a:t>62149</a:t>
                      </a:r>
                      <a:r>
                        <a:rPr lang="en-US"/>
                        <a:t>0</a:t>
                      </a:r>
                    </a:p>
                  </a:txBody>
                  <a:tcPr>
                    <a:solidFill>
                      <a:schemeClr val="bg1"/>
                    </a:solidFill>
                  </a:tcPr>
                </a:tc>
                <a:tc>
                  <a:txBody>
                    <a:bodyPr/>
                    <a:lstStyle/>
                    <a:p>
                      <a:r>
                        <a:rPr lang="en-US"/>
                        <a:t>NAICS Industry</a:t>
                      </a:r>
                    </a:p>
                  </a:txBody>
                  <a:tcPr>
                    <a:solidFill>
                      <a:schemeClr val="bg1"/>
                    </a:solidFill>
                  </a:tcPr>
                </a:tc>
                <a:tc>
                  <a:txBody>
                    <a:bodyPr/>
                    <a:lstStyle/>
                    <a:p>
                      <a:r>
                        <a:rPr lang="en-US"/>
                        <a:t>Other Outpatient Care Centers</a:t>
                      </a:r>
                    </a:p>
                  </a:txBody>
                  <a:tcPr>
                    <a:solidFill>
                      <a:schemeClr val="bg1"/>
                    </a:solidFill>
                  </a:tcPr>
                </a:tc>
                <a:extLst>
                  <a:ext uri="{0D108BD9-81ED-4DB2-BD59-A6C34878D82A}">
                    <a16:rowId xmlns:a16="http://schemas.microsoft.com/office/drawing/2014/main" val="2525418528"/>
                  </a:ext>
                </a:extLst>
              </a:tr>
              <a:tr h="521734">
                <a:tc>
                  <a:txBody>
                    <a:bodyPr/>
                    <a:lstStyle/>
                    <a:p>
                      <a:r>
                        <a:rPr lang="en-US" b="1" u="sng">
                          <a:solidFill>
                            <a:schemeClr val="tx2"/>
                          </a:solidFill>
                        </a:rPr>
                        <a:t>621492</a:t>
                      </a:r>
                    </a:p>
                  </a:txBody>
                  <a:tcPr>
                    <a:solidFill>
                      <a:schemeClr val="bg1"/>
                    </a:solidFill>
                  </a:tcPr>
                </a:tc>
                <a:tc>
                  <a:txBody>
                    <a:bodyPr/>
                    <a:lstStyle/>
                    <a:p>
                      <a:r>
                        <a:rPr lang="en-US">
                          <a:solidFill>
                            <a:schemeClr val="tx2"/>
                          </a:solidFill>
                        </a:rPr>
                        <a:t>National Industry</a:t>
                      </a:r>
                    </a:p>
                  </a:txBody>
                  <a:tcPr>
                    <a:solidFill>
                      <a:schemeClr val="bg1"/>
                    </a:solidFill>
                  </a:tcPr>
                </a:tc>
                <a:tc>
                  <a:txBody>
                    <a:bodyPr/>
                    <a:lstStyle/>
                    <a:p>
                      <a:r>
                        <a:rPr lang="en-US" dirty="0">
                          <a:solidFill>
                            <a:schemeClr val="tx2"/>
                          </a:solidFill>
                        </a:rPr>
                        <a:t>Kidney Dialysis Center</a:t>
                      </a:r>
                    </a:p>
                  </a:txBody>
                  <a:tcPr>
                    <a:solidFill>
                      <a:schemeClr val="bg1"/>
                    </a:solidFill>
                  </a:tcPr>
                </a:tc>
                <a:extLst>
                  <a:ext uri="{0D108BD9-81ED-4DB2-BD59-A6C34878D82A}">
                    <a16:rowId xmlns:a16="http://schemas.microsoft.com/office/drawing/2014/main" val="4073097925"/>
                  </a:ext>
                </a:extLst>
              </a:tr>
            </a:tbl>
          </a:graphicData>
        </a:graphic>
      </p:graphicFrame>
      <p:sp>
        <p:nvSpPr>
          <p:cNvPr id="8" name="TextBox 7">
            <a:extLst>
              <a:ext uri="{FF2B5EF4-FFF2-40B4-BE49-F238E27FC236}">
                <a16:creationId xmlns:a16="http://schemas.microsoft.com/office/drawing/2014/main" id="{ADA38AAD-4469-3319-897B-C1550B781F14}"/>
              </a:ext>
            </a:extLst>
          </p:cNvPr>
          <p:cNvSpPr txBox="1"/>
          <p:nvPr/>
        </p:nvSpPr>
        <p:spPr>
          <a:xfrm>
            <a:off x="934064" y="5973098"/>
            <a:ext cx="8099322"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aseline="30000" dirty="0">
                <a:latin typeface="Calibri"/>
              </a:rPr>
              <a:t>1 </a:t>
            </a:r>
            <a:r>
              <a:rPr lang="en-US" sz="1600" dirty="0">
                <a:latin typeface="Calibri"/>
              </a:rPr>
              <a:t>Included level of detail may vary by dataset</a:t>
            </a:r>
            <a:endParaRPr lang="en-US" sz="1600" dirty="0">
              <a:ea typeface="Calibri"/>
              <a:cs typeface="Calibri"/>
            </a:endParaRPr>
          </a:p>
        </p:txBody>
      </p:sp>
      <p:pic>
        <p:nvPicPr>
          <p:cNvPr id="9" name="Graphic 8">
            <a:extLst>
              <a:ext uri="{FF2B5EF4-FFF2-40B4-BE49-F238E27FC236}">
                <a16:creationId xmlns:a16="http://schemas.microsoft.com/office/drawing/2014/main" id="{989082BD-5F41-6539-9A51-07506D70975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80957" y="762001"/>
            <a:ext cx="2364297" cy="2364297"/>
          </a:xfrm>
          <a:prstGeom prst="rect">
            <a:avLst/>
          </a:prstGeom>
        </p:spPr>
      </p:pic>
      <p:sp>
        <p:nvSpPr>
          <p:cNvPr id="7" name="TextBox 6">
            <a:extLst>
              <a:ext uri="{FF2B5EF4-FFF2-40B4-BE49-F238E27FC236}">
                <a16:creationId xmlns:a16="http://schemas.microsoft.com/office/drawing/2014/main" id="{00AA8522-9C4C-6EF0-8ABD-2E705F745CD6}"/>
              </a:ext>
            </a:extLst>
          </p:cNvPr>
          <p:cNvSpPr txBox="1"/>
          <p:nvPr/>
        </p:nvSpPr>
        <p:spPr>
          <a:xfrm>
            <a:off x="9035323" y="3564119"/>
            <a:ext cx="2973129" cy="369332"/>
          </a:xfrm>
          <a:prstGeom prst="rect">
            <a:avLst/>
          </a:prstGeom>
          <a:noFill/>
        </p:spPr>
        <p:txBody>
          <a:bodyPr wrap="square" rtlCol="0">
            <a:spAutoFit/>
          </a:bodyPr>
          <a:lstStyle/>
          <a:p>
            <a:pPr algn="ctr"/>
            <a:r>
              <a:rPr lang="en-US" b="1"/>
              <a:t>Links for more information:</a:t>
            </a:r>
          </a:p>
        </p:txBody>
      </p:sp>
      <p:sp>
        <p:nvSpPr>
          <p:cNvPr id="10" name="TextBox 9">
            <a:extLst>
              <a:ext uri="{FF2B5EF4-FFF2-40B4-BE49-F238E27FC236}">
                <a16:creationId xmlns:a16="http://schemas.microsoft.com/office/drawing/2014/main" id="{96E0D129-375C-0399-FA20-5EEEF22F79F8}"/>
              </a:ext>
            </a:extLst>
          </p:cNvPr>
          <p:cNvSpPr txBox="1"/>
          <p:nvPr/>
        </p:nvSpPr>
        <p:spPr>
          <a:xfrm>
            <a:off x="9362113" y="4032147"/>
            <a:ext cx="2483141" cy="646331"/>
          </a:xfrm>
          <a:prstGeom prst="rect">
            <a:avLst/>
          </a:prstGeom>
          <a:noFill/>
          <a:ln w="38100">
            <a:solidFill>
              <a:schemeClr val="accent2"/>
            </a:solidFill>
          </a:ln>
        </p:spPr>
        <p:txBody>
          <a:bodyPr wrap="square" rtlCol="0">
            <a:spAutoFit/>
          </a:bodyPr>
          <a:lstStyle/>
          <a:p>
            <a:pPr algn="ctr"/>
            <a:r>
              <a:rPr lang="en-US" b="1">
                <a:hlinkClick r:id="rId4"/>
              </a:rPr>
              <a:t>About NAICS Codes </a:t>
            </a:r>
          </a:p>
          <a:p>
            <a:pPr algn="ctr"/>
            <a:r>
              <a:rPr lang="en-US" b="1">
                <a:hlinkClick r:id="rId4"/>
              </a:rPr>
              <a:t>(Census)</a:t>
            </a:r>
            <a:endParaRPr lang="en-US" b="1"/>
          </a:p>
        </p:txBody>
      </p:sp>
      <p:sp>
        <p:nvSpPr>
          <p:cNvPr id="11" name="TextBox 10">
            <a:extLst>
              <a:ext uri="{FF2B5EF4-FFF2-40B4-BE49-F238E27FC236}">
                <a16:creationId xmlns:a16="http://schemas.microsoft.com/office/drawing/2014/main" id="{79C79538-B7BF-76E2-760F-D9F3D35E9E1A}"/>
              </a:ext>
            </a:extLst>
          </p:cNvPr>
          <p:cNvSpPr txBox="1"/>
          <p:nvPr/>
        </p:nvSpPr>
        <p:spPr>
          <a:xfrm>
            <a:off x="9362113" y="4875870"/>
            <a:ext cx="2483141" cy="369332"/>
          </a:xfrm>
          <a:prstGeom prst="rect">
            <a:avLst/>
          </a:prstGeom>
          <a:noFill/>
          <a:ln w="38100">
            <a:solidFill>
              <a:schemeClr val="accent2"/>
            </a:solidFill>
          </a:ln>
        </p:spPr>
        <p:txBody>
          <a:bodyPr wrap="square" rtlCol="0">
            <a:spAutoFit/>
          </a:bodyPr>
          <a:lstStyle/>
          <a:p>
            <a:pPr algn="ctr"/>
            <a:r>
              <a:rPr lang="en-US" b="1">
                <a:hlinkClick r:id="rId5"/>
              </a:rPr>
              <a:t>NAICS FAQ</a:t>
            </a:r>
            <a:endParaRPr lang="en-US" b="1"/>
          </a:p>
        </p:txBody>
      </p:sp>
      <p:sp>
        <p:nvSpPr>
          <p:cNvPr id="12" name="TextBox 11">
            <a:extLst>
              <a:ext uri="{FF2B5EF4-FFF2-40B4-BE49-F238E27FC236}">
                <a16:creationId xmlns:a16="http://schemas.microsoft.com/office/drawing/2014/main" id="{CDE0D4B2-F5E6-DAF3-2F75-2B666C9DDED7}"/>
              </a:ext>
            </a:extLst>
          </p:cNvPr>
          <p:cNvSpPr txBox="1"/>
          <p:nvPr/>
        </p:nvSpPr>
        <p:spPr>
          <a:xfrm>
            <a:off x="9362113" y="5442594"/>
            <a:ext cx="2483141" cy="646331"/>
          </a:xfrm>
          <a:prstGeom prst="rect">
            <a:avLst/>
          </a:prstGeom>
          <a:noFill/>
          <a:ln w="38100">
            <a:solidFill>
              <a:schemeClr val="accent2"/>
            </a:solidFill>
          </a:ln>
        </p:spPr>
        <p:txBody>
          <a:bodyPr wrap="square" rtlCol="0">
            <a:spAutoFit/>
          </a:bodyPr>
          <a:lstStyle/>
          <a:p>
            <a:pPr algn="ctr"/>
            <a:r>
              <a:rPr lang="en-US" b="1">
                <a:hlinkClick r:id="rId6"/>
              </a:rPr>
              <a:t>2022 NAICS Manual (Download)</a:t>
            </a:r>
            <a:endParaRPr lang="en-US" b="1"/>
          </a:p>
        </p:txBody>
      </p:sp>
      <p:cxnSp>
        <p:nvCxnSpPr>
          <p:cNvPr id="16" name="Straight Arrow Connector 15">
            <a:extLst>
              <a:ext uri="{FF2B5EF4-FFF2-40B4-BE49-F238E27FC236}">
                <a16:creationId xmlns:a16="http://schemas.microsoft.com/office/drawing/2014/main" id="{FBE45CDA-F924-F778-42DC-77675C0E78D8}"/>
              </a:ext>
              <a:ext uri="{C183D7F6-B498-43B3-948B-1728B52AA6E4}">
                <adec:decorative xmlns:adec="http://schemas.microsoft.com/office/drawing/2017/decorative" val="1"/>
              </a:ext>
            </a:extLst>
          </p:cNvPr>
          <p:cNvCxnSpPr>
            <a:cxnSpLocks/>
          </p:cNvCxnSpPr>
          <p:nvPr/>
        </p:nvCxnSpPr>
        <p:spPr>
          <a:xfrm>
            <a:off x="417019" y="3170729"/>
            <a:ext cx="0" cy="2485937"/>
          </a:xfrm>
          <a:prstGeom prst="straightConnector1">
            <a:avLst/>
          </a:prstGeom>
          <a:ln w="63500">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1815CFEA-ACF0-98FB-5FC0-F6726C865BC5}"/>
              </a:ext>
              <a:ext uri="{C183D7F6-B498-43B3-948B-1728B52AA6E4}">
                <adec:decorative xmlns:adec="http://schemas.microsoft.com/office/drawing/2017/decorative" val="1"/>
              </a:ext>
            </a:extLst>
          </p:cNvPr>
          <p:cNvSpPr txBox="1"/>
          <p:nvPr/>
        </p:nvSpPr>
        <p:spPr>
          <a:xfrm>
            <a:off x="39293" y="2860299"/>
            <a:ext cx="755453" cy="261610"/>
          </a:xfrm>
          <a:prstGeom prst="rect">
            <a:avLst/>
          </a:prstGeom>
          <a:noFill/>
        </p:spPr>
        <p:txBody>
          <a:bodyPr wrap="square" rtlCol="0">
            <a:spAutoFit/>
          </a:bodyPr>
          <a:lstStyle/>
          <a:p>
            <a:pPr algn="ctr"/>
            <a:r>
              <a:rPr lang="en-US" sz="1100"/>
              <a:t>aggregate</a:t>
            </a:r>
          </a:p>
        </p:txBody>
      </p:sp>
      <p:sp>
        <p:nvSpPr>
          <p:cNvPr id="18" name="TextBox 17">
            <a:extLst>
              <a:ext uri="{FF2B5EF4-FFF2-40B4-BE49-F238E27FC236}">
                <a16:creationId xmlns:a16="http://schemas.microsoft.com/office/drawing/2014/main" id="{CF71AD19-01ED-42C8-3002-E762E58F97BA}"/>
              </a:ext>
              <a:ext uri="{C183D7F6-B498-43B3-948B-1728B52AA6E4}">
                <adec:decorative xmlns:adec="http://schemas.microsoft.com/office/drawing/2017/decorative" val="1"/>
              </a:ext>
            </a:extLst>
          </p:cNvPr>
          <p:cNvSpPr txBox="1"/>
          <p:nvPr/>
        </p:nvSpPr>
        <p:spPr>
          <a:xfrm>
            <a:off x="39293" y="5693197"/>
            <a:ext cx="755453" cy="261610"/>
          </a:xfrm>
          <a:prstGeom prst="rect">
            <a:avLst/>
          </a:prstGeom>
          <a:noFill/>
        </p:spPr>
        <p:txBody>
          <a:bodyPr wrap="square" rtlCol="0">
            <a:spAutoFit/>
          </a:bodyPr>
          <a:lstStyle/>
          <a:p>
            <a:pPr algn="ctr"/>
            <a:r>
              <a:rPr lang="en-US" sz="1100"/>
              <a:t>granular</a:t>
            </a:r>
          </a:p>
        </p:txBody>
      </p:sp>
    </p:spTree>
    <p:extLst>
      <p:ext uri="{BB962C8B-B14F-4D97-AF65-F5344CB8AC3E}">
        <p14:creationId xmlns:p14="http://schemas.microsoft.com/office/powerpoint/2010/main" val="22963872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FE5F8-FF2A-58C6-7E50-D5214A673997}"/>
              </a:ext>
            </a:extLst>
          </p:cNvPr>
          <p:cNvSpPr>
            <a:spLocks noGrp="1"/>
          </p:cNvSpPr>
          <p:nvPr>
            <p:ph type="title"/>
          </p:nvPr>
        </p:nvSpPr>
        <p:spPr/>
        <p:txBody>
          <a:bodyPr/>
          <a:lstStyle/>
          <a:p>
            <a:r>
              <a:rPr lang="en-US"/>
              <a:t>Program/Data Details</a:t>
            </a:r>
          </a:p>
        </p:txBody>
      </p:sp>
      <p:sp>
        <p:nvSpPr>
          <p:cNvPr id="6" name="Text Placeholder 5">
            <a:extLst>
              <a:ext uri="{FF2B5EF4-FFF2-40B4-BE49-F238E27FC236}">
                <a16:creationId xmlns:a16="http://schemas.microsoft.com/office/drawing/2014/main" id="{6FDA2810-2C8C-86BC-384A-4E26E0491F3F}"/>
              </a:ext>
            </a:extLst>
          </p:cNvPr>
          <p:cNvSpPr>
            <a:spLocks noGrp="1"/>
          </p:cNvSpPr>
          <p:nvPr>
            <p:ph type="body" sz="quarter" idx="13"/>
          </p:nvPr>
        </p:nvSpPr>
        <p:spPr/>
        <p:txBody>
          <a:bodyPr>
            <a:normAutofit/>
          </a:bodyPr>
          <a:lstStyle/>
          <a:p>
            <a:r>
              <a:rPr lang="en-US"/>
              <a:t>This section provides an overview of each of the major LMI data sets that DER publishes, including links to download data. It also discusses how these data sets can be used and provides recommendations for additional LMI sources outside of DER.</a:t>
            </a:r>
          </a:p>
        </p:txBody>
      </p:sp>
      <p:sp>
        <p:nvSpPr>
          <p:cNvPr id="3" name="Text Placeholder 2">
            <a:extLst>
              <a:ext uri="{FF2B5EF4-FFF2-40B4-BE49-F238E27FC236}">
                <a16:creationId xmlns:a16="http://schemas.microsoft.com/office/drawing/2014/main" id="{65AB3431-69D7-0825-9A63-47F5AB401EEB}"/>
              </a:ext>
            </a:extLst>
          </p:cNvPr>
          <p:cNvSpPr>
            <a:spLocks noGrp="1"/>
          </p:cNvSpPr>
          <p:nvPr>
            <p:ph type="body" idx="1"/>
          </p:nvPr>
        </p:nvSpPr>
        <p:spPr>
          <a:xfrm>
            <a:off x="8420792" y="394283"/>
            <a:ext cx="3358343" cy="5738069"/>
          </a:xfrm>
        </p:spPr>
        <p:txBody>
          <a:bodyPr>
            <a:normAutofit/>
          </a:bodyPr>
          <a:lstStyle/>
          <a:p>
            <a:r>
              <a:rPr lang="en-US" sz="1800">
                <a:latin typeface="+mj-lt"/>
              </a:rPr>
              <a:t>Contents</a:t>
            </a:r>
            <a:r>
              <a:rPr lang="en-US" sz="1800"/>
              <a:t>:</a:t>
            </a:r>
            <a:endParaRPr lang="en-US" sz="1800">
              <a:hlinkClick r:id="rId2" action="ppaction://hlinksldjump"/>
            </a:endParaRPr>
          </a:p>
          <a:p>
            <a:r>
              <a:rPr lang="en-US" sz="1800">
                <a:hlinkClick r:id="rId3" action="ppaction://hlinksldjump"/>
              </a:rPr>
              <a:t>Quick Reference Guide: Downloadable Data Tables</a:t>
            </a:r>
            <a:endParaRPr lang="en-US" sz="1800">
              <a:hlinkClick r:id="rId4" action="ppaction://hlinksldjump"/>
            </a:endParaRPr>
          </a:p>
          <a:p>
            <a:r>
              <a:rPr lang="en-US" sz="1800">
                <a:hlinkClick r:id="rId4" action="ppaction://hlinksldjump"/>
              </a:rPr>
              <a:t>Current Employment Statistics</a:t>
            </a:r>
            <a:endParaRPr lang="en-US" sz="1800"/>
          </a:p>
          <a:p>
            <a:r>
              <a:rPr lang="en-US" sz="1800">
                <a:hlinkClick r:id="rId5" action="ppaction://hlinksldjump"/>
              </a:rPr>
              <a:t>Local Area Unemployment Statistics (LAUS)</a:t>
            </a:r>
            <a:endParaRPr lang="en-US" sz="1800"/>
          </a:p>
          <a:p>
            <a:r>
              <a:rPr lang="en-US" sz="1800">
                <a:hlinkClick r:id="rId6" action="ppaction://hlinksldjump"/>
              </a:rPr>
              <a:t>LAUS Definitions</a:t>
            </a:r>
            <a:endParaRPr lang="en-US" sz="1800"/>
          </a:p>
          <a:p>
            <a:r>
              <a:rPr lang="en-US" sz="1800">
                <a:hlinkClick r:id="rId6" action="ppaction://hlinksldjump"/>
              </a:rPr>
              <a:t>Occupational Employment and Wage Statistics (OEWS)</a:t>
            </a:r>
            <a:endParaRPr lang="en-US" sz="1800"/>
          </a:p>
          <a:p>
            <a:r>
              <a:rPr lang="en-US" sz="1800">
                <a:hlinkClick r:id="rId7" action="ppaction://hlinksldjump"/>
              </a:rPr>
              <a:t>Quarterly Census of Employment and Wages (QCEW)</a:t>
            </a:r>
            <a:endParaRPr lang="en-US" sz="1800"/>
          </a:p>
          <a:p>
            <a:r>
              <a:rPr lang="en-US" sz="1800">
                <a:hlinkClick r:id="rId8" action="ppaction://hlinksldjump"/>
              </a:rPr>
              <a:t>Staffing Pattern Data</a:t>
            </a:r>
            <a:endParaRPr lang="en-US" sz="1800"/>
          </a:p>
          <a:p>
            <a:r>
              <a:rPr lang="en-US" sz="1800">
                <a:hlinkClick r:id="rId9" action="ppaction://hlinksldjump"/>
              </a:rPr>
              <a:t>Employment Projections</a:t>
            </a:r>
            <a:endParaRPr lang="en-US" sz="1800"/>
          </a:p>
          <a:p>
            <a:r>
              <a:rPr lang="en-US" sz="1800">
                <a:hlinkClick r:id="rId10" action="ppaction://hlinksldjump"/>
              </a:rPr>
              <a:t>Additional Data Sources</a:t>
            </a:r>
            <a:endParaRPr lang="en-US" sz="1800"/>
          </a:p>
          <a:p>
            <a:endParaRPr lang="en-US"/>
          </a:p>
          <a:p>
            <a:endParaRPr lang="en-US"/>
          </a:p>
        </p:txBody>
      </p:sp>
      <p:sp>
        <p:nvSpPr>
          <p:cNvPr id="4" name="Date Placeholder 3">
            <a:extLst>
              <a:ext uri="{FF2B5EF4-FFF2-40B4-BE49-F238E27FC236}">
                <a16:creationId xmlns:a16="http://schemas.microsoft.com/office/drawing/2014/main" id="{D86973B2-0B9B-709F-FC11-6301D7B35788}"/>
              </a:ext>
              <a:ext uri="{C183D7F6-B498-43B3-948B-1728B52AA6E4}">
                <adec:decorative xmlns:adec="http://schemas.microsoft.com/office/drawing/2017/decorative" val="1"/>
              </a:ext>
            </a:extLst>
          </p:cNvPr>
          <p:cNvSpPr>
            <a:spLocks noGrp="1"/>
          </p:cNvSpPr>
          <p:nvPr>
            <p:ph type="dt" sz="half" idx="10"/>
          </p:nvPr>
        </p:nvSpPr>
        <p:spPr/>
        <p:txBody>
          <a:bodyPr/>
          <a:lstStyle/>
          <a:p>
            <a:fld id="{C9B5CB84-E13F-4C75-9635-7D7C44779772}" type="datetime1">
              <a:rPr lang="en-US" smtClean="0"/>
              <a:t>2/27/2026</a:t>
            </a:fld>
            <a:endParaRPr lang="en-US"/>
          </a:p>
        </p:txBody>
      </p:sp>
      <p:sp>
        <p:nvSpPr>
          <p:cNvPr id="5" name="Slide Number Placeholder 4">
            <a:extLst>
              <a:ext uri="{FF2B5EF4-FFF2-40B4-BE49-F238E27FC236}">
                <a16:creationId xmlns:a16="http://schemas.microsoft.com/office/drawing/2014/main" id="{14C09916-533E-0CF6-577A-C018FF107766}"/>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18</a:t>
            </a:fld>
            <a:endParaRPr lang="en-US"/>
          </a:p>
        </p:txBody>
      </p:sp>
    </p:spTree>
    <p:extLst>
      <p:ext uri="{BB962C8B-B14F-4D97-AF65-F5344CB8AC3E}">
        <p14:creationId xmlns:p14="http://schemas.microsoft.com/office/powerpoint/2010/main" val="1078005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6F67304-69E1-C11D-BB75-F71C3F30012F}"/>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1CE22E43-A0F9-9158-7942-67F4A1FDDC8C}"/>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dirty="0" smtClean="0"/>
              <a:t>19</a:t>
            </a:fld>
            <a:endParaRPr lang="en-US"/>
          </a:p>
        </p:txBody>
      </p:sp>
      <p:sp>
        <p:nvSpPr>
          <p:cNvPr id="3" name="Title 2">
            <a:extLst>
              <a:ext uri="{FF2B5EF4-FFF2-40B4-BE49-F238E27FC236}">
                <a16:creationId xmlns:a16="http://schemas.microsoft.com/office/drawing/2014/main" id="{3469925B-04C0-66B2-E548-47C4BA0F40D1}"/>
              </a:ext>
            </a:extLst>
          </p:cNvPr>
          <p:cNvSpPr txBox="1">
            <a:spLocks noGrp="1"/>
          </p:cNvSpPr>
          <p:nvPr>
            <p:ph type="title" idx="4294967295"/>
          </p:nvPr>
        </p:nvSpPr>
        <p:spPr>
          <a:xfrm>
            <a:off x="0" y="132319"/>
            <a:ext cx="11975159" cy="36933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chemeClr val="tx1"/>
                </a:solidFill>
                <a:effectLst/>
                <a:uLnTx/>
                <a:uFillTx/>
                <a:latin typeface="Arial Black" panose="020B0A04020102020204" pitchFamily="34" charset="0"/>
                <a:ea typeface="+mn-ea"/>
                <a:cs typeface="+mn-cs"/>
              </a:rPr>
              <a:t>Quick Reference Guide: Downloadable Data Tables </a:t>
            </a:r>
            <a:endParaRPr kumimoji="0" lang="en-US" sz="2000" b="0" i="0" u="none" strike="noStrike" kern="1200" cap="none" spc="0" normalizeH="0" baseline="0" noProof="0">
              <a:ln>
                <a:noFill/>
              </a:ln>
              <a:solidFill>
                <a:schemeClr val="tx1"/>
              </a:solidFill>
              <a:effectLst/>
              <a:uLnTx/>
              <a:uFillTx/>
              <a:latin typeface="+mn-lt"/>
              <a:ea typeface="+mn-ea"/>
              <a:cs typeface="+mn-cs"/>
            </a:endParaRPr>
          </a:p>
        </p:txBody>
      </p:sp>
      <p:graphicFrame>
        <p:nvGraphicFramePr>
          <p:cNvPr id="8" name="Table 7">
            <a:extLst>
              <a:ext uri="{FF2B5EF4-FFF2-40B4-BE49-F238E27FC236}">
                <a16:creationId xmlns:a16="http://schemas.microsoft.com/office/drawing/2014/main" id="{AB35C862-53FA-962C-3F2B-67F6F9C15C79}"/>
              </a:ext>
            </a:extLst>
          </p:cNvPr>
          <p:cNvGraphicFramePr>
            <a:graphicFrameLocks noGrp="1"/>
          </p:cNvGraphicFramePr>
          <p:nvPr>
            <p:extLst>
              <p:ext uri="{D42A27DB-BD31-4B8C-83A1-F6EECF244321}">
                <p14:modId xmlns:p14="http://schemas.microsoft.com/office/powerpoint/2010/main" val="3012170718"/>
              </p:ext>
            </p:extLst>
          </p:nvPr>
        </p:nvGraphicFramePr>
        <p:xfrm>
          <a:off x="142613" y="548674"/>
          <a:ext cx="11761365" cy="5685923"/>
        </p:xfrm>
        <a:graphic>
          <a:graphicData uri="http://schemas.openxmlformats.org/drawingml/2006/table">
            <a:tbl>
              <a:tblPr firstRow="1"/>
              <a:tblGrid>
                <a:gridCol w="1530739">
                  <a:extLst>
                    <a:ext uri="{9D8B030D-6E8A-4147-A177-3AD203B41FA5}">
                      <a16:colId xmlns:a16="http://schemas.microsoft.com/office/drawing/2014/main" val="3563745287"/>
                    </a:ext>
                  </a:extLst>
                </a:gridCol>
                <a:gridCol w="800341">
                  <a:extLst>
                    <a:ext uri="{9D8B030D-6E8A-4147-A177-3AD203B41FA5}">
                      <a16:colId xmlns:a16="http://schemas.microsoft.com/office/drawing/2014/main" val="1035858382"/>
                    </a:ext>
                  </a:extLst>
                </a:gridCol>
                <a:gridCol w="6350267">
                  <a:extLst>
                    <a:ext uri="{9D8B030D-6E8A-4147-A177-3AD203B41FA5}">
                      <a16:colId xmlns:a16="http://schemas.microsoft.com/office/drawing/2014/main" val="1467829959"/>
                    </a:ext>
                  </a:extLst>
                </a:gridCol>
                <a:gridCol w="3080018">
                  <a:extLst>
                    <a:ext uri="{9D8B030D-6E8A-4147-A177-3AD203B41FA5}">
                      <a16:colId xmlns:a16="http://schemas.microsoft.com/office/drawing/2014/main" val="3995850990"/>
                    </a:ext>
                  </a:extLst>
                </a:gridCol>
              </a:tblGrid>
              <a:tr h="273403">
                <a:tc>
                  <a:txBody>
                    <a:bodyPr/>
                    <a:lstStyle/>
                    <a:p>
                      <a:pPr algn="l" rtl="0" fontAlgn="base"/>
                      <a:r>
                        <a:rPr lang="en-US" sz="1100" b="1" i="0">
                          <a:effectLst/>
                          <a:highlight>
                            <a:srgbClr val="DBDBDB"/>
                          </a:highlight>
                          <a:latin typeface="Arial"/>
                        </a:rPr>
                        <a:t>Resource Name</a:t>
                      </a:r>
                      <a:endParaRPr lang="en-US" sz="1100" b="0" i="0">
                        <a:effectLst/>
                        <a:highlight>
                          <a:srgbClr val="DBDBDB"/>
                        </a:highlight>
                        <a:latin typeface="Arial"/>
                      </a:endParaRP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DBDBDB"/>
                    </a:solidFill>
                  </a:tcPr>
                </a:tc>
                <a:tc>
                  <a:txBody>
                    <a:bodyPr/>
                    <a:lstStyle/>
                    <a:p>
                      <a:pPr algn="l" rtl="0" fontAlgn="base"/>
                      <a:r>
                        <a:rPr lang="en-US" sz="1100" b="1" i="0">
                          <a:effectLst/>
                          <a:highlight>
                            <a:srgbClr val="DBDBDB"/>
                          </a:highlight>
                          <a:latin typeface="Arial"/>
                        </a:rPr>
                        <a:t>Update Cadence</a:t>
                      </a:r>
                      <a:endParaRPr lang="en-US" sz="2000" b="0" i="0">
                        <a:effectLst/>
                        <a:highlight>
                          <a:srgbClr val="DBDBDB"/>
                        </a:highlight>
                        <a:latin typeface="Arial"/>
                      </a:endParaRP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DBDBDB"/>
                    </a:solidFill>
                  </a:tcPr>
                </a:tc>
                <a:tc>
                  <a:txBody>
                    <a:bodyPr/>
                    <a:lstStyle/>
                    <a:p>
                      <a:pPr algn="l" rtl="0" fontAlgn="base"/>
                      <a:r>
                        <a:rPr lang="en-US" sz="1100" b="1" i="0">
                          <a:effectLst/>
                          <a:highlight>
                            <a:srgbClr val="DBDBDB"/>
                          </a:highlight>
                          <a:latin typeface="Arial"/>
                        </a:rPr>
                        <a:t>Description</a:t>
                      </a:r>
                      <a:r>
                        <a:rPr lang="en-US" sz="1100" b="0" i="0">
                          <a:effectLst/>
                          <a:highlight>
                            <a:srgbClr val="DBDBDB"/>
                          </a:highlight>
                          <a:latin typeface="Arial"/>
                        </a:rPr>
                        <a:t> </a:t>
                      </a:r>
                      <a:endParaRPr lang="en-US" sz="2000" b="0" i="0">
                        <a:effectLst/>
                        <a:highlight>
                          <a:srgbClr val="DBDBDB"/>
                        </a:highlight>
                        <a:latin typeface="Arial"/>
                      </a:endParaRP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DBDBDB"/>
                    </a:solidFill>
                  </a:tcPr>
                </a:tc>
                <a:tc>
                  <a:txBody>
                    <a:bodyPr/>
                    <a:lstStyle/>
                    <a:p>
                      <a:pPr algn="l" rtl="0" fontAlgn="base"/>
                      <a:r>
                        <a:rPr lang="en-US" sz="1100" b="1" i="0">
                          <a:effectLst/>
                          <a:highlight>
                            <a:srgbClr val="DBDBDB"/>
                          </a:highlight>
                          <a:latin typeface="Arial"/>
                        </a:rPr>
                        <a:t>Link to download data</a:t>
                      </a:r>
                      <a:endParaRPr lang="en-US" sz="2000" b="1" i="0">
                        <a:effectLst/>
                        <a:highlight>
                          <a:srgbClr val="DBDBDB"/>
                        </a:highlight>
                      </a:endParaRP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DBDBDB"/>
                    </a:solidFill>
                  </a:tcPr>
                </a:tc>
                <a:extLst>
                  <a:ext uri="{0D108BD9-81ED-4DB2-BD59-A6C34878D82A}">
                    <a16:rowId xmlns:a16="http://schemas.microsoft.com/office/drawing/2014/main" val="112065511"/>
                  </a:ext>
                </a:extLst>
              </a:tr>
              <a:tr h="468972">
                <a:tc>
                  <a:txBody>
                    <a:bodyPr/>
                    <a:lstStyle/>
                    <a:p>
                      <a:pPr algn="l" rtl="0" fontAlgn="base"/>
                      <a:r>
                        <a:rPr lang="en-US" sz="1000" b="1" i="0">
                          <a:effectLst/>
                          <a:latin typeface="+mn-lt"/>
                        </a:rPr>
                        <a:t>All Data from DER </a:t>
                      </a: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l" rtl="0" fontAlgn="base"/>
                      <a:r>
                        <a:rPr lang="en-US" sz="1000" b="1" i="0">
                          <a:effectLst/>
                          <a:latin typeface="+mn-lt"/>
                        </a:rPr>
                        <a:t>Varies</a:t>
                      </a:r>
                    </a:p>
                    <a:p>
                      <a:pPr algn="l" rtl="0" fontAlgn="base"/>
                      <a:endParaRPr lang="en-US" sz="1000" b="1" i="0">
                        <a:effectLst/>
                        <a:latin typeface="+mn-lt"/>
                      </a:endParaRP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l" rtl="0" fontAlgn="base"/>
                      <a:r>
                        <a:rPr lang="en-US" sz="1000" b="1" i="0">
                          <a:effectLst/>
                          <a:latin typeface="+mn-lt"/>
                        </a:rPr>
                        <a:t>View descriptions and links for all of DER’s downloadable data tables. </a:t>
                      </a: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l" rtl="0" fontAlgn="base"/>
                      <a:r>
                        <a:rPr lang="en-US" sz="1000" b="1" i="0" u="sng" strike="noStrike">
                          <a:solidFill>
                            <a:srgbClr val="0563C1"/>
                          </a:solidFill>
                          <a:effectLst/>
                          <a:latin typeface="+mn-lt"/>
                          <a:hlinkClick r:id="rId2"/>
                        </a:rPr>
                        <a:t>https://www.mass.gov/lists/department-of-economic-research-data-index</a:t>
                      </a:r>
                      <a:r>
                        <a:rPr lang="en-US" sz="1000" b="1" i="0">
                          <a:effectLst/>
                          <a:latin typeface="+mn-lt"/>
                        </a:rPr>
                        <a:t>  </a:t>
                      </a: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0206040"/>
                  </a:ext>
                </a:extLst>
              </a:tr>
              <a:tr h="502260">
                <a:tc>
                  <a:txBody>
                    <a:bodyPr/>
                    <a:lstStyle/>
                    <a:p>
                      <a:pPr algn="l" rtl="0" fontAlgn="base"/>
                      <a:r>
                        <a:rPr lang="en-US" sz="1000" b="0" i="0">
                          <a:effectLst/>
                          <a:latin typeface="+mn-lt"/>
                          <a:hlinkClick r:id="rId3" action="ppaction://hlinksldjump"/>
                        </a:rPr>
                        <a:t>Current Employment Statistics</a:t>
                      </a:r>
                      <a:endParaRPr lang="en-US" sz="1000" b="0" i="0">
                        <a:effectLst/>
                        <a:latin typeface="+mn-lt"/>
                      </a:endParaRP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tc>
                  <a:txBody>
                    <a:bodyPr/>
                    <a:lstStyle/>
                    <a:p>
                      <a:pPr algn="l" rtl="0" fontAlgn="base"/>
                      <a:r>
                        <a:rPr lang="en-US" sz="1000" b="0" i="0">
                          <a:effectLst/>
                          <a:latin typeface="+mn-lt"/>
                        </a:rPr>
                        <a:t>Monthly</a:t>
                      </a: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tc>
                  <a:txBody>
                    <a:bodyPr/>
                    <a:lstStyle/>
                    <a:p>
                      <a:pPr algn="l" rtl="0" fontAlgn="base"/>
                      <a:r>
                        <a:rPr lang="en-US" sz="1000" b="0" i="0">
                          <a:effectLst/>
                          <a:latin typeface="+mn-lt"/>
                        </a:rPr>
                        <a:t>Estimates payroll employment (# of jobs) for Massachusetts and Core Based Statistical Areas (CBSAs)</a:t>
                      </a:r>
                      <a:r>
                        <a:rPr lang="en-US" sz="1000" b="0" i="0" u="none" strike="noStrike" noProof="0">
                          <a:solidFill>
                            <a:srgbClr val="141414"/>
                          </a:solidFill>
                          <a:effectLst/>
                        </a:rPr>
                        <a:t>/Metropolitan &amp; Micropolitan Areas (MSA)</a:t>
                      </a:r>
                      <a:r>
                        <a:rPr lang="en-US" sz="1000" b="0" i="0">
                          <a:effectLst/>
                          <a:latin typeface="+mn-lt"/>
                        </a:rPr>
                        <a:t>.</a:t>
                      </a: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tc>
                  <a:txBody>
                    <a:bodyPr/>
                    <a:lstStyle/>
                    <a:p>
                      <a:pPr algn="l" rtl="0" fontAlgn="base"/>
                      <a:r>
                        <a:rPr lang="en-US" sz="1000" b="0" i="0">
                          <a:effectLst/>
                          <a:latin typeface="+mn-lt"/>
                          <a:hlinkClick r:id="rId4"/>
                        </a:rPr>
                        <a:t>Current Employment Statistics</a:t>
                      </a:r>
                      <a:r>
                        <a:rPr lang="en-US" sz="1000" b="0" i="0">
                          <a:effectLst/>
                          <a:latin typeface="+mn-lt"/>
                        </a:rPr>
                        <a:t> </a:t>
                      </a: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4084242134"/>
                  </a:ext>
                </a:extLst>
              </a:tr>
              <a:tr h="752036">
                <a:tc>
                  <a:txBody>
                    <a:bodyPr/>
                    <a:lstStyle/>
                    <a:p>
                      <a:pPr algn="l" rtl="0" fontAlgn="base"/>
                      <a:r>
                        <a:rPr lang="en-US" sz="1000" b="0" i="0">
                          <a:effectLst/>
                          <a:latin typeface="+mn-lt"/>
                          <a:hlinkClick r:id="rId5" action="ppaction://hlinksldjump"/>
                        </a:rPr>
                        <a:t>Local Area Unemployment Statistics </a:t>
                      </a:r>
                      <a:endParaRPr lang="en-US" sz="1000" b="0" i="0">
                        <a:effectLst/>
                        <a:latin typeface="+mn-lt"/>
                      </a:endParaRP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tc>
                  <a:txBody>
                    <a:bodyPr/>
                    <a:lstStyle/>
                    <a:p>
                      <a:pPr algn="l" rtl="0" fontAlgn="base"/>
                      <a:r>
                        <a:rPr lang="en-US" sz="1000" b="0" i="0">
                          <a:effectLst/>
                          <a:latin typeface="+mn-lt"/>
                        </a:rPr>
                        <a:t>Monthly</a:t>
                      </a: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tc>
                  <a:txBody>
                    <a:bodyPr/>
                    <a:lstStyle/>
                    <a:p>
                      <a:pPr algn="l" rtl="0" fontAlgn="base"/>
                      <a:r>
                        <a:rPr lang="en-US" sz="1000" b="0" i="0">
                          <a:solidFill>
                            <a:srgbClr val="141414"/>
                          </a:solidFill>
                          <a:effectLst/>
                          <a:latin typeface="+mn-lt"/>
                        </a:rPr>
                        <a:t>Estimates of how many people are in the labor force, employed, and unemployed plus the unemployment rates for Massachusetts and for each city/town and county in Massachusetts. Information is also available by Workforce Development Area (WDA) and Core Based Statistical Area (CBSA)</a:t>
                      </a:r>
                      <a:r>
                        <a:rPr lang="en-US" sz="1000" b="0" i="0" u="none" strike="noStrike" noProof="0">
                          <a:solidFill>
                            <a:srgbClr val="141414"/>
                          </a:solidFill>
                          <a:effectLst/>
                        </a:rPr>
                        <a:t>/Metropolitan &amp; Micropolitan Areas (MSA)</a:t>
                      </a:r>
                      <a:r>
                        <a:rPr lang="en-US" sz="1000" b="0" i="0">
                          <a:solidFill>
                            <a:srgbClr val="141414"/>
                          </a:solidFill>
                          <a:effectLst/>
                          <a:latin typeface="+mn-lt"/>
                        </a:rPr>
                        <a:t>.</a:t>
                      </a:r>
                      <a:endParaRPr lang="en-US" sz="1000" b="0" i="0">
                        <a:effectLst/>
                        <a:latin typeface="+mn-lt"/>
                      </a:endParaRP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tc>
                  <a:txBody>
                    <a:bodyPr/>
                    <a:lstStyle/>
                    <a:p>
                      <a:pPr algn="l" rtl="0" fontAlgn="base"/>
                      <a:r>
                        <a:rPr lang="en-US" sz="1000" b="0" i="0" u="sng" strike="noStrike">
                          <a:solidFill>
                            <a:srgbClr val="0070C0"/>
                          </a:solidFill>
                          <a:effectLst/>
                          <a:latin typeface="+mn-lt"/>
                          <a:hlinkClick r:id="rId6"/>
                        </a:rPr>
                        <a:t>Labor Force and Unemployment Data</a:t>
                      </a:r>
                      <a:r>
                        <a:rPr lang="en-US" sz="1000" b="0" i="0">
                          <a:solidFill>
                            <a:srgbClr val="0070C0"/>
                          </a:solidFill>
                          <a:effectLst/>
                          <a:latin typeface="+mn-lt"/>
                        </a:rPr>
                        <a:t> </a:t>
                      </a:r>
                      <a:endParaRPr lang="en-US" sz="1000" b="0" i="0">
                        <a:effectLst/>
                        <a:latin typeface="+mn-lt"/>
                      </a:endParaRP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1415413718"/>
                  </a:ext>
                </a:extLst>
              </a:tr>
              <a:tr h="582265">
                <a:tc>
                  <a:txBody>
                    <a:bodyPr/>
                    <a:lstStyle/>
                    <a:p>
                      <a:pPr algn="l" rtl="0" fontAlgn="base"/>
                      <a:r>
                        <a:rPr lang="en-US" sz="1000" b="0" i="0">
                          <a:effectLst/>
                          <a:latin typeface="+mn-lt"/>
                          <a:hlinkClick r:id="rId7" action="ppaction://hlinksldjump"/>
                        </a:rPr>
                        <a:t>Occupational Employment and Wage Statistics </a:t>
                      </a:r>
                      <a:endParaRPr lang="en-US" sz="1000" b="0" i="0">
                        <a:effectLst/>
                        <a:latin typeface="+mn-lt"/>
                      </a:endParaRP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l" rtl="0" fontAlgn="base"/>
                      <a:r>
                        <a:rPr lang="en-US" sz="1000" b="0" i="0">
                          <a:effectLst/>
                          <a:latin typeface="+mn-lt"/>
                        </a:rPr>
                        <a:t>Annual</a:t>
                      </a: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0" marR="0" lvl="0" indent="0" algn="l" rtl="0" eaLnBrk="1" fontAlgn="base" latinLnBrk="0" hangingPunct="1">
                        <a:lnSpc>
                          <a:spcPct val="100000"/>
                        </a:lnSpc>
                        <a:spcBef>
                          <a:spcPts val="0"/>
                        </a:spcBef>
                        <a:spcAft>
                          <a:spcPts val="0"/>
                        </a:spcAft>
                        <a:buClrTx/>
                        <a:buSzTx/>
                        <a:buFontTx/>
                        <a:buNone/>
                      </a:pPr>
                      <a:r>
                        <a:rPr lang="en-US" sz="1000" b="0" i="0">
                          <a:solidFill>
                            <a:srgbClr val="141414"/>
                          </a:solidFill>
                          <a:effectLst/>
                          <a:latin typeface="+mn-lt"/>
                        </a:rPr>
                        <a:t>Information on employment and wages by occupation for Massachusetts, </a:t>
                      </a:r>
                      <a:r>
                        <a:rPr lang="en-US" sz="1000">
                          <a:latin typeface="+mn-lt"/>
                        </a:rPr>
                        <a:t>counties, and Core Based Statistical Area (CBSA) /Metropolitan &amp; Micropolitan Areas (MSA).</a:t>
                      </a:r>
                    </a:p>
                    <a:p>
                      <a:pPr algn="l" rtl="0" fontAlgn="base"/>
                      <a:endParaRPr lang="en-US" sz="1000" b="0" i="0">
                        <a:effectLst/>
                        <a:latin typeface="+mn-lt"/>
                      </a:endParaRP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l" rtl="0" fontAlgn="base"/>
                      <a:r>
                        <a:rPr lang="en-US" sz="1000" b="0" i="0" u="sng" strike="noStrike">
                          <a:solidFill>
                            <a:srgbClr val="0070C0"/>
                          </a:solidFill>
                          <a:effectLst/>
                          <a:latin typeface="+mn-lt"/>
                          <a:hlinkClick r:id="rId8"/>
                        </a:rPr>
                        <a:t>Occupational Employment and Wages</a:t>
                      </a:r>
                      <a:r>
                        <a:rPr lang="en-US" sz="1000" b="0" i="0">
                          <a:solidFill>
                            <a:srgbClr val="0070C0"/>
                          </a:solidFill>
                          <a:effectLst/>
                          <a:latin typeface="+mn-lt"/>
                        </a:rPr>
                        <a:t> </a:t>
                      </a:r>
                      <a:endParaRPr lang="en-US" sz="1000" b="0" i="0">
                        <a:effectLst/>
                        <a:latin typeface="+mn-lt"/>
                      </a:endParaRP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4676275"/>
                  </a:ext>
                </a:extLst>
              </a:tr>
              <a:tr h="582265">
                <a:tc>
                  <a:txBody>
                    <a:bodyPr/>
                    <a:lstStyle/>
                    <a:p>
                      <a:pPr algn="l" rtl="0" fontAlgn="base"/>
                      <a:r>
                        <a:rPr lang="en-US" sz="1000" b="0" i="0">
                          <a:effectLst/>
                          <a:latin typeface="+mn-lt"/>
                          <a:hlinkClick r:id="rId9" action="ppaction://hlinksldjump"/>
                        </a:rPr>
                        <a:t>Quarterly Census of Employment and Wage Statistics </a:t>
                      </a:r>
                      <a:endParaRPr lang="en-US" sz="1000" b="0" i="0">
                        <a:effectLst/>
                        <a:latin typeface="+mn-lt"/>
                      </a:endParaRP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tc>
                  <a:txBody>
                    <a:bodyPr/>
                    <a:lstStyle/>
                    <a:p>
                      <a:pPr algn="l" rtl="0" fontAlgn="base"/>
                      <a:r>
                        <a:rPr lang="en-US" sz="1000" b="0" i="0">
                          <a:effectLst/>
                          <a:latin typeface="+mn-lt"/>
                        </a:rPr>
                        <a:t>Annual</a:t>
                      </a: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tc>
                  <a:txBody>
                    <a:bodyPr/>
                    <a:lstStyle/>
                    <a:p>
                      <a:pPr marL="0" marR="0" lvl="0" indent="0" algn="l" rtl="0" eaLnBrk="1" fontAlgn="base" latinLnBrk="0" hangingPunct="1">
                        <a:lnSpc>
                          <a:spcPct val="100000"/>
                        </a:lnSpc>
                        <a:spcBef>
                          <a:spcPts val="0"/>
                        </a:spcBef>
                        <a:spcAft>
                          <a:spcPts val="0"/>
                        </a:spcAft>
                        <a:buClrTx/>
                        <a:buSzTx/>
                        <a:buFontTx/>
                        <a:buNone/>
                      </a:pPr>
                      <a:r>
                        <a:rPr lang="en-US" sz="1000" b="0" i="0">
                          <a:solidFill>
                            <a:srgbClr val="141414"/>
                          </a:solidFill>
                          <a:effectLst/>
                          <a:latin typeface="+mn-lt"/>
                        </a:rPr>
                        <a:t>Information on employment and wages is available by industry for Massachusetts, cities/towns, counties, Workforce Development Areas (WDA), </a:t>
                      </a:r>
                      <a:r>
                        <a:rPr lang="en-US" sz="1000" b="0" i="0" u="none" strike="noStrike" noProof="0">
                          <a:solidFill>
                            <a:srgbClr val="141414"/>
                          </a:solidFill>
                          <a:effectLst/>
                        </a:rPr>
                        <a:t>Core Based Statistical Area (CBSA)/Metropolitan &amp; Micropolitan Areas (MSA)</a:t>
                      </a:r>
                      <a:r>
                        <a:rPr lang="en-US" sz="1000" b="0" i="0">
                          <a:solidFill>
                            <a:srgbClr val="141414"/>
                          </a:solidFill>
                          <a:effectLst/>
                          <a:latin typeface="+mn-lt"/>
                        </a:rPr>
                        <a:t> and state-wide.</a:t>
                      </a:r>
                      <a:endParaRPr lang="en-US"/>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tc>
                  <a:txBody>
                    <a:bodyPr/>
                    <a:lstStyle/>
                    <a:p>
                      <a:pPr algn="l" rtl="0" fontAlgn="base"/>
                      <a:r>
                        <a:rPr lang="en-US" sz="1000" b="0" i="0" u="sng" strike="noStrike">
                          <a:solidFill>
                            <a:srgbClr val="0070C0"/>
                          </a:solidFill>
                          <a:effectLst/>
                          <a:latin typeface="+mn-lt"/>
                          <a:hlinkClick r:id="rId10"/>
                        </a:rPr>
                        <a:t>Industry Employment and Wages</a:t>
                      </a:r>
                      <a:r>
                        <a:rPr lang="en-US" sz="1000" b="0" i="0">
                          <a:solidFill>
                            <a:srgbClr val="0070C0"/>
                          </a:solidFill>
                          <a:effectLst/>
                          <a:latin typeface="+mn-lt"/>
                        </a:rPr>
                        <a:t> </a:t>
                      </a:r>
                      <a:endParaRPr lang="en-US" sz="1000" b="0" i="0">
                        <a:effectLst/>
                        <a:latin typeface="+mn-lt"/>
                      </a:endParaRP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481857336"/>
                  </a:ext>
                </a:extLst>
              </a:tr>
              <a:tr h="438727">
                <a:tc>
                  <a:txBody>
                    <a:bodyPr/>
                    <a:lstStyle/>
                    <a:p>
                      <a:pPr algn="l" rtl="0" fontAlgn="base"/>
                      <a:r>
                        <a:rPr lang="en-US" sz="1000" b="0" i="0">
                          <a:effectLst/>
                          <a:latin typeface="+mn-lt"/>
                          <a:hlinkClick r:id="rId11" action="ppaction://hlinksldjump"/>
                        </a:rPr>
                        <a:t>Employment Projections </a:t>
                      </a:r>
                      <a:endParaRPr lang="en-US" sz="1000" b="0" i="0">
                        <a:effectLst/>
                        <a:latin typeface="+mn-lt"/>
                      </a:endParaRP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l" rtl="0" fontAlgn="base"/>
                      <a:r>
                        <a:rPr lang="en-US" sz="1000" b="0" i="0">
                          <a:effectLst/>
                          <a:latin typeface="+mn-lt"/>
                        </a:rPr>
                        <a:t>Annual</a:t>
                      </a: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1000" b="0" i="0">
                          <a:solidFill>
                            <a:srgbClr val="141414"/>
                          </a:solidFill>
                          <a:effectLst/>
                          <a:latin typeface="+mn-lt"/>
                        </a:rPr>
                        <a:t>Industry and occupation employment projections use current and historical data to project how employment in various industries and occupations will change over time. </a:t>
                      </a:r>
                      <a:r>
                        <a:rPr lang="en-US" sz="1000">
                          <a:latin typeface="+mn-lt"/>
                        </a:rPr>
                        <a:t>In 2026, WDAs in this data set will be replaced with counties.</a:t>
                      </a: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l" rtl="0" fontAlgn="base"/>
                      <a:r>
                        <a:rPr lang="en-US" sz="1000" b="0" i="0" u="sng" strike="noStrike">
                          <a:solidFill>
                            <a:srgbClr val="0070C0"/>
                          </a:solidFill>
                          <a:effectLst/>
                          <a:latin typeface="+mn-lt"/>
                          <a:hlinkClick r:id="rId12"/>
                        </a:rPr>
                        <a:t>Short Term Occupation</a:t>
                      </a:r>
                      <a:r>
                        <a:rPr lang="en-US" sz="1000" b="0" i="0">
                          <a:effectLst/>
                          <a:latin typeface="+mn-lt"/>
                        </a:rPr>
                        <a:t>,</a:t>
                      </a:r>
                      <a:r>
                        <a:rPr lang="en-US" sz="1000" b="0" i="0">
                          <a:solidFill>
                            <a:srgbClr val="0070C0"/>
                          </a:solidFill>
                          <a:effectLst/>
                          <a:latin typeface="+mn-lt"/>
                        </a:rPr>
                        <a:t> </a:t>
                      </a:r>
                      <a:r>
                        <a:rPr lang="en-US" sz="1000" b="0" i="0" u="sng" strike="noStrike">
                          <a:solidFill>
                            <a:srgbClr val="0070C0"/>
                          </a:solidFill>
                          <a:effectLst/>
                          <a:latin typeface="+mn-lt"/>
                          <a:hlinkClick r:id="rId13"/>
                        </a:rPr>
                        <a:t>Long Term Occupation</a:t>
                      </a:r>
                      <a:r>
                        <a:rPr lang="en-US" sz="1000" b="0" i="0">
                          <a:effectLst/>
                          <a:latin typeface="+mn-lt"/>
                        </a:rPr>
                        <a:t>, </a:t>
                      </a:r>
                      <a:r>
                        <a:rPr lang="en-US" sz="1000" b="0" i="0" u="sng" strike="noStrike">
                          <a:solidFill>
                            <a:srgbClr val="0070C0"/>
                          </a:solidFill>
                          <a:effectLst/>
                          <a:latin typeface="+mn-lt"/>
                          <a:hlinkClick r:id="rId14"/>
                        </a:rPr>
                        <a:t>Short Term Industry</a:t>
                      </a:r>
                      <a:r>
                        <a:rPr lang="en-US" sz="1000" b="0" i="0">
                          <a:effectLst/>
                          <a:latin typeface="+mn-lt"/>
                        </a:rPr>
                        <a:t>, and </a:t>
                      </a:r>
                      <a:r>
                        <a:rPr lang="en-US" sz="1000" b="0" i="0" u="sng" strike="noStrike">
                          <a:solidFill>
                            <a:srgbClr val="0070C0"/>
                          </a:solidFill>
                          <a:effectLst/>
                          <a:latin typeface="+mn-lt"/>
                          <a:hlinkClick r:id="rId15"/>
                        </a:rPr>
                        <a:t>Long-Term Industry</a:t>
                      </a:r>
                      <a:endParaRPr lang="en-US" sz="1000" b="0" i="0">
                        <a:effectLst/>
                        <a:latin typeface="+mn-lt"/>
                      </a:endParaRP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97502127"/>
                  </a:ext>
                </a:extLst>
              </a:tr>
              <a:tr h="740664">
                <a:tc>
                  <a:txBody>
                    <a:bodyPr/>
                    <a:lstStyle/>
                    <a:p>
                      <a:pPr algn="l" rtl="0" fontAlgn="base"/>
                      <a:r>
                        <a:rPr lang="en-US" sz="1000" b="0" i="0">
                          <a:effectLst/>
                          <a:latin typeface="+mn-lt"/>
                          <a:hlinkClick r:id="rId16" action="ppaction://hlinksldjump"/>
                        </a:rPr>
                        <a:t>Staffing Patterns </a:t>
                      </a:r>
                      <a:endParaRPr lang="en-US" sz="1000" b="0" i="0">
                        <a:effectLst/>
                        <a:latin typeface="+mn-lt"/>
                      </a:endParaRP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tc>
                  <a:txBody>
                    <a:bodyPr/>
                    <a:lstStyle/>
                    <a:p>
                      <a:pPr algn="l" rtl="0" fontAlgn="base"/>
                      <a:r>
                        <a:rPr lang="en-US" sz="1000" b="0" i="0">
                          <a:effectLst/>
                          <a:latin typeface="+mn-lt"/>
                        </a:rPr>
                        <a:t>Annual</a:t>
                      </a: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1000" b="0" i="0">
                          <a:effectLst/>
                          <a:latin typeface="+mn-lt"/>
                        </a:rPr>
                        <a:t>Staffing patterns provide information about employment, wages, and education typically required for different occupations by industry. This data can be used to understand what occupations are typically employed in different industries for a specific geography. </a:t>
                      </a:r>
                      <a:r>
                        <a:rPr lang="en-US" sz="1000" b="0" i="0">
                          <a:solidFill>
                            <a:srgbClr val="141414"/>
                          </a:solidFill>
                          <a:effectLst/>
                          <a:latin typeface="+mn-lt"/>
                        </a:rPr>
                        <a:t>Information is available for the state of Massachusetts, counties, and </a:t>
                      </a:r>
                      <a:r>
                        <a:rPr lang="en-US" sz="1000">
                          <a:latin typeface="+mn-lt"/>
                        </a:rPr>
                        <a:t>Core Based Statistical Area (CBSA)/Metropolitan &amp; Micropolitan Areas (MSA).</a:t>
                      </a: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tc>
                  <a:txBody>
                    <a:bodyPr/>
                    <a:lstStyle/>
                    <a:p>
                      <a:pPr algn="l" rtl="0" fontAlgn="base"/>
                      <a:r>
                        <a:rPr lang="en-US" sz="1000" b="0" i="0" u="sng" strike="noStrike">
                          <a:solidFill>
                            <a:srgbClr val="0563C1"/>
                          </a:solidFill>
                          <a:effectLst/>
                          <a:latin typeface="+mn-lt"/>
                          <a:hlinkClick r:id="rId17"/>
                        </a:rPr>
                        <a:t>Occupational Staffing Patterns</a:t>
                      </a:r>
                      <a:r>
                        <a:rPr lang="en-US" sz="1000" b="0" i="0">
                          <a:effectLst/>
                          <a:latin typeface="+mn-lt"/>
                        </a:rPr>
                        <a:t> and </a:t>
                      </a:r>
                      <a:r>
                        <a:rPr lang="en-US" sz="1000" b="0" i="0" u="sng" strike="noStrike">
                          <a:solidFill>
                            <a:srgbClr val="0563C1"/>
                          </a:solidFill>
                          <a:effectLst/>
                          <a:latin typeface="+mn-lt"/>
                          <a:hlinkClick r:id="rId18"/>
                        </a:rPr>
                        <a:t>Staffing Patterns by Industry</a:t>
                      </a:r>
                      <a:r>
                        <a:rPr lang="en-US" sz="1000" b="0" i="0">
                          <a:effectLst/>
                          <a:latin typeface="+mn-lt"/>
                        </a:rPr>
                        <a:t> </a:t>
                      </a: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1827808454"/>
                  </a:ext>
                </a:extLst>
              </a:tr>
              <a:tr h="605709">
                <a:tc>
                  <a:txBody>
                    <a:bodyPr/>
                    <a:lstStyle/>
                    <a:p>
                      <a:pPr algn="l" rtl="0" fontAlgn="base"/>
                      <a:r>
                        <a:rPr lang="en-US" sz="1000" b="0" i="0">
                          <a:effectLst/>
                          <a:latin typeface="+mn-lt"/>
                        </a:rPr>
                        <a:t>Unemployment Claims Data</a:t>
                      </a: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l" rtl="0" fontAlgn="base"/>
                      <a:r>
                        <a:rPr lang="en-US" sz="1000" b="0" i="0">
                          <a:effectLst/>
                          <a:latin typeface="+mn-lt"/>
                        </a:rPr>
                        <a:t>Weekly</a:t>
                      </a: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r>
                        <a:rPr lang="en-US" sz="1000">
                          <a:cs typeface="Arial"/>
                        </a:rPr>
                        <a:t>Includes aggregated information on initial and continued unemployment insurance claims by city, town and county. Includes demographic information including race/ethnicity, sex, educational attainment, and industry/occupation prior to claim.</a:t>
                      </a:r>
                      <a:endParaRPr lang="en-US" sz="1000"/>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l" rtl="0" fontAlgn="base"/>
                      <a:r>
                        <a:rPr lang="en-US" sz="1000" b="0" i="0" u="sng" strike="noStrike">
                          <a:solidFill>
                            <a:srgbClr val="0563C1"/>
                          </a:solidFill>
                          <a:effectLst/>
                          <a:latin typeface="+mn-lt"/>
                          <a:hlinkClick r:id="rId19"/>
                        </a:rPr>
                        <a:t>Unemployment Insurance Claims Data</a:t>
                      </a:r>
                      <a:r>
                        <a:rPr lang="en-US" sz="1000" b="0" i="0">
                          <a:effectLst/>
                          <a:latin typeface="+mn-lt"/>
                        </a:rPr>
                        <a:t> </a:t>
                      </a: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171345187"/>
                  </a:ext>
                </a:extLst>
              </a:tr>
              <a:tr h="605709">
                <a:tc>
                  <a:txBody>
                    <a:bodyPr/>
                    <a:lstStyle/>
                    <a:p>
                      <a:pPr algn="l" rtl="0" fontAlgn="base"/>
                      <a:r>
                        <a:rPr lang="en-US" sz="1000" b="0" i="0">
                          <a:effectLst/>
                          <a:latin typeface="+mn-lt"/>
                        </a:rPr>
                        <a:t>Unemployment Insurance Claimant Profiles </a:t>
                      </a: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bg1"/>
                    </a:solidFill>
                  </a:tcPr>
                </a:tc>
                <a:tc>
                  <a:txBody>
                    <a:bodyPr/>
                    <a:lstStyle/>
                    <a:p>
                      <a:pPr algn="l" rtl="0" fontAlgn="base"/>
                      <a:r>
                        <a:rPr lang="en-US" sz="1000" b="0" i="0">
                          <a:effectLst/>
                          <a:latin typeface="+mn-lt"/>
                        </a:rPr>
                        <a:t>Monthly</a:t>
                      </a: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bg1"/>
                    </a:solidFill>
                  </a:tcPr>
                </a:tc>
                <a:tc>
                  <a:txBody>
                    <a:bodyPr/>
                    <a:lstStyle/>
                    <a:p>
                      <a:pPr algn="l" rtl="0" fontAlgn="base"/>
                      <a:r>
                        <a:rPr lang="en-US" sz="1000" b="0" i="0">
                          <a:solidFill>
                            <a:srgbClr val="141414"/>
                          </a:solidFill>
                          <a:effectLst/>
                          <a:latin typeface="+mn-lt"/>
                        </a:rPr>
                        <a:t>Demographic summaries on MA residents claiming unemployment insurance benefits. Includes information on age, education, industry, occupation, and wage. </a:t>
                      </a:r>
                      <a:r>
                        <a:rPr lang="en-US" sz="1000" b="0" i="0">
                          <a:effectLst/>
                          <a:latin typeface="+mn-lt"/>
                        </a:rPr>
                        <a:t>Available state-wide and by Workforce Development Area (WDA). </a:t>
                      </a: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bg1"/>
                    </a:solidFill>
                  </a:tcPr>
                </a:tc>
                <a:tc>
                  <a:txBody>
                    <a:bodyPr/>
                    <a:lstStyle/>
                    <a:p>
                      <a:pPr algn="l" rtl="0" fontAlgn="base"/>
                      <a:r>
                        <a:rPr lang="en-US" sz="1000" b="0" i="0" u="sng" strike="noStrike">
                          <a:solidFill>
                            <a:srgbClr val="0563C1"/>
                          </a:solidFill>
                          <a:effectLst/>
                          <a:latin typeface="+mn-lt"/>
                          <a:hlinkClick r:id="rId20"/>
                        </a:rPr>
                        <a:t>Unemployment Insurance Claimant Profiles</a:t>
                      </a:r>
                      <a:r>
                        <a:rPr lang="en-US" sz="1000" b="0" i="0">
                          <a:effectLst/>
                          <a:latin typeface="+mn-lt"/>
                        </a:rPr>
                        <a:t> </a:t>
                      </a:r>
                    </a:p>
                  </a:txBody>
                  <a:tcPr marL="72036" marR="72036" marT="36018" marB="3601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bg1"/>
                    </a:solidFill>
                  </a:tcPr>
                </a:tc>
                <a:extLst>
                  <a:ext uri="{0D108BD9-81ED-4DB2-BD59-A6C34878D82A}">
                    <a16:rowId xmlns:a16="http://schemas.microsoft.com/office/drawing/2014/main" val="255682747"/>
                  </a:ext>
                </a:extLst>
              </a:tr>
            </a:tbl>
          </a:graphicData>
        </a:graphic>
      </p:graphicFrame>
    </p:spTree>
    <p:extLst>
      <p:ext uri="{BB962C8B-B14F-4D97-AF65-F5344CB8AC3E}">
        <p14:creationId xmlns:p14="http://schemas.microsoft.com/office/powerpoint/2010/main" val="3768431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178FA9-BE25-94C2-6D90-220979C29C71}"/>
              </a:ext>
            </a:extLst>
          </p:cNvPr>
          <p:cNvSpPr>
            <a:spLocks noGrp="1"/>
          </p:cNvSpPr>
          <p:nvPr>
            <p:ph type="title"/>
          </p:nvPr>
        </p:nvSpPr>
        <p:spPr/>
        <p:txBody>
          <a:bodyPr/>
          <a:lstStyle/>
          <a:p>
            <a:r>
              <a:rPr lang="en-US"/>
              <a:t>Contents</a:t>
            </a:r>
          </a:p>
        </p:txBody>
      </p:sp>
      <p:sp>
        <p:nvSpPr>
          <p:cNvPr id="3" name="Content Placeholder 2">
            <a:extLst>
              <a:ext uri="{FF2B5EF4-FFF2-40B4-BE49-F238E27FC236}">
                <a16:creationId xmlns:a16="http://schemas.microsoft.com/office/drawing/2014/main" id="{FF2657D9-B325-4C22-CFB9-048480FA5DDA}"/>
              </a:ext>
            </a:extLst>
          </p:cNvPr>
          <p:cNvSpPr>
            <a:spLocks noGrp="1"/>
          </p:cNvSpPr>
          <p:nvPr>
            <p:ph idx="1"/>
          </p:nvPr>
        </p:nvSpPr>
        <p:spPr/>
        <p:txBody>
          <a:bodyPr/>
          <a:lstStyle/>
          <a:p>
            <a:r>
              <a:rPr lang="en-US">
                <a:hlinkClick r:id="rId2" action="ppaction://hlinksldjump"/>
              </a:rPr>
              <a:t>Introduction to LMI</a:t>
            </a:r>
            <a:endParaRPr lang="en-US"/>
          </a:p>
          <a:p>
            <a:pPr lvl="1"/>
            <a:r>
              <a:rPr lang="en-US"/>
              <a:t>This section introduces the Department of Economic Research (DER)’s mission and covers the most basic questions about Labor Market Information (LMI), including what LMI is and how it can be used.</a:t>
            </a:r>
          </a:p>
          <a:p>
            <a:r>
              <a:rPr lang="en-US">
                <a:hlinkClick r:id="rId3" action="ppaction://hlinksldjump"/>
              </a:rPr>
              <a:t>Definitions &amp; Key Concepts</a:t>
            </a:r>
            <a:endParaRPr lang="en-US"/>
          </a:p>
          <a:p>
            <a:pPr lvl="1"/>
            <a:r>
              <a:rPr lang="en-US"/>
              <a:t>This section introduces terminology, context, and framework for various LMI concepts and ideas. </a:t>
            </a:r>
          </a:p>
          <a:p>
            <a:r>
              <a:rPr lang="en-US">
                <a:hlinkClick r:id="rId4" action="ppaction://hlinksldjump"/>
              </a:rPr>
              <a:t>Program/Data Details</a:t>
            </a:r>
            <a:endParaRPr lang="en-US"/>
          </a:p>
          <a:p>
            <a:pPr lvl="1"/>
            <a:r>
              <a:rPr lang="en-US"/>
              <a:t>This section provides an overview of each of the major LMI data sets that DER publishes, including links to download data. It also discusses how these data sets can be used and provides recommendations for additional LMI sources outside of DER.</a:t>
            </a:r>
          </a:p>
          <a:p>
            <a:r>
              <a:rPr lang="en-US">
                <a:hlinkClick r:id="rId5" action="ppaction://hlinksldjump"/>
              </a:rPr>
              <a:t>Technical Notes</a:t>
            </a:r>
            <a:endParaRPr lang="en-US"/>
          </a:p>
          <a:p>
            <a:pPr lvl="1"/>
            <a:r>
              <a:rPr lang="en-US"/>
              <a:t>This section covers some of the common technical and statistical concepts related to LMI.</a:t>
            </a:r>
          </a:p>
          <a:p>
            <a:r>
              <a:rPr lang="en-US">
                <a:hlinkClick r:id="rId6" action="ppaction://hlinksldjump"/>
              </a:rPr>
              <a:t>Appendix</a:t>
            </a:r>
            <a:endParaRPr lang="en-US"/>
          </a:p>
          <a:p>
            <a:pPr lvl="1"/>
            <a:r>
              <a:rPr lang="en-US"/>
              <a:t>This section includes additional resources and reference materials.</a:t>
            </a:r>
          </a:p>
          <a:p>
            <a:endParaRPr lang="en-US"/>
          </a:p>
        </p:txBody>
      </p:sp>
      <p:sp>
        <p:nvSpPr>
          <p:cNvPr id="4" name="Date Placeholder 3">
            <a:extLst>
              <a:ext uri="{FF2B5EF4-FFF2-40B4-BE49-F238E27FC236}">
                <a16:creationId xmlns:a16="http://schemas.microsoft.com/office/drawing/2014/main" id="{D52CDF80-4B56-4932-8481-7F7B33F796A2}"/>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D0585354-DDE3-2D85-2CA4-125217AA812D}"/>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2</a:t>
            </a:fld>
            <a:endParaRPr lang="en-US"/>
          </a:p>
        </p:txBody>
      </p:sp>
    </p:spTree>
    <p:extLst>
      <p:ext uri="{BB962C8B-B14F-4D97-AF65-F5344CB8AC3E}">
        <p14:creationId xmlns:p14="http://schemas.microsoft.com/office/powerpoint/2010/main" val="21363275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B4A83-F17C-EFF6-A695-182D16FED938}"/>
              </a:ext>
            </a:extLst>
          </p:cNvPr>
          <p:cNvSpPr>
            <a:spLocks noGrp="1"/>
          </p:cNvSpPr>
          <p:nvPr>
            <p:ph type="title"/>
          </p:nvPr>
        </p:nvSpPr>
        <p:spPr/>
        <p:txBody>
          <a:bodyPr>
            <a:normAutofit fontScale="90000"/>
          </a:bodyPr>
          <a:lstStyle/>
          <a:p>
            <a:r>
              <a:rPr lang="en-US"/>
              <a:t>Current Employment Statistics (CES)</a:t>
            </a:r>
          </a:p>
        </p:txBody>
      </p:sp>
      <p:sp>
        <p:nvSpPr>
          <p:cNvPr id="6" name="Text Placeholder 5">
            <a:extLst>
              <a:ext uri="{FF2B5EF4-FFF2-40B4-BE49-F238E27FC236}">
                <a16:creationId xmlns:a16="http://schemas.microsoft.com/office/drawing/2014/main" id="{25EE0E00-9267-D67D-663C-FFDF01E5D69A}"/>
              </a:ext>
            </a:extLst>
          </p:cNvPr>
          <p:cNvSpPr>
            <a:spLocks noGrp="1"/>
          </p:cNvSpPr>
          <p:nvPr>
            <p:ph type="body" sz="quarter" idx="13"/>
          </p:nvPr>
        </p:nvSpPr>
        <p:spPr/>
        <p:txBody>
          <a:bodyPr vert="horz" lIns="91440" tIns="45720" rIns="91440" bIns="45720" rtlCol="0" anchor="t">
            <a:normAutofit/>
          </a:bodyPr>
          <a:lstStyle/>
          <a:p>
            <a:r>
              <a:rPr lang="en-US" b="1"/>
              <a:t>“The Current Employment Statistics (CES) program produces detailed industry estimates of nonfarm employment, hours, and earnings of workers on payrolls.” (</a:t>
            </a:r>
            <a:r>
              <a:rPr lang="en-US" b="1">
                <a:hlinkClick r:id="rId2"/>
              </a:rPr>
              <a:t>Bureau of Labor Statistics</a:t>
            </a:r>
            <a:r>
              <a:rPr lang="en-US" b="1"/>
              <a:t>)</a:t>
            </a:r>
          </a:p>
        </p:txBody>
      </p:sp>
      <p:sp>
        <p:nvSpPr>
          <p:cNvPr id="3" name="Content Placeholder 2">
            <a:extLst>
              <a:ext uri="{FF2B5EF4-FFF2-40B4-BE49-F238E27FC236}">
                <a16:creationId xmlns:a16="http://schemas.microsoft.com/office/drawing/2014/main" id="{EAE82D9C-8339-6673-83E0-ABE36BE9B123}"/>
              </a:ext>
            </a:extLst>
          </p:cNvPr>
          <p:cNvSpPr>
            <a:spLocks noGrp="1"/>
          </p:cNvSpPr>
          <p:nvPr>
            <p:ph idx="1"/>
          </p:nvPr>
        </p:nvSpPr>
        <p:spPr>
          <a:solidFill>
            <a:schemeClr val="bg2">
              <a:alpha val="80000"/>
            </a:schemeClr>
          </a:solidFill>
        </p:spPr>
        <p:txBody>
          <a:bodyPr anchor="ctr">
            <a:normAutofit/>
          </a:bodyPr>
          <a:lstStyle/>
          <a:p>
            <a:pPr>
              <a:lnSpc>
                <a:spcPct val="110000"/>
              </a:lnSpc>
            </a:pPr>
            <a:r>
              <a:rPr lang="en-US" sz="1400">
                <a:cs typeface="Arial"/>
              </a:rPr>
              <a:t>Also known as the “Payroll Survey,” CES surveys about 121,000 businesses and government agencies representing 631,000 workers nationally each month, e</a:t>
            </a:r>
            <a:r>
              <a:rPr lang="en-US" sz="1400">
                <a:cs typeface="Calibri"/>
              </a:rPr>
              <a:t>xcludes workers in agriculture, private households, and the self-employed</a:t>
            </a:r>
            <a:endParaRPr lang="en-US" sz="1400">
              <a:ea typeface="Calibri"/>
              <a:cs typeface="Arial"/>
            </a:endParaRPr>
          </a:p>
          <a:p>
            <a:pPr>
              <a:lnSpc>
                <a:spcPct val="110000"/>
              </a:lnSpc>
            </a:pPr>
            <a:r>
              <a:rPr lang="en-US" sz="1400">
                <a:cs typeface="Arial"/>
              </a:rPr>
              <a:t>Counts jobs not people, meaning an individual with two jobs is counted twice</a:t>
            </a:r>
            <a:endParaRPr lang="en-US" sz="1400">
              <a:ea typeface="Calibri"/>
              <a:cs typeface="Arial"/>
            </a:endParaRPr>
          </a:p>
          <a:p>
            <a:pPr>
              <a:lnSpc>
                <a:spcPct val="110000"/>
              </a:lnSpc>
            </a:pPr>
            <a:r>
              <a:rPr lang="en-US" sz="1400">
                <a:ea typeface="Calibri"/>
                <a:cs typeface="Calibri"/>
              </a:rPr>
              <a:t>Data is published in a way that protects identifiable information of respondents</a:t>
            </a:r>
            <a:endParaRPr lang="en-US" sz="1400">
              <a:ea typeface="Calibri"/>
              <a:cs typeface="Arial"/>
            </a:endParaRPr>
          </a:p>
          <a:p>
            <a:pPr>
              <a:lnSpc>
                <a:spcPct val="110000"/>
              </a:lnSpc>
            </a:pPr>
            <a:r>
              <a:rPr lang="en-US" sz="1400" b="1">
                <a:cs typeface="Arial"/>
              </a:rPr>
              <a:t>How is this data used?</a:t>
            </a:r>
            <a:r>
              <a:rPr lang="en-US" sz="1400">
                <a:cs typeface="Arial"/>
              </a:rPr>
              <a:t> Can be used to gauge overall health of the economy and inform public policy, economic research and planning, etc. </a:t>
            </a:r>
            <a:r>
              <a:rPr lang="en-US" sz="1400">
                <a:cs typeface="Calibri"/>
              </a:rPr>
              <a:t>One of the earliest indicators of economic conditions each month</a:t>
            </a:r>
            <a:endParaRPr lang="en-US" sz="1400">
              <a:ea typeface="Calibri"/>
              <a:cs typeface="Arial"/>
            </a:endParaRPr>
          </a:p>
          <a:p>
            <a:pPr>
              <a:lnSpc>
                <a:spcPct val="110000"/>
              </a:lnSpc>
            </a:pPr>
            <a:r>
              <a:rPr lang="en-US" sz="1400" b="1">
                <a:cs typeface="Arial"/>
              </a:rPr>
              <a:t>PROS</a:t>
            </a:r>
            <a:r>
              <a:rPr lang="en-US" sz="1400">
                <a:cs typeface="Arial"/>
              </a:rPr>
              <a:t>: Recent data available; time series</a:t>
            </a:r>
            <a:endParaRPr lang="en-US" sz="1400">
              <a:ea typeface="Calibri"/>
              <a:cs typeface="Arial"/>
            </a:endParaRPr>
          </a:p>
          <a:p>
            <a:pPr>
              <a:lnSpc>
                <a:spcPct val="110000"/>
              </a:lnSpc>
            </a:pPr>
            <a:r>
              <a:rPr lang="en-US" sz="1400" b="1">
                <a:cs typeface="Arial"/>
              </a:rPr>
              <a:t>CONS</a:t>
            </a:r>
            <a:r>
              <a:rPr lang="en-US" sz="1400">
                <a:cs typeface="Arial"/>
              </a:rPr>
              <a:t>: Smaller sample size; seasonally adjusted data is unavailable at the local level; estimates subject to revision</a:t>
            </a:r>
            <a:endParaRPr lang="en-US" sz="1400">
              <a:ea typeface="Calibri"/>
            </a:endParaRPr>
          </a:p>
        </p:txBody>
      </p:sp>
      <p:sp>
        <p:nvSpPr>
          <p:cNvPr id="4" name="Date Placeholder 3">
            <a:extLst>
              <a:ext uri="{FF2B5EF4-FFF2-40B4-BE49-F238E27FC236}">
                <a16:creationId xmlns:a16="http://schemas.microsoft.com/office/drawing/2014/main" id="{B466CCF7-BE55-23BD-1553-02605AD5FE3C}"/>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FA317EA7-C5EB-A716-73BB-4E938CB439E8}"/>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20</a:t>
            </a:fld>
            <a:endParaRPr lang="en-US"/>
          </a:p>
        </p:txBody>
      </p:sp>
      <p:sp>
        <p:nvSpPr>
          <p:cNvPr id="7" name="Text Placeholder 6">
            <a:extLst>
              <a:ext uri="{FF2B5EF4-FFF2-40B4-BE49-F238E27FC236}">
                <a16:creationId xmlns:a16="http://schemas.microsoft.com/office/drawing/2014/main" id="{A16C0BD3-30E0-F009-E5AA-6C0A6A2437C0}"/>
              </a:ext>
            </a:extLst>
          </p:cNvPr>
          <p:cNvSpPr>
            <a:spLocks noGrp="1"/>
          </p:cNvSpPr>
          <p:nvPr>
            <p:ph type="body" sz="quarter" idx="16"/>
          </p:nvPr>
        </p:nvSpPr>
        <p:spPr/>
        <p:txBody>
          <a:bodyPr>
            <a:normAutofit lnSpcReduction="10000"/>
          </a:bodyPr>
          <a:lstStyle/>
          <a:p>
            <a:pPr algn="ctr"/>
            <a:r>
              <a:rPr lang="en-US"/>
              <a:t>Units of Analysis &amp; Source</a:t>
            </a:r>
          </a:p>
        </p:txBody>
      </p:sp>
      <p:sp>
        <p:nvSpPr>
          <p:cNvPr id="10" name="Text Placeholder 9">
            <a:extLst>
              <a:ext uri="{FF2B5EF4-FFF2-40B4-BE49-F238E27FC236}">
                <a16:creationId xmlns:a16="http://schemas.microsoft.com/office/drawing/2014/main" id="{ED414152-3B8E-4854-508C-7FB3FCE5418F}"/>
              </a:ext>
            </a:extLst>
          </p:cNvPr>
          <p:cNvSpPr>
            <a:spLocks noGrp="1"/>
          </p:cNvSpPr>
          <p:nvPr>
            <p:ph type="body" sz="quarter" idx="19"/>
          </p:nvPr>
        </p:nvSpPr>
        <p:spPr/>
        <p:txBody>
          <a:bodyPr>
            <a:normAutofit lnSpcReduction="10000"/>
          </a:bodyPr>
          <a:lstStyle/>
          <a:p>
            <a:r>
              <a:rPr lang="en-US"/>
              <a:t>Estimates employment (# of jobs) by industry</a:t>
            </a:r>
          </a:p>
          <a:p>
            <a:r>
              <a:rPr lang="en-US"/>
              <a:t>Wages (state level)</a:t>
            </a:r>
          </a:p>
          <a:p>
            <a:r>
              <a:rPr lang="en-US"/>
              <a:t>Modeled based on sample of payroll data</a:t>
            </a:r>
          </a:p>
        </p:txBody>
      </p:sp>
      <p:sp>
        <p:nvSpPr>
          <p:cNvPr id="8" name="Text Placeholder 7">
            <a:extLst>
              <a:ext uri="{FF2B5EF4-FFF2-40B4-BE49-F238E27FC236}">
                <a16:creationId xmlns:a16="http://schemas.microsoft.com/office/drawing/2014/main" id="{B682B533-4BF7-FFEB-29C4-E1F4D4301BE9}"/>
              </a:ext>
            </a:extLst>
          </p:cNvPr>
          <p:cNvSpPr>
            <a:spLocks noGrp="1"/>
          </p:cNvSpPr>
          <p:nvPr>
            <p:ph type="body" sz="quarter" idx="17"/>
          </p:nvPr>
        </p:nvSpPr>
        <p:spPr/>
        <p:txBody>
          <a:bodyPr>
            <a:normAutofit lnSpcReduction="10000"/>
          </a:bodyPr>
          <a:lstStyle/>
          <a:p>
            <a:pPr algn="ctr"/>
            <a:r>
              <a:rPr lang="en-US"/>
              <a:t>Available Geographies</a:t>
            </a:r>
          </a:p>
        </p:txBody>
      </p:sp>
      <p:sp>
        <p:nvSpPr>
          <p:cNvPr id="11" name="Text Placeholder 10">
            <a:extLst>
              <a:ext uri="{FF2B5EF4-FFF2-40B4-BE49-F238E27FC236}">
                <a16:creationId xmlns:a16="http://schemas.microsoft.com/office/drawing/2014/main" id="{5F541645-2D29-BADF-FA9E-6F960BC3BC91}"/>
              </a:ext>
            </a:extLst>
          </p:cNvPr>
          <p:cNvSpPr>
            <a:spLocks noGrp="1"/>
          </p:cNvSpPr>
          <p:nvPr>
            <p:ph type="body" sz="quarter" idx="20"/>
          </p:nvPr>
        </p:nvSpPr>
        <p:spPr/>
        <p:txBody>
          <a:bodyPr vert="horz" lIns="91440" tIns="45720" rIns="91440" bIns="45720" rtlCol="0" anchor="t">
            <a:normAutofit/>
          </a:bodyPr>
          <a:lstStyle/>
          <a:p>
            <a:r>
              <a:rPr lang="en-US"/>
              <a:t>State-wide</a:t>
            </a:r>
          </a:p>
          <a:p>
            <a:r>
              <a:rPr lang="en-US"/>
              <a:t>Metropolitan Statistical Area (MSA)</a:t>
            </a:r>
          </a:p>
          <a:p>
            <a:pPr marL="0" indent="0">
              <a:buNone/>
            </a:pPr>
            <a:endParaRPr lang="en-US">
              <a:cs typeface="Calibri"/>
            </a:endParaRPr>
          </a:p>
        </p:txBody>
      </p:sp>
      <p:sp>
        <p:nvSpPr>
          <p:cNvPr id="9" name="Text Placeholder 8">
            <a:extLst>
              <a:ext uri="{FF2B5EF4-FFF2-40B4-BE49-F238E27FC236}">
                <a16:creationId xmlns:a16="http://schemas.microsoft.com/office/drawing/2014/main" id="{3929C930-9DA6-3556-E8E7-1978FF8DB6E4}"/>
              </a:ext>
            </a:extLst>
          </p:cNvPr>
          <p:cNvSpPr>
            <a:spLocks noGrp="1"/>
          </p:cNvSpPr>
          <p:nvPr>
            <p:ph type="body" sz="quarter" idx="18"/>
          </p:nvPr>
        </p:nvSpPr>
        <p:spPr/>
        <p:txBody>
          <a:bodyPr>
            <a:normAutofit lnSpcReduction="10000"/>
          </a:bodyPr>
          <a:lstStyle/>
          <a:p>
            <a:pPr algn="ctr"/>
            <a:r>
              <a:rPr lang="en-US"/>
              <a:t>Timing of Data</a:t>
            </a:r>
          </a:p>
        </p:txBody>
      </p:sp>
      <p:sp>
        <p:nvSpPr>
          <p:cNvPr id="12" name="Text Placeholder 11">
            <a:extLst>
              <a:ext uri="{FF2B5EF4-FFF2-40B4-BE49-F238E27FC236}">
                <a16:creationId xmlns:a16="http://schemas.microsoft.com/office/drawing/2014/main" id="{D58DBBD0-1732-7DCE-75E9-6A9EE337B031}"/>
              </a:ext>
            </a:extLst>
          </p:cNvPr>
          <p:cNvSpPr>
            <a:spLocks noGrp="1"/>
          </p:cNvSpPr>
          <p:nvPr>
            <p:ph type="body" sz="quarter" idx="21"/>
          </p:nvPr>
        </p:nvSpPr>
        <p:spPr/>
        <p:txBody>
          <a:bodyPr/>
          <a:lstStyle/>
          <a:p>
            <a:r>
              <a:rPr lang="en-US"/>
              <a:t>Monthly, typically 3</a:t>
            </a:r>
            <a:r>
              <a:rPr lang="en-US" baseline="30000"/>
              <a:t>rd</a:t>
            </a:r>
            <a:r>
              <a:rPr lang="en-US"/>
              <a:t> Friday of following month</a:t>
            </a:r>
          </a:p>
          <a:p>
            <a:r>
              <a:rPr lang="en-US"/>
              <a:t>Subject to annual benchmarking process</a:t>
            </a:r>
          </a:p>
        </p:txBody>
      </p:sp>
      <p:sp>
        <p:nvSpPr>
          <p:cNvPr id="15" name="TextBox 14">
            <a:extLst>
              <a:ext uri="{FF2B5EF4-FFF2-40B4-BE49-F238E27FC236}">
                <a16:creationId xmlns:a16="http://schemas.microsoft.com/office/drawing/2014/main" id="{F7565494-665B-E7C2-D0EA-CBF57B0989D6}"/>
              </a:ext>
            </a:extLst>
          </p:cNvPr>
          <p:cNvSpPr txBox="1">
            <a:spLocks/>
          </p:cNvSpPr>
          <p:nvPr/>
        </p:nvSpPr>
        <p:spPr>
          <a:xfrm>
            <a:off x="91835" y="5727301"/>
            <a:ext cx="2417779" cy="584775"/>
          </a:xfrm>
          <a:prstGeom prst="rect">
            <a:avLst/>
          </a:prstGeom>
          <a:noFill/>
        </p:spPr>
        <p:txBody>
          <a:bodyPr wrap="square" rtlCol="0">
            <a:spAutoFit/>
          </a:bodyPr>
          <a:lstStyle/>
          <a:p>
            <a:pPr algn="r"/>
            <a:r>
              <a:rPr lang="en-US" sz="1600" b="1"/>
              <a:t>Links for data &amp; more information:</a:t>
            </a:r>
          </a:p>
        </p:txBody>
      </p:sp>
      <p:sp>
        <p:nvSpPr>
          <p:cNvPr id="13" name="Text Placeholder 12">
            <a:extLst>
              <a:ext uri="{FF2B5EF4-FFF2-40B4-BE49-F238E27FC236}">
                <a16:creationId xmlns:a16="http://schemas.microsoft.com/office/drawing/2014/main" id="{C6C004F3-CADD-C7EE-5178-BCFE59B14D36}"/>
              </a:ext>
            </a:extLst>
          </p:cNvPr>
          <p:cNvSpPr>
            <a:spLocks noGrp="1"/>
          </p:cNvSpPr>
          <p:nvPr>
            <p:ph type="body" sz="quarter" idx="22"/>
          </p:nvPr>
        </p:nvSpPr>
        <p:spPr/>
        <p:txBody>
          <a:bodyPr/>
          <a:lstStyle/>
          <a:p>
            <a:r>
              <a:rPr lang="en-US" b="1">
                <a:hlinkClick r:id="rId3"/>
              </a:rPr>
              <a:t>CES Data on DER Site</a:t>
            </a:r>
            <a:endParaRPr lang="en-US" b="1"/>
          </a:p>
        </p:txBody>
      </p:sp>
      <p:sp>
        <p:nvSpPr>
          <p:cNvPr id="14" name="Text Placeholder 13">
            <a:extLst>
              <a:ext uri="{FF2B5EF4-FFF2-40B4-BE49-F238E27FC236}">
                <a16:creationId xmlns:a16="http://schemas.microsoft.com/office/drawing/2014/main" id="{EC364F2A-75D3-74F9-FB53-857273893B0C}"/>
              </a:ext>
            </a:extLst>
          </p:cNvPr>
          <p:cNvSpPr>
            <a:spLocks noGrp="1"/>
          </p:cNvSpPr>
          <p:nvPr>
            <p:ph type="body" sz="quarter" idx="23"/>
          </p:nvPr>
        </p:nvSpPr>
        <p:spPr/>
        <p:txBody>
          <a:bodyPr/>
          <a:lstStyle/>
          <a:p>
            <a:r>
              <a:rPr lang="en-US" b="1">
                <a:hlinkClick r:id="rId2"/>
              </a:rPr>
              <a:t>CES Data on BLS Site</a:t>
            </a:r>
            <a:endParaRPr lang="en-US" b="1"/>
          </a:p>
        </p:txBody>
      </p:sp>
    </p:spTree>
    <p:extLst>
      <p:ext uri="{BB962C8B-B14F-4D97-AF65-F5344CB8AC3E}">
        <p14:creationId xmlns:p14="http://schemas.microsoft.com/office/powerpoint/2010/main" val="34623819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4EAD1-D1A3-4124-13B4-97875EE8E47C}"/>
              </a:ext>
            </a:extLst>
          </p:cNvPr>
          <p:cNvSpPr>
            <a:spLocks noGrp="1"/>
          </p:cNvSpPr>
          <p:nvPr>
            <p:ph type="title"/>
          </p:nvPr>
        </p:nvSpPr>
        <p:spPr/>
        <p:txBody>
          <a:bodyPr>
            <a:normAutofit fontScale="90000"/>
          </a:bodyPr>
          <a:lstStyle/>
          <a:p>
            <a:r>
              <a:rPr lang="en-US"/>
              <a:t>Local Area Unemployment Statistics (LAUS)</a:t>
            </a:r>
          </a:p>
        </p:txBody>
      </p:sp>
      <p:sp>
        <p:nvSpPr>
          <p:cNvPr id="6" name="Text Placeholder 5">
            <a:extLst>
              <a:ext uri="{FF2B5EF4-FFF2-40B4-BE49-F238E27FC236}">
                <a16:creationId xmlns:a16="http://schemas.microsoft.com/office/drawing/2014/main" id="{6989BF82-A63B-4DE2-B987-F21F87DFA1B1}"/>
              </a:ext>
            </a:extLst>
          </p:cNvPr>
          <p:cNvSpPr>
            <a:spLocks noGrp="1"/>
          </p:cNvSpPr>
          <p:nvPr>
            <p:ph type="body" sz="quarter" idx="13"/>
          </p:nvPr>
        </p:nvSpPr>
        <p:spPr/>
        <p:txBody>
          <a:bodyPr vert="horz" lIns="91440" tIns="45720" rIns="91440" bIns="45720" rtlCol="0" anchor="t">
            <a:normAutofit/>
          </a:bodyPr>
          <a:lstStyle/>
          <a:p>
            <a:r>
              <a:rPr lang="en-US" b="1"/>
              <a:t>“The Local Area Unemployment Statistics (LAUS) Program Produces monthly and annual employment, unemployment, and labor force data…” (</a:t>
            </a:r>
            <a:r>
              <a:rPr lang="en-US" b="1">
                <a:hlinkClick r:id="rId2"/>
              </a:rPr>
              <a:t>Bureau of Labor Statistics</a:t>
            </a:r>
            <a:r>
              <a:rPr lang="en-US" b="1"/>
              <a:t>)</a:t>
            </a:r>
          </a:p>
        </p:txBody>
      </p:sp>
      <p:sp>
        <p:nvSpPr>
          <p:cNvPr id="3" name="Content Placeholder 2">
            <a:extLst>
              <a:ext uri="{FF2B5EF4-FFF2-40B4-BE49-F238E27FC236}">
                <a16:creationId xmlns:a16="http://schemas.microsoft.com/office/drawing/2014/main" id="{A45EC86F-3DE2-DE19-76BF-99F1B68D4DA5}"/>
              </a:ext>
            </a:extLst>
          </p:cNvPr>
          <p:cNvSpPr>
            <a:spLocks noGrp="1"/>
          </p:cNvSpPr>
          <p:nvPr>
            <p:ph idx="1"/>
          </p:nvPr>
        </p:nvSpPr>
        <p:spPr/>
        <p:txBody>
          <a:bodyPr vert="horz" lIns="91440" tIns="45720" rIns="91440" bIns="45720" rtlCol="0" anchor="t">
            <a:normAutofit/>
          </a:bodyPr>
          <a:lstStyle/>
          <a:p>
            <a:r>
              <a:rPr lang="en-US" sz="1600">
                <a:cs typeface="Arial"/>
              </a:rPr>
              <a:t>LAUS estimates for various geographies take different inputs into account including the Current Population Survey (CPS), Current Employment Statistics (CES), local unemployment insurance systems, and the American Community Survey (ACS)</a:t>
            </a:r>
            <a:endParaRPr lang="en-US" sz="1600">
              <a:ea typeface="Calibri"/>
              <a:cs typeface="Arial"/>
            </a:endParaRPr>
          </a:p>
          <a:p>
            <a:r>
              <a:rPr lang="en-US" sz="1600" b="1">
                <a:cs typeface="Arial"/>
              </a:rPr>
              <a:t>How is this data used? </a:t>
            </a:r>
            <a:r>
              <a:rPr lang="en-US" sz="1600">
                <a:cs typeface="Arial"/>
              </a:rPr>
              <a:t>Estimates are considered key indicators of local economic conditions, used by federal program eligibility determinations and resource allocations; planning and budget in local/state government; and assessing and comparing labor market development and status by private industry/ researchers/ media /</a:t>
            </a:r>
            <a:r>
              <a:rPr lang="en-US" sz="1600" err="1">
                <a:cs typeface="Arial"/>
              </a:rPr>
              <a:t>etc</a:t>
            </a:r>
            <a:endParaRPr lang="en-US" sz="1600">
              <a:ea typeface="Calibri"/>
              <a:cs typeface="Arial"/>
            </a:endParaRPr>
          </a:p>
          <a:p>
            <a:r>
              <a:rPr lang="en-US" sz="1600" b="1">
                <a:cs typeface="Arial"/>
              </a:rPr>
              <a:t>PROS</a:t>
            </a:r>
            <a:r>
              <a:rPr lang="en-US" sz="1600">
                <a:cs typeface="Arial"/>
              </a:rPr>
              <a:t>: Recent data available; time series</a:t>
            </a:r>
            <a:endParaRPr lang="en-US" sz="1600">
              <a:ea typeface="Calibri"/>
              <a:cs typeface="Arial"/>
            </a:endParaRPr>
          </a:p>
          <a:p>
            <a:r>
              <a:rPr lang="en-US" sz="1600" b="1">
                <a:cs typeface="Arial"/>
              </a:rPr>
              <a:t>CONS</a:t>
            </a:r>
            <a:r>
              <a:rPr lang="en-US" sz="1600">
                <a:cs typeface="Arial"/>
              </a:rPr>
              <a:t>: Smaller sample size; seasonally adjusted data is unavailable at the local level; estimates subject to revision</a:t>
            </a:r>
            <a:endParaRPr lang="en-US" sz="1600">
              <a:ea typeface="Calibri"/>
              <a:cs typeface="Arial"/>
            </a:endParaRPr>
          </a:p>
        </p:txBody>
      </p:sp>
      <p:sp>
        <p:nvSpPr>
          <p:cNvPr id="4" name="Date Placeholder 3">
            <a:extLst>
              <a:ext uri="{FF2B5EF4-FFF2-40B4-BE49-F238E27FC236}">
                <a16:creationId xmlns:a16="http://schemas.microsoft.com/office/drawing/2014/main" id="{BAD135E2-9ED7-015E-85F8-EEBCB032354B}"/>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633511FC-4B32-D9E3-C430-6D373AEC1CC8}"/>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21</a:t>
            </a:fld>
            <a:endParaRPr lang="en-US"/>
          </a:p>
        </p:txBody>
      </p:sp>
      <p:sp>
        <p:nvSpPr>
          <p:cNvPr id="7" name="Text Placeholder 6">
            <a:extLst>
              <a:ext uri="{FF2B5EF4-FFF2-40B4-BE49-F238E27FC236}">
                <a16:creationId xmlns:a16="http://schemas.microsoft.com/office/drawing/2014/main" id="{A04DFE38-6A1A-1154-B28F-FE7C667DABB1}"/>
              </a:ext>
            </a:extLst>
          </p:cNvPr>
          <p:cNvSpPr>
            <a:spLocks noGrp="1"/>
          </p:cNvSpPr>
          <p:nvPr>
            <p:ph type="body" sz="quarter" idx="16"/>
          </p:nvPr>
        </p:nvSpPr>
        <p:spPr/>
        <p:txBody>
          <a:bodyPr>
            <a:normAutofit lnSpcReduction="10000"/>
          </a:bodyPr>
          <a:lstStyle/>
          <a:p>
            <a:r>
              <a:rPr lang="en-US"/>
              <a:t>Units of Analysis &amp; Source</a:t>
            </a:r>
          </a:p>
        </p:txBody>
      </p:sp>
      <p:sp>
        <p:nvSpPr>
          <p:cNvPr id="10" name="Text Placeholder 9">
            <a:extLst>
              <a:ext uri="{FF2B5EF4-FFF2-40B4-BE49-F238E27FC236}">
                <a16:creationId xmlns:a16="http://schemas.microsoft.com/office/drawing/2014/main" id="{315E275B-DE27-00A1-8E12-470A70A7EDFC}"/>
              </a:ext>
            </a:extLst>
          </p:cNvPr>
          <p:cNvSpPr>
            <a:spLocks noGrp="1"/>
          </p:cNvSpPr>
          <p:nvPr>
            <p:ph type="body" sz="quarter" idx="19"/>
          </p:nvPr>
        </p:nvSpPr>
        <p:spPr/>
        <p:txBody>
          <a:bodyPr>
            <a:normAutofit fontScale="92500"/>
          </a:bodyPr>
          <a:lstStyle/>
          <a:p>
            <a:r>
              <a:rPr lang="en-US"/>
              <a:t>Estimates number of people employed, unemployed, and in the labor force</a:t>
            </a:r>
          </a:p>
          <a:p>
            <a:r>
              <a:rPr lang="en-US"/>
              <a:t>Models use data from CPS, CES, UI Systems, and ACS depending on geography</a:t>
            </a:r>
          </a:p>
        </p:txBody>
      </p:sp>
      <p:sp>
        <p:nvSpPr>
          <p:cNvPr id="8" name="Text Placeholder 7">
            <a:extLst>
              <a:ext uri="{FF2B5EF4-FFF2-40B4-BE49-F238E27FC236}">
                <a16:creationId xmlns:a16="http://schemas.microsoft.com/office/drawing/2014/main" id="{4702EDB6-F878-87CB-E2B6-C6536DF7A872}"/>
              </a:ext>
            </a:extLst>
          </p:cNvPr>
          <p:cNvSpPr>
            <a:spLocks noGrp="1"/>
          </p:cNvSpPr>
          <p:nvPr>
            <p:ph type="body" sz="quarter" idx="17"/>
          </p:nvPr>
        </p:nvSpPr>
        <p:spPr/>
        <p:txBody>
          <a:bodyPr>
            <a:normAutofit lnSpcReduction="10000"/>
          </a:bodyPr>
          <a:lstStyle/>
          <a:p>
            <a:r>
              <a:rPr lang="en-US"/>
              <a:t>Available Geographies</a:t>
            </a:r>
          </a:p>
        </p:txBody>
      </p:sp>
      <p:sp>
        <p:nvSpPr>
          <p:cNvPr id="11" name="Text Placeholder 10">
            <a:extLst>
              <a:ext uri="{FF2B5EF4-FFF2-40B4-BE49-F238E27FC236}">
                <a16:creationId xmlns:a16="http://schemas.microsoft.com/office/drawing/2014/main" id="{5ADE7D40-25CC-5C2E-A73E-7548DF5BE034}"/>
              </a:ext>
            </a:extLst>
          </p:cNvPr>
          <p:cNvSpPr>
            <a:spLocks noGrp="1"/>
          </p:cNvSpPr>
          <p:nvPr>
            <p:ph type="body" sz="quarter" idx="20"/>
          </p:nvPr>
        </p:nvSpPr>
        <p:spPr>
          <a:xfrm>
            <a:off x="9067800" y="2642059"/>
            <a:ext cx="3124200" cy="1313880"/>
          </a:xfrm>
        </p:spPr>
        <p:txBody>
          <a:bodyPr vert="horz" lIns="91440" tIns="45720" rIns="91440" bIns="45720" rtlCol="0" anchor="t">
            <a:normAutofit lnSpcReduction="10000"/>
          </a:bodyPr>
          <a:lstStyle/>
          <a:p>
            <a:r>
              <a:rPr lang="en-US"/>
              <a:t>State-wide</a:t>
            </a:r>
          </a:p>
          <a:p>
            <a:r>
              <a:rPr lang="en-US"/>
              <a:t>Workforce Development Area (WDA)</a:t>
            </a:r>
            <a:endParaRPr lang="en-US">
              <a:ea typeface="Calibri"/>
              <a:cs typeface="Calibri"/>
            </a:endParaRPr>
          </a:p>
          <a:p>
            <a:r>
              <a:rPr lang="en-US"/>
              <a:t>City/Town</a:t>
            </a:r>
            <a:endParaRPr lang="en-US">
              <a:ea typeface="Calibri"/>
              <a:cs typeface="Calibri"/>
            </a:endParaRPr>
          </a:p>
          <a:p>
            <a:r>
              <a:rPr lang="en-US"/>
              <a:t>County</a:t>
            </a:r>
            <a:endParaRPr lang="en-US">
              <a:ea typeface="Calibri"/>
              <a:cs typeface="Calibri"/>
            </a:endParaRPr>
          </a:p>
          <a:p>
            <a:r>
              <a:rPr lang="en-US"/>
              <a:t>Metropolitan Statistical Area (MSA) and Micropolitan Statistical area</a:t>
            </a:r>
            <a:endParaRPr lang="en-US">
              <a:ea typeface="Calibri"/>
              <a:cs typeface="Calibri"/>
            </a:endParaRPr>
          </a:p>
        </p:txBody>
      </p:sp>
      <p:sp>
        <p:nvSpPr>
          <p:cNvPr id="9" name="Text Placeholder 8">
            <a:extLst>
              <a:ext uri="{FF2B5EF4-FFF2-40B4-BE49-F238E27FC236}">
                <a16:creationId xmlns:a16="http://schemas.microsoft.com/office/drawing/2014/main" id="{F789F9DC-3824-543B-C483-0E15649700F9}"/>
              </a:ext>
            </a:extLst>
          </p:cNvPr>
          <p:cNvSpPr>
            <a:spLocks noGrp="1"/>
          </p:cNvSpPr>
          <p:nvPr>
            <p:ph type="body" sz="quarter" idx="18"/>
          </p:nvPr>
        </p:nvSpPr>
        <p:spPr/>
        <p:txBody>
          <a:bodyPr>
            <a:normAutofit lnSpcReduction="10000"/>
          </a:bodyPr>
          <a:lstStyle/>
          <a:p>
            <a:r>
              <a:rPr lang="en-US"/>
              <a:t>Timing of Data</a:t>
            </a:r>
          </a:p>
        </p:txBody>
      </p:sp>
      <p:sp>
        <p:nvSpPr>
          <p:cNvPr id="12" name="Text Placeholder 11">
            <a:extLst>
              <a:ext uri="{FF2B5EF4-FFF2-40B4-BE49-F238E27FC236}">
                <a16:creationId xmlns:a16="http://schemas.microsoft.com/office/drawing/2014/main" id="{178AC41B-DC5A-108E-22C6-01F9576B7E0A}"/>
              </a:ext>
            </a:extLst>
          </p:cNvPr>
          <p:cNvSpPr>
            <a:spLocks noGrp="1"/>
          </p:cNvSpPr>
          <p:nvPr>
            <p:ph type="body" sz="quarter" idx="21"/>
          </p:nvPr>
        </p:nvSpPr>
        <p:spPr/>
        <p:txBody>
          <a:bodyPr>
            <a:normAutofit lnSpcReduction="10000"/>
          </a:bodyPr>
          <a:lstStyle/>
          <a:p>
            <a:r>
              <a:rPr lang="en-US"/>
              <a:t>Monthly, typically 3</a:t>
            </a:r>
            <a:r>
              <a:rPr lang="en-US" baseline="30000"/>
              <a:t>rd</a:t>
            </a:r>
            <a:r>
              <a:rPr lang="en-US"/>
              <a:t> Friday of the following month for state data and the following Tuesday for substate data</a:t>
            </a:r>
          </a:p>
          <a:p>
            <a:r>
              <a:rPr lang="en-US"/>
              <a:t>Annual benchmarking process</a:t>
            </a:r>
          </a:p>
        </p:txBody>
      </p:sp>
      <p:sp>
        <p:nvSpPr>
          <p:cNvPr id="15" name="TextBox 14">
            <a:extLst>
              <a:ext uri="{FF2B5EF4-FFF2-40B4-BE49-F238E27FC236}">
                <a16:creationId xmlns:a16="http://schemas.microsoft.com/office/drawing/2014/main" id="{2FED46B3-66D4-4218-200D-9556D722B9F3}"/>
              </a:ext>
            </a:extLst>
          </p:cNvPr>
          <p:cNvSpPr txBox="1"/>
          <p:nvPr/>
        </p:nvSpPr>
        <p:spPr>
          <a:xfrm>
            <a:off x="91835" y="5727301"/>
            <a:ext cx="2417779" cy="584775"/>
          </a:xfrm>
          <a:prstGeom prst="rect">
            <a:avLst/>
          </a:prstGeom>
          <a:noFill/>
        </p:spPr>
        <p:txBody>
          <a:bodyPr wrap="square" rtlCol="0">
            <a:spAutoFit/>
          </a:bodyPr>
          <a:lstStyle/>
          <a:p>
            <a:pPr algn="r"/>
            <a:r>
              <a:rPr lang="en-US" sz="1600" b="1"/>
              <a:t>Links for data &amp; more information:</a:t>
            </a:r>
          </a:p>
        </p:txBody>
      </p:sp>
      <p:sp>
        <p:nvSpPr>
          <p:cNvPr id="13" name="Text Placeholder 12">
            <a:extLst>
              <a:ext uri="{FF2B5EF4-FFF2-40B4-BE49-F238E27FC236}">
                <a16:creationId xmlns:a16="http://schemas.microsoft.com/office/drawing/2014/main" id="{3816F29C-6ABE-7C40-547D-0C978995F351}"/>
              </a:ext>
            </a:extLst>
          </p:cNvPr>
          <p:cNvSpPr>
            <a:spLocks noGrp="1"/>
          </p:cNvSpPr>
          <p:nvPr>
            <p:ph type="body" sz="quarter" idx="22"/>
          </p:nvPr>
        </p:nvSpPr>
        <p:spPr>
          <a:xfrm>
            <a:off x="2684033" y="5793240"/>
            <a:ext cx="3010048" cy="469990"/>
          </a:xfrm>
        </p:spPr>
        <p:txBody>
          <a:bodyPr/>
          <a:lstStyle/>
          <a:p>
            <a:r>
              <a:rPr lang="en-US" b="1">
                <a:hlinkClick r:id="rId3"/>
              </a:rPr>
              <a:t>LAUS Data on DER Site</a:t>
            </a:r>
            <a:endParaRPr lang="en-US" b="1"/>
          </a:p>
        </p:txBody>
      </p:sp>
      <p:sp>
        <p:nvSpPr>
          <p:cNvPr id="14" name="Text Placeholder 13">
            <a:extLst>
              <a:ext uri="{FF2B5EF4-FFF2-40B4-BE49-F238E27FC236}">
                <a16:creationId xmlns:a16="http://schemas.microsoft.com/office/drawing/2014/main" id="{4A6CA989-FE88-4F59-6657-BFA63E7BBE4D}"/>
              </a:ext>
            </a:extLst>
          </p:cNvPr>
          <p:cNvSpPr>
            <a:spLocks noGrp="1"/>
          </p:cNvSpPr>
          <p:nvPr>
            <p:ph type="body" sz="quarter" idx="23"/>
          </p:nvPr>
        </p:nvSpPr>
        <p:spPr/>
        <p:txBody>
          <a:bodyPr/>
          <a:lstStyle/>
          <a:p>
            <a:r>
              <a:rPr lang="en-US" b="1">
                <a:hlinkClick r:id="rId2"/>
              </a:rPr>
              <a:t>LAUS Data on BLS Site</a:t>
            </a:r>
            <a:endParaRPr lang="en-US" b="1"/>
          </a:p>
        </p:txBody>
      </p:sp>
    </p:spTree>
    <p:extLst>
      <p:ext uri="{BB962C8B-B14F-4D97-AF65-F5344CB8AC3E}">
        <p14:creationId xmlns:p14="http://schemas.microsoft.com/office/powerpoint/2010/main" val="22923982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C6EB5-BF8A-00DD-2F6A-3A3C48E4EBDD}"/>
              </a:ext>
            </a:extLst>
          </p:cNvPr>
          <p:cNvSpPr>
            <a:spLocks noGrp="1"/>
          </p:cNvSpPr>
          <p:nvPr>
            <p:ph type="title"/>
          </p:nvPr>
        </p:nvSpPr>
        <p:spPr/>
        <p:txBody>
          <a:bodyPr/>
          <a:lstStyle/>
          <a:p>
            <a:r>
              <a:rPr lang="en-US"/>
              <a:t>LAUS Definitions</a:t>
            </a:r>
          </a:p>
        </p:txBody>
      </p:sp>
      <p:sp>
        <p:nvSpPr>
          <p:cNvPr id="3" name="Content Placeholder 2">
            <a:extLst>
              <a:ext uri="{FF2B5EF4-FFF2-40B4-BE49-F238E27FC236}">
                <a16:creationId xmlns:a16="http://schemas.microsoft.com/office/drawing/2014/main" id="{2BE04F42-234C-0C87-00C8-9CE24EF626D9}"/>
              </a:ext>
            </a:extLst>
          </p:cNvPr>
          <p:cNvSpPr>
            <a:spLocks noGrp="1"/>
          </p:cNvSpPr>
          <p:nvPr>
            <p:ph idx="1"/>
          </p:nvPr>
        </p:nvSpPr>
        <p:spPr>
          <a:xfrm>
            <a:off x="91834" y="681037"/>
            <a:ext cx="12002193" cy="709551"/>
          </a:xfrm>
        </p:spPr>
        <p:txBody>
          <a:bodyPr>
            <a:normAutofit/>
          </a:bodyPr>
          <a:lstStyle/>
          <a:p>
            <a:pPr marL="0" indent="0" algn="ctr">
              <a:buNone/>
            </a:pPr>
            <a:r>
              <a:rPr lang="en-US" sz="2000"/>
              <a:t>Note: The labor force only includes those seeking and available for work. It does not include retired people, family caregivers, and others who are not seeking and/or are unavailable for work.</a:t>
            </a:r>
          </a:p>
        </p:txBody>
      </p:sp>
      <p:sp>
        <p:nvSpPr>
          <p:cNvPr id="4" name="Date Placeholder 3">
            <a:extLst>
              <a:ext uri="{FF2B5EF4-FFF2-40B4-BE49-F238E27FC236}">
                <a16:creationId xmlns:a16="http://schemas.microsoft.com/office/drawing/2014/main" id="{753E20FC-5DB3-C939-CBD9-968C2AEA042D}"/>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4A34A5B9-44E3-17F0-EC84-F154C02C230D}"/>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22</a:t>
            </a:fld>
            <a:endParaRPr lang="en-US"/>
          </a:p>
        </p:txBody>
      </p:sp>
      <p:sp>
        <p:nvSpPr>
          <p:cNvPr id="30" name="TextBox 29">
            <a:extLst>
              <a:ext uri="{FF2B5EF4-FFF2-40B4-BE49-F238E27FC236}">
                <a16:creationId xmlns:a16="http://schemas.microsoft.com/office/drawing/2014/main" id="{5A9B5628-7DD6-2156-29D3-DAE71702FAA2}"/>
              </a:ext>
            </a:extLst>
          </p:cNvPr>
          <p:cNvSpPr txBox="1"/>
          <p:nvPr/>
        </p:nvSpPr>
        <p:spPr>
          <a:xfrm>
            <a:off x="167335" y="5477315"/>
            <a:ext cx="11619197" cy="861774"/>
          </a:xfrm>
          <a:prstGeom prst="rect">
            <a:avLst/>
          </a:prstGeom>
          <a:noFill/>
        </p:spPr>
        <p:txBody>
          <a:bodyPr wrap="square" rtlCol="0">
            <a:spAutoFit/>
          </a:bodyPr>
          <a:lstStyle/>
          <a:p>
            <a:r>
              <a:rPr lang="en-US" sz="1600" b="1" baseline="30000"/>
              <a:t>1</a:t>
            </a:r>
            <a:r>
              <a:rPr lang="en-US" sz="1600"/>
              <a:t>Unemployment includes anyone not currently employed but actively seeking and available for work, regardless of whether they are receiving unemployment insurance benefits. Includes people entering/re-entering the labor force</a:t>
            </a:r>
          </a:p>
          <a:p>
            <a:r>
              <a:rPr lang="en-US" sz="1600" b="1" baseline="30000"/>
              <a:t>2</a:t>
            </a:r>
            <a:r>
              <a:rPr lang="en-US" sz="1600"/>
              <a:t>Civilian, non-institutionalized population 16+ (Bureau of Labor Statistics)</a:t>
            </a:r>
          </a:p>
        </p:txBody>
      </p:sp>
      <p:grpSp>
        <p:nvGrpSpPr>
          <p:cNvPr id="22" name="Group 21" descr="An equation explaining who makes up the Labor Force. Employed Residents + Unemployed Residents = Labor Force">
            <a:extLst>
              <a:ext uri="{FF2B5EF4-FFF2-40B4-BE49-F238E27FC236}">
                <a16:creationId xmlns:a16="http://schemas.microsoft.com/office/drawing/2014/main" id="{98AA0439-CBC9-4B43-F376-2A869E2AC85C}"/>
              </a:ext>
            </a:extLst>
          </p:cNvPr>
          <p:cNvGrpSpPr/>
          <p:nvPr/>
        </p:nvGrpSpPr>
        <p:grpSpPr>
          <a:xfrm>
            <a:off x="167335" y="1472008"/>
            <a:ext cx="11803310" cy="1377308"/>
            <a:chOff x="167335" y="1472008"/>
            <a:chExt cx="11803310" cy="1377308"/>
          </a:xfrm>
        </p:grpSpPr>
        <p:sp>
          <p:nvSpPr>
            <p:cNvPr id="15" name="Rectangle 14">
              <a:extLst>
                <a:ext uri="{FF2B5EF4-FFF2-40B4-BE49-F238E27FC236}">
                  <a16:creationId xmlns:a16="http://schemas.microsoft.com/office/drawing/2014/main" id="{3B735442-97A4-84D2-5423-22BCE57E3EE0}"/>
                </a:ext>
              </a:extLst>
            </p:cNvPr>
            <p:cNvSpPr/>
            <p:nvPr/>
          </p:nvSpPr>
          <p:spPr>
            <a:xfrm>
              <a:off x="167335" y="1472008"/>
              <a:ext cx="11803310" cy="1377308"/>
            </a:xfrm>
            <a:prstGeom prst="rect">
              <a:avLst/>
            </a:prstGeom>
            <a:solidFill>
              <a:srgbClr val="7299BC">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D2D873D4-B743-8C4C-1353-94840AD1AC97}"/>
                </a:ext>
              </a:extLst>
            </p:cNvPr>
            <p:cNvSpPr txBox="1"/>
            <p:nvPr/>
          </p:nvSpPr>
          <p:spPr>
            <a:xfrm>
              <a:off x="825171" y="1821151"/>
              <a:ext cx="2248250" cy="646331"/>
            </a:xfrm>
            <a:prstGeom prst="rect">
              <a:avLst/>
            </a:prstGeom>
            <a:solidFill>
              <a:schemeClr val="bg1"/>
            </a:solidFill>
            <a:ln w="28575">
              <a:solidFill>
                <a:schemeClr val="accent4"/>
              </a:solidFill>
            </a:ln>
          </p:spPr>
          <p:txBody>
            <a:bodyPr wrap="square" rtlCol="0">
              <a:spAutoFit/>
            </a:bodyPr>
            <a:lstStyle/>
            <a:p>
              <a:pPr algn="ctr"/>
              <a:r>
                <a:rPr lang="en-US"/>
                <a:t>Labor </a:t>
              </a:r>
            </a:p>
            <a:p>
              <a:pPr algn="ctr"/>
              <a:r>
                <a:rPr lang="en-US"/>
                <a:t>Force</a:t>
              </a:r>
            </a:p>
          </p:txBody>
        </p:sp>
        <p:sp>
          <p:nvSpPr>
            <p:cNvPr id="7" name="TextBox 6">
              <a:extLst>
                <a:ext uri="{FF2B5EF4-FFF2-40B4-BE49-F238E27FC236}">
                  <a16:creationId xmlns:a16="http://schemas.microsoft.com/office/drawing/2014/main" id="{134D57B4-0177-70B8-7CAF-E53B1E36403D}"/>
                </a:ext>
              </a:extLst>
            </p:cNvPr>
            <p:cNvSpPr txBox="1"/>
            <p:nvPr/>
          </p:nvSpPr>
          <p:spPr>
            <a:xfrm>
              <a:off x="4540719" y="1951348"/>
              <a:ext cx="2248250" cy="369332"/>
            </a:xfrm>
            <a:prstGeom prst="rect">
              <a:avLst/>
            </a:prstGeom>
            <a:solidFill>
              <a:schemeClr val="bg1"/>
            </a:solidFill>
            <a:ln w="28575">
              <a:solidFill>
                <a:schemeClr val="accent4"/>
              </a:solidFill>
            </a:ln>
          </p:spPr>
          <p:txBody>
            <a:bodyPr wrap="square" rtlCol="0">
              <a:spAutoFit/>
            </a:bodyPr>
            <a:lstStyle/>
            <a:p>
              <a:pPr algn="ctr"/>
              <a:r>
                <a:rPr lang="en-US"/>
                <a:t>Employed</a:t>
              </a:r>
            </a:p>
          </p:txBody>
        </p:sp>
        <p:sp>
          <p:nvSpPr>
            <p:cNvPr id="8" name="TextBox 7">
              <a:extLst>
                <a:ext uri="{FF2B5EF4-FFF2-40B4-BE49-F238E27FC236}">
                  <a16:creationId xmlns:a16="http://schemas.microsoft.com/office/drawing/2014/main" id="{B0F5221D-9DFD-5402-A428-96B95E242D27}"/>
                </a:ext>
              </a:extLst>
            </p:cNvPr>
            <p:cNvSpPr txBox="1"/>
            <p:nvPr/>
          </p:nvSpPr>
          <p:spPr>
            <a:xfrm>
              <a:off x="8386449" y="1951348"/>
              <a:ext cx="2248250" cy="369332"/>
            </a:xfrm>
            <a:prstGeom prst="rect">
              <a:avLst/>
            </a:prstGeom>
            <a:solidFill>
              <a:schemeClr val="bg1"/>
            </a:solidFill>
            <a:ln w="28575">
              <a:solidFill>
                <a:schemeClr val="accent4"/>
              </a:solidFill>
            </a:ln>
          </p:spPr>
          <p:txBody>
            <a:bodyPr wrap="square" rtlCol="0">
              <a:spAutoFit/>
            </a:bodyPr>
            <a:lstStyle/>
            <a:p>
              <a:pPr algn="ctr"/>
              <a:r>
                <a:rPr lang="en-US"/>
                <a:t>Unemployed</a:t>
              </a:r>
              <a:r>
                <a:rPr lang="en-US" b="1" baseline="30000"/>
                <a:t>1</a:t>
              </a:r>
              <a:endParaRPr lang="en-US"/>
            </a:p>
          </p:txBody>
        </p:sp>
        <p:sp>
          <p:nvSpPr>
            <p:cNvPr id="18" name="Plus Sign 17">
              <a:extLst>
                <a:ext uri="{FF2B5EF4-FFF2-40B4-BE49-F238E27FC236}">
                  <a16:creationId xmlns:a16="http://schemas.microsoft.com/office/drawing/2014/main" id="{9F9ABF66-AD51-63F7-95E8-CF7FA156C160}"/>
                </a:ext>
              </a:extLst>
            </p:cNvPr>
            <p:cNvSpPr/>
            <p:nvPr/>
          </p:nvSpPr>
          <p:spPr>
            <a:xfrm>
              <a:off x="7283919" y="1821151"/>
              <a:ext cx="645177" cy="657268"/>
            </a:xfrm>
            <a:prstGeom prst="mathPlus">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Equals 18">
              <a:extLst>
                <a:ext uri="{FF2B5EF4-FFF2-40B4-BE49-F238E27FC236}">
                  <a16:creationId xmlns:a16="http://schemas.microsoft.com/office/drawing/2014/main" id="{27B550FE-174A-FA97-6809-F75CBBBA8368}"/>
                </a:ext>
              </a:extLst>
            </p:cNvPr>
            <p:cNvSpPr/>
            <p:nvPr/>
          </p:nvSpPr>
          <p:spPr>
            <a:xfrm>
              <a:off x="3438189" y="1905450"/>
              <a:ext cx="645177" cy="461127"/>
            </a:xfrm>
            <a:prstGeom prst="mathEqual">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24" name="Group 23" descr="An equation explaining what makes up the Labor Force Participation Rate. Labor Force divided by the working age population. ">
            <a:extLst>
              <a:ext uri="{FF2B5EF4-FFF2-40B4-BE49-F238E27FC236}">
                <a16:creationId xmlns:a16="http://schemas.microsoft.com/office/drawing/2014/main" id="{890D8199-62BA-7128-10F8-F4CDD2FA6E3B}"/>
              </a:ext>
            </a:extLst>
          </p:cNvPr>
          <p:cNvGrpSpPr/>
          <p:nvPr/>
        </p:nvGrpSpPr>
        <p:grpSpPr>
          <a:xfrm>
            <a:off x="167335" y="2995734"/>
            <a:ext cx="5763237" cy="2315880"/>
            <a:chOff x="167335" y="2995734"/>
            <a:chExt cx="5763237" cy="2315880"/>
          </a:xfrm>
        </p:grpSpPr>
        <p:sp>
          <p:nvSpPr>
            <p:cNvPr id="16" name="Rectangle 15">
              <a:extLst>
                <a:ext uri="{FF2B5EF4-FFF2-40B4-BE49-F238E27FC236}">
                  <a16:creationId xmlns:a16="http://schemas.microsoft.com/office/drawing/2014/main" id="{59FE8CCB-5BF5-14E3-16FA-59986C58185A}"/>
                </a:ext>
              </a:extLst>
            </p:cNvPr>
            <p:cNvSpPr/>
            <p:nvPr/>
          </p:nvSpPr>
          <p:spPr>
            <a:xfrm>
              <a:off x="167335" y="2995734"/>
              <a:ext cx="5763237" cy="2315880"/>
            </a:xfrm>
            <a:prstGeom prst="rect">
              <a:avLst/>
            </a:prstGeom>
            <a:solidFill>
              <a:srgbClr val="7299BC">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5BB279F9-93BB-1EDF-32B5-AFECA80838AE}"/>
                </a:ext>
              </a:extLst>
            </p:cNvPr>
            <p:cNvSpPr txBox="1"/>
            <p:nvPr/>
          </p:nvSpPr>
          <p:spPr>
            <a:xfrm>
              <a:off x="376690" y="3655990"/>
              <a:ext cx="1954559" cy="923330"/>
            </a:xfrm>
            <a:prstGeom prst="rect">
              <a:avLst/>
            </a:prstGeom>
            <a:solidFill>
              <a:schemeClr val="bg1"/>
            </a:solidFill>
            <a:ln w="28575">
              <a:solidFill>
                <a:schemeClr val="accent4"/>
              </a:solidFill>
            </a:ln>
          </p:spPr>
          <p:txBody>
            <a:bodyPr wrap="square" rtlCol="0">
              <a:spAutoFit/>
            </a:bodyPr>
            <a:lstStyle/>
            <a:p>
              <a:pPr algn="ctr"/>
              <a:r>
                <a:rPr lang="en-US"/>
                <a:t>Labor Force Participation Rate (LFPR)</a:t>
              </a:r>
            </a:p>
          </p:txBody>
        </p:sp>
        <p:sp>
          <p:nvSpPr>
            <p:cNvPr id="10" name="TextBox 9">
              <a:extLst>
                <a:ext uri="{FF2B5EF4-FFF2-40B4-BE49-F238E27FC236}">
                  <a16:creationId xmlns:a16="http://schemas.microsoft.com/office/drawing/2014/main" id="{BF58245D-F790-2BFB-7EC8-C609A511C1B5}"/>
                </a:ext>
              </a:extLst>
            </p:cNvPr>
            <p:cNvSpPr txBox="1"/>
            <p:nvPr/>
          </p:nvSpPr>
          <p:spPr>
            <a:xfrm>
              <a:off x="3379543" y="3463083"/>
              <a:ext cx="2248250" cy="369332"/>
            </a:xfrm>
            <a:prstGeom prst="rect">
              <a:avLst/>
            </a:prstGeom>
            <a:solidFill>
              <a:schemeClr val="bg1"/>
            </a:solidFill>
            <a:ln w="28575">
              <a:solidFill>
                <a:schemeClr val="accent4"/>
              </a:solidFill>
            </a:ln>
          </p:spPr>
          <p:txBody>
            <a:bodyPr wrap="square" rtlCol="0">
              <a:spAutoFit/>
            </a:bodyPr>
            <a:lstStyle/>
            <a:p>
              <a:pPr algn="ctr"/>
              <a:r>
                <a:rPr lang="en-US"/>
                <a:t>Labor Force</a:t>
              </a:r>
            </a:p>
          </p:txBody>
        </p:sp>
        <p:sp>
          <p:nvSpPr>
            <p:cNvPr id="11" name="TextBox 10">
              <a:extLst>
                <a:ext uri="{FF2B5EF4-FFF2-40B4-BE49-F238E27FC236}">
                  <a16:creationId xmlns:a16="http://schemas.microsoft.com/office/drawing/2014/main" id="{B9D1528D-2F7B-01A0-2BC5-41CAE843B377}"/>
                </a:ext>
              </a:extLst>
            </p:cNvPr>
            <p:cNvSpPr txBox="1"/>
            <p:nvPr/>
          </p:nvSpPr>
          <p:spPr>
            <a:xfrm>
              <a:off x="3379543" y="4319193"/>
              <a:ext cx="2248250" cy="646331"/>
            </a:xfrm>
            <a:prstGeom prst="rect">
              <a:avLst/>
            </a:prstGeom>
            <a:solidFill>
              <a:schemeClr val="bg1"/>
            </a:solidFill>
            <a:ln w="28575">
              <a:solidFill>
                <a:schemeClr val="accent4"/>
              </a:solidFill>
            </a:ln>
          </p:spPr>
          <p:txBody>
            <a:bodyPr wrap="square" rtlCol="0">
              <a:spAutoFit/>
            </a:bodyPr>
            <a:lstStyle/>
            <a:p>
              <a:pPr algn="ctr"/>
              <a:r>
                <a:rPr lang="en-US"/>
                <a:t>Working Age Population</a:t>
              </a:r>
              <a:r>
                <a:rPr lang="en-US" baseline="30000"/>
                <a:t>2</a:t>
              </a:r>
            </a:p>
          </p:txBody>
        </p:sp>
        <p:sp>
          <p:nvSpPr>
            <p:cNvPr id="20" name="Equals 19">
              <a:extLst>
                <a:ext uri="{FF2B5EF4-FFF2-40B4-BE49-F238E27FC236}">
                  <a16:creationId xmlns:a16="http://schemas.microsoft.com/office/drawing/2014/main" id="{D6B2B69C-A592-5F87-E595-3585161B4337}"/>
                </a:ext>
              </a:extLst>
            </p:cNvPr>
            <p:cNvSpPr/>
            <p:nvPr/>
          </p:nvSpPr>
          <p:spPr>
            <a:xfrm>
              <a:off x="2496659" y="3858066"/>
              <a:ext cx="645177" cy="461127"/>
            </a:xfrm>
            <a:prstGeom prst="mathEqual">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23" name="Straight Connector 22">
              <a:extLst>
                <a:ext uri="{FF2B5EF4-FFF2-40B4-BE49-F238E27FC236}">
                  <a16:creationId xmlns:a16="http://schemas.microsoft.com/office/drawing/2014/main" id="{189C1C30-D478-F8E9-4A59-FF4C1ACA03AD}"/>
                </a:ext>
              </a:extLst>
            </p:cNvPr>
            <p:cNvCxnSpPr>
              <a:cxnSpLocks/>
            </p:cNvCxnSpPr>
            <p:nvPr/>
          </p:nvCxnSpPr>
          <p:spPr>
            <a:xfrm>
              <a:off x="3299148" y="4078515"/>
              <a:ext cx="2483142" cy="0"/>
            </a:xfrm>
            <a:prstGeom prst="line">
              <a:avLst/>
            </a:prstGeom>
            <a:ln w="1270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6" name="Group 25" descr="An equation explaining the Unemployment Rate calculation. Unemployed Residents divided by labor force equals the Unemployment Rate. ">
            <a:extLst>
              <a:ext uri="{FF2B5EF4-FFF2-40B4-BE49-F238E27FC236}">
                <a16:creationId xmlns:a16="http://schemas.microsoft.com/office/drawing/2014/main" id="{2BF41297-D457-D6B6-7387-D09135A25F49}"/>
              </a:ext>
            </a:extLst>
          </p:cNvPr>
          <p:cNvGrpSpPr/>
          <p:nvPr/>
        </p:nvGrpSpPr>
        <p:grpSpPr>
          <a:xfrm>
            <a:off x="6168183" y="2995734"/>
            <a:ext cx="5763237" cy="2315880"/>
            <a:chOff x="6168183" y="2995734"/>
            <a:chExt cx="5763237" cy="2315880"/>
          </a:xfrm>
        </p:grpSpPr>
        <p:sp>
          <p:nvSpPr>
            <p:cNvPr id="17" name="Rectangle 16">
              <a:extLst>
                <a:ext uri="{FF2B5EF4-FFF2-40B4-BE49-F238E27FC236}">
                  <a16:creationId xmlns:a16="http://schemas.microsoft.com/office/drawing/2014/main" id="{81C404D3-4E05-8B3F-71D1-5161DF634585}"/>
                </a:ext>
              </a:extLst>
            </p:cNvPr>
            <p:cNvSpPr/>
            <p:nvPr/>
          </p:nvSpPr>
          <p:spPr>
            <a:xfrm>
              <a:off x="6168183" y="2995734"/>
              <a:ext cx="5763237" cy="2315880"/>
            </a:xfrm>
            <a:prstGeom prst="rect">
              <a:avLst/>
            </a:prstGeom>
            <a:solidFill>
              <a:srgbClr val="7299BC">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B9F13790-85A1-E45B-CBFE-6C2029759240}"/>
                </a:ext>
              </a:extLst>
            </p:cNvPr>
            <p:cNvSpPr txBox="1"/>
            <p:nvPr/>
          </p:nvSpPr>
          <p:spPr>
            <a:xfrm>
              <a:off x="6506655" y="3786248"/>
              <a:ext cx="1753337" cy="646331"/>
            </a:xfrm>
            <a:prstGeom prst="rect">
              <a:avLst/>
            </a:prstGeom>
            <a:solidFill>
              <a:schemeClr val="bg1"/>
            </a:solidFill>
            <a:ln w="28575">
              <a:solidFill>
                <a:schemeClr val="accent4"/>
              </a:solidFill>
            </a:ln>
          </p:spPr>
          <p:txBody>
            <a:bodyPr wrap="square" rtlCol="0">
              <a:spAutoFit/>
            </a:bodyPr>
            <a:lstStyle/>
            <a:p>
              <a:pPr algn="ctr"/>
              <a:r>
                <a:rPr lang="en-US"/>
                <a:t>Unemployment Rate</a:t>
              </a:r>
            </a:p>
          </p:txBody>
        </p:sp>
        <p:sp>
          <p:nvSpPr>
            <p:cNvPr id="13" name="TextBox 12">
              <a:extLst>
                <a:ext uri="{FF2B5EF4-FFF2-40B4-BE49-F238E27FC236}">
                  <a16:creationId xmlns:a16="http://schemas.microsoft.com/office/drawing/2014/main" id="{03AAB43B-FD51-5EFF-1005-0FC7CBDACCB7}"/>
                </a:ext>
              </a:extLst>
            </p:cNvPr>
            <p:cNvSpPr txBox="1"/>
            <p:nvPr/>
          </p:nvSpPr>
          <p:spPr>
            <a:xfrm>
              <a:off x="9212065" y="3416916"/>
              <a:ext cx="2248250" cy="369332"/>
            </a:xfrm>
            <a:prstGeom prst="rect">
              <a:avLst/>
            </a:prstGeom>
            <a:solidFill>
              <a:schemeClr val="bg1"/>
            </a:solidFill>
            <a:ln w="28575">
              <a:solidFill>
                <a:schemeClr val="accent4"/>
              </a:solidFill>
            </a:ln>
          </p:spPr>
          <p:txBody>
            <a:bodyPr wrap="square" rtlCol="0">
              <a:spAutoFit/>
            </a:bodyPr>
            <a:lstStyle/>
            <a:p>
              <a:pPr algn="ctr"/>
              <a:r>
                <a:rPr lang="en-US"/>
                <a:t>Unemployed</a:t>
              </a:r>
              <a:r>
                <a:rPr lang="en-US" b="1" baseline="30000"/>
                <a:t>1</a:t>
              </a:r>
              <a:endParaRPr lang="en-US"/>
            </a:p>
          </p:txBody>
        </p:sp>
        <p:sp>
          <p:nvSpPr>
            <p:cNvPr id="14" name="TextBox 13">
              <a:extLst>
                <a:ext uri="{FF2B5EF4-FFF2-40B4-BE49-F238E27FC236}">
                  <a16:creationId xmlns:a16="http://schemas.microsoft.com/office/drawing/2014/main" id="{6923B2D1-1EF8-ABAA-D1F5-969FF852668C}"/>
                </a:ext>
              </a:extLst>
            </p:cNvPr>
            <p:cNvSpPr txBox="1"/>
            <p:nvPr/>
          </p:nvSpPr>
          <p:spPr>
            <a:xfrm>
              <a:off x="9212065" y="4319193"/>
              <a:ext cx="2248250" cy="646331"/>
            </a:xfrm>
            <a:prstGeom prst="rect">
              <a:avLst/>
            </a:prstGeom>
            <a:solidFill>
              <a:schemeClr val="bg1"/>
            </a:solidFill>
            <a:ln w="28575">
              <a:solidFill>
                <a:schemeClr val="accent4"/>
              </a:solidFill>
            </a:ln>
          </p:spPr>
          <p:txBody>
            <a:bodyPr wrap="square" rtlCol="0">
              <a:spAutoFit/>
            </a:bodyPr>
            <a:lstStyle/>
            <a:p>
              <a:pPr algn="ctr"/>
              <a:r>
                <a:rPr lang="en-US"/>
                <a:t>Labor </a:t>
              </a:r>
            </a:p>
            <a:p>
              <a:pPr algn="ctr"/>
              <a:r>
                <a:rPr lang="en-US"/>
                <a:t>Force</a:t>
              </a:r>
            </a:p>
          </p:txBody>
        </p:sp>
        <p:sp>
          <p:nvSpPr>
            <p:cNvPr id="21" name="Equals 20">
              <a:extLst>
                <a:ext uri="{FF2B5EF4-FFF2-40B4-BE49-F238E27FC236}">
                  <a16:creationId xmlns:a16="http://schemas.microsoft.com/office/drawing/2014/main" id="{908B80F1-B3C6-0276-624B-D6A50DCF72D0}"/>
                </a:ext>
              </a:extLst>
            </p:cNvPr>
            <p:cNvSpPr/>
            <p:nvPr/>
          </p:nvSpPr>
          <p:spPr>
            <a:xfrm>
              <a:off x="8386449" y="3848272"/>
              <a:ext cx="645177" cy="461127"/>
            </a:xfrm>
            <a:prstGeom prst="mathEqual">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25" name="Straight Connector 24">
              <a:extLst>
                <a:ext uri="{FF2B5EF4-FFF2-40B4-BE49-F238E27FC236}">
                  <a16:creationId xmlns:a16="http://schemas.microsoft.com/office/drawing/2014/main" id="{AE4C1454-9936-C402-06A3-4F719DD88E1C}"/>
                </a:ext>
              </a:extLst>
            </p:cNvPr>
            <p:cNvCxnSpPr>
              <a:cxnSpLocks/>
            </p:cNvCxnSpPr>
            <p:nvPr/>
          </p:nvCxnSpPr>
          <p:spPr>
            <a:xfrm>
              <a:off x="9193539" y="4078515"/>
              <a:ext cx="2285301" cy="0"/>
            </a:xfrm>
            <a:prstGeom prst="line">
              <a:avLst/>
            </a:prstGeom>
            <a:ln w="127000">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4512464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EC529-FF9D-555C-7EEB-2D5E1639A45D}"/>
              </a:ext>
            </a:extLst>
          </p:cNvPr>
          <p:cNvSpPr>
            <a:spLocks noGrp="1"/>
          </p:cNvSpPr>
          <p:nvPr>
            <p:ph type="title"/>
          </p:nvPr>
        </p:nvSpPr>
        <p:spPr/>
        <p:txBody>
          <a:bodyPr>
            <a:normAutofit fontScale="90000"/>
          </a:bodyPr>
          <a:lstStyle/>
          <a:p>
            <a:r>
              <a:rPr lang="en-US"/>
              <a:t>Occupational Employment and Wage Statistics (OEWS)</a:t>
            </a:r>
          </a:p>
        </p:txBody>
      </p:sp>
      <p:sp>
        <p:nvSpPr>
          <p:cNvPr id="6" name="Text Placeholder 5">
            <a:extLst>
              <a:ext uri="{FF2B5EF4-FFF2-40B4-BE49-F238E27FC236}">
                <a16:creationId xmlns:a16="http://schemas.microsoft.com/office/drawing/2014/main" id="{48168E45-F05B-AA6E-A15B-1E813134DF30}"/>
              </a:ext>
            </a:extLst>
          </p:cNvPr>
          <p:cNvSpPr>
            <a:spLocks noGrp="1"/>
          </p:cNvSpPr>
          <p:nvPr>
            <p:ph type="body" sz="quarter" idx="13"/>
          </p:nvPr>
        </p:nvSpPr>
        <p:spPr/>
        <p:txBody>
          <a:bodyPr vert="horz" lIns="91440" tIns="45720" rIns="91440" bIns="45720" rtlCol="0" anchor="t">
            <a:normAutofit/>
          </a:bodyPr>
          <a:lstStyle/>
          <a:p>
            <a:r>
              <a:rPr lang="en-US" b="1"/>
              <a:t>“The Occupational Employment and Wage Statistics (OEWS) program produces employment and wage estimates annually for nearly 830 occupations.” (</a:t>
            </a:r>
            <a:r>
              <a:rPr lang="en-US" b="1">
                <a:hlinkClick r:id="rId3"/>
              </a:rPr>
              <a:t>Bureau of Labor Statistics</a:t>
            </a:r>
            <a:r>
              <a:rPr lang="en-US" b="1"/>
              <a:t>)</a:t>
            </a:r>
          </a:p>
        </p:txBody>
      </p:sp>
      <p:sp>
        <p:nvSpPr>
          <p:cNvPr id="3" name="Content Placeholder 2">
            <a:extLst>
              <a:ext uri="{FF2B5EF4-FFF2-40B4-BE49-F238E27FC236}">
                <a16:creationId xmlns:a16="http://schemas.microsoft.com/office/drawing/2014/main" id="{10EF61BD-074A-8934-A9B1-753F55C4672A}"/>
              </a:ext>
            </a:extLst>
          </p:cNvPr>
          <p:cNvSpPr>
            <a:spLocks noGrp="1"/>
          </p:cNvSpPr>
          <p:nvPr>
            <p:ph idx="1"/>
          </p:nvPr>
        </p:nvSpPr>
        <p:spPr/>
        <p:txBody>
          <a:bodyPr vert="horz" lIns="91440" tIns="45720" rIns="91440" bIns="45720" rtlCol="0" anchor="t">
            <a:normAutofit/>
          </a:bodyPr>
          <a:lstStyle/>
          <a:p>
            <a:r>
              <a:rPr lang="en-US" sz="1400">
                <a:solidFill>
                  <a:srgbClr val="000000"/>
                </a:solidFill>
                <a:ea typeface="Calibri"/>
                <a:cs typeface="Arial"/>
              </a:rPr>
              <a:t>Occupational and wage data is requested for approximately 21,000 Massachusetts establishments over a three-year period. </a:t>
            </a:r>
            <a:r>
              <a:rPr lang="en-US" sz="1400">
                <a:cs typeface="Arial"/>
              </a:rPr>
              <a:t>Sampling is based on the employer's state unemployment insurance tax account including local governments and non-profit organizations. Does NOT include gig workers, military, private households, religious establishments, and most employees that are full time students</a:t>
            </a:r>
            <a:endParaRPr lang="en-US" sz="1400">
              <a:ea typeface="Calibri"/>
              <a:cs typeface="Arial"/>
            </a:endParaRPr>
          </a:p>
          <a:p>
            <a:r>
              <a:rPr lang="en-US" sz="1400">
                <a:cs typeface="Arial"/>
              </a:rPr>
              <a:t>Participation is not currently mandatory in Massachusetts</a:t>
            </a:r>
            <a:endParaRPr lang="en-US" sz="1400">
              <a:ea typeface="Calibri"/>
              <a:cs typeface="Arial"/>
            </a:endParaRPr>
          </a:p>
          <a:p>
            <a:r>
              <a:rPr lang="en-US" sz="1400">
                <a:cs typeface="Arial"/>
              </a:rPr>
              <a:t>Data is published in a way that protects identifiable information of respondents</a:t>
            </a:r>
            <a:endParaRPr lang="en-US" sz="1400">
              <a:ea typeface="Calibri"/>
              <a:cs typeface="Arial"/>
            </a:endParaRPr>
          </a:p>
          <a:p>
            <a:r>
              <a:rPr lang="en-US" sz="1400" b="1">
                <a:ea typeface="Calibri"/>
                <a:cs typeface="Arial"/>
              </a:rPr>
              <a:t>How is this data used? </a:t>
            </a:r>
            <a:r>
              <a:rPr lang="en-US" sz="1400">
                <a:ea typeface="Calibri"/>
                <a:cs typeface="Arial"/>
              </a:rPr>
              <a:t>OEWS data can be used to compare employment and wages across geographic areas, for different occupations, and for occupations across industries. It can be used to determine which jobs pay a living wage in a specific area</a:t>
            </a:r>
          </a:p>
          <a:p>
            <a:r>
              <a:rPr lang="en-US" sz="1400" b="1">
                <a:cs typeface="Arial"/>
              </a:rPr>
              <a:t>PROS</a:t>
            </a:r>
            <a:r>
              <a:rPr lang="en-US" sz="1400">
                <a:cs typeface="Arial"/>
              </a:rPr>
              <a:t>:</a:t>
            </a:r>
            <a:r>
              <a:rPr lang="en-US" sz="1400" b="1">
                <a:cs typeface="Arial"/>
              </a:rPr>
              <a:t> </a:t>
            </a:r>
            <a:r>
              <a:rPr lang="en-US" sz="1400">
                <a:cs typeface="Arial"/>
              </a:rPr>
              <a:t>Important source of wage data; large sample size; lower error ranges</a:t>
            </a:r>
            <a:endParaRPr lang="en-US" sz="1400">
              <a:ea typeface="Calibri"/>
              <a:cs typeface="Arial"/>
            </a:endParaRPr>
          </a:p>
          <a:p>
            <a:r>
              <a:rPr lang="en-US" sz="1400" b="1">
                <a:cs typeface="Arial"/>
              </a:rPr>
              <a:t>CONS</a:t>
            </a:r>
            <a:r>
              <a:rPr lang="en-US" sz="1400">
                <a:cs typeface="Arial"/>
              </a:rPr>
              <a:t>: Publication lag; not a time series</a:t>
            </a:r>
            <a:endParaRPr lang="en-US" sz="2400">
              <a:ea typeface="Calibri"/>
              <a:cs typeface="Arial"/>
            </a:endParaRPr>
          </a:p>
        </p:txBody>
      </p:sp>
      <p:sp>
        <p:nvSpPr>
          <p:cNvPr id="4" name="Date Placeholder 3">
            <a:extLst>
              <a:ext uri="{FF2B5EF4-FFF2-40B4-BE49-F238E27FC236}">
                <a16:creationId xmlns:a16="http://schemas.microsoft.com/office/drawing/2014/main" id="{6CA8E23F-9767-F9F8-772B-C8656E1AF9C0}"/>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727AADC5-C887-DCCB-6F39-804724AEF433}"/>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23</a:t>
            </a:fld>
            <a:endParaRPr lang="en-US"/>
          </a:p>
        </p:txBody>
      </p:sp>
      <p:sp>
        <p:nvSpPr>
          <p:cNvPr id="7" name="Text Placeholder 6">
            <a:extLst>
              <a:ext uri="{FF2B5EF4-FFF2-40B4-BE49-F238E27FC236}">
                <a16:creationId xmlns:a16="http://schemas.microsoft.com/office/drawing/2014/main" id="{24276DD3-D5FF-B4E9-3B5C-4122DEFA3569}"/>
              </a:ext>
            </a:extLst>
          </p:cNvPr>
          <p:cNvSpPr>
            <a:spLocks noGrp="1"/>
          </p:cNvSpPr>
          <p:nvPr>
            <p:ph type="body" sz="quarter" idx="16"/>
          </p:nvPr>
        </p:nvSpPr>
        <p:spPr/>
        <p:txBody>
          <a:bodyPr>
            <a:normAutofit lnSpcReduction="10000"/>
          </a:bodyPr>
          <a:lstStyle/>
          <a:p>
            <a:r>
              <a:rPr lang="en-US"/>
              <a:t>Units of Analysis &amp; Source</a:t>
            </a:r>
          </a:p>
        </p:txBody>
      </p:sp>
      <p:sp>
        <p:nvSpPr>
          <p:cNvPr id="10" name="Text Placeholder 9">
            <a:extLst>
              <a:ext uri="{FF2B5EF4-FFF2-40B4-BE49-F238E27FC236}">
                <a16:creationId xmlns:a16="http://schemas.microsoft.com/office/drawing/2014/main" id="{53C07A32-BF30-8F29-48EF-48E2E79DF140}"/>
              </a:ext>
            </a:extLst>
          </p:cNvPr>
          <p:cNvSpPr>
            <a:spLocks noGrp="1"/>
          </p:cNvSpPr>
          <p:nvPr>
            <p:ph type="body" sz="quarter" idx="19"/>
          </p:nvPr>
        </p:nvSpPr>
        <p:spPr/>
        <p:txBody>
          <a:bodyPr>
            <a:normAutofit lnSpcReduction="10000"/>
          </a:bodyPr>
          <a:lstStyle/>
          <a:p>
            <a:r>
              <a:rPr lang="en-US"/>
              <a:t>Estimates employment (number of jobs) and wages for occupations</a:t>
            </a:r>
          </a:p>
          <a:p>
            <a:r>
              <a:rPr lang="en-US"/>
              <a:t>Source is survey collection of UI covered establishments over several survey panels</a:t>
            </a:r>
          </a:p>
        </p:txBody>
      </p:sp>
      <p:sp>
        <p:nvSpPr>
          <p:cNvPr id="8" name="Text Placeholder 7">
            <a:extLst>
              <a:ext uri="{FF2B5EF4-FFF2-40B4-BE49-F238E27FC236}">
                <a16:creationId xmlns:a16="http://schemas.microsoft.com/office/drawing/2014/main" id="{2CE321AC-51A6-DBD6-577C-0B219CE14189}"/>
              </a:ext>
            </a:extLst>
          </p:cNvPr>
          <p:cNvSpPr>
            <a:spLocks noGrp="1"/>
          </p:cNvSpPr>
          <p:nvPr>
            <p:ph type="body" sz="quarter" idx="17"/>
          </p:nvPr>
        </p:nvSpPr>
        <p:spPr/>
        <p:txBody>
          <a:bodyPr>
            <a:normAutofit lnSpcReduction="10000"/>
          </a:bodyPr>
          <a:lstStyle/>
          <a:p>
            <a:r>
              <a:rPr lang="en-US"/>
              <a:t>Available Geographies</a:t>
            </a:r>
          </a:p>
        </p:txBody>
      </p:sp>
      <p:sp>
        <p:nvSpPr>
          <p:cNvPr id="11" name="Text Placeholder 10">
            <a:extLst>
              <a:ext uri="{FF2B5EF4-FFF2-40B4-BE49-F238E27FC236}">
                <a16:creationId xmlns:a16="http://schemas.microsoft.com/office/drawing/2014/main" id="{C3515BE6-F945-44F7-96F4-FE3C56C80972}"/>
              </a:ext>
            </a:extLst>
          </p:cNvPr>
          <p:cNvSpPr>
            <a:spLocks noGrp="1"/>
          </p:cNvSpPr>
          <p:nvPr>
            <p:ph type="body" sz="quarter" idx="20"/>
          </p:nvPr>
        </p:nvSpPr>
        <p:spPr/>
        <p:txBody>
          <a:bodyPr vert="horz" lIns="91440" tIns="45720" rIns="91440" bIns="45720" rtlCol="0" anchor="t">
            <a:normAutofit/>
          </a:bodyPr>
          <a:lstStyle/>
          <a:p>
            <a:r>
              <a:rPr lang="en-US">
                <a:ea typeface="Calibri"/>
                <a:cs typeface="Calibri"/>
              </a:rPr>
              <a:t>State-wide</a:t>
            </a:r>
          </a:p>
          <a:p>
            <a:r>
              <a:rPr lang="en-US">
                <a:ea typeface="Calibri"/>
                <a:cs typeface="Calibri"/>
              </a:rPr>
              <a:t>County</a:t>
            </a:r>
          </a:p>
          <a:p>
            <a:r>
              <a:rPr lang="en-US">
                <a:ea typeface="Calibri"/>
                <a:cs typeface="Calibri"/>
              </a:rPr>
              <a:t>Metropolitan Statistical Area (MSA) and Micropolitan Statistical Area</a:t>
            </a:r>
          </a:p>
        </p:txBody>
      </p:sp>
      <p:sp>
        <p:nvSpPr>
          <p:cNvPr id="9" name="Text Placeholder 8">
            <a:extLst>
              <a:ext uri="{FF2B5EF4-FFF2-40B4-BE49-F238E27FC236}">
                <a16:creationId xmlns:a16="http://schemas.microsoft.com/office/drawing/2014/main" id="{3F34BBB9-6E7D-49A7-31F8-117F68A3444C}"/>
              </a:ext>
            </a:extLst>
          </p:cNvPr>
          <p:cNvSpPr>
            <a:spLocks noGrp="1"/>
          </p:cNvSpPr>
          <p:nvPr>
            <p:ph type="body" sz="quarter" idx="18"/>
          </p:nvPr>
        </p:nvSpPr>
        <p:spPr/>
        <p:txBody>
          <a:bodyPr>
            <a:normAutofit lnSpcReduction="10000"/>
          </a:bodyPr>
          <a:lstStyle/>
          <a:p>
            <a:r>
              <a:rPr lang="en-US"/>
              <a:t>Timing of Data</a:t>
            </a:r>
          </a:p>
        </p:txBody>
      </p:sp>
      <p:sp>
        <p:nvSpPr>
          <p:cNvPr id="12" name="Text Placeholder 11">
            <a:extLst>
              <a:ext uri="{FF2B5EF4-FFF2-40B4-BE49-F238E27FC236}">
                <a16:creationId xmlns:a16="http://schemas.microsoft.com/office/drawing/2014/main" id="{9B560342-81F2-E704-43D1-2302E12C6A69}"/>
              </a:ext>
            </a:extLst>
          </p:cNvPr>
          <p:cNvSpPr>
            <a:spLocks noGrp="1"/>
          </p:cNvSpPr>
          <p:nvPr>
            <p:ph type="body" sz="quarter" idx="21"/>
          </p:nvPr>
        </p:nvSpPr>
        <p:spPr/>
        <p:txBody>
          <a:bodyPr vert="horz" lIns="91440" tIns="45720" rIns="91440" bIns="45720" rtlCol="0" anchor="t">
            <a:normAutofit/>
          </a:bodyPr>
          <a:lstStyle/>
          <a:p>
            <a:r>
              <a:rPr lang="en-US"/>
              <a:t>Annual publication (usually April)</a:t>
            </a:r>
          </a:p>
          <a:p>
            <a:r>
              <a:rPr lang="en-US"/>
              <a:t>Two semi-annual panels of survey collection (May and November)</a:t>
            </a:r>
            <a:endParaRPr lang="en-US">
              <a:ea typeface="Calibri"/>
              <a:cs typeface="Calibri"/>
            </a:endParaRPr>
          </a:p>
        </p:txBody>
      </p:sp>
      <p:sp>
        <p:nvSpPr>
          <p:cNvPr id="16" name="TextBox 15">
            <a:extLst>
              <a:ext uri="{FF2B5EF4-FFF2-40B4-BE49-F238E27FC236}">
                <a16:creationId xmlns:a16="http://schemas.microsoft.com/office/drawing/2014/main" id="{20A472CC-0276-1A50-0E5B-5AD5FFF5D76A}"/>
              </a:ext>
            </a:extLst>
          </p:cNvPr>
          <p:cNvSpPr txBox="1"/>
          <p:nvPr/>
        </p:nvSpPr>
        <p:spPr>
          <a:xfrm>
            <a:off x="91836" y="5727301"/>
            <a:ext cx="2147444" cy="584775"/>
          </a:xfrm>
          <a:prstGeom prst="rect">
            <a:avLst/>
          </a:prstGeom>
          <a:noFill/>
        </p:spPr>
        <p:txBody>
          <a:bodyPr wrap="square" rtlCol="0">
            <a:spAutoFit/>
          </a:bodyPr>
          <a:lstStyle/>
          <a:p>
            <a:pPr algn="r"/>
            <a:r>
              <a:rPr lang="en-US" sz="1600" b="1"/>
              <a:t>Links for data &amp; more information:</a:t>
            </a:r>
          </a:p>
        </p:txBody>
      </p:sp>
      <p:sp>
        <p:nvSpPr>
          <p:cNvPr id="13" name="Text Placeholder 12">
            <a:extLst>
              <a:ext uri="{FF2B5EF4-FFF2-40B4-BE49-F238E27FC236}">
                <a16:creationId xmlns:a16="http://schemas.microsoft.com/office/drawing/2014/main" id="{CE43AC0D-AF91-27D0-C152-98E5891899A9}"/>
              </a:ext>
            </a:extLst>
          </p:cNvPr>
          <p:cNvSpPr>
            <a:spLocks noGrp="1"/>
          </p:cNvSpPr>
          <p:nvPr>
            <p:ph type="body" sz="quarter" idx="22"/>
          </p:nvPr>
        </p:nvSpPr>
        <p:spPr>
          <a:xfrm>
            <a:off x="2360863" y="5793240"/>
            <a:ext cx="3010048" cy="469990"/>
          </a:xfrm>
        </p:spPr>
        <p:txBody>
          <a:bodyPr>
            <a:normAutofit/>
          </a:bodyPr>
          <a:lstStyle/>
          <a:p>
            <a:r>
              <a:rPr lang="en-US" b="1">
                <a:hlinkClick r:id="rId4"/>
              </a:rPr>
              <a:t>OEWS Data on DER Site</a:t>
            </a:r>
            <a:endParaRPr lang="en-US" b="1"/>
          </a:p>
        </p:txBody>
      </p:sp>
      <p:sp>
        <p:nvSpPr>
          <p:cNvPr id="14" name="Text Placeholder 13">
            <a:extLst>
              <a:ext uri="{FF2B5EF4-FFF2-40B4-BE49-F238E27FC236}">
                <a16:creationId xmlns:a16="http://schemas.microsoft.com/office/drawing/2014/main" id="{E7C790B0-36B8-01E9-CBAC-4E2AA1BAD424}"/>
              </a:ext>
            </a:extLst>
          </p:cNvPr>
          <p:cNvSpPr>
            <a:spLocks noGrp="1"/>
          </p:cNvSpPr>
          <p:nvPr>
            <p:ph type="body" sz="quarter" idx="23"/>
          </p:nvPr>
        </p:nvSpPr>
        <p:spPr>
          <a:xfrm>
            <a:off x="5492495" y="5784694"/>
            <a:ext cx="3010048" cy="469990"/>
          </a:xfrm>
        </p:spPr>
        <p:txBody>
          <a:bodyPr/>
          <a:lstStyle/>
          <a:p>
            <a:r>
              <a:rPr lang="en-US" b="1">
                <a:hlinkClick r:id="rId3"/>
              </a:rPr>
              <a:t>OEWS Data on BLS Site</a:t>
            </a:r>
            <a:endParaRPr lang="en-US" b="1"/>
          </a:p>
        </p:txBody>
      </p:sp>
      <p:sp>
        <p:nvSpPr>
          <p:cNvPr id="15" name="Text Placeholder 13">
            <a:extLst>
              <a:ext uri="{FF2B5EF4-FFF2-40B4-BE49-F238E27FC236}">
                <a16:creationId xmlns:a16="http://schemas.microsoft.com/office/drawing/2014/main" id="{D38B647F-58EB-E1BA-2ADD-55C99D3B71C8}"/>
              </a:ext>
            </a:extLst>
          </p:cNvPr>
          <p:cNvSpPr txBox="1">
            <a:spLocks/>
          </p:cNvSpPr>
          <p:nvPr/>
        </p:nvSpPr>
        <p:spPr>
          <a:xfrm>
            <a:off x="8610600" y="5776148"/>
            <a:ext cx="3363912" cy="469990"/>
          </a:xfrm>
          <a:prstGeom prst="rect">
            <a:avLst/>
          </a:prstGeom>
          <a:solidFill>
            <a:schemeClr val="bg2"/>
          </a:solidFill>
          <a:ln w="57150">
            <a:solidFill>
              <a:schemeClr val="accent2"/>
            </a:solidFill>
          </a:ln>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a:hlinkClick r:id="rId5"/>
              </a:rPr>
              <a:t>OEWS for Employer Participants</a:t>
            </a:r>
            <a:endParaRPr lang="en-US" b="1"/>
          </a:p>
        </p:txBody>
      </p:sp>
    </p:spTree>
    <p:extLst>
      <p:ext uri="{BB962C8B-B14F-4D97-AF65-F5344CB8AC3E}">
        <p14:creationId xmlns:p14="http://schemas.microsoft.com/office/powerpoint/2010/main" val="37830524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B98E1-A5D9-2CA3-D4B7-2240E782B84F}"/>
              </a:ext>
            </a:extLst>
          </p:cNvPr>
          <p:cNvSpPr>
            <a:spLocks noGrp="1"/>
          </p:cNvSpPr>
          <p:nvPr>
            <p:ph type="title"/>
          </p:nvPr>
        </p:nvSpPr>
        <p:spPr/>
        <p:txBody>
          <a:bodyPr>
            <a:normAutofit fontScale="90000"/>
          </a:bodyPr>
          <a:lstStyle/>
          <a:p>
            <a:r>
              <a:rPr lang="en-US"/>
              <a:t>Quarterly Census of Employment and Wages (QCEW)</a:t>
            </a:r>
          </a:p>
        </p:txBody>
      </p:sp>
      <p:sp>
        <p:nvSpPr>
          <p:cNvPr id="6" name="Text Placeholder 5">
            <a:extLst>
              <a:ext uri="{FF2B5EF4-FFF2-40B4-BE49-F238E27FC236}">
                <a16:creationId xmlns:a16="http://schemas.microsoft.com/office/drawing/2014/main" id="{F18EDF34-91C6-0F35-C2CB-17751492B4B8}"/>
              </a:ext>
            </a:extLst>
          </p:cNvPr>
          <p:cNvSpPr>
            <a:spLocks noGrp="1"/>
          </p:cNvSpPr>
          <p:nvPr>
            <p:ph type="body" sz="quarter" idx="13"/>
          </p:nvPr>
        </p:nvSpPr>
        <p:spPr/>
        <p:txBody>
          <a:bodyPr vert="horz" lIns="91440" tIns="45720" rIns="91440" bIns="45720" rtlCol="0" anchor="t">
            <a:normAutofit fontScale="92500"/>
          </a:bodyPr>
          <a:lstStyle/>
          <a:p>
            <a:pPr>
              <a:lnSpc>
                <a:spcPct val="120000"/>
              </a:lnSpc>
            </a:pPr>
            <a:r>
              <a:rPr lang="en-US" sz="1600" b="1"/>
              <a:t>“The Quarterly Census of Employment and Wages (QCEW) program publishes a quarterly count of employment and wages reported by employers covering more than 95% of U.S. jobs at the county, state, and national levels by industry. (</a:t>
            </a:r>
            <a:r>
              <a:rPr lang="en-US" sz="1600" b="1">
                <a:hlinkClick r:id="rId2"/>
              </a:rPr>
              <a:t>Bureau of Labor Statistics</a:t>
            </a:r>
            <a:r>
              <a:rPr lang="en-US" sz="1600" b="1"/>
              <a:t>) </a:t>
            </a:r>
          </a:p>
        </p:txBody>
      </p:sp>
      <p:sp>
        <p:nvSpPr>
          <p:cNvPr id="3" name="Content Placeholder 2">
            <a:extLst>
              <a:ext uri="{FF2B5EF4-FFF2-40B4-BE49-F238E27FC236}">
                <a16:creationId xmlns:a16="http://schemas.microsoft.com/office/drawing/2014/main" id="{63C46A2B-BD1A-CC92-B318-AE99FE94D2F1}"/>
              </a:ext>
            </a:extLst>
          </p:cNvPr>
          <p:cNvSpPr>
            <a:spLocks noGrp="1"/>
          </p:cNvSpPr>
          <p:nvPr>
            <p:ph idx="1"/>
          </p:nvPr>
        </p:nvSpPr>
        <p:spPr/>
        <p:txBody>
          <a:bodyPr vert="horz" lIns="91440" tIns="45720" rIns="91440" bIns="45720" rtlCol="0" anchor="t">
            <a:normAutofit fontScale="85000" lnSpcReduction="10000"/>
          </a:bodyPr>
          <a:lstStyle/>
          <a:p>
            <a:pPr>
              <a:lnSpc>
                <a:spcPct val="120000"/>
              </a:lnSpc>
            </a:pPr>
            <a:r>
              <a:rPr lang="en-US">
                <a:cs typeface="Arial"/>
              </a:rPr>
              <a:t>Excludes unincorporated self-employed, certain farm and domestic workers, proprietors, and railroad workers covered by the railroad UI program as well as members of the armed forces, federal, state, and local elected officials</a:t>
            </a:r>
            <a:endParaRPr lang="en-US">
              <a:ea typeface="Calibri"/>
              <a:cs typeface="Arial"/>
            </a:endParaRPr>
          </a:p>
          <a:p>
            <a:pPr>
              <a:lnSpc>
                <a:spcPct val="120000"/>
              </a:lnSpc>
            </a:pPr>
            <a:r>
              <a:rPr lang="en-US">
                <a:cs typeface="Arial"/>
              </a:rPr>
              <a:t>Data is published in a way that protects identifiable information of respondents</a:t>
            </a:r>
            <a:endParaRPr lang="en-US">
              <a:ea typeface="Calibri"/>
              <a:cs typeface="Arial"/>
            </a:endParaRPr>
          </a:p>
          <a:p>
            <a:pPr>
              <a:lnSpc>
                <a:spcPct val="120000"/>
              </a:lnSpc>
            </a:pPr>
            <a:r>
              <a:rPr lang="en-US" b="1">
                <a:cs typeface="Arial"/>
              </a:rPr>
              <a:t>How is this data used?</a:t>
            </a:r>
            <a:r>
              <a:rPr lang="en-US">
                <a:cs typeface="Arial"/>
              </a:rPr>
              <a:t> QCEW data are widely used by federal statistical agencies, BLS surveys, and other public and private establishments as a basis for their statistics and research publications (</a:t>
            </a:r>
            <a:r>
              <a:rPr lang="en-US">
                <a:cs typeface="Arial"/>
                <a:hlinkClick r:id="rId3"/>
              </a:rPr>
              <a:t>BLS</a:t>
            </a:r>
            <a:r>
              <a:rPr lang="en-US">
                <a:cs typeface="Arial"/>
              </a:rPr>
              <a:t>). It can help data users understand what industries are most prominent in different areas</a:t>
            </a:r>
            <a:endParaRPr lang="en-US">
              <a:ea typeface="Calibri"/>
              <a:cs typeface="Arial"/>
            </a:endParaRPr>
          </a:p>
          <a:p>
            <a:pPr>
              <a:lnSpc>
                <a:spcPct val="120000"/>
              </a:lnSpc>
            </a:pPr>
            <a:r>
              <a:rPr lang="en-US" b="1">
                <a:cs typeface="Arial"/>
              </a:rPr>
              <a:t>PROS</a:t>
            </a:r>
            <a:r>
              <a:rPr lang="en-US">
                <a:cs typeface="Arial"/>
              </a:rPr>
              <a:t>: High quality and quantity of data; consistent history; used to benchmark</a:t>
            </a:r>
            <a:endParaRPr lang="en-US">
              <a:ea typeface="Calibri"/>
              <a:cs typeface="Arial"/>
            </a:endParaRPr>
          </a:p>
          <a:p>
            <a:pPr>
              <a:lnSpc>
                <a:spcPct val="120000"/>
              </a:lnSpc>
            </a:pPr>
            <a:r>
              <a:rPr lang="en-US" b="1">
                <a:cs typeface="Arial"/>
              </a:rPr>
              <a:t>CONS</a:t>
            </a:r>
            <a:r>
              <a:rPr lang="en-US">
                <a:cs typeface="Arial"/>
              </a:rPr>
              <a:t>: Publication lag; not designed to be used for time series analysis</a:t>
            </a:r>
            <a:endParaRPr lang="en-US">
              <a:ea typeface="Calibri"/>
              <a:cs typeface="Arial"/>
            </a:endParaRPr>
          </a:p>
        </p:txBody>
      </p:sp>
      <p:sp>
        <p:nvSpPr>
          <p:cNvPr id="4" name="Date Placeholder 3">
            <a:extLst>
              <a:ext uri="{FF2B5EF4-FFF2-40B4-BE49-F238E27FC236}">
                <a16:creationId xmlns:a16="http://schemas.microsoft.com/office/drawing/2014/main" id="{B2A090D2-FE91-79C4-62D2-E38252F7FEB3}"/>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39608811-C391-C085-6ADF-571ABA48439D}"/>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24</a:t>
            </a:fld>
            <a:endParaRPr lang="en-US"/>
          </a:p>
        </p:txBody>
      </p:sp>
      <p:sp>
        <p:nvSpPr>
          <p:cNvPr id="7" name="Text Placeholder 6">
            <a:extLst>
              <a:ext uri="{FF2B5EF4-FFF2-40B4-BE49-F238E27FC236}">
                <a16:creationId xmlns:a16="http://schemas.microsoft.com/office/drawing/2014/main" id="{F13C35F3-06EB-A295-D5F4-0BF3C83907CD}"/>
              </a:ext>
            </a:extLst>
          </p:cNvPr>
          <p:cNvSpPr>
            <a:spLocks noGrp="1"/>
          </p:cNvSpPr>
          <p:nvPr>
            <p:ph type="body" sz="quarter" idx="16"/>
          </p:nvPr>
        </p:nvSpPr>
        <p:spPr/>
        <p:txBody>
          <a:bodyPr>
            <a:normAutofit lnSpcReduction="10000"/>
          </a:bodyPr>
          <a:lstStyle/>
          <a:p>
            <a:r>
              <a:rPr lang="en-US"/>
              <a:t>Units of Analysis &amp; Source</a:t>
            </a:r>
          </a:p>
        </p:txBody>
      </p:sp>
      <p:sp>
        <p:nvSpPr>
          <p:cNvPr id="10" name="Text Placeholder 9">
            <a:extLst>
              <a:ext uri="{FF2B5EF4-FFF2-40B4-BE49-F238E27FC236}">
                <a16:creationId xmlns:a16="http://schemas.microsoft.com/office/drawing/2014/main" id="{8EEFD63B-64E2-6FA6-0CF9-AB497DC9E977}"/>
              </a:ext>
            </a:extLst>
          </p:cNvPr>
          <p:cNvSpPr>
            <a:spLocks noGrp="1"/>
          </p:cNvSpPr>
          <p:nvPr>
            <p:ph type="body" sz="quarter" idx="19"/>
          </p:nvPr>
        </p:nvSpPr>
        <p:spPr/>
        <p:txBody>
          <a:bodyPr vert="horz" lIns="91440" tIns="45720" rIns="91440" bIns="45720" rtlCol="0" anchor="t">
            <a:normAutofit fontScale="77500" lnSpcReduction="20000"/>
          </a:bodyPr>
          <a:lstStyle/>
          <a:p>
            <a:pPr>
              <a:lnSpc>
                <a:spcPct val="120000"/>
              </a:lnSpc>
            </a:pPr>
            <a:r>
              <a:rPr lang="en-US"/>
              <a:t>Estimates employment (number of jobs), wages, and number of establishments by industry</a:t>
            </a:r>
          </a:p>
          <a:p>
            <a:pPr>
              <a:lnSpc>
                <a:spcPct val="120000"/>
              </a:lnSpc>
            </a:pPr>
            <a:r>
              <a:rPr lang="en-US" sz="1500"/>
              <a:t>Census</a:t>
            </a:r>
            <a:r>
              <a:rPr lang="en-US"/>
              <a:t> of all establishments subject to Unemployment Insurance tax in Massachusetts</a:t>
            </a:r>
            <a:endParaRPr lang="en-US">
              <a:ea typeface="Calibri"/>
              <a:cs typeface="Calibri"/>
            </a:endParaRPr>
          </a:p>
        </p:txBody>
      </p:sp>
      <p:sp>
        <p:nvSpPr>
          <p:cNvPr id="8" name="Text Placeholder 7">
            <a:extLst>
              <a:ext uri="{FF2B5EF4-FFF2-40B4-BE49-F238E27FC236}">
                <a16:creationId xmlns:a16="http://schemas.microsoft.com/office/drawing/2014/main" id="{C7BF1DF8-F44D-8D74-8AD0-2847E0D3EA8F}"/>
              </a:ext>
            </a:extLst>
          </p:cNvPr>
          <p:cNvSpPr>
            <a:spLocks noGrp="1"/>
          </p:cNvSpPr>
          <p:nvPr>
            <p:ph type="body" sz="quarter" idx="17"/>
          </p:nvPr>
        </p:nvSpPr>
        <p:spPr/>
        <p:txBody>
          <a:bodyPr>
            <a:normAutofit lnSpcReduction="10000"/>
          </a:bodyPr>
          <a:lstStyle/>
          <a:p>
            <a:r>
              <a:rPr lang="en-US"/>
              <a:t>Available Geographies</a:t>
            </a:r>
          </a:p>
        </p:txBody>
      </p:sp>
      <p:sp>
        <p:nvSpPr>
          <p:cNvPr id="11" name="Text Placeholder 10">
            <a:extLst>
              <a:ext uri="{FF2B5EF4-FFF2-40B4-BE49-F238E27FC236}">
                <a16:creationId xmlns:a16="http://schemas.microsoft.com/office/drawing/2014/main" id="{8DF53BE5-7DBC-9619-29B7-23F7F3171BA6}"/>
              </a:ext>
            </a:extLst>
          </p:cNvPr>
          <p:cNvSpPr>
            <a:spLocks noGrp="1"/>
          </p:cNvSpPr>
          <p:nvPr>
            <p:ph type="body" sz="quarter" idx="20"/>
          </p:nvPr>
        </p:nvSpPr>
        <p:spPr>
          <a:xfrm>
            <a:off x="9233452" y="2642059"/>
            <a:ext cx="2958548" cy="1190616"/>
          </a:xfrm>
        </p:spPr>
        <p:txBody>
          <a:bodyPr vert="horz" lIns="91440" tIns="45720" rIns="91440" bIns="45720" rtlCol="0" anchor="t">
            <a:normAutofit lnSpcReduction="10000"/>
          </a:bodyPr>
          <a:lstStyle/>
          <a:p>
            <a:pPr>
              <a:lnSpc>
                <a:spcPct val="120000"/>
              </a:lnSpc>
              <a:spcBef>
                <a:spcPts val="0"/>
              </a:spcBef>
            </a:pPr>
            <a:r>
              <a:rPr lang="en-US" sz="1050"/>
              <a:t>State-wide</a:t>
            </a:r>
          </a:p>
          <a:p>
            <a:pPr>
              <a:lnSpc>
                <a:spcPct val="120000"/>
              </a:lnSpc>
              <a:spcBef>
                <a:spcPts val="0"/>
              </a:spcBef>
            </a:pPr>
            <a:r>
              <a:rPr lang="en-US" sz="1050"/>
              <a:t>County</a:t>
            </a:r>
            <a:endParaRPr lang="en-US" sz="1050">
              <a:ea typeface="Calibri"/>
              <a:cs typeface="Calibri"/>
            </a:endParaRPr>
          </a:p>
          <a:p>
            <a:pPr>
              <a:lnSpc>
                <a:spcPct val="120000"/>
              </a:lnSpc>
            </a:pPr>
            <a:r>
              <a:rPr lang="en-US" sz="1050"/>
              <a:t>Metropolitan Statistical Area (MSA) and Micropolitan Statistical area</a:t>
            </a:r>
            <a:endParaRPr lang="en-US" sz="1050">
              <a:ea typeface="Calibri"/>
              <a:cs typeface="Calibri"/>
            </a:endParaRPr>
          </a:p>
          <a:p>
            <a:pPr>
              <a:lnSpc>
                <a:spcPct val="120000"/>
              </a:lnSpc>
            </a:pPr>
            <a:r>
              <a:rPr lang="en-US" sz="1050"/>
              <a:t>Workforce Development Area (WDA)</a:t>
            </a:r>
            <a:endParaRPr lang="en-US" sz="1050">
              <a:ea typeface="Calibri"/>
              <a:cs typeface="Calibri"/>
            </a:endParaRPr>
          </a:p>
          <a:p>
            <a:pPr>
              <a:lnSpc>
                <a:spcPct val="120000"/>
              </a:lnSpc>
              <a:spcBef>
                <a:spcPts val="0"/>
              </a:spcBef>
            </a:pPr>
            <a:r>
              <a:rPr lang="en-US" sz="1050"/>
              <a:t>City/Town</a:t>
            </a:r>
            <a:endParaRPr lang="en-US" sz="1050">
              <a:ea typeface="Calibri"/>
              <a:cs typeface="Calibri"/>
            </a:endParaRPr>
          </a:p>
        </p:txBody>
      </p:sp>
      <p:sp>
        <p:nvSpPr>
          <p:cNvPr id="9" name="Text Placeholder 8">
            <a:extLst>
              <a:ext uri="{FF2B5EF4-FFF2-40B4-BE49-F238E27FC236}">
                <a16:creationId xmlns:a16="http://schemas.microsoft.com/office/drawing/2014/main" id="{8368CB89-91C3-7999-1313-A7FB804DFFF5}"/>
              </a:ext>
            </a:extLst>
          </p:cNvPr>
          <p:cNvSpPr>
            <a:spLocks noGrp="1"/>
          </p:cNvSpPr>
          <p:nvPr>
            <p:ph type="body" sz="quarter" idx="18"/>
          </p:nvPr>
        </p:nvSpPr>
        <p:spPr/>
        <p:txBody>
          <a:bodyPr>
            <a:normAutofit lnSpcReduction="10000"/>
          </a:bodyPr>
          <a:lstStyle/>
          <a:p>
            <a:r>
              <a:rPr lang="en-US"/>
              <a:t>Timing of Data</a:t>
            </a:r>
          </a:p>
        </p:txBody>
      </p:sp>
      <p:sp>
        <p:nvSpPr>
          <p:cNvPr id="12" name="Text Placeholder 11">
            <a:extLst>
              <a:ext uri="{FF2B5EF4-FFF2-40B4-BE49-F238E27FC236}">
                <a16:creationId xmlns:a16="http://schemas.microsoft.com/office/drawing/2014/main" id="{12DC806A-012E-E778-6A4E-BFCA5E1E0010}"/>
              </a:ext>
            </a:extLst>
          </p:cNvPr>
          <p:cNvSpPr>
            <a:spLocks noGrp="1"/>
          </p:cNvSpPr>
          <p:nvPr>
            <p:ph type="body" sz="quarter" idx="21"/>
          </p:nvPr>
        </p:nvSpPr>
        <p:spPr/>
        <p:txBody>
          <a:bodyPr vert="horz" lIns="91440" tIns="45720" rIns="91440" bIns="45720" rtlCol="0" anchor="t">
            <a:normAutofit fontScale="92500"/>
          </a:bodyPr>
          <a:lstStyle/>
          <a:p>
            <a:r>
              <a:rPr lang="en-US"/>
              <a:t>Quarterly data published within 6 months after the end of referenced quarter</a:t>
            </a:r>
            <a:endParaRPr lang="en-US">
              <a:ea typeface="Calibri"/>
              <a:cs typeface="Calibri"/>
            </a:endParaRPr>
          </a:p>
          <a:p>
            <a:r>
              <a:rPr lang="en-US"/>
              <a:t>Annual reports released about 8 months after the end of referenced year</a:t>
            </a:r>
            <a:endParaRPr lang="en-US">
              <a:ea typeface="Calibri"/>
              <a:cs typeface="Calibri"/>
            </a:endParaRPr>
          </a:p>
        </p:txBody>
      </p:sp>
      <p:sp>
        <p:nvSpPr>
          <p:cNvPr id="15" name="TextBox 14">
            <a:extLst>
              <a:ext uri="{FF2B5EF4-FFF2-40B4-BE49-F238E27FC236}">
                <a16:creationId xmlns:a16="http://schemas.microsoft.com/office/drawing/2014/main" id="{34405BD1-0107-65CF-BA68-0BB0E3918303}"/>
              </a:ext>
            </a:extLst>
          </p:cNvPr>
          <p:cNvSpPr txBox="1"/>
          <p:nvPr/>
        </p:nvSpPr>
        <p:spPr>
          <a:xfrm>
            <a:off x="91835" y="5727301"/>
            <a:ext cx="2417779" cy="584775"/>
          </a:xfrm>
          <a:prstGeom prst="rect">
            <a:avLst/>
          </a:prstGeom>
          <a:noFill/>
        </p:spPr>
        <p:txBody>
          <a:bodyPr wrap="square" rtlCol="0">
            <a:spAutoFit/>
          </a:bodyPr>
          <a:lstStyle/>
          <a:p>
            <a:pPr algn="r"/>
            <a:r>
              <a:rPr lang="en-US" sz="1600" b="1"/>
              <a:t>Links for data &amp; more information:</a:t>
            </a:r>
          </a:p>
        </p:txBody>
      </p:sp>
      <p:sp>
        <p:nvSpPr>
          <p:cNvPr id="13" name="Text Placeholder 12">
            <a:extLst>
              <a:ext uri="{FF2B5EF4-FFF2-40B4-BE49-F238E27FC236}">
                <a16:creationId xmlns:a16="http://schemas.microsoft.com/office/drawing/2014/main" id="{EDBF49F4-EAC1-AF64-E615-3A004C3AB3FA}"/>
              </a:ext>
            </a:extLst>
          </p:cNvPr>
          <p:cNvSpPr>
            <a:spLocks noGrp="1"/>
          </p:cNvSpPr>
          <p:nvPr>
            <p:ph type="body" sz="quarter" idx="22"/>
          </p:nvPr>
        </p:nvSpPr>
        <p:spPr/>
        <p:txBody>
          <a:bodyPr/>
          <a:lstStyle/>
          <a:p>
            <a:r>
              <a:rPr lang="en-US" b="1">
                <a:hlinkClick r:id="rId4"/>
              </a:rPr>
              <a:t>QCEW Data on DER Site</a:t>
            </a:r>
            <a:endParaRPr lang="en-US" b="1"/>
          </a:p>
        </p:txBody>
      </p:sp>
      <p:sp>
        <p:nvSpPr>
          <p:cNvPr id="14" name="Text Placeholder 13">
            <a:extLst>
              <a:ext uri="{FF2B5EF4-FFF2-40B4-BE49-F238E27FC236}">
                <a16:creationId xmlns:a16="http://schemas.microsoft.com/office/drawing/2014/main" id="{1FED82DF-2178-7B94-DC09-4626A8DDCD64}"/>
              </a:ext>
            </a:extLst>
          </p:cNvPr>
          <p:cNvSpPr>
            <a:spLocks noGrp="1"/>
          </p:cNvSpPr>
          <p:nvPr>
            <p:ph type="body" sz="quarter" idx="23"/>
          </p:nvPr>
        </p:nvSpPr>
        <p:spPr/>
        <p:txBody>
          <a:bodyPr/>
          <a:lstStyle/>
          <a:p>
            <a:r>
              <a:rPr lang="en-US" b="1">
                <a:hlinkClick r:id="rId5"/>
              </a:rPr>
              <a:t>QCEW Data on BLS Site</a:t>
            </a:r>
            <a:endParaRPr lang="en-US" b="1"/>
          </a:p>
        </p:txBody>
      </p:sp>
    </p:spTree>
    <p:extLst>
      <p:ext uri="{BB962C8B-B14F-4D97-AF65-F5344CB8AC3E}">
        <p14:creationId xmlns:p14="http://schemas.microsoft.com/office/powerpoint/2010/main" val="30430366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FAF58-DC89-2D6A-3424-C1506BB4DDD9}"/>
              </a:ext>
            </a:extLst>
          </p:cNvPr>
          <p:cNvSpPr>
            <a:spLocks noGrp="1"/>
          </p:cNvSpPr>
          <p:nvPr>
            <p:ph type="title"/>
          </p:nvPr>
        </p:nvSpPr>
        <p:spPr/>
        <p:txBody>
          <a:bodyPr>
            <a:normAutofit/>
          </a:bodyPr>
          <a:lstStyle/>
          <a:p>
            <a:r>
              <a:rPr lang="en-US"/>
              <a:t>Staffing Patterns</a:t>
            </a:r>
          </a:p>
        </p:txBody>
      </p:sp>
      <p:sp>
        <p:nvSpPr>
          <p:cNvPr id="6" name="Text Placeholder 5">
            <a:extLst>
              <a:ext uri="{FF2B5EF4-FFF2-40B4-BE49-F238E27FC236}">
                <a16:creationId xmlns:a16="http://schemas.microsoft.com/office/drawing/2014/main" id="{D95CE5CA-9779-7B43-7FE4-56770C0532A1}"/>
              </a:ext>
            </a:extLst>
          </p:cNvPr>
          <p:cNvSpPr>
            <a:spLocks noGrp="1"/>
          </p:cNvSpPr>
          <p:nvPr>
            <p:ph type="body" sz="quarter" idx="13"/>
          </p:nvPr>
        </p:nvSpPr>
        <p:spPr>
          <a:xfrm>
            <a:off x="91835" y="888765"/>
            <a:ext cx="7548104" cy="1255920"/>
          </a:xfrm>
        </p:spPr>
        <p:txBody>
          <a:bodyPr>
            <a:normAutofit fontScale="77500" lnSpcReduction="20000"/>
          </a:bodyPr>
          <a:lstStyle/>
          <a:p>
            <a:pPr>
              <a:lnSpc>
                <a:spcPct val="110000"/>
              </a:lnSpc>
            </a:pPr>
            <a:r>
              <a:rPr lang="en-US" b="1"/>
              <a:t>Industry staffing pattern data includes the distribution of occupations working within an industry. Occupation staffing pattern data includes the distribution of an occupation across industries. Both types of staffing patterns estimates employment (number of jobs) and hourly or annual wages (mean, median, experienced, and entry)​.  </a:t>
            </a:r>
          </a:p>
        </p:txBody>
      </p:sp>
      <p:sp>
        <p:nvSpPr>
          <p:cNvPr id="3" name="Content Placeholder 2">
            <a:extLst>
              <a:ext uri="{FF2B5EF4-FFF2-40B4-BE49-F238E27FC236}">
                <a16:creationId xmlns:a16="http://schemas.microsoft.com/office/drawing/2014/main" id="{107B6E50-D01E-FF7B-68F1-2EF304657934}"/>
              </a:ext>
            </a:extLst>
          </p:cNvPr>
          <p:cNvSpPr>
            <a:spLocks noGrp="1"/>
          </p:cNvSpPr>
          <p:nvPr>
            <p:ph idx="1"/>
          </p:nvPr>
        </p:nvSpPr>
        <p:spPr>
          <a:xfrm>
            <a:off x="147864" y="2147429"/>
            <a:ext cx="7492075" cy="1752218"/>
          </a:xfrm>
        </p:spPr>
        <p:txBody>
          <a:bodyPr vert="horz" lIns="91440" tIns="45720" rIns="91440" bIns="45720" rtlCol="0" anchor="t">
            <a:normAutofit/>
          </a:bodyPr>
          <a:lstStyle/>
          <a:p>
            <a:r>
              <a:rPr lang="en-US" sz="1600">
                <a:cs typeface="Arial"/>
              </a:rPr>
              <a:t>The Local Employment and Wage Information System (LEWIS) is used to provide the staffing patterns for sub-state projections</a:t>
            </a:r>
            <a:endParaRPr lang="en-US" sz="1600">
              <a:ea typeface="Calibri"/>
              <a:cs typeface="Arial"/>
            </a:endParaRPr>
          </a:p>
          <a:p>
            <a:r>
              <a:rPr lang="en-US" sz="1600" b="1">
                <a:ea typeface="Calibri"/>
                <a:cs typeface="Arial"/>
              </a:rPr>
              <a:t>How is this data used?</a:t>
            </a:r>
            <a:r>
              <a:rPr lang="en-US" sz="1600">
                <a:ea typeface="Calibri"/>
                <a:cs typeface="Arial"/>
              </a:rPr>
              <a:t> Staffing pattern data </a:t>
            </a:r>
            <a:r>
              <a:rPr lang="en-US" sz="1600">
                <a:ea typeface="Calibri"/>
                <a:cs typeface="Calibri"/>
              </a:rPr>
              <a:t>can be used to link occupations and industries together, helping to identify how occupations are distributed across and within industries</a:t>
            </a:r>
          </a:p>
        </p:txBody>
      </p:sp>
      <p:sp>
        <p:nvSpPr>
          <p:cNvPr id="4" name="Date Placeholder 3">
            <a:extLst>
              <a:ext uri="{FF2B5EF4-FFF2-40B4-BE49-F238E27FC236}">
                <a16:creationId xmlns:a16="http://schemas.microsoft.com/office/drawing/2014/main" id="{AE247924-DF08-FB13-0D60-2CBDEB4F9537}"/>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DA644CBC-48AF-D85B-D841-88C635B8CEEF}"/>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25</a:t>
            </a:fld>
            <a:endParaRPr lang="en-US"/>
          </a:p>
        </p:txBody>
      </p:sp>
      <p:sp>
        <p:nvSpPr>
          <p:cNvPr id="7" name="Text Placeholder 6">
            <a:extLst>
              <a:ext uri="{FF2B5EF4-FFF2-40B4-BE49-F238E27FC236}">
                <a16:creationId xmlns:a16="http://schemas.microsoft.com/office/drawing/2014/main" id="{5674F52B-9FA7-4BFA-853C-477FDE7B56B0}"/>
              </a:ext>
            </a:extLst>
          </p:cNvPr>
          <p:cNvSpPr>
            <a:spLocks noGrp="1"/>
          </p:cNvSpPr>
          <p:nvPr>
            <p:ph type="body" sz="quarter" idx="16"/>
          </p:nvPr>
        </p:nvSpPr>
        <p:spPr/>
        <p:txBody>
          <a:bodyPr>
            <a:normAutofit lnSpcReduction="10000"/>
          </a:bodyPr>
          <a:lstStyle/>
          <a:p>
            <a:r>
              <a:rPr lang="en-US"/>
              <a:t>Units of Analysis &amp; Source</a:t>
            </a:r>
          </a:p>
        </p:txBody>
      </p:sp>
      <p:sp>
        <p:nvSpPr>
          <p:cNvPr id="10" name="Text Placeholder 9">
            <a:extLst>
              <a:ext uri="{FF2B5EF4-FFF2-40B4-BE49-F238E27FC236}">
                <a16:creationId xmlns:a16="http://schemas.microsoft.com/office/drawing/2014/main" id="{21AD46EE-BC96-1ECF-232C-2FDA34E4A213}"/>
              </a:ext>
            </a:extLst>
          </p:cNvPr>
          <p:cNvSpPr>
            <a:spLocks noGrp="1"/>
          </p:cNvSpPr>
          <p:nvPr>
            <p:ph type="body" sz="quarter" idx="19"/>
          </p:nvPr>
        </p:nvSpPr>
        <p:spPr/>
        <p:txBody>
          <a:bodyPr>
            <a:normAutofit lnSpcReduction="10000"/>
          </a:bodyPr>
          <a:lstStyle/>
          <a:p>
            <a:r>
              <a:rPr lang="en-US"/>
              <a:t>Estimates employment (number of jobs) and hourly or annual wages (mean, median, experienced, and entry)​</a:t>
            </a:r>
          </a:p>
          <a:p>
            <a:r>
              <a:rPr lang="en-US"/>
              <a:t>Uses OEWS Data</a:t>
            </a:r>
          </a:p>
        </p:txBody>
      </p:sp>
      <p:sp>
        <p:nvSpPr>
          <p:cNvPr id="8" name="Text Placeholder 7">
            <a:extLst>
              <a:ext uri="{FF2B5EF4-FFF2-40B4-BE49-F238E27FC236}">
                <a16:creationId xmlns:a16="http://schemas.microsoft.com/office/drawing/2014/main" id="{63AD8695-C7F3-47A0-E58F-968895E339D5}"/>
              </a:ext>
            </a:extLst>
          </p:cNvPr>
          <p:cNvSpPr>
            <a:spLocks noGrp="1"/>
          </p:cNvSpPr>
          <p:nvPr>
            <p:ph type="body" sz="quarter" idx="17"/>
          </p:nvPr>
        </p:nvSpPr>
        <p:spPr/>
        <p:txBody>
          <a:bodyPr>
            <a:normAutofit lnSpcReduction="10000"/>
          </a:bodyPr>
          <a:lstStyle/>
          <a:p>
            <a:r>
              <a:rPr lang="en-US"/>
              <a:t>Available Geographies</a:t>
            </a:r>
          </a:p>
        </p:txBody>
      </p:sp>
      <p:sp>
        <p:nvSpPr>
          <p:cNvPr id="11" name="Text Placeholder 10">
            <a:extLst>
              <a:ext uri="{FF2B5EF4-FFF2-40B4-BE49-F238E27FC236}">
                <a16:creationId xmlns:a16="http://schemas.microsoft.com/office/drawing/2014/main" id="{92729FC1-C043-CD11-8F3A-FBAFC932D5F5}"/>
              </a:ext>
            </a:extLst>
          </p:cNvPr>
          <p:cNvSpPr>
            <a:spLocks noGrp="1"/>
          </p:cNvSpPr>
          <p:nvPr>
            <p:ph type="body" sz="quarter" idx="20"/>
          </p:nvPr>
        </p:nvSpPr>
        <p:spPr/>
        <p:txBody>
          <a:bodyPr vert="horz" lIns="91440" tIns="45720" rIns="91440" bIns="45720" rtlCol="0" anchor="t">
            <a:normAutofit/>
          </a:bodyPr>
          <a:lstStyle/>
          <a:p>
            <a:r>
              <a:rPr lang="en-US"/>
              <a:t>State-wide</a:t>
            </a:r>
            <a:endParaRPr lang="en-US">
              <a:ea typeface="Calibri"/>
              <a:cs typeface="Calibri"/>
            </a:endParaRPr>
          </a:p>
          <a:p>
            <a:pPr>
              <a:lnSpc>
                <a:spcPct val="120000"/>
              </a:lnSpc>
            </a:pPr>
            <a:r>
              <a:rPr lang="en-US"/>
              <a:t>County</a:t>
            </a:r>
            <a:endParaRPr lang="en-US">
              <a:ea typeface="Calibri"/>
              <a:cs typeface="Calibri"/>
            </a:endParaRPr>
          </a:p>
          <a:p>
            <a:pPr>
              <a:lnSpc>
                <a:spcPct val="120000"/>
              </a:lnSpc>
            </a:pPr>
            <a:r>
              <a:rPr lang="en-US"/>
              <a:t>Metropolitan Statistical Area (MSA) and Micropolitan Statistical area</a:t>
            </a:r>
            <a:endParaRPr lang="en-US">
              <a:ea typeface="Calibri"/>
              <a:cs typeface="Calibri"/>
            </a:endParaRPr>
          </a:p>
        </p:txBody>
      </p:sp>
      <p:sp>
        <p:nvSpPr>
          <p:cNvPr id="9" name="Text Placeholder 8">
            <a:extLst>
              <a:ext uri="{FF2B5EF4-FFF2-40B4-BE49-F238E27FC236}">
                <a16:creationId xmlns:a16="http://schemas.microsoft.com/office/drawing/2014/main" id="{B030143C-0491-BBCF-1F34-8CC629B20205}"/>
              </a:ext>
            </a:extLst>
          </p:cNvPr>
          <p:cNvSpPr>
            <a:spLocks noGrp="1"/>
          </p:cNvSpPr>
          <p:nvPr>
            <p:ph type="body" sz="quarter" idx="18"/>
          </p:nvPr>
        </p:nvSpPr>
        <p:spPr/>
        <p:txBody>
          <a:bodyPr>
            <a:normAutofit lnSpcReduction="10000"/>
          </a:bodyPr>
          <a:lstStyle/>
          <a:p>
            <a:r>
              <a:rPr lang="en-US"/>
              <a:t>Timing of Data</a:t>
            </a:r>
          </a:p>
        </p:txBody>
      </p:sp>
      <p:sp>
        <p:nvSpPr>
          <p:cNvPr id="12" name="Text Placeholder 11">
            <a:extLst>
              <a:ext uri="{FF2B5EF4-FFF2-40B4-BE49-F238E27FC236}">
                <a16:creationId xmlns:a16="http://schemas.microsoft.com/office/drawing/2014/main" id="{E73F120C-6BDC-6330-A322-704C14520595}"/>
              </a:ext>
            </a:extLst>
          </p:cNvPr>
          <p:cNvSpPr>
            <a:spLocks noGrp="1"/>
          </p:cNvSpPr>
          <p:nvPr>
            <p:ph type="body" sz="quarter" idx="21"/>
          </p:nvPr>
        </p:nvSpPr>
        <p:spPr/>
        <p:txBody>
          <a:bodyPr/>
          <a:lstStyle/>
          <a:p>
            <a:r>
              <a:rPr lang="en-US"/>
              <a:t>Released annually in spring</a:t>
            </a:r>
          </a:p>
        </p:txBody>
      </p:sp>
      <p:sp>
        <p:nvSpPr>
          <p:cNvPr id="17" name="TextBox 16">
            <a:extLst>
              <a:ext uri="{FF2B5EF4-FFF2-40B4-BE49-F238E27FC236}">
                <a16:creationId xmlns:a16="http://schemas.microsoft.com/office/drawing/2014/main" id="{4EC1A953-0ACD-64A6-098E-DBCA7FB4FD8D}"/>
              </a:ext>
            </a:extLst>
          </p:cNvPr>
          <p:cNvSpPr txBox="1"/>
          <p:nvPr/>
        </p:nvSpPr>
        <p:spPr>
          <a:xfrm>
            <a:off x="4386936" y="3890419"/>
            <a:ext cx="3252941" cy="338554"/>
          </a:xfrm>
          <a:prstGeom prst="rect">
            <a:avLst/>
          </a:prstGeom>
          <a:noFill/>
        </p:spPr>
        <p:txBody>
          <a:bodyPr wrap="square" rtlCol="0">
            <a:spAutoFit/>
          </a:bodyPr>
          <a:lstStyle/>
          <a:p>
            <a:pPr algn="ctr"/>
            <a:r>
              <a:rPr lang="en-US" sz="1600" b="1"/>
              <a:t>Links for data &amp; more information:</a:t>
            </a:r>
          </a:p>
        </p:txBody>
      </p:sp>
      <p:sp>
        <p:nvSpPr>
          <p:cNvPr id="13" name="Text Placeholder 12">
            <a:extLst>
              <a:ext uri="{FF2B5EF4-FFF2-40B4-BE49-F238E27FC236}">
                <a16:creationId xmlns:a16="http://schemas.microsoft.com/office/drawing/2014/main" id="{D9A53264-78EE-AEC7-72F2-7F6F019FCA8B}"/>
              </a:ext>
            </a:extLst>
          </p:cNvPr>
          <p:cNvSpPr>
            <a:spLocks noGrp="1"/>
          </p:cNvSpPr>
          <p:nvPr>
            <p:ph type="body" sz="quarter" idx="22"/>
          </p:nvPr>
        </p:nvSpPr>
        <p:spPr>
          <a:xfrm>
            <a:off x="4590976" y="4261443"/>
            <a:ext cx="3010048" cy="825851"/>
          </a:xfrm>
        </p:spPr>
        <p:txBody>
          <a:bodyPr>
            <a:normAutofit/>
          </a:bodyPr>
          <a:lstStyle/>
          <a:p>
            <a:r>
              <a:rPr lang="en-US" b="1">
                <a:hlinkClick r:id="rId2"/>
              </a:rPr>
              <a:t>Industry Staffing Patterns and Technical Notes</a:t>
            </a:r>
            <a:endParaRPr lang="en-US" b="1"/>
          </a:p>
        </p:txBody>
      </p:sp>
      <p:sp>
        <p:nvSpPr>
          <p:cNvPr id="14" name="Text Placeholder 13">
            <a:extLst>
              <a:ext uri="{FF2B5EF4-FFF2-40B4-BE49-F238E27FC236}">
                <a16:creationId xmlns:a16="http://schemas.microsoft.com/office/drawing/2014/main" id="{F3A3813D-A924-D265-3F8D-94A946EC3132}"/>
              </a:ext>
            </a:extLst>
          </p:cNvPr>
          <p:cNvSpPr>
            <a:spLocks noGrp="1"/>
          </p:cNvSpPr>
          <p:nvPr>
            <p:ph type="body" sz="quarter" idx="23"/>
          </p:nvPr>
        </p:nvSpPr>
        <p:spPr>
          <a:xfrm>
            <a:off x="4590976" y="5242700"/>
            <a:ext cx="3010048" cy="822255"/>
          </a:xfrm>
        </p:spPr>
        <p:txBody>
          <a:bodyPr>
            <a:normAutofit/>
          </a:bodyPr>
          <a:lstStyle/>
          <a:p>
            <a:r>
              <a:rPr lang="en-US" b="1">
                <a:hlinkClick r:id="rId3"/>
              </a:rPr>
              <a:t>Occupational Staffing Patterns and Technical Notes</a:t>
            </a:r>
            <a:endParaRPr lang="en-US" b="1"/>
          </a:p>
        </p:txBody>
      </p:sp>
      <p:pic>
        <p:nvPicPr>
          <p:cNvPr id="15" name="Graphic 14">
            <a:extLst>
              <a:ext uri="{FF2B5EF4-FFF2-40B4-BE49-F238E27FC236}">
                <a16:creationId xmlns:a16="http://schemas.microsoft.com/office/drawing/2014/main" id="{B8FF1D68-8A02-C178-C3DB-73A572714A81}"/>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616617" y="4070187"/>
            <a:ext cx="1203129" cy="1203129"/>
          </a:xfrm>
          <a:prstGeom prst="rect">
            <a:avLst/>
          </a:prstGeom>
        </p:spPr>
      </p:pic>
      <p:pic>
        <p:nvPicPr>
          <p:cNvPr id="16" name="Graphic 15">
            <a:extLst>
              <a:ext uri="{FF2B5EF4-FFF2-40B4-BE49-F238E27FC236}">
                <a16:creationId xmlns:a16="http://schemas.microsoft.com/office/drawing/2014/main" id="{52F6931B-E7A6-9F00-888A-E3E77E5A1290}"/>
              </a:ex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5465" y="3980993"/>
            <a:ext cx="1381515" cy="1381515"/>
          </a:xfrm>
          <a:prstGeom prst="rect">
            <a:avLst/>
          </a:prstGeom>
        </p:spPr>
      </p:pic>
      <p:sp>
        <p:nvSpPr>
          <p:cNvPr id="18" name="TextBox 17">
            <a:extLst>
              <a:ext uri="{FF2B5EF4-FFF2-40B4-BE49-F238E27FC236}">
                <a16:creationId xmlns:a16="http://schemas.microsoft.com/office/drawing/2014/main" id="{285AD937-ACE6-89CF-B6B6-393338D4F9F7}"/>
              </a:ext>
              <a:ext uri="{C183D7F6-B498-43B3-948B-1728B52AA6E4}">
                <adec:decorative xmlns:adec="http://schemas.microsoft.com/office/drawing/2017/decorative" val="1"/>
              </a:ext>
            </a:extLst>
          </p:cNvPr>
          <p:cNvSpPr txBox="1"/>
          <p:nvPr/>
        </p:nvSpPr>
        <p:spPr>
          <a:xfrm>
            <a:off x="143036" y="5268170"/>
            <a:ext cx="1295409" cy="646331"/>
          </a:xfrm>
          <a:prstGeom prst="rect">
            <a:avLst/>
          </a:prstGeom>
          <a:noFill/>
        </p:spPr>
        <p:txBody>
          <a:bodyPr wrap="square" rtlCol="0">
            <a:spAutoFit/>
          </a:bodyPr>
          <a:lstStyle/>
          <a:p>
            <a:pPr algn="ctr"/>
            <a:r>
              <a:rPr lang="en-US" b="1"/>
              <a:t>Industry</a:t>
            </a:r>
          </a:p>
          <a:p>
            <a:pPr algn="ctr"/>
            <a:r>
              <a:rPr lang="en-US" b="1"/>
              <a:t>(NAICS)</a:t>
            </a:r>
          </a:p>
        </p:txBody>
      </p:sp>
      <p:sp>
        <p:nvSpPr>
          <p:cNvPr id="19" name="TextBox 18">
            <a:extLst>
              <a:ext uri="{FF2B5EF4-FFF2-40B4-BE49-F238E27FC236}">
                <a16:creationId xmlns:a16="http://schemas.microsoft.com/office/drawing/2014/main" id="{F3EFB413-0928-CBBC-8CA6-C13022A3CE23}"/>
              </a:ext>
              <a:ext uri="{C183D7F6-B498-43B3-948B-1728B52AA6E4}">
                <adec:decorative xmlns:adec="http://schemas.microsoft.com/office/drawing/2017/decorative" val="1"/>
              </a:ext>
            </a:extLst>
          </p:cNvPr>
          <p:cNvSpPr txBox="1"/>
          <p:nvPr/>
        </p:nvSpPr>
        <p:spPr>
          <a:xfrm>
            <a:off x="2570478" y="5268169"/>
            <a:ext cx="1295409" cy="646331"/>
          </a:xfrm>
          <a:prstGeom prst="rect">
            <a:avLst/>
          </a:prstGeom>
          <a:noFill/>
        </p:spPr>
        <p:txBody>
          <a:bodyPr wrap="square" rtlCol="0">
            <a:spAutoFit/>
          </a:bodyPr>
          <a:lstStyle/>
          <a:p>
            <a:pPr algn="ctr"/>
            <a:r>
              <a:rPr lang="en-US" b="1"/>
              <a:t>Occupation</a:t>
            </a:r>
          </a:p>
          <a:p>
            <a:pPr algn="ctr"/>
            <a:r>
              <a:rPr lang="en-US" b="1"/>
              <a:t>(SOC)</a:t>
            </a:r>
          </a:p>
        </p:txBody>
      </p:sp>
      <p:pic>
        <p:nvPicPr>
          <p:cNvPr id="20" name="Graphic 19">
            <a:extLst>
              <a:ext uri="{FF2B5EF4-FFF2-40B4-BE49-F238E27FC236}">
                <a16:creationId xmlns:a16="http://schemas.microsoft.com/office/drawing/2014/main" id="{EA413666-AF63-52DE-1E7B-F815414CBCE9}"/>
              </a:ext>
              <a:ext uri="{C183D7F6-B498-43B3-948B-1728B52AA6E4}">
                <adec:decorative xmlns:adec="http://schemas.microsoft.com/office/drawing/2017/decorative" val="1"/>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rot="-2700000">
            <a:off x="1615888" y="4294094"/>
            <a:ext cx="914400" cy="914400"/>
          </a:xfrm>
          <a:prstGeom prst="rect">
            <a:avLst/>
          </a:prstGeom>
        </p:spPr>
      </p:pic>
    </p:spTree>
    <p:extLst>
      <p:ext uri="{BB962C8B-B14F-4D97-AF65-F5344CB8AC3E}">
        <p14:creationId xmlns:p14="http://schemas.microsoft.com/office/powerpoint/2010/main" val="7461962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7C8B8F-4AC5-463F-2717-C075AF0D0BBD}"/>
              </a:ext>
            </a:extLst>
          </p:cNvPr>
          <p:cNvSpPr>
            <a:spLocks noGrp="1"/>
          </p:cNvSpPr>
          <p:nvPr>
            <p:ph type="title"/>
          </p:nvPr>
        </p:nvSpPr>
        <p:spPr/>
        <p:txBody>
          <a:bodyPr/>
          <a:lstStyle/>
          <a:p>
            <a:r>
              <a:rPr lang="en-US"/>
              <a:t>Employment Projections</a:t>
            </a:r>
          </a:p>
        </p:txBody>
      </p:sp>
      <p:sp>
        <p:nvSpPr>
          <p:cNvPr id="4" name="Date Placeholder 3">
            <a:extLst>
              <a:ext uri="{FF2B5EF4-FFF2-40B4-BE49-F238E27FC236}">
                <a16:creationId xmlns:a16="http://schemas.microsoft.com/office/drawing/2014/main" id="{3C0712FF-8891-9411-23A0-CF575265B118}"/>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70A1D14C-C7D8-0722-F24C-D7B19503597F}"/>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26</a:t>
            </a:fld>
            <a:endParaRPr lang="en-US"/>
          </a:p>
        </p:txBody>
      </p:sp>
      <p:sp>
        <p:nvSpPr>
          <p:cNvPr id="6" name="Text Placeholder 5">
            <a:extLst>
              <a:ext uri="{FF2B5EF4-FFF2-40B4-BE49-F238E27FC236}">
                <a16:creationId xmlns:a16="http://schemas.microsoft.com/office/drawing/2014/main" id="{4730F085-2F59-974B-126D-BDD505FE86EC}"/>
              </a:ext>
            </a:extLst>
          </p:cNvPr>
          <p:cNvSpPr>
            <a:spLocks noGrp="1"/>
          </p:cNvSpPr>
          <p:nvPr>
            <p:ph type="body" sz="quarter" idx="13"/>
          </p:nvPr>
        </p:nvSpPr>
        <p:spPr>
          <a:xfrm>
            <a:off x="91835" y="877559"/>
            <a:ext cx="7650748" cy="2282553"/>
          </a:xfrm>
          <a:solidFill>
            <a:schemeClr val="accent1">
              <a:lumMod val="20000"/>
              <a:lumOff val="80000"/>
            </a:schemeClr>
          </a:solidFill>
        </p:spPr>
        <p:txBody>
          <a:bodyPr vert="horz" lIns="91440" tIns="45720" rIns="91440" bIns="45720" rtlCol="0" anchor="t">
            <a:normAutofit fontScale="92500" lnSpcReduction="20000"/>
          </a:bodyPr>
          <a:lstStyle/>
          <a:p>
            <a:pPr marL="285750" indent="-285750">
              <a:lnSpc>
                <a:spcPct val="120000"/>
              </a:lnSpc>
              <a:buFont typeface="Arial" panose="020B0604020202020204" pitchFamily="34" charset="0"/>
              <a:buChar char="•"/>
            </a:pPr>
            <a:r>
              <a:rPr lang="en-US" sz="1600"/>
              <a:t>"Projections are used to identify in-demand industries and occupations for career guidance; to plan employment, education and training, and economic development programs; as supporting documentation to apply for Federal grants; and for many other purposes..." (Employment and Training Administration)</a:t>
            </a:r>
            <a:endParaRPr lang="en-US" sz="1600">
              <a:cs typeface="Calibri"/>
            </a:endParaRPr>
          </a:p>
          <a:p>
            <a:pPr marL="285750" indent="-285750">
              <a:lnSpc>
                <a:spcPct val="120000"/>
              </a:lnSpc>
              <a:buFont typeface="Arial" panose="020B0604020202020204" pitchFamily="34" charset="0"/>
              <a:buChar char="•"/>
            </a:pPr>
            <a:r>
              <a:rPr lang="en-US" sz="1600"/>
              <a:t>Although produced using BLS projections methodology, these are not official BLS estimates</a:t>
            </a:r>
          </a:p>
          <a:p>
            <a:pPr marL="285750" indent="-285750">
              <a:lnSpc>
                <a:spcPct val="120000"/>
              </a:lnSpc>
              <a:buFont typeface="Arial" panose="020B0604020202020204" pitchFamily="34" charset="0"/>
              <a:buChar char="•"/>
            </a:pPr>
            <a:r>
              <a:rPr lang="en-US" sz="1600" b="1">
                <a:ea typeface="Calibri"/>
                <a:cs typeface="Calibri"/>
              </a:rPr>
              <a:t>How is this data used?</a:t>
            </a:r>
            <a:r>
              <a:rPr lang="en-US" sz="1600">
                <a:ea typeface="Calibri"/>
                <a:cs typeface="Calibri"/>
              </a:rPr>
              <a:t> Employment projections provide an estimate of how different occupations and industries are projected to change in the future and can be used to guide decision making</a:t>
            </a:r>
            <a:endParaRPr lang="en-US" sz="1200">
              <a:ea typeface="Calibri"/>
              <a:cs typeface="Calibri"/>
            </a:endParaRPr>
          </a:p>
        </p:txBody>
      </p:sp>
      <p:sp>
        <p:nvSpPr>
          <p:cNvPr id="7" name="Text Placeholder 6">
            <a:extLst>
              <a:ext uri="{FF2B5EF4-FFF2-40B4-BE49-F238E27FC236}">
                <a16:creationId xmlns:a16="http://schemas.microsoft.com/office/drawing/2014/main" id="{14CBB6DA-8076-3BBC-FAB7-C3FA3EF75AE0}"/>
              </a:ext>
            </a:extLst>
          </p:cNvPr>
          <p:cNvSpPr>
            <a:spLocks noGrp="1"/>
          </p:cNvSpPr>
          <p:nvPr>
            <p:ph type="body" sz="quarter" idx="16"/>
          </p:nvPr>
        </p:nvSpPr>
        <p:spPr/>
        <p:txBody>
          <a:bodyPr>
            <a:normAutofit lnSpcReduction="10000"/>
          </a:bodyPr>
          <a:lstStyle/>
          <a:p>
            <a:r>
              <a:rPr lang="en-US"/>
              <a:t>Units of Analysis &amp; Source</a:t>
            </a:r>
          </a:p>
        </p:txBody>
      </p:sp>
      <p:sp>
        <p:nvSpPr>
          <p:cNvPr id="10" name="Text Placeholder 9">
            <a:extLst>
              <a:ext uri="{FF2B5EF4-FFF2-40B4-BE49-F238E27FC236}">
                <a16:creationId xmlns:a16="http://schemas.microsoft.com/office/drawing/2014/main" id="{28918F63-D24B-30FD-B4DE-3427E95F7771}"/>
              </a:ext>
            </a:extLst>
          </p:cNvPr>
          <p:cNvSpPr>
            <a:spLocks noGrp="1"/>
          </p:cNvSpPr>
          <p:nvPr>
            <p:ph type="body" sz="quarter" idx="19"/>
          </p:nvPr>
        </p:nvSpPr>
        <p:spPr/>
        <p:txBody>
          <a:bodyPr>
            <a:normAutofit lnSpcReduction="10000"/>
          </a:bodyPr>
          <a:lstStyle/>
          <a:p>
            <a:r>
              <a:rPr lang="en-US"/>
              <a:t>Estimates employment (number of jobs)</a:t>
            </a:r>
          </a:p>
          <a:p>
            <a:r>
              <a:rPr lang="en-US"/>
              <a:t>Identifies fastest growing occupations and industries</a:t>
            </a:r>
          </a:p>
          <a:p>
            <a:r>
              <a:rPr lang="en-US"/>
              <a:t>Uses OEWS Data/Staffing Patterns</a:t>
            </a:r>
          </a:p>
        </p:txBody>
      </p:sp>
      <p:sp>
        <p:nvSpPr>
          <p:cNvPr id="8" name="Text Placeholder 7">
            <a:extLst>
              <a:ext uri="{FF2B5EF4-FFF2-40B4-BE49-F238E27FC236}">
                <a16:creationId xmlns:a16="http://schemas.microsoft.com/office/drawing/2014/main" id="{BF33451D-4F5B-B0F9-5C54-807AD3183676}"/>
              </a:ext>
            </a:extLst>
          </p:cNvPr>
          <p:cNvSpPr>
            <a:spLocks noGrp="1"/>
          </p:cNvSpPr>
          <p:nvPr>
            <p:ph type="body" sz="quarter" idx="17"/>
          </p:nvPr>
        </p:nvSpPr>
        <p:spPr/>
        <p:txBody>
          <a:bodyPr>
            <a:normAutofit lnSpcReduction="10000"/>
          </a:bodyPr>
          <a:lstStyle/>
          <a:p>
            <a:r>
              <a:rPr lang="en-US"/>
              <a:t>Available Geographies</a:t>
            </a:r>
          </a:p>
        </p:txBody>
      </p:sp>
      <p:sp>
        <p:nvSpPr>
          <p:cNvPr id="11" name="Text Placeholder 10">
            <a:extLst>
              <a:ext uri="{FF2B5EF4-FFF2-40B4-BE49-F238E27FC236}">
                <a16:creationId xmlns:a16="http://schemas.microsoft.com/office/drawing/2014/main" id="{E9005349-CA55-0C20-5884-E9DEAE59E6FB}"/>
              </a:ext>
            </a:extLst>
          </p:cNvPr>
          <p:cNvSpPr>
            <a:spLocks noGrp="1"/>
          </p:cNvSpPr>
          <p:nvPr>
            <p:ph type="body" sz="quarter" idx="20"/>
          </p:nvPr>
        </p:nvSpPr>
        <p:spPr/>
        <p:txBody>
          <a:bodyPr vert="horz" lIns="91440" tIns="45720" rIns="91440" bIns="45720" rtlCol="0" anchor="t">
            <a:normAutofit/>
          </a:bodyPr>
          <a:lstStyle/>
          <a:p>
            <a:r>
              <a:rPr lang="en-US"/>
              <a:t>State-wide</a:t>
            </a:r>
          </a:p>
          <a:p>
            <a:r>
              <a:rPr lang="en-US">
                <a:ea typeface="Calibri"/>
                <a:cs typeface="Calibri"/>
              </a:rPr>
              <a:t>Workforce Development Areas (WDAs) (transitioning to Counties in 2026)</a:t>
            </a:r>
            <a:endParaRPr lang="en-US"/>
          </a:p>
        </p:txBody>
      </p:sp>
      <p:sp>
        <p:nvSpPr>
          <p:cNvPr id="9" name="Text Placeholder 8">
            <a:extLst>
              <a:ext uri="{FF2B5EF4-FFF2-40B4-BE49-F238E27FC236}">
                <a16:creationId xmlns:a16="http://schemas.microsoft.com/office/drawing/2014/main" id="{5D119E94-1D6F-6602-4B85-3C3D85AEF789}"/>
              </a:ext>
            </a:extLst>
          </p:cNvPr>
          <p:cNvSpPr>
            <a:spLocks noGrp="1"/>
          </p:cNvSpPr>
          <p:nvPr>
            <p:ph type="body" sz="quarter" idx="18"/>
          </p:nvPr>
        </p:nvSpPr>
        <p:spPr/>
        <p:txBody>
          <a:bodyPr>
            <a:normAutofit lnSpcReduction="10000"/>
          </a:bodyPr>
          <a:lstStyle/>
          <a:p>
            <a:r>
              <a:rPr lang="en-US"/>
              <a:t>Timing of Data</a:t>
            </a:r>
          </a:p>
        </p:txBody>
      </p:sp>
      <p:sp>
        <p:nvSpPr>
          <p:cNvPr id="12" name="Text Placeholder 11">
            <a:extLst>
              <a:ext uri="{FF2B5EF4-FFF2-40B4-BE49-F238E27FC236}">
                <a16:creationId xmlns:a16="http://schemas.microsoft.com/office/drawing/2014/main" id="{F22340F0-BF4F-16D6-42E3-1CCAC352D310}"/>
              </a:ext>
            </a:extLst>
          </p:cNvPr>
          <p:cNvSpPr>
            <a:spLocks noGrp="1"/>
          </p:cNvSpPr>
          <p:nvPr>
            <p:ph type="body" sz="quarter" idx="21"/>
          </p:nvPr>
        </p:nvSpPr>
        <p:spPr/>
        <p:txBody>
          <a:bodyPr/>
          <a:lstStyle/>
          <a:p>
            <a:r>
              <a:rPr lang="en-US"/>
              <a:t>Semi-annual releases, typically in spring/summer</a:t>
            </a:r>
          </a:p>
          <a:p>
            <a:r>
              <a:rPr lang="en-US"/>
              <a:t>Short-term projections cover 2 years</a:t>
            </a:r>
          </a:p>
          <a:p>
            <a:r>
              <a:rPr lang="en-US"/>
              <a:t>Long-term projections cover 10 years</a:t>
            </a:r>
          </a:p>
        </p:txBody>
      </p:sp>
      <p:sp>
        <p:nvSpPr>
          <p:cNvPr id="3" name="TextBox 2">
            <a:extLst>
              <a:ext uri="{FF2B5EF4-FFF2-40B4-BE49-F238E27FC236}">
                <a16:creationId xmlns:a16="http://schemas.microsoft.com/office/drawing/2014/main" id="{8D56B6A7-1BE8-8234-ECA7-5DE21CCC6CF7}"/>
              </a:ext>
            </a:extLst>
          </p:cNvPr>
          <p:cNvSpPr txBox="1"/>
          <p:nvPr/>
        </p:nvSpPr>
        <p:spPr>
          <a:xfrm>
            <a:off x="1852759" y="3272121"/>
            <a:ext cx="3252941" cy="338554"/>
          </a:xfrm>
          <a:prstGeom prst="rect">
            <a:avLst/>
          </a:prstGeom>
          <a:noFill/>
        </p:spPr>
        <p:txBody>
          <a:bodyPr wrap="square" rtlCol="0">
            <a:spAutoFit/>
          </a:bodyPr>
          <a:lstStyle/>
          <a:p>
            <a:pPr algn="ctr"/>
            <a:r>
              <a:rPr lang="en-US" sz="1600" b="1"/>
              <a:t>Links for data &amp; more information:</a:t>
            </a:r>
          </a:p>
        </p:txBody>
      </p:sp>
      <p:sp>
        <p:nvSpPr>
          <p:cNvPr id="13" name="Text Placeholder 12">
            <a:extLst>
              <a:ext uri="{FF2B5EF4-FFF2-40B4-BE49-F238E27FC236}">
                <a16:creationId xmlns:a16="http://schemas.microsoft.com/office/drawing/2014/main" id="{E31451CE-1280-4696-75E5-2584F2922F39}"/>
              </a:ext>
            </a:extLst>
          </p:cNvPr>
          <p:cNvSpPr>
            <a:spLocks noGrp="1"/>
          </p:cNvSpPr>
          <p:nvPr>
            <p:ph type="body" sz="quarter" idx="22"/>
          </p:nvPr>
        </p:nvSpPr>
        <p:spPr>
          <a:xfrm>
            <a:off x="469182" y="3693929"/>
            <a:ext cx="3010048" cy="667636"/>
          </a:xfrm>
        </p:spPr>
        <p:txBody>
          <a:bodyPr>
            <a:normAutofit/>
          </a:bodyPr>
          <a:lstStyle/>
          <a:p>
            <a:pPr>
              <a:lnSpc>
                <a:spcPct val="100000"/>
              </a:lnSpc>
              <a:spcBef>
                <a:spcPts val="0"/>
              </a:spcBef>
            </a:pPr>
            <a:r>
              <a:rPr lang="en-US" b="1">
                <a:hlinkClick r:id="rId2"/>
              </a:rPr>
              <a:t>Short-Term</a:t>
            </a:r>
          </a:p>
          <a:p>
            <a:pPr>
              <a:lnSpc>
                <a:spcPct val="100000"/>
              </a:lnSpc>
              <a:spcBef>
                <a:spcPts val="0"/>
              </a:spcBef>
            </a:pPr>
            <a:r>
              <a:rPr lang="en-US" b="1">
                <a:hlinkClick r:id="rId2"/>
              </a:rPr>
              <a:t>Occupational Projections</a:t>
            </a:r>
            <a:endParaRPr lang="en-US" b="1"/>
          </a:p>
        </p:txBody>
      </p:sp>
      <p:sp>
        <p:nvSpPr>
          <p:cNvPr id="18" name="Text Placeholder 12">
            <a:extLst>
              <a:ext uri="{FF2B5EF4-FFF2-40B4-BE49-F238E27FC236}">
                <a16:creationId xmlns:a16="http://schemas.microsoft.com/office/drawing/2014/main" id="{8A46705F-6711-1333-F18A-2EA28A0DCCC2}"/>
              </a:ext>
            </a:extLst>
          </p:cNvPr>
          <p:cNvSpPr txBox="1">
            <a:spLocks/>
          </p:cNvSpPr>
          <p:nvPr/>
        </p:nvSpPr>
        <p:spPr>
          <a:xfrm>
            <a:off x="3718942" y="3693929"/>
            <a:ext cx="3010048" cy="667636"/>
          </a:xfrm>
          <a:prstGeom prst="rect">
            <a:avLst/>
          </a:prstGeom>
          <a:solidFill>
            <a:schemeClr val="bg2"/>
          </a:solidFill>
          <a:ln w="57150">
            <a:solidFill>
              <a:schemeClr val="accent2"/>
            </a:solidFill>
          </a:ln>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r>
              <a:rPr lang="en-US" b="1">
                <a:hlinkClick r:id="rId3"/>
              </a:rPr>
              <a:t>Short-Term</a:t>
            </a:r>
          </a:p>
          <a:p>
            <a:pPr>
              <a:lnSpc>
                <a:spcPct val="100000"/>
              </a:lnSpc>
              <a:spcBef>
                <a:spcPts val="0"/>
              </a:spcBef>
            </a:pPr>
            <a:r>
              <a:rPr lang="en-US" b="1">
                <a:hlinkClick r:id="rId3"/>
              </a:rPr>
              <a:t>Industry Projections</a:t>
            </a:r>
            <a:endParaRPr lang="en-US" b="1"/>
          </a:p>
        </p:txBody>
      </p:sp>
      <p:sp>
        <p:nvSpPr>
          <p:cNvPr id="20" name="Text Placeholder 12">
            <a:extLst>
              <a:ext uri="{FF2B5EF4-FFF2-40B4-BE49-F238E27FC236}">
                <a16:creationId xmlns:a16="http://schemas.microsoft.com/office/drawing/2014/main" id="{EFD2E562-0B3C-6D7A-1E18-364BB5CE00DA}"/>
              </a:ext>
            </a:extLst>
          </p:cNvPr>
          <p:cNvSpPr txBox="1">
            <a:spLocks/>
          </p:cNvSpPr>
          <p:nvPr/>
        </p:nvSpPr>
        <p:spPr>
          <a:xfrm>
            <a:off x="469182" y="4523690"/>
            <a:ext cx="3010048" cy="667636"/>
          </a:xfrm>
          <a:prstGeom prst="rect">
            <a:avLst/>
          </a:prstGeom>
          <a:solidFill>
            <a:schemeClr val="bg2"/>
          </a:solidFill>
          <a:ln w="57150">
            <a:solidFill>
              <a:schemeClr val="accent2"/>
            </a:solidFill>
          </a:ln>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r>
              <a:rPr lang="en-US" b="1">
                <a:hlinkClick r:id="rId4"/>
              </a:rPr>
              <a:t>Long-Term</a:t>
            </a:r>
          </a:p>
          <a:p>
            <a:pPr>
              <a:lnSpc>
                <a:spcPct val="100000"/>
              </a:lnSpc>
              <a:spcBef>
                <a:spcPts val="0"/>
              </a:spcBef>
            </a:pPr>
            <a:r>
              <a:rPr lang="en-US" b="1">
                <a:hlinkClick r:id="rId4"/>
              </a:rPr>
              <a:t>Occupational Projections</a:t>
            </a:r>
            <a:endParaRPr lang="en-US" b="1"/>
          </a:p>
        </p:txBody>
      </p:sp>
      <p:sp>
        <p:nvSpPr>
          <p:cNvPr id="19" name="Text Placeholder 12">
            <a:extLst>
              <a:ext uri="{FF2B5EF4-FFF2-40B4-BE49-F238E27FC236}">
                <a16:creationId xmlns:a16="http://schemas.microsoft.com/office/drawing/2014/main" id="{05E4A7DD-B33A-3349-168F-4845BC2EF849}"/>
              </a:ext>
            </a:extLst>
          </p:cNvPr>
          <p:cNvSpPr txBox="1">
            <a:spLocks/>
          </p:cNvSpPr>
          <p:nvPr/>
        </p:nvSpPr>
        <p:spPr>
          <a:xfrm>
            <a:off x="3718941" y="4509739"/>
            <a:ext cx="3010048" cy="667636"/>
          </a:xfrm>
          <a:prstGeom prst="rect">
            <a:avLst/>
          </a:prstGeom>
          <a:solidFill>
            <a:schemeClr val="bg2"/>
          </a:solidFill>
          <a:ln w="57150">
            <a:solidFill>
              <a:schemeClr val="accent2"/>
            </a:solidFill>
          </a:ln>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r>
              <a:rPr lang="en-US" b="1">
                <a:hlinkClick r:id="rId5"/>
              </a:rPr>
              <a:t>Long-Term</a:t>
            </a:r>
          </a:p>
          <a:p>
            <a:pPr>
              <a:lnSpc>
                <a:spcPct val="100000"/>
              </a:lnSpc>
              <a:spcBef>
                <a:spcPts val="0"/>
              </a:spcBef>
            </a:pPr>
            <a:r>
              <a:rPr lang="en-US" b="1">
                <a:hlinkClick r:id="rId5"/>
              </a:rPr>
              <a:t>Industry Projections</a:t>
            </a:r>
            <a:endParaRPr lang="en-US" b="1"/>
          </a:p>
        </p:txBody>
      </p:sp>
      <p:sp>
        <p:nvSpPr>
          <p:cNvPr id="14" name="Text Placeholder 13">
            <a:extLst>
              <a:ext uri="{FF2B5EF4-FFF2-40B4-BE49-F238E27FC236}">
                <a16:creationId xmlns:a16="http://schemas.microsoft.com/office/drawing/2014/main" id="{822CD679-C56D-31BE-B177-B9015FB52121}"/>
              </a:ext>
            </a:extLst>
          </p:cNvPr>
          <p:cNvSpPr>
            <a:spLocks noGrp="1"/>
          </p:cNvSpPr>
          <p:nvPr>
            <p:ph type="body" sz="quarter" idx="23"/>
          </p:nvPr>
        </p:nvSpPr>
        <p:spPr>
          <a:xfrm>
            <a:off x="1374443" y="5426600"/>
            <a:ext cx="4688997" cy="525341"/>
          </a:xfrm>
        </p:spPr>
        <p:txBody>
          <a:bodyPr>
            <a:normAutofit/>
          </a:bodyPr>
          <a:lstStyle/>
          <a:p>
            <a:r>
              <a:rPr lang="en-US" b="1">
                <a:hlinkClick r:id="rId6"/>
              </a:rPr>
              <a:t>Projections Methodology Information from BLS</a:t>
            </a:r>
            <a:endParaRPr lang="en-US" b="1"/>
          </a:p>
        </p:txBody>
      </p:sp>
    </p:spTree>
    <p:extLst>
      <p:ext uri="{BB962C8B-B14F-4D97-AF65-F5344CB8AC3E}">
        <p14:creationId xmlns:p14="http://schemas.microsoft.com/office/powerpoint/2010/main" val="30323569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4EAD1-D1A3-4124-13B4-97875EE8E47C}"/>
              </a:ext>
            </a:extLst>
          </p:cNvPr>
          <p:cNvSpPr>
            <a:spLocks noGrp="1"/>
          </p:cNvSpPr>
          <p:nvPr>
            <p:ph type="title"/>
          </p:nvPr>
        </p:nvSpPr>
        <p:spPr/>
        <p:txBody>
          <a:bodyPr>
            <a:normAutofit/>
          </a:bodyPr>
          <a:lstStyle/>
          <a:p>
            <a:r>
              <a:rPr lang="en-US">
                <a:latin typeface="Arial Black"/>
              </a:rPr>
              <a:t>Unemployment Claims Data</a:t>
            </a:r>
            <a:endParaRPr lang="en-US"/>
          </a:p>
        </p:txBody>
      </p:sp>
      <p:sp>
        <p:nvSpPr>
          <p:cNvPr id="18" name="TextBox 17">
            <a:extLst>
              <a:ext uri="{FF2B5EF4-FFF2-40B4-BE49-F238E27FC236}">
                <a16:creationId xmlns:a16="http://schemas.microsoft.com/office/drawing/2014/main" id="{251C372E-989F-F29D-BC6F-BDA274EC61E3}"/>
              </a:ext>
            </a:extLst>
          </p:cNvPr>
          <p:cNvSpPr txBox="1"/>
          <p:nvPr/>
        </p:nvSpPr>
        <p:spPr>
          <a:xfrm>
            <a:off x="90206" y="897031"/>
            <a:ext cx="7400925"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a:cs typeface="Calibri"/>
              </a:rPr>
              <a:t>DER publishes two main types of unemployment insurance data: Unemployment Claims Data and Unemployment Claimants Profile Data.</a:t>
            </a:r>
          </a:p>
        </p:txBody>
      </p:sp>
      <p:sp>
        <p:nvSpPr>
          <p:cNvPr id="3" name="Content Placeholder 2">
            <a:extLst>
              <a:ext uri="{FF2B5EF4-FFF2-40B4-BE49-F238E27FC236}">
                <a16:creationId xmlns:a16="http://schemas.microsoft.com/office/drawing/2014/main" id="{A45EC86F-3DE2-DE19-76BF-99F1B68D4DA5}"/>
              </a:ext>
            </a:extLst>
          </p:cNvPr>
          <p:cNvSpPr>
            <a:spLocks noGrp="1"/>
          </p:cNvSpPr>
          <p:nvPr>
            <p:ph idx="1"/>
          </p:nvPr>
        </p:nvSpPr>
        <p:spPr>
          <a:xfrm>
            <a:off x="91835" y="1544856"/>
            <a:ext cx="7548104" cy="4180281"/>
          </a:xfrm>
        </p:spPr>
        <p:txBody>
          <a:bodyPr vert="horz" lIns="91440" tIns="45720" rIns="91440" bIns="45720" rtlCol="0" anchor="t">
            <a:normAutofit/>
          </a:bodyPr>
          <a:lstStyle/>
          <a:p>
            <a:r>
              <a:rPr lang="en-US" sz="1600" b="1">
                <a:cs typeface="Arial"/>
              </a:rPr>
              <a:t>Unemployment Claims Data</a:t>
            </a:r>
            <a:r>
              <a:rPr lang="en-US" sz="1600">
                <a:cs typeface="Arial"/>
              </a:rPr>
              <a:t> includes information on initial and continued unemployment insurance claims</a:t>
            </a:r>
            <a:endParaRPr lang="en-US" sz="1600"/>
          </a:p>
          <a:p>
            <a:r>
              <a:rPr lang="en-US" sz="1600">
                <a:cs typeface="Arial"/>
              </a:rPr>
              <a:t>Includes aggregate demographic information like sex, race, ethnicity, and educational attainment and information about the occupation, industry, and wage of the worker prior to making the claim </a:t>
            </a:r>
            <a:endParaRPr lang="en-US" sz="1600">
              <a:ea typeface="Calibri"/>
              <a:cs typeface="Arial"/>
            </a:endParaRPr>
          </a:p>
          <a:p>
            <a:r>
              <a:rPr lang="en-US" sz="1600">
                <a:cs typeface="Arial"/>
              </a:rPr>
              <a:t>Data is published in a way that protects identifiable information of respondents</a:t>
            </a:r>
            <a:endParaRPr lang="en-US" sz="1600">
              <a:ea typeface="Calibri"/>
              <a:cs typeface="Arial"/>
            </a:endParaRPr>
          </a:p>
          <a:p>
            <a:r>
              <a:rPr lang="en-US" sz="1600" b="1">
                <a:cs typeface="Arial"/>
              </a:rPr>
              <a:t>How is this data used?</a:t>
            </a:r>
            <a:r>
              <a:rPr lang="en-US" sz="1600">
                <a:cs typeface="Arial"/>
              </a:rPr>
              <a:t> The number of unemployment claims can be used to help gauge the overall competitiveness of a labor market </a:t>
            </a:r>
            <a:endParaRPr lang="en-US" sz="1600">
              <a:ea typeface="Calibri"/>
              <a:cs typeface="Arial"/>
            </a:endParaRPr>
          </a:p>
          <a:p>
            <a:r>
              <a:rPr lang="en-US" sz="1600" b="1">
                <a:cs typeface="Arial"/>
              </a:rPr>
              <a:t>PROS</a:t>
            </a:r>
            <a:r>
              <a:rPr lang="en-US" sz="1600">
                <a:cs typeface="Arial"/>
              </a:rPr>
              <a:t>: Provides information on unemployment insurance claims</a:t>
            </a:r>
            <a:endParaRPr lang="en-US" sz="1600"/>
          </a:p>
          <a:p>
            <a:r>
              <a:rPr lang="en-US" sz="1600" b="1">
                <a:cs typeface="Arial"/>
              </a:rPr>
              <a:t>CONS</a:t>
            </a:r>
            <a:r>
              <a:rPr lang="en-US" sz="1600">
                <a:cs typeface="Arial"/>
              </a:rPr>
              <a:t>: Only available back to 2020</a:t>
            </a:r>
            <a:endParaRPr lang="en-US" sz="1600">
              <a:ea typeface="Calibri"/>
              <a:cs typeface="Arial"/>
            </a:endParaRPr>
          </a:p>
        </p:txBody>
      </p:sp>
      <p:sp>
        <p:nvSpPr>
          <p:cNvPr id="4" name="Date Placeholder 3">
            <a:extLst>
              <a:ext uri="{FF2B5EF4-FFF2-40B4-BE49-F238E27FC236}">
                <a16:creationId xmlns:a16="http://schemas.microsoft.com/office/drawing/2014/main" id="{BAD135E2-9ED7-015E-85F8-EEBCB032354B}"/>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633511FC-4B32-D9E3-C430-6D373AEC1CC8}"/>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27</a:t>
            </a:fld>
            <a:endParaRPr lang="en-US"/>
          </a:p>
        </p:txBody>
      </p:sp>
      <p:sp>
        <p:nvSpPr>
          <p:cNvPr id="7" name="Text Placeholder 6">
            <a:extLst>
              <a:ext uri="{FF2B5EF4-FFF2-40B4-BE49-F238E27FC236}">
                <a16:creationId xmlns:a16="http://schemas.microsoft.com/office/drawing/2014/main" id="{A04DFE38-6A1A-1154-B28F-FE7C667DABB1}"/>
              </a:ext>
            </a:extLst>
          </p:cNvPr>
          <p:cNvSpPr>
            <a:spLocks noGrp="1"/>
          </p:cNvSpPr>
          <p:nvPr>
            <p:ph type="body" sz="quarter" idx="16"/>
          </p:nvPr>
        </p:nvSpPr>
        <p:spPr/>
        <p:txBody>
          <a:bodyPr>
            <a:normAutofit lnSpcReduction="10000"/>
          </a:bodyPr>
          <a:lstStyle/>
          <a:p>
            <a:r>
              <a:rPr lang="en-US"/>
              <a:t>Units of Analysis &amp; Source</a:t>
            </a:r>
          </a:p>
        </p:txBody>
      </p:sp>
      <p:sp>
        <p:nvSpPr>
          <p:cNvPr id="10" name="Text Placeholder 9">
            <a:extLst>
              <a:ext uri="{FF2B5EF4-FFF2-40B4-BE49-F238E27FC236}">
                <a16:creationId xmlns:a16="http://schemas.microsoft.com/office/drawing/2014/main" id="{315E275B-DE27-00A1-8E12-470A70A7EDFC}"/>
              </a:ext>
            </a:extLst>
          </p:cNvPr>
          <p:cNvSpPr>
            <a:spLocks noGrp="1"/>
          </p:cNvSpPr>
          <p:nvPr>
            <p:ph type="body" sz="quarter" idx="19"/>
          </p:nvPr>
        </p:nvSpPr>
        <p:spPr>
          <a:xfrm>
            <a:off x="8763000" y="891938"/>
            <a:ext cx="3429000" cy="1092992"/>
          </a:xfrm>
        </p:spPr>
        <p:txBody>
          <a:bodyPr vert="horz" lIns="91440" tIns="45720" rIns="91440" bIns="45720" rtlCol="0" anchor="t">
            <a:normAutofit/>
          </a:bodyPr>
          <a:lstStyle/>
          <a:p>
            <a:r>
              <a:rPr lang="en-US" sz="1300"/>
              <a:t>Anonymized data from the Department of Unemployment Assistance</a:t>
            </a:r>
            <a:endParaRPr lang="en-US"/>
          </a:p>
          <a:p>
            <a:r>
              <a:rPr lang="en-US" sz="1300"/>
              <a:t>Demographics, NAICS Industry, SOC Occupation, and Wage prior to claim</a:t>
            </a:r>
            <a:endParaRPr lang="en-US" sz="1300">
              <a:cs typeface="Calibri"/>
            </a:endParaRPr>
          </a:p>
          <a:p>
            <a:pPr marL="0" indent="0">
              <a:buNone/>
            </a:pPr>
            <a:endParaRPr lang="en-US" sz="1300">
              <a:cs typeface="Calibri"/>
            </a:endParaRPr>
          </a:p>
        </p:txBody>
      </p:sp>
      <p:sp>
        <p:nvSpPr>
          <p:cNvPr id="8" name="Text Placeholder 7">
            <a:extLst>
              <a:ext uri="{FF2B5EF4-FFF2-40B4-BE49-F238E27FC236}">
                <a16:creationId xmlns:a16="http://schemas.microsoft.com/office/drawing/2014/main" id="{4702EDB6-F878-87CB-E2B6-C6536DF7A872}"/>
              </a:ext>
            </a:extLst>
          </p:cNvPr>
          <p:cNvSpPr>
            <a:spLocks noGrp="1"/>
          </p:cNvSpPr>
          <p:nvPr>
            <p:ph type="body" sz="quarter" idx="17"/>
          </p:nvPr>
        </p:nvSpPr>
        <p:spPr/>
        <p:txBody>
          <a:bodyPr>
            <a:normAutofit lnSpcReduction="10000"/>
          </a:bodyPr>
          <a:lstStyle/>
          <a:p>
            <a:r>
              <a:rPr lang="en-US"/>
              <a:t>Available Geographies</a:t>
            </a:r>
          </a:p>
        </p:txBody>
      </p:sp>
      <p:sp>
        <p:nvSpPr>
          <p:cNvPr id="11" name="Text Placeholder 10">
            <a:extLst>
              <a:ext uri="{FF2B5EF4-FFF2-40B4-BE49-F238E27FC236}">
                <a16:creationId xmlns:a16="http://schemas.microsoft.com/office/drawing/2014/main" id="{5ADE7D40-25CC-5C2E-A73E-7548DF5BE034}"/>
              </a:ext>
            </a:extLst>
          </p:cNvPr>
          <p:cNvSpPr>
            <a:spLocks noGrp="1"/>
          </p:cNvSpPr>
          <p:nvPr>
            <p:ph type="body" sz="quarter" idx="20"/>
          </p:nvPr>
        </p:nvSpPr>
        <p:spPr/>
        <p:txBody>
          <a:bodyPr vert="horz" lIns="91440" tIns="45720" rIns="91440" bIns="45720" rtlCol="0" anchor="t">
            <a:normAutofit/>
          </a:bodyPr>
          <a:lstStyle/>
          <a:p>
            <a:r>
              <a:rPr lang="en-US"/>
              <a:t>Statewide</a:t>
            </a:r>
          </a:p>
          <a:p>
            <a:r>
              <a:rPr lang="en-US"/>
              <a:t>City/Town</a:t>
            </a:r>
          </a:p>
          <a:p>
            <a:r>
              <a:rPr lang="en-US">
                <a:cs typeface="Calibri"/>
              </a:rPr>
              <a:t>County</a:t>
            </a:r>
          </a:p>
        </p:txBody>
      </p:sp>
      <p:sp>
        <p:nvSpPr>
          <p:cNvPr id="9" name="Text Placeholder 8">
            <a:extLst>
              <a:ext uri="{FF2B5EF4-FFF2-40B4-BE49-F238E27FC236}">
                <a16:creationId xmlns:a16="http://schemas.microsoft.com/office/drawing/2014/main" id="{F789F9DC-3824-543B-C483-0E15649700F9}"/>
              </a:ext>
            </a:extLst>
          </p:cNvPr>
          <p:cNvSpPr>
            <a:spLocks noGrp="1"/>
          </p:cNvSpPr>
          <p:nvPr>
            <p:ph type="body" sz="quarter" idx="18"/>
          </p:nvPr>
        </p:nvSpPr>
        <p:spPr/>
        <p:txBody>
          <a:bodyPr>
            <a:normAutofit lnSpcReduction="10000"/>
          </a:bodyPr>
          <a:lstStyle/>
          <a:p>
            <a:r>
              <a:rPr lang="en-US"/>
              <a:t>Timing of Data</a:t>
            </a:r>
          </a:p>
        </p:txBody>
      </p:sp>
      <p:sp>
        <p:nvSpPr>
          <p:cNvPr id="12" name="Text Placeholder 11">
            <a:extLst>
              <a:ext uri="{FF2B5EF4-FFF2-40B4-BE49-F238E27FC236}">
                <a16:creationId xmlns:a16="http://schemas.microsoft.com/office/drawing/2014/main" id="{178AC41B-DC5A-108E-22C6-01F9576B7E0A}"/>
              </a:ext>
            </a:extLst>
          </p:cNvPr>
          <p:cNvSpPr>
            <a:spLocks noGrp="1"/>
          </p:cNvSpPr>
          <p:nvPr>
            <p:ph type="body" sz="quarter" idx="21"/>
          </p:nvPr>
        </p:nvSpPr>
        <p:spPr/>
        <p:txBody>
          <a:bodyPr vert="horz" lIns="91440" tIns="45720" rIns="91440" bIns="45720" rtlCol="0" anchor="t">
            <a:normAutofit/>
          </a:bodyPr>
          <a:lstStyle/>
          <a:p>
            <a:r>
              <a:rPr lang="en-US"/>
              <a:t>Weekly data with one week delay</a:t>
            </a:r>
          </a:p>
        </p:txBody>
      </p:sp>
      <p:sp>
        <p:nvSpPr>
          <p:cNvPr id="15" name="TextBox 14">
            <a:extLst>
              <a:ext uri="{FF2B5EF4-FFF2-40B4-BE49-F238E27FC236}">
                <a16:creationId xmlns:a16="http://schemas.microsoft.com/office/drawing/2014/main" id="{2FED46B3-66D4-4218-200D-9556D722B9F3}"/>
              </a:ext>
            </a:extLst>
          </p:cNvPr>
          <p:cNvSpPr txBox="1"/>
          <p:nvPr/>
        </p:nvSpPr>
        <p:spPr>
          <a:xfrm>
            <a:off x="91835" y="5727301"/>
            <a:ext cx="2417779" cy="584775"/>
          </a:xfrm>
          <a:prstGeom prst="rect">
            <a:avLst/>
          </a:prstGeom>
          <a:noFill/>
        </p:spPr>
        <p:txBody>
          <a:bodyPr wrap="square" rtlCol="0">
            <a:spAutoFit/>
          </a:bodyPr>
          <a:lstStyle/>
          <a:p>
            <a:pPr algn="r"/>
            <a:r>
              <a:rPr lang="en-US" sz="1600" b="1"/>
              <a:t>Links for data &amp; more information:</a:t>
            </a:r>
          </a:p>
        </p:txBody>
      </p:sp>
      <p:sp>
        <p:nvSpPr>
          <p:cNvPr id="13" name="Text Placeholder 12">
            <a:extLst>
              <a:ext uri="{FF2B5EF4-FFF2-40B4-BE49-F238E27FC236}">
                <a16:creationId xmlns:a16="http://schemas.microsoft.com/office/drawing/2014/main" id="{3816F29C-6ABE-7C40-547D-0C978995F351}"/>
              </a:ext>
            </a:extLst>
          </p:cNvPr>
          <p:cNvSpPr>
            <a:spLocks noGrp="1"/>
          </p:cNvSpPr>
          <p:nvPr>
            <p:ph type="body" sz="quarter" idx="22"/>
          </p:nvPr>
        </p:nvSpPr>
        <p:spPr>
          <a:xfrm>
            <a:off x="2684033" y="5793240"/>
            <a:ext cx="3905398" cy="384265"/>
          </a:xfrm>
        </p:spPr>
        <p:txBody>
          <a:bodyPr>
            <a:normAutofit/>
          </a:bodyPr>
          <a:lstStyle/>
          <a:p>
            <a:r>
              <a:rPr lang="en-US" b="1">
                <a:hlinkClick r:id="rId2"/>
              </a:rPr>
              <a:t>Download Weekly Claims Data</a:t>
            </a:r>
            <a:endParaRPr lang="en-US"/>
          </a:p>
        </p:txBody>
      </p:sp>
    </p:spTree>
    <p:extLst>
      <p:ext uri="{BB962C8B-B14F-4D97-AF65-F5344CB8AC3E}">
        <p14:creationId xmlns:p14="http://schemas.microsoft.com/office/powerpoint/2010/main" val="29615710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4EAD1-D1A3-4124-13B4-97875EE8E47C}"/>
              </a:ext>
            </a:extLst>
          </p:cNvPr>
          <p:cNvSpPr>
            <a:spLocks noGrp="1"/>
          </p:cNvSpPr>
          <p:nvPr>
            <p:ph type="title"/>
          </p:nvPr>
        </p:nvSpPr>
        <p:spPr/>
        <p:txBody>
          <a:bodyPr>
            <a:normAutofit fontScale="90000"/>
          </a:bodyPr>
          <a:lstStyle/>
          <a:p>
            <a:r>
              <a:rPr lang="en-US">
                <a:latin typeface="Arial Black"/>
              </a:rPr>
              <a:t>Unemployment Claimants Profile Data</a:t>
            </a:r>
            <a:endParaRPr lang="en-US"/>
          </a:p>
        </p:txBody>
      </p:sp>
      <p:sp>
        <p:nvSpPr>
          <p:cNvPr id="18" name="TextBox 17">
            <a:extLst>
              <a:ext uri="{FF2B5EF4-FFF2-40B4-BE49-F238E27FC236}">
                <a16:creationId xmlns:a16="http://schemas.microsoft.com/office/drawing/2014/main" id="{251C372E-989F-F29D-BC6F-BDA274EC61E3}"/>
              </a:ext>
            </a:extLst>
          </p:cNvPr>
          <p:cNvSpPr txBox="1"/>
          <p:nvPr/>
        </p:nvSpPr>
        <p:spPr>
          <a:xfrm>
            <a:off x="123824" y="1076325"/>
            <a:ext cx="7400925"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a:cs typeface="Calibri"/>
              </a:rPr>
              <a:t>DER publishes two main types of unemployment insurance data: Unemployment Claims Data and Unemployment Claimants Profile Data.</a:t>
            </a:r>
          </a:p>
        </p:txBody>
      </p:sp>
      <p:sp>
        <p:nvSpPr>
          <p:cNvPr id="3" name="Content Placeholder 2">
            <a:extLst>
              <a:ext uri="{FF2B5EF4-FFF2-40B4-BE49-F238E27FC236}">
                <a16:creationId xmlns:a16="http://schemas.microsoft.com/office/drawing/2014/main" id="{A45EC86F-3DE2-DE19-76BF-99F1B68D4DA5}"/>
              </a:ext>
            </a:extLst>
          </p:cNvPr>
          <p:cNvSpPr>
            <a:spLocks noGrp="1"/>
          </p:cNvSpPr>
          <p:nvPr>
            <p:ph idx="1"/>
          </p:nvPr>
        </p:nvSpPr>
        <p:spPr>
          <a:xfrm>
            <a:off x="125452" y="1724150"/>
            <a:ext cx="7503282" cy="4000987"/>
          </a:xfrm>
        </p:spPr>
        <p:txBody>
          <a:bodyPr vert="horz" lIns="91440" tIns="45720" rIns="91440" bIns="45720" rtlCol="0" anchor="t">
            <a:normAutofit/>
          </a:bodyPr>
          <a:lstStyle/>
          <a:p>
            <a:r>
              <a:rPr lang="en-US" sz="1600">
                <a:cs typeface="Arial"/>
              </a:rPr>
              <a:t>Unemployment Claimant Profiles Data are demographic summaries of individuals receiving unemployment benefits during a survey week each month</a:t>
            </a:r>
            <a:endParaRPr lang="en-US" sz="1600">
              <a:ea typeface="Calibri"/>
            </a:endParaRPr>
          </a:p>
          <a:p>
            <a:r>
              <a:rPr lang="en-US" sz="1600">
                <a:cs typeface="Arial"/>
              </a:rPr>
              <a:t>Includes occupation, industry, and wages prior to UI claim, as well as demographic breakdowns including age and educational attainment</a:t>
            </a:r>
          </a:p>
          <a:p>
            <a:r>
              <a:rPr lang="en-US" sz="1600">
                <a:ea typeface="Calibri"/>
                <a:cs typeface="Arial"/>
              </a:rPr>
              <a:t>Data is published in a way that protects identifiable information of respondents</a:t>
            </a:r>
          </a:p>
          <a:p>
            <a:r>
              <a:rPr lang="en-US" sz="1600" b="1">
                <a:ea typeface="Calibri"/>
                <a:cs typeface="Arial"/>
              </a:rPr>
              <a:t>How is this data used? </a:t>
            </a:r>
            <a:r>
              <a:rPr lang="en-US" sz="1600">
                <a:ea typeface="Calibri"/>
                <a:cs typeface="Arial"/>
              </a:rPr>
              <a:t>Claimant profiles provide context about individuals claiming UI benefits in MA and can be used to inform targeted re-employment efforts </a:t>
            </a:r>
          </a:p>
          <a:p>
            <a:r>
              <a:rPr lang="en-US" sz="1600" b="1">
                <a:cs typeface="Arial"/>
              </a:rPr>
              <a:t>PROS</a:t>
            </a:r>
            <a:r>
              <a:rPr lang="en-US" sz="1600">
                <a:cs typeface="Arial"/>
              </a:rPr>
              <a:t>: Includes helpful indicators, graphs and charts to help users better understand over-the-year and over-the-month trends in the data; data spreadsheet available going back to January 2015</a:t>
            </a:r>
            <a:endParaRPr lang="en-US" sz="1600"/>
          </a:p>
          <a:p>
            <a:r>
              <a:rPr lang="en-US" sz="1600" b="1">
                <a:cs typeface="Arial"/>
              </a:rPr>
              <a:t>CONS</a:t>
            </a:r>
            <a:r>
              <a:rPr lang="en-US" sz="1600">
                <a:cs typeface="Arial"/>
              </a:rPr>
              <a:t>: each PDF only covers one month</a:t>
            </a:r>
            <a:endParaRPr lang="en-US" sz="1600">
              <a:ea typeface="Calibri"/>
              <a:cs typeface="Arial"/>
            </a:endParaRPr>
          </a:p>
        </p:txBody>
      </p:sp>
      <p:sp>
        <p:nvSpPr>
          <p:cNvPr id="4" name="Date Placeholder 3">
            <a:extLst>
              <a:ext uri="{FF2B5EF4-FFF2-40B4-BE49-F238E27FC236}">
                <a16:creationId xmlns:a16="http://schemas.microsoft.com/office/drawing/2014/main" id="{BAD135E2-9ED7-015E-85F8-EEBCB032354B}"/>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633511FC-4B32-D9E3-C430-6D373AEC1CC8}"/>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28</a:t>
            </a:fld>
            <a:endParaRPr lang="en-US"/>
          </a:p>
        </p:txBody>
      </p:sp>
      <p:sp>
        <p:nvSpPr>
          <p:cNvPr id="7" name="Text Placeholder 6">
            <a:extLst>
              <a:ext uri="{FF2B5EF4-FFF2-40B4-BE49-F238E27FC236}">
                <a16:creationId xmlns:a16="http://schemas.microsoft.com/office/drawing/2014/main" id="{A04DFE38-6A1A-1154-B28F-FE7C667DABB1}"/>
              </a:ext>
            </a:extLst>
          </p:cNvPr>
          <p:cNvSpPr>
            <a:spLocks noGrp="1"/>
          </p:cNvSpPr>
          <p:nvPr>
            <p:ph type="body" sz="quarter" idx="16"/>
          </p:nvPr>
        </p:nvSpPr>
        <p:spPr/>
        <p:txBody>
          <a:bodyPr>
            <a:normAutofit lnSpcReduction="10000"/>
          </a:bodyPr>
          <a:lstStyle/>
          <a:p>
            <a:r>
              <a:rPr lang="en-US"/>
              <a:t>Units of Analysis &amp; Source</a:t>
            </a:r>
          </a:p>
        </p:txBody>
      </p:sp>
      <p:sp>
        <p:nvSpPr>
          <p:cNvPr id="10" name="Text Placeholder 9">
            <a:extLst>
              <a:ext uri="{FF2B5EF4-FFF2-40B4-BE49-F238E27FC236}">
                <a16:creationId xmlns:a16="http://schemas.microsoft.com/office/drawing/2014/main" id="{315E275B-DE27-00A1-8E12-470A70A7EDFC}"/>
              </a:ext>
            </a:extLst>
          </p:cNvPr>
          <p:cNvSpPr>
            <a:spLocks noGrp="1"/>
          </p:cNvSpPr>
          <p:nvPr>
            <p:ph type="body" sz="quarter" idx="19"/>
          </p:nvPr>
        </p:nvSpPr>
        <p:spPr>
          <a:xfrm>
            <a:off x="8763000" y="891938"/>
            <a:ext cx="3429000" cy="1092992"/>
          </a:xfrm>
        </p:spPr>
        <p:txBody>
          <a:bodyPr vert="horz" lIns="91440" tIns="45720" rIns="91440" bIns="45720" rtlCol="0" anchor="t">
            <a:normAutofit/>
          </a:bodyPr>
          <a:lstStyle/>
          <a:p>
            <a:r>
              <a:rPr lang="en-US" sz="1300"/>
              <a:t>Anonymized data collected by DUA during a survey week each month</a:t>
            </a:r>
            <a:endParaRPr lang="en-US" sz="1300">
              <a:cs typeface="Calibri"/>
            </a:endParaRPr>
          </a:p>
          <a:p>
            <a:r>
              <a:rPr lang="en-US" sz="1300"/>
              <a:t>Demographics (age and educational attainment), NAICS Industry, SOC Occupation, and Wage prior to claim</a:t>
            </a:r>
            <a:endParaRPr lang="en-US" sz="1300">
              <a:cs typeface="Calibri"/>
            </a:endParaRPr>
          </a:p>
          <a:p>
            <a:pPr marL="0" indent="0">
              <a:buNone/>
            </a:pPr>
            <a:endParaRPr lang="en-US" sz="1300">
              <a:cs typeface="Calibri"/>
            </a:endParaRPr>
          </a:p>
        </p:txBody>
      </p:sp>
      <p:sp>
        <p:nvSpPr>
          <p:cNvPr id="8" name="Text Placeholder 7">
            <a:extLst>
              <a:ext uri="{FF2B5EF4-FFF2-40B4-BE49-F238E27FC236}">
                <a16:creationId xmlns:a16="http://schemas.microsoft.com/office/drawing/2014/main" id="{4702EDB6-F878-87CB-E2B6-C6536DF7A872}"/>
              </a:ext>
            </a:extLst>
          </p:cNvPr>
          <p:cNvSpPr>
            <a:spLocks noGrp="1"/>
          </p:cNvSpPr>
          <p:nvPr>
            <p:ph type="body" sz="quarter" idx="17"/>
          </p:nvPr>
        </p:nvSpPr>
        <p:spPr/>
        <p:txBody>
          <a:bodyPr>
            <a:normAutofit lnSpcReduction="10000"/>
          </a:bodyPr>
          <a:lstStyle/>
          <a:p>
            <a:r>
              <a:rPr lang="en-US"/>
              <a:t>Available Geographies</a:t>
            </a:r>
          </a:p>
        </p:txBody>
      </p:sp>
      <p:sp>
        <p:nvSpPr>
          <p:cNvPr id="11" name="Text Placeholder 10">
            <a:extLst>
              <a:ext uri="{FF2B5EF4-FFF2-40B4-BE49-F238E27FC236}">
                <a16:creationId xmlns:a16="http://schemas.microsoft.com/office/drawing/2014/main" id="{5ADE7D40-25CC-5C2E-A73E-7548DF5BE034}"/>
              </a:ext>
            </a:extLst>
          </p:cNvPr>
          <p:cNvSpPr>
            <a:spLocks noGrp="1"/>
          </p:cNvSpPr>
          <p:nvPr>
            <p:ph type="body" sz="quarter" idx="20"/>
          </p:nvPr>
        </p:nvSpPr>
        <p:spPr/>
        <p:txBody>
          <a:bodyPr vert="horz" lIns="91440" tIns="45720" rIns="91440" bIns="45720" rtlCol="0" anchor="t">
            <a:normAutofit/>
          </a:bodyPr>
          <a:lstStyle/>
          <a:p>
            <a:r>
              <a:rPr lang="en-US"/>
              <a:t>Statewide</a:t>
            </a:r>
          </a:p>
          <a:p>
            <a:r>
              <a:rPr lang="en-US">
                <a:cs typeface="Calibri"/>
              </a:rPr>
              <a:t>Workforce Development Areas (cities/towns included by WDA)</a:t>
            </a:r>
          </a:p>
        </p:txBody>
      </p:sp>
      <p:sp>
        <p:nvSpPr>
          <p:cNvPr id="9" name="Text Placeholder 8">
            <a:extLst>
              <a:ext uri="{FF2B5EF4-FFF2-40B4-BE49-F238E27FC236}">
                <a16:creationId xmlns:a16="http://schemas.microsoft.com/office/drawing/2014/main" id="{F789F9DC-3824-543B-C483-0E15649700F9}"/>
              </a:ext>
            </a:extLst>
          </p:cNvPr>
          <p:cNvSpPr>
            <a:spLocks noGrp="1"/>
          </p:cNvSpPr>
          <p:nvPr>
            <p:ph type="body" sz="quarter" idx="18"/>
          </p:nvPr>
        </p:nvSpPr>
        <p:spPr/>
        <p:txBody>
          <a:bodyPr>
            <a:normAutofit lnSpcReduction="10000"/>
          </a:bodyPr>
          <a:lstStyle/>
          <a:p>
            <a:r>
              <a:rPr lang="en-US"/>
              <a:t>Timing of Data</a:t>
            </a:r>
          </a:p>
        </p:txBody>
      </p:sp>
      <p:sp>
        <p:nvSpPr>
          <p:cNvPr id="12" name="Text Placeholder 11">
            <a:extLst>
              <a:ext uri="{FF2B5EF4-FFF2-40B4-BE49-F238E27FC236}">
                <a16:creationId xmlns:a16="http://schemas.microsoft.com/office/drawing/2014/main" id="{178AC41B-DC5A-108E-22C6-01F9576B7E0A}"/>
              </a:ext>
            </a:extLst>
          </p:cNvPr>
          <p:cNvSpPr>
            <a:spLocks noGrp="1"/>
          </p:cNvSpPr>
          <p:nvPr>
            <p:ph type="body" sz="quarter" idx="21"/>
          </p:nvPr>
        </p:nvSpPr>
        <p:spPr/>
        <p:txBody>
          <a:bodyPr vert="horz" lIns="91440" tIns="45720" rIns="91440" bIns="45720" rtlCol="0" anchor="t">
            <a:normAutofit/>
          </a:bodyPr>
          <a:lstStyle/>
          <a:p>
            <a:r>
              <a:rPr lang="en-US">
                <a:cs typeface="Calibri"/>
              </a:rPr>
              <a:t>Issued on the third Friday of the month</a:t>
            </a:r>
          </a:p>
        </p:txBody>
      </p:sp>
      <p:sp>
        <p:nvSpPr>
          <p:cNvPr id="15" name="TextBox 14">
            <a:extLst>
              <a:ext uri="{FF2B5EF4-FFF2-40B4-BE49-F238E27FC236}">
                <a16:creationId xmlns:a16="http://schemas.microsoft.com/office/drawing/2014/main" id="{2FED46B3-66D4-4218-200D-9556D722B9F3}"/>
              </a:ext>
            </a:extLst>
          </p:cNvPr>
          <p:cNvSpPr txBox="1"/>
          <p:nvPr/>
        </p:nvSpPr>
        <p:spPr>
          <a:xfrm>
            <a:off x="91835" y="5727301"/>
            <a:ext cx="2417779" cy="584775"/>
          </a:xfrm>
          <a:prstGeom prst="rect">
            <a:avLst/>
          </a:prstGeom>
          <a:noFill/>
        </p:spPr>
        <p:txBody>
          <a:bodyPr wrap="square" rtlCol="0">
            <a:spAutoFit/>
          </a:bodyPr>
          <a:lstStyle/>
          <a:p>
            <a:pPr algn="r"/>
            <a:r>
              <a:rPr lang="en-US" sz="1600" b="1"/>
              <a:t>Links for data &amp; more information:</a:t>
            </a:r>
          </a:p>
        </p:txBody>
      </p:sp>
      <p:sp>
        <p:nvSpPr>
          <p:cNvPr id="13" name="Text Placeholder 12">
            <a:extLst>
              <a:ext uri="{FF2B5EF4-FFF2-40B4-BE49-F238E27FC236}">
                <a16:creationId xmlns:a16="http://schemas.microsoft.com/office/drawing/2014/main" id="{3816F29C-6ABE-7C40-547D-0C978995F351}"/>
              </a:ext>
            </a:extLst>
          </p:cNvPr>
          <p:cNvSpPr>
            <a:spLocks noGrp="1"/>
          </p:cNvSpPr>
          <p:nvPr>
            <p:ph type="body" sz="quarter" idx="22"/>
          </p:nvPr>
        </p:nvSpPr>
        <p:spPr>
          <a:xfrm>
            <a:off x="2684033" y="5793240"/>
            <a:ext cx="4953148" cy="450940"/>
          </a:xfrm>
        </p:spPr>
        <p:txBody>
          <a:bodyPr>
            <a:normAutofit fontScale="85000" lnSpcReduction="10000"/>
          </a:bodyPr>
          <a:lstStyle/>
          <a:p>
            <a:r>
              <a:rPr lang="en-US" b="1">
                <a:hlinkClick r:id="rId2"/>
              </a:rPr>
              <a:t>Download Unemployment Insurance Claimant Profiles</a:t>
            </a:r>
            <a:endParaRPr lang="en-US"/>
          </a:p>
        </p:txBody>
      </p:sp>
    </p:spTree>
    <p:extLst>
      <p:ext uri="{BB962C8B-B14F-4D97-AF65-F5344CB8AC3E}">
        <p14:creationId xmlns:p14="http://schemas.microsoft.com/office/powerpoint/2010/main" val="42065691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92F0B-709C-53FA-DA2D-0178641CCD89}"/>
              </a:ext>
            </a:extLst>
          </p:cNvPr>
          <p:cNvSpPr>
            <a:spLocks noGrp="1"/>
          </p:cNvSpPr>
          <p:nvPr>
            <p:ph type="title"/>
          </p:nvPr>
        </p:nvSpPr>
        <p:spPr/>
        <p:txBody>
          <a:bodyPr/>
          <a:lstStyle/>
          <a:p>
            <a:r>
              <a:rPr lang="en-US">
                <a:latin typeface="Arial Black"/>
              </a:rPr>
              <a:t>Additional Data Sources</a:t>
            </a:r>
            <a:endParaRPr lang="en-US"/>
          </a:p>
        </p:txBody>
      </p:sp>
      <p:sp>
        <p:nvSpPr>
          <p:cNvPr id="3" name="Content Placeholder 2">
            <a:extLst>
              <a:ext uri="{FF2B5EF4-FFF2-40B4-BE49-F238E27FC236}">
                <a16:creationId xmlns:a16="http://schemas.microsoft.com/office/drawing/2014/main" id="{14FF5ACC-0A2A-9645-0D04-65040AFC16B4}"/>
              </a:ext>
            </a:extLst>
          </p:cNvPr>
          <p:cNvSpPr>
            <a:spLocks noGrp="1"/>
          </p:cNvSpPr>
          <p:nvPr>
            <p:ph idx="1"/>
          </p:nvPr>
        </p:nvSpPr>
        <p:spPr/>
        <p:txBody>
          <a:bodyPr vert="horz" lIns="91440" tIns="45720" rIns="91440" bIns="45720" rtlCol="0" anchor="t">
            <a:normAutofit/>
          </a:bodyPr>
          <a:lstStyle/>
          <a:p>
            <a:pPr marL="0" indent="0">
              <a:buNone/>
            </a:pPr>
            <a:r>
              <a:rPr lang="en-US" sz="2000">
                <a:cs typeface="Arial"/>
              </a:rPr>
              <a:t>Below are some additional labor market information data sources that are published by other organizations.</a:t>
            </a:r>
          </a:p>
          <a:p>
            <a:r>
              <a:rPr lang="en-US" sz="2000">
                <a:cs typeface="Arial"/>
                <a:hlinkClick r:id="rId2"/>
              </a:rPr>
              <a:t>The American Community Survey (ACS):</a:t>
            </a:r>
            <a:r>
              <a:rPr lang="en-US" sz="2000">
                <a:cs typeface="Arial"/>
              </a:rPr>
              <a:t> Detailed population, demographic, and housing information from the US Census Bureau. </a:t>
            </a:r>
          </a:p>
          <a:p>
            <a:r>
              <a:rPr lang="en-US" sz="2000">
                <a:cs typeface="Arial"/>
                <a:hlinkClick r:id="" action="ppaction://noaction"/>
              </a:rPr>
              <a:t>Longitudinal Employer-Household Dynamics (LEHD):</a:t>
            </a:r>
            <a:r>
              <a:rPr lang="en-US" sz="2000">
                <a:cs typeface="Arial"/>
              </a:rPr>
              <a:t> Links data from employers and households to explore the interactions between workers and firms; from the US Census Bureau.</a:t>
            </a:r>
          </a:p>
          <a:p>
            <a:pPr lvl="1"/>
            <a:r>
              <a:rPr lang="en-US" sz="1800">
                <a:cs typeface="Arial"/>
                <a:hlinkClick r:id="rId3"/>
              </a:rPr>
              <a:t>Job-to-Job (J2J) Flows</a:t>
            </a:r>
            <a:r>
              <a:rPr lang="en-US" sz="1800">
                <a:cs typeface="Arial"/>
              </a:rPr>
              <a:t>: Includes statistics on the job-to-job transition rate; hires and separations to and from employment; earnings changes due to job change; and the characteristics of origin and destination jobs for job-to-job transitions</a:t>
            </a:r>
          </a:p>
          <a:p>
            <a:pPr lvl="1"/>
            <a:r>
              <a:rPr lang="en-US" sz="1800">
                <a:cs typeface="Arial"/>
                <a:hlinkClick r:id="rId4"/>
              </a:rPr>
              <a:t>Quarterly Workforce Indicators (QWI):</a:t>
            </a:r>
            <a:r>
              <a:rPr lang="en-US" sz="1800">
                <a:cs typeface="Arial"/>
              </a:rPr>
              <a:t> Includes economic indicators like employment, job creation, earnings, and employment flows. Includes detailed firm characteristics and worker demographics information. </a:t>
            </a:r>
          </a:p>
          <a:p>
            <a:r>
              <a:rPr lang="en-US" sz="2000">
                <a:cs typeface="Arial"/>
                <a:hlinkClick r:id="rId5"/>
              </a:rPr>
              <a:t>Federal Reserve Economic Data (FRED)</a:t>
            </a:r>
            <a:r>
              <a:rPr lang="en-US" sz="2000">
                <a:cs typeface="Arial"/>
              </a:rPr>
              <a:t>: An online data base with hundreds of thousands of economic data points from multiple sources. Also includes tools to help understand the data. </a:t>
            </a:r>
          </a:p>
          <a:p>
            <a:r>
              <a:rPr lang="en-US" sz="2000">
                <a:cs typeface="Arial"/>
                <a:hlinkClick r:id="rId6"/>
              </a:rPr>
              <a:t>Bureau of Economic Analysis:</a:t>
            </a:r>
            <a:r>
              <a:rPr lang="en-US" sz="2000">
                <a:cs typeface="Arial"/>
              </a:rPr>
              <a:t> Publishes statistics like US Gross Domestic Product (GDP) as well as additional statistics on foreign trade and investment and industry data. </a:t>
            </a:r>
          </a:p>
          <a:p>
            <a:pPr marL="0" indent="0">
              <a:buNone/>
            </a:pPr>
            <a:endParaRPr lang="en-US" sz="2000"/>
          </a:p>
        </p:txBody>
      </p:sp>
      <p:sp>
        <p:nvSpPr>
          <p:cNvPr id="4" name="Date Placeholder 3">
            <a:extLst>
              <a:ext uri="{FF2B5EF4-FFF2-40B4-BE49-F238E27FC236}">
                <a16:creationId xmlns:a16="http://schemas.microsoft.com/office/drawing/2014/main" id="{941B755D-77CF-2250-1C26-27AA2E6D04BC}"/>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528C83D6-F68F-F460-ABEA-130898BE0B88}"/>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29</a:t>
            </a:fld>
            <a:endParaRPr lang="en-US"/>
          </a:p>
        </p:txBody>
      </p:sp>
    </p:spTree>
    <p:extLst>
      <p:ext uri="{BB962C8B-B14F-4D97-AF65-F5344CB8AC3E}">
        <p14:creationId xmlns:p14="http://schemas.microsoft.com/office/powerpoint/2010/main" val="3962923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FE5F8-FF2A-58C6-7E50-D5214A673997}"/>
              </a:ext>
            </a:extLst>
          </p:cNvPr>
          <p:cNvSpPr>
            <a:spLocks noGrp="1"/>
          </p:cNvSpPr>
          <p:nvPr>
            <p:ph type="title"/>
          </p:nvPr>
        </p:nvSpPr>
        <p:spPr>
          <a:xfrm>
            <a:off x="412866" y="1731511"/>
            <a:ext cx="7733608" cy="1838133"/>
          </a:xfrm>
        </p:spPr>
        <p:txBody>
          <a:bodyPr/>
          <a:lstStyle/>
          <a:p>
            <a:r>
              <a:rPr lang="en-US"/>
              <a:t>Introduction to LMI</a:t>
            </a:r>
          </a:p>
        </p:txBody>
      </p:sp>
      <p:sp>
        <p:nvSpPr>
          <p:cNvPr id="6" name="Text Placeholder 5">
            <a:extLst>
              <a:ext uri="{FF2B5EF4-FFF2-40B4-BE49-F238E27FC236}">
                <a16:creationId xmlns:a16="http://schemas.microsoft.com/office/drawing/2014/main" id="{6FDA2810-2C8C-86BC-384A-4E26E0491F3F}"/>
              </a:ext>
            </a:extLst>
          </p:cNvPr>
          <p:cNvSpPr>
            <a:spLocks noGrp="1"/>
          </p:cNvSpPr>
          <p:nvPr>
            <p:ph type="body" sz="quarter" idx="13"/>
          </p:nvPr>
        </p:nvSpPr>
        <p:spPr>
          <a:xfrm>
            <a:off x="806450" y="3558949"/>
            <a:ext cx="7148830" cy="1149350"/>
          </a:xfrm>
        </p:spPr>
        <p:txBody>
          <a:bodyPr/>
          <a:lstStyle/>
          <a:p>
            <a:r>
              <a:rPr lang="en-US"/>
              <a:t>This section introduces the Department of Economic Research (DER)’s mission and covers the most basic questions about Labor Market Information (LMI).</a:t>
            </a:r>
          </a:p>
        </p:txBody>
      </p:sp>
      <p:sp>
        <p:nvSpPr>
          <p:cNvPr id="3" name="Text Placeholder 2">
            <a:extLst>
              <a:ext uri="{FF2B5EF4-FFF2-40B4-BE49-F238E27FC236}">
                <a16:creationId xmlns:a16="http://schemas.microsoft.com/office/drawing/2014/main" id="{65AB3431-69D7-0825-9A63-47F5AB401EEB}"/>
              </a:ext>
            </a:extLst>
          </p:cNvPr>
          <p:cNvSpPr>
            <a:spLocks noGrp="1"/>
          </p:cNvSpPr>
          <p:nvPr>
            <p:ph type="body" idx="1"/>
          </p:nvPr>
        </p:nvSpPr>
        <p:spPr>
          <a:xfrm>
            <a:off x="8420792" y="394283"/>
            <a:ext cx="3358343" cy="4693105"/>
          </a:xfrm>
        </p:spPr>
        <p:txBody>
          <a:bodyPr/>
          <a:lstStyle/>
          <a:p>
            <a:r>
              <a:rPr lang="en-US">
                <a:latin typeface="+mj-lt"/>
              </a:rPr>
              <a:t>Contents</a:t>
            </a:r>
            <a:r>
              <a:rPr lang="en-US"/>
              <a:t>:</a:t>
            </a:r>
            <a:endParaRPr lang="en-US">
              <a:hlinkClick r:id="rId2" action="ppaction://hlinksldjump"/>
            </a:endParaRPr>
          </a:p>
          <a:p>
            <a:r>
              <a:rPr lang="en-US">
                <a:hlinkClick r:id="rId2" action="ppaction://hlinksldjump"/>
              </a:rPr>
              <a:t>DER Mission Statement</a:t>
            </a:r>
            <a:endParaRPr lang="en-US"/>
          </a:p>
          <a:p>
            <a:r>
              <a:rPr lang="en-US">
                <a:hlinkClick r:id="rId3" action="ppaction://hlinksldjump"/>
              </a:rPr>
              <a:t>Accessing Resources from DER</a:t>
            </a:r>
            <a:endParaRPr lang="en-US"/>
          </a:p>
          <a:p>
            <a:r>
              <a:rPr lang="en-US">
                <a:hlinkClick r:id="rId4" action="ppaction://hlinksldjump"/>
              </a:rPr>
              <a:t>What is LMI?</a:t>
            </a:r>
            <a:endParaRPr lang="en-US"/>
          </a:p>
          <a:p>
            <a:r>
              <a:rPr lang="en-US">
                <a:hlinkClick r:id="rId5" action="ppaction://hlinksldjump"/>
              </a:rPr>
              <a:t>Who uses LMI?</a:t>
            </a:r>
            <a:endParaRPr lang="en-US"/>
          </a:p>
          <a:p>
            <a:r>
              <a:rPr lang="en-US">
                <a:cs typeface="Arial"/>
                <a:hlinkClick r:id="rId4" action="ppaction://hlinksldjump"/>
              </a:rPr>
              <a:t>Why is LMI Important?</a:t>
            </a:r>
            <a:endParaRPr lang="en-US">
              <a:cs typeface="Arial"/>
            </a:endParaRPr>
          </a:p>
          <a:p>
            <a:r>
              <a:rPr lang="en-US">
                <a:cs typeface="Arial"/>
                <a:hlinkClick r:id="rId6" action="ppaction://hlinksldjump"/>
              </a:rPr>
              <a:t>How can LMI Data from DER be used to support Workforce Development?</a:t>
            </a:r>
            <a:endParaRPr lang="en-US">
              <a:cs typeface="Arial"/>
            </a:endParaRPr>
          </a:p>
          <a:p>
            <a:endParaRPr lang="en-US"/>
          </a:p>
        </p:txBody>
      </p:sp>
      <p:sp>
        <p:nvSpPr>
          <p:cNvPr id="4" name="Date Placeholder 3">
            <a:extLst>
              <a:ext uri="{FF2B5EF4-FFF2-40B4-BE49-F238E27FC236}">
                <a16:creationId xmlns:a16="http://schemas.microsoft.com/office/drawing/2014/main" id="{D86973B2-0B9B-709F-FC11-6301D7B35788}"/>
              </a:ext>
              <a:ext uri="{C183D7F6-B498-43B3-948B-1728B52AA6E4}">
                <adec:decorative xmlns:adec="http://schemas.microsoft.com/office/drawing/2017/decorative" val="1"/>
              </a:ext>
            </a:extLst>
          </p:cNvPr>
          <p:cNvSpPr>
            <a:spLocks noGrp="1"/>
          </p:cNvSpPr>
          <p:nvPr>
            <p:ph type="dt" sz="half" idx="10"/>
          </p:nvPr>
        </p:nvSpPr>
        <p:spPr/>
        <p:txBody>
          <a:bodyPr/>
          <a:lstStyle/>
          <a:p>
            <a:fld id="{C9B5CB84-E13F-4C75-9635-7D7C44779772}" type="datetime1">
              <a:rPr lang="en-US" smtClean="0"/>
              <a:t>2/27/2026</a:t>
            </a:fld>
            <a:endParaRPr lang="en-US"/>
          </a:p>
        </p:txBody>
      </p:sp>
      <p:sp>
        <p:nvSpPr>
          <p:cNvPr id="5" name="Slide Number Placeholder 4">
            <a:extLst>
              <a:ext uri="{FF2B5EF4-FFF2-40B4-BE49-F238E27FC236}">
                <a16:creationId xmlns:a16="http://schemas.microsoft.com/office/drawing/2014/main" id="{14C09916-533E-0CF6-577A-C018FF107766}"/>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3</a:t>
            </a:fld>
            <a:endParaRPr lang="en-US"/>
          </a:p>
        </p:txBody>
      </p:sp>
    </p:spTree>
    <p:extLst>
      <p:ext uri="{BB962C8B-B14F-4D97-AF65-F5344CB8AC3E}">
        <p14:creationId xmlns:p14="http://schemas.microsoft.com/office/powerpoint/2010/main" val="19865028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FE5F8-FF2A-58C6-7E50-D5214A673997}"/>
              </a:ext>
            </a:extLst>
          </p:cNvPr>
          <p:cNvSpPr>
            <a:spLocks noGrp="1"/>
          </p:cNvSpPr>
          <p:nvPr>
            <p:ph type="title"/>
          </p:nvPr>
        </p:nvSpPr>
        <p:spPr/>
        <p:txBody>
          <a:bodyPr/>
          <a:lstStyle/>
          <a:p>
            <a:r>
              <a:rPr lang="en-US"/>
              <a:t>Technical Notes</a:t>
            </a:r>
          </a:p>
        </p:txBody>
      </p:sp>
      <p:sp>
        <p:nvSpPr>
          <p:cNvPr id="6" name="Text Placeholder 5">
            <a:extLst>
              <a:ext uri="{FF2B5EF4-FFF2-40B4-BE49-F238E27FC236}">
                <a16:creationId xmlns:a16="http://schemas.microsoft.com/office/drawing/2014/main" id="{6FDA2810-2C8C-86BC-384A-4E26E0491F3F}"/>
              </a:ext>
            </a:extLst>
          </p:cNvPr>
          <p:cNvSpPr>
            <a:spLocks noGrp="1"/>
          </p:cNvSpPr>
          <p:nvPr>
            <p:ph type="body" sz="quarter" idx="13"/>
          </p:nvPr>
        </p:nvSpPr>
        <p:spPr/>
        <p:txBody>
          <a:bodyPr>
            <a:normAutofit/>
          </a:bodyPr>
          <a:lstStyle/>
          <a:p>
            <a:r>
              <a:rPr lang="en-US"/>
              <a:t>This section covers some of the common technical and statistical concepts related to LMI.</a:t>
            </a:r>
          </a:p>
        </p:txBody>
      </p:sp>
      <p:sp>
        <p:nvSpPr>
          <p:cNvPr id="3" name="Text Placeholder 2">
            <a:extLst>
              <a:ext uri="{FF2B5EF4-FFF2-40B4-BE49-F238E27FC236}">
                <a16:creationId xmlns:a16="http://schemas.microsoft.com/office/drawing/2014/main" id="{65AB3431-69D7-0825-9A63-47F5AB401EEB}"/>
              </a:ext>
            </a:extLst>
          </p:cNvPr>
          <p:cNvSpPr>
            <a:spLocks noGrp="1"/>
          </p:cNvSpPr>
          <p:nvPr>
            <p:ph type="body" idx="1"/>
          </p:nvPr>
        </p:nvSpPr>
        <p:spPr>
          <a:xfrm>
            <a:off x="8420792" y="394283"/>
            <a:ext cx="3358343" cy="5738069"/>
          </a:xfrm>
        </p:spPr>
        <p:txBody>
          <a:bodyPr>
            <a:normAutofit/>
          </a:bodyPr>
          <a:lstStyle/>
          <a:p>
            <a:r>
              <a:rPr lang="en-US" sz="1800">
                <a:latin typeface="+mj-lt"/>
              </a:rPr>
              <a:t>Contents</a:t>
            </a:r>
            <a:r>
              <a:rPr lang="en-US" sz="1800"/>
              <a:t>:</a:t>
            </a:r>
            <a:endParaRPr lang="en-US" sz="1800">
              <a:hlinkClick r:id="rId2" action="ppaction://hlinksldjump"/>
            </a:endParaRPr>
          </a:p>
          <a:p>
            <a:r>
              <a:rPr lang="en-US" sz="1800">
                <a:hlinkClick r:id="rId3" action="ppaction://hlinksldjump"/>
              </a:rPr>
              <a:t>What is seasonal adjustment?</a:t>
            </a:r>
            <a:endParaRPr lang="en-US" sz="1800"/>
          </a:p>
          <a:p>
            <a:r>
              <a:rPr lang="en-US" sz="1800">
                <a:hlinkClick r:id="rId4" action="ppaction://hlinksldjump"/>
              </a:rPr>
              <a:t>What is benchmarking?</a:t>
            </a:r>
            <a:endParaRPr lang="en-US" sz="1800"/>
          </a:p>
          <a:p>
            <a:r>
              <a:rPr lang="en-US" sz="1800">
                <a:hlinkClick r:id="rId5" action="ppaction://hlinksldjump"/>
              </a:rPr>
              <a:t>What is a reference week?</a:t>
            </a:r>
            <a:endParaRPr lang="en-US" sz="1800"/>
          </a:p>
          <a:p>
            <a:endParaRPr lang="en-US"/>
          </a:p>
          <a:p>
            <a:endParaRPr lang="en-US"/>
          </a:p>
        </p:txBody>
      </p:sp>
      <p:sp>
        <p:nvSpPr>
          <p:cNvPr id="4" name="Date Placeholder 3">
            <a:extLst>
              <a:ext uri="{FF2B5EF4-FFF2-40B4-BE49-F238E27FC236}">
                <a16:creationId xmlns:a16="http://schemas.microsoft.com/office/drawing/2014/main" id="{D86973B2-0B9B-709F-FC11-6301D7B35788}"/>
              </a:ext>
              <a:ext uri="{C183D7F6-B498-43B3-948B-1728B52AA6E4}">
                <adec:decorative xmlns:adec="http://schemas.microsoft.com/office/drawing/2017/decorative" val="1"/>
              </a:ext>
            </a:extLst>
          </p:cNvPr>
          <p:cNvSpPr>
            <a:spLocks noGrp="1"/>
          </p:cNvSpPr>
          <p:nvPr>
            <p:ph type="dt" sz="half" idx="10"/>
          </p:nvPr>
        </p:nvSpPr>
        <p:spPr/>
        <p:txBody>
          <a:bodyPr/>
          <a:lstStyle/>
          <a:p>
            <a:fld id="{C9B5CB84-E13F-4C75-9635-7D7C44779772}" type="datetime1">
              <a:rPr lang="en-US" smtClean="0"/>
              <a:t>2/27/2026</a:t>
            </a:fld>
            <a:endParaRPr lang="en-US"/>
          </a:p>
        </p:txBody>
      </p:sp>
      <p:sp>
        <p:nvSpPr>
          <p:cNvPr id="5" name="Slide Number Placeholder 4">
            <a:extLst>
              <a:ext uri="{FF2B5EF4-FFF2-40B4-BE49-F238E27FC236}">
                <a16:creationId xmlns:a16="http://schemas.microsoft.com/office/drawing/2014/main" id="{14C09916-533E-0CF6-577A-C018FF107766}"/>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30</a:t>
            </a:fld>
            <a:endParaRPr lang="en-US"/>
          </a:p>
        </p:txBody>
      </p:sp>
    </p:spTree>
    <p:extLst>
      <p:ext uri="{BB962C8B-B14F-4D97-AF65-F5344CB8AC3E}">
        <p14:creationId xmlns:p14="http://schemas.microsoft.com/office/powerpoint/2010/main" val="2433071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AC87D-B2D6-EF99-F917-9767F49E3B20}"/>
              </a:ext>
            </a:extLst>
          </p:cNvPr>
          <p:cNvSpPr>
            <a:spLocks noGrp="1"/>
          </p:cNvSpPr>
          <p:nvPr>
            <p:ph type="title"/>
          </p:nvPr>
        </p:nvSpPr>
        <p:spPr>
          <a:xfrm>
            <a:off x="3474720" y="565008"/>
            <a:ext cx="8620758" cy="893286"/>
          </a:xfrm>
        </p:spPr>
        <p:txBody>
          <a:bodyPr/>
          <a:lstStyle/>
          <a:p>
            <a:r>
              <a:rPr lang="en-US"/>
              <a:t>What is seasonal adjustment?</a:t>
            </a:r>
          </a:p>
        </p:txBody>
      </p:sp>
      <p:sp>
        <p:nvSpPr>
          <p:cNvPr id="3" name="Content Placeholder 2">
            <a:extLst>
              <a:ext uri="{FF2B5EF4-FFF2-40B4-BE49-F238E27FC236}">
                <a16:creationId xmlns:a16="http://schemas.microsoft.com/office/drawing/2014/main" id="{A47EBFAE-157F-F1AC-8C86-250ABC25FEE4}"/>
              </a:ext>
            </a:extLst>
          </p:cNvPr>
          <p:cNvSpPr>
            <a:spLocks noGrp="1"/>
          </p:cNvSpPr>
          <p:nvPr>
            <p:ph idx="1"/>
          </p:nvPr>
        </p:nvSpPr>
        <p:spPr>
          <a:xfrm>
            <a:off x="3474720" y="1619091"/>
            <a:ext cx="8229599" cy="3619818"/>
          </a:xfrm>
        </p:spPr>
        <p:txBody>
          <a:bodyPr vert="horz" lIns="91440" tIns="45720" rIns="91440" bIns="45720" rtlCol="0" anchor="t">
            <a:normAutofit/>
          </a:bodyPr>
          <a:lstStyle/>
          <a:p>
            <a:pPr>
              <a:lnSpc>
                <a:spcPct val="100000"/>
              </a:lnSpc>
            </a:pPr>
            <a:r>
              <a:rPr lang="en-US" sz="1800">
                <a:cs typeface="Arial"/>
              </a:rPr>
              <a:t>"Seasonal adjustment is a statistical technique that attempts to measure and remove the influences of predictable seasonal patterns to reveal how employment and unemployment change from month to month..." (Bureau of Labor Statistics)</a:t>
            </a:r>
          </a:p>
          <a:p>
            <a:pPr>
              <a:lnSpc>
                <a:spcPct val="100000"/>
              </a:lnSpc>
            </a:pPr>
            <a:r>
              <a:rPr lang="en-US" sz="1800">
                <a:cs typeface="Arial"/>
              </a:rPr>
              <a:t>Labor force, employment, and other measures of labor market activity can be affected by changes in weather, holidays, harvests, school schedules, etc.</a:t>
            </a:r>
            <a:endParaRPr lang="en-US" sz="1800">
              <a:ea typeface="Calibri"/>
              <a:cs typeface="Arial"/>
            </a:endParaRPr>
          </a:p>
          <a:p>
            <a:pPr>
              <a:lnSpc>
                <a:spcPct val="100000"/>
              </a:lnSpc>
            </a:pPr>
            <a:r>
              <a:rPr lang="en-US" sz="1800">
                <a:cs typeface="Arial"/>
              </a:rPr>
              <a:t>Since seasonal events follow trends, they can be accounted for using seasonal adjustment, making it easier to observe cycles and underlying trends in the series</a:t>
            </a:r>
            <a:endParaRPr lang="en-US" sz="1800">
              <a:ea typeface="Calibri"/>
              <a:cs typeface="Arial"/>
            </a:endParaRPr>
          </a:p>
          <a:p>
            <a:pPr>
              <a:lnSpc>
                <a:spcPct val="100000"/>
              </a:lnSpc>
            </a:pPr>
            <a:r>
              <a:rPr lang="en-US" sz="1800">
                <a:cs typeface="Arial"/>
              </a:rPr>
              <a:t>When trying to observe cycles and underlying trends, </a:t>
            </a:r>
            <a:r>
              <a:rPr lang="en-US" sz="1800" b="1">
                <a:cs typeface="Arial"/>
              </a:rPr>
              <a:t>use seasonally adjust data</a:t>
            </a:r>
            <a:endParaRPr lang="en-US" sz="1800" b="1">
              <a:ea typeface="Calibri"/>
              <a:cs typeface="Arial"/>
            </a:endParaRPr>
          </a:p>
          <a:p>
            <a:pPr>
              <a:lnSpc>
                <a:spcPct val="100000"/>
              </a:lnSpc>
            </a:pPr>
            <a:r>
              <a:rPr lang="en-US" sz="1800">
                <a:cs typeface="Arial"/>
              </a:rPr>
              <a:t>When trying to observe seasonal cycles and trends, use </a:t>
            </a:r>
            <a:r>
              <a:rPr lang="en-US" sz="1800" b="1">
                <a:cs typeface="Arial"/>
              </a:rPr>
              <a:t>non-seasonally adjusted data</a:t>
            </a:r>
            <a:endParaRPr lang="en-US" sz="1800">
              <a:cs typeface="Arial"/>
            </a:endParaRPr>
          </a:p>
        </p:txBody>
      </p:sp>
      <p:sp>
        <p:nvSpPr>
          <p:cNvPr id="4" name="Date Placeholder 3">
            <a:extLst>
              <a:ext uri="{FF2B5EF4-FFF2-40B4-BE49-F238E27FC236}">
                <a16:creationId xmlns:a16="http://schemas.microsoft.com/office/drawing/2014/main" id="{0F1D8D93-0A36-66AB-2F31-7A748D389B6E}"/>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CEAFBD97-60D1-95EE-DE04-E0EC27CD00D1}"/>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31</a:t>
            </a:fld>
            <a:endParaRPr lang="en-US"/>
          </a:p>
        </p:txBody>
      </p:sp>
    </p:spTree>
    <p:extLst>
      <p:ext uri="{BB962C8B-B14F-4D97-AF65-F5344CB8AC3E}">
        <p14:creationId xmlns:p14="http://schemas.microsoft.com/office/powerpoint/2010/main" val="714068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1B964A-F10B-B7DB-A0FE-A3C32679EA7D}"/>
              </a:ext>
            </a:extLst>
          </p:cNvPr>
          <p:cNvSpPr>
            <a:spLocks noGrp="1"/>
          </p:cNvSpPr>
          <p:nvPr>
            <p:ph type="title"/>
          </p:nvPr>
        </p:nvSpPr>
        <p:spPr>
          <a:xfrm>
            <a:off x="3474720" y="709160"/>
            <a:ext cx="8620758" cy="893286"/>
          </a:xfrm>
        </p:spPr>
        <p:txBody>
          <a:bodyPr/>
          <a:lstStyle/>
          <a:p>
            <a:r>
              <a:rPr lang="en-US"/>
              <a:t>What is benchmarking?</a:t>
            </a:r>
          </a:p>
        </p:txBody>
      </p:sp>
      <p:sp>
        <p:nvSpPr>
          <p:cNvPr id="3" name="Content Placeholder 2">
            <a:extLst>
              <a:ext uri="{FF2B5EF4-FFF2-40B4-BE49-F238E27FC236}">
                <a16:creationId xmlns:a16="http://schemas.microsoft.com/office/drawing/2014/main" id="{DF80A8A2-EB17-CBDC-AB21-3B28A5B679C6}"/>
              </a:ext>
            </a:extLst>
          </p:cNvPr>
          <p:cNvSpPr>
            <a:spLocks noGrp="1"/>
          </p:cNvSpPr>
          <p:nvPr>
            <p:ph idx="1"/>
          </p:nvPr>
        </p:nvSpPr>
        <p:spPr>
          <a:xfrm>
            <a:off x="3474720" y="1607820"/>
            <a:ext cx="8229599" cy="4348760"/>
          </a:xfrm>
        </p:spPr>
        <p:txBody>
          <a:bodyPr vert="horz" lIns="91440" tIns="45720" rIns="91440" bIns="45720" rtlCol="0" anchor="t">
            <a:normAutofit fontScale="77500" lnSpcReduction="20000"/>
          </a:bodyPr>
          <a:lstStyle/>
          <a:p>
            <a:pPr>
              <a:lnSpc>
                <a:spcPct val="120000"/>
              </a:lnSpc>
            </a:pPr>
            <a:r>
              <a:rPr lang="en-US">
                <a:cs typeface="Arial"/>
              </a:rPr>
              <a:t>At the start of each year, Current Employment Statistics (CES) and Local Area Unemployment Statistics (LAUS) data series go through a benchmarking process</a:t>
            </a:r>
            <a:endParaRPr lang="en-US">
              <a:ea typeface="Calibri"/>
              <a:cs typeface="Arial"/>
            </a:endParaRPr>
          </a:p>
          <a:p>
            <a:pPr>
              <a:lnSpc>
                <a:spcPct val="120000"/>
              </a:lnSpc>
            </a:pPr>
            <a:r>
              <a:rPr lang="en-US">
                <a:solidFill>
                  <a:srgbClr val="000000"/>
                </a:solidFill>
                <a:latin typeface="Calibri"/>
                <a:ea typeface="Calibri"/>
                <a:cs typeface="Arial"/>
              </a:rPr>
              <a:t>Benchmarking is a standard or point of reference by which data can be compared and represents the inclusion of more accurate and timely data in program estimates (Bureau of Labor Statistics)</a:t>
            </a:r>
          </a:p>
          <a:p>
            <a:pPr>
              <a:lnSpc>
                <a:spcPct val="120000"/>
              </a:lnSpc>
            </a:pPr>
            <a:r>
              <a:rPr lang="en-US">
                <a:solidFill>
                  <a:srgbClr val="000000"/>
                </a:solidFill>
                <a:latin typeface="Calibri"/>
                <a:ea typeface="Calibri"/>
                <a:cs typeface="Calibri"/>
              </a:rPr>
              <a:t>Benchmarking takes into consideration data inputs, historical updates, late tax filings, and other figures that call for revision (Bureau of Labor Statistics)</a:t>
            </a:r>
          </a:p>
          <a:p>
            <a:pPr>
              <a:lnSpc>
                <a:spcPct val="120000"/>
              </a:lnSpc>
            </a:pPr>
            <a:r>
              <a:rPr lang="en-US">
                <a:cs typeface="Arial"/>
              </a:rPr>
              <a:t>CES publishes preliminary and revised estimates each month and revised annual estimates at the beginning of each year</a:t>
            </a:r>
            <a:endParaRPr lang="en-US">
              <a:ea typeface="Calibri"/>
              <a:cs typeface="Arial"/>
            </a:endParaRPr>
          </a:p>
          <a:p>
            <a:pPr>
              <a:lnSpc>
                <a:spcPct val="120000"/>
              </a:lnSpc>
            </a:pPr>
            <a:r>
              <a:rPr lang="en-US">
                <a:cs typeface="Arial"/>
              </a:rPr>
              <a:t>LAUS publishes annual revisions at the beginning of each year</a:t>
            </a:r>
            <a:endParaRPr lang="en-US">
              <a:ea typeface="Calibri"/>
              <a:cs typeface="Arial"/>
            </a:endParaRPr>
          </a:p>
          <a:p>
            <a:pPr>
              <a:lnSpc>
                <a:spcPct val="120000"/>
              </a:lnSpc>
            </a:pPr>
            <a:r>
              <a:rPr lang="en-US">
                <a:cs typeface="Arial"/>
              </a:rPr>
              <a:t>BLS issues benchmarking reports on their website</a:t>
            </a:r>
            <a:endParaRPr lang="en-US">
              <a:ea typeface="Calibri"/>
              <a:cs typeface="Arial"/>
            </a:endParaRPr>
          </a:p>
        </p:txBody>
      </p:sp>
      <p:sp>
        <p:nvSpPr>
          <p:cNvPr id="4" name="Date Placeholder 3">
            <a:extLst>
              <a:ext uri="{FF2B5EF4-FFF2-40B4-BE49-F238E27FC236}">
                <a16:creationId xmlns:a16="http://schemas.microsoft.com/office/drawing/2014/main" id="{6781993A-20A8-5E40-76BE-4DE1D5C4160E}"/>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5C022767-866F-C6C4-7EE5-EE7A45260B32}"/>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32</a:t>
            </a:fld>
            <a:endParaRPr lang="en-US"/>
          </a:p>
        </p:txBody>
      </p:sp>
    </p:spTree>
    <p:extLst>
      <p:ext uri="{BB962C8B-B14F-4D97-AF65-F5344CB8AC3E}">
        <p14:creationId xmlns:p14="http://schemas.microsoft.com/office/powerpoint/2010/main" val="11970288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ECC12-5E40-773A-7B3C-36CD749CDE4E}"/>
              </a:ext>
            </a:extLst>
          </p:cNvPr>
          <p:cNvSpPr>
            <a:spLocks noGrp="1"/>
          </p:cNvSpPr>
          <p:nvPr>
            <p:ph type="title"/>
          </p:nvPr>
        </p:nvSpPr>
        <p:spPr/>
        <p:txBody>
          <a:bodyPr/>
          <a:lstStyle/>
          <a:p>
            <a:r>
              <a:rPr lang="en-US"/>
              <a:t>What is a reference week?</a:t>
            </a:r>
          </a:p>
        </p:txBody>
      </p:sp>
      <p:sp>
        <p:nvSpPr>
          <p:cNvPr id="3" name="Content Placeholder 2">
            <a:extLst>
              <a:ext uri="{FF2B5EF4-FFF2-40B4-BE49-F238E27FC236}">
                <a16:creationId xmlns:a16="http://schemas.microsoft.com/office/drawing/2014/main" id="{8DC8F520-4347-9393-6C11-9FA62B14B4B7}"/>
              </a:ext>
            </a:extLst>
          </p:cNvPr>
          <p:cNvSpPr>
            <a:spLocks noGrp="1"/>
          </p:cNvSpPr>
          <p:nvPr>
            <p:ph idx="1"/>
          </p:nvPr>
        </p:nvSpPr>
        <p:spPr/>
        <p:txBody>
          <a:bodyPr vert="horz" lIns="91440" tIns="45720" rIns="91440" bIns="45720" rtlCol="0" anchor="t">
            <a:normAutofit/>
          </a:bodyPr>
          <a:lstStyle/>
          <a:p>
            <a:pPr>
              <a:lnSpc>
                <a:spcPct val="100000"/>
              </a:lnSpc>
            </a:pPr>
            <a:r>
              <a:rPr lang="en-US">
                <a:cs typeface="Arial"/>
              </a:rPr>
              <a:t>The</a:t>
            </a:r>
            <a:r>
              <a:rPr lang="en-US">
                <a:solidFill>
                  <a:schemeClr val="tx2"/>
                </a:solidFill>
                <a:cs typeface="Arial"/>
              </a:rPr>
              <a:t> week which includes the 12</a:t>
            </a:r>
            <a:r>
              <a:rPr lang="en-US" baseline="30000">
                <a:solidFill>
                  <a:schemeClr val="tx2"/>
                </a:solidFill>
                <a:cs typeface="Arial"/>
              </a:rPr>
              <a:t>th</a:t>
            </a:r>
            <a:r>
              <a:rPr lang="en-US">
                <a:solidFill>
                  <a:schemeClr val="tx2"/>
                </a:solidFill>
                <a:cs typeface="Arial"/>
              </a:rPr>
              <a:t> of the month during which the Current Population Survey (CPS) and Current Employment Statistics (CES) survey are administered. Information collected from this survey informs employment, unemployment, and jobs estimates.</a:t>
            </a:r>
          </a:p>
        </p:txBody>
      </p:sp>
      <p:sp>
        <p:nvSpPr>
          <p:cNvPr id="4" name="Date Placeholder 3">
            <a:extLst>
              <a:ext uri="{FF2B5EF4-FFF2-40B4-BE49-F238E27FC236}">
                <a16:creationId xmlns:a16="http://schemas.microsoft.com/office/drawing/2014/main" id="{DF89AC23-56AF-E49D-3D72-162021E85E44}"/>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C6408637-7720-0DF3-1C5D-17B851138C77}"/>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33</a:t>
            </a:fld>
            <a:endParaRPr lang="en-US"/>
          </a:p>
        </p:txBody>
      </p:sp>
    </p:spTree>
    <p:extLst>
      <p:ext uri="{BB962C8B-B14F-4D97-AF65-F5344CB8AC3E}">
        <p14:creationId xmlns:p14="http://schemas.microsoft.com/office/powerpoint/2010/main" val="18881071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FE5F8-FF2A-58C6-7E50-D5214A673997}"/>
              </a:ext>
            </a:extLst>
          </p:cNvPr>
          <p:cNvSpPr>
            <a:spLocks noGrp="1"/>
          </p:cNvSpPr>
          <p:nvPr>
            <p:ph type="title"/>
          </p:nvPr>
        </p:nvSpPr>
        <p:spPr/>
        <p:txBody>
          <a:bodyPr/>
          <a:lstStyle/>
          <a:p>
            <a:r>
              <a:rPr lang="en-US"/>
              <a:t>Appendix</a:t>
            </a:r>
          </a:p>
        </p:txBody>
      </p:sp>
      <p:sp>
        <p:nvSpPr>
          <p:cNvPr id="6" name="Text Placeholder 5">
            <a:extLst>
              <a:ext uri="{FF2B5EF4-FFF2-40B4-BE49-F238E27FC236}">
                <a16:creationId xmlns:a16="http://schemas.microsoft.com/office/drawing/2014/main" id="{6FDA2810-2C8C-86BC-384A-4E26E0491F3F}"/>
              </a:ext>
            </a:extLst>
          </p:cNvPr>
          <p:cNvSpPr>
            <a:spLocks noGrp="1"/>
          </p:cNvSpPr>
          <p:nvPr>
            <p:ph type="body" sz="quarter" idx="13"/>
          </p:nvPr>
        </p:nvSpPr>
        <p:spPr/>
        <p:txBody>
          <a:bodyPr>
            <a:normAutofit/>
          </a:bodyPr>
          <a:lstStyle/>
          <a:p>
            <a:r>
              <a:rPr lang="en-US"/>
              <a:t>This section includes additional resources and reference materials.</a:t>
            </a:r>
          </a:p>
        </p:txBody>
      </p:sp>
      <p:sp>
        <p:nvSpPr>
          <p:cNvPr id="3" name="Text Placeholder 2">
            <a:extLst>
              <a:ext uri="{FF2B5EF4-FFF2-40B4-BE49-F238E27FC236}">
                <a16:creationId xmlns:a16="http://schemas.microsoft.com/office/drawing/2014/main" id="{65AB3431-69D7-0825-9A63-47F5AB401EEB}"/>
              </a:ext>
            </a:extLst>
          </p:cNvPr>
          <p:cNvSpPr>
            <a:spLocks noGrp="1"/>
          </p:cNvSpPr>
          <p:nvPr>
            <p:ph type="body" idx="1"/>
          </p:nvPr>
        </p:nvSpPr>
        <p:spPr>
          <a:xfrm>
            <a:off x="8420792" y="394283"/>
            <a:ext cx="3358343" cy="5738069"/>
          </a:xfrm>
        </p:spPr>
        <p:txBody>
          <a:bodyPr vert="horz" lIns="91440" tIns="45720" rIns="91440" bIns="45720" rtlCol="0" anchor="t">
            <a:normAutofit/>
          </a:bodyPr>
          <a:lstStyle/>
          <a:p>
            <a:r>
              <a:rPr lang="en-US" sz="1800">
                <a:latin typeface="+mj-lt"/>
                <a:cs typeface="Arial"/>
              </a:rPr>
              <a:t>Contents</a:t>
            </a:r>
            <a:r>
              <a:rPr lang="en-US" sz="1800">
                <a:cs typeface="Arial"/>
              </a:rPr>
              <a:t>:</a:t>
            </a:r>
            <a:endParaRPr lang="en-US" sz="1800">
              <a:cs typeface="Arial"/>
              <a:hlinkClick r:id="rId2" action="ppaction://hlinksldjump"/>
            </a:endParaRPr>
          </a:p>
          <a:p>
            <a:r>
              <a:rPr lang="en-US" sz="1800">
                <a:cs typeface="Arial"/>
                <a:hlinkClick r:id="rId3" action="ppaction://hlinksldjump"/>
              </a:rPr>
              <a:t>Upcoming Geography Changes</a:t>
            </a:r>
            <a:endParaRPr lang="en-US" sz="1800">
              <a:cs typeface="Arial"/>
              <a:hlinkClick r:id="rId4" action="ppaction://hlinksldjump"/>
            </a:endParaRPr>
          </a:p>
          <a:p>
            <a:r>
              <a:rPr lang="en-US" sz="1800">
                <a:ea typeface="Calibri"/>
                <a:cs typeface="Arial"/>
                <a:hlinkClick r:id="rId3" action="ppaction://hlinksldjump"/>
              </a:rPr>
              <a:t>Quick Reference Guide: Available Geographies</a:t>
            </a:r>
            <a:endParaRPr lang="en-US" sz="1800">
              <a:ea typeface="Calibri"/>
              <a:cs typeface="Arial"/>
            </a:endParaRPr>
          </a:p>
          <a:p>
            <a:endParaRPr lang="en-US" sz="1800">
              <a:ea typeface="Calibri"/>
            </a:endParaRPr>
          </a:p>
          <a:p>
            <a:endParaRPr lang="en-US"/>
          </a:p>
        </p:txBody>
      </p:sp>
      <p:sp>
        <p:nvSpPr>
          <p:cNvPr id="4" name="Date Placeholder 3">
            <a:extLst>
              <a:ext uri="{FF2B5EF4-FFF2-40B4-BE49-F238E27FC236}">
                <a16:creationId xmlns:a16="http://schemas.microsoft.com/office/drawing/2014/main" id="{D86973B2-0B9B-709F-FC11-6301D7B35788}"/>
              </a:ext>
              <a:ext uri="{C183D7F6-B498-43B3-948B-1728B52AA6E4}">
                <adec:decorative xmlns:adec="http://schemas.microsoft.com/office/drawing/2017/decorative" val="1"/>
              </a:ext>
            </a:extLst>
          </p:cNvPr>
          <p:cNvSpPr>
            <a:spLocks noGrp="1"/>
          </p:cNvSpPr>
          <p:nvPr>
            <p:ph type="dt" sz="half" idx="10"/>
          </p:nvPr>
        </p:nvSpPr>
        <p:spPr/>
        <p:txBody>
          <a:bodyPr/>
          <a:lstStyle/>
          <a:p>
            <a:fld id="{C9B5CB84-E13F-4C75-9635-7D7C44779772}" type="datetime1">
              <a:rPr lang="en-US" smtClean="0"/>
              <a:t>2/27/2026</a:t>
            </a:fld>
            <a:endParaRPr lang="en-US"/>
          </a:p>
        </p:txBody>
      </p:sp>
      <p:sp>
        <p:nvSpPr>
          <p:cNvPr id="5" name="Slide Number Placeholder 4">
            <a:extLst>
              <a:ext uri="{FF2B5EF4-FFF2-40B4-BE49-F238E27FC236}">
                <a16:creationId xmlns:a16="http://schemas.microsoft.com/office/drawing/2014/main" id="{14C09916-533E-0CF6-577A-C018FF107766}"/>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34</a:t>
            </a:fld>
            <a:endParaRPr lang="en-US"/>
          </a:p>
        </p:txBody>
      </p:sp>
    </p:spTree>
    <p:extLst>
      <p:ext uri="{BB962C8B-B14F-4D97-AF65-F5344CB8AC3E}">
        <p14:creationId xmlns:p14="http://schemas.microsoft.com/office/powerpoint/2010/main" val="18527360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8EE71-5D72-E845-C6C6-54A442AD4203}"/>
              </a:ext>
            </a:extLst>
          </p:cNvPr>
          <p:cNvSpPr>
            <a:spLocks noGrp="1"/>
          </p:cNvSpPr>
          <p:nvPr>
            <p:ph type="title"/>
          </p:nvPr>
        </p:nvSpPr>
        <p:spPr>
          <a:xfrm>
            <a:off x="91835" y="40344"/>
            <a:ext cx="12002193" cy="452975"/>
          </a:xfrm>
        </p:spPr>
        <p:txBody>
          <a:bodyPr>
            <a:normAutofit/>
          </a:bodyPr>
          <a:lstStyle/>
          <a:p>
            <a:pPr algn="ctr"/>
            <a:r>
              <a:rPr lang="en-US" sz="2000"/>
              <a:t>Quick Reference Guide – Available Geographies</a:t>
            </a:r>
          </a:p>
        </p:txBody>
      </p:sp>
      <p:sp>
        <p:nvSpPr>
          <p:cNvPr id="9" name="TextBox 8">
            <a:extLst>
              <a:ext uri="{FF2B5EF4-FFF2-40B4-BE49-F238E27FC236}">
                <a16:creationId xmlns:a16="http://schemas.microsoft.com/office/drawing/2014/main" id="{784ED44A-07EC-6824-9049-314905BAEFD3}"/>
              </a:ext>
            </a:extLst>
          </p:cNvPr>
          <p:cNvSpPr txBox="1"/>
          <p:nvPr/>
        </p:nvSpPr>
        <p:spPr>
          <a:xfrm>
            <a:off x="3146305" y="376743"/>
            <a:ext cx="6094476" cy="369332"/>
          </a:xfrm>
          <a:prstGeom prst="rect">
            <a:avLst/>
          </a:prstGeom>
          <a:noFill/>
        </p:spPr>
        <p:txBody>
          <a:bodyPr wrap="square">
            <a:spAutoFit/>
          </a:bodyPr>
          <a:lstStyle/>
          <a:p>
            <a:r>
              <a:rPr lang="en-US" sz="1800" i="1"/>
              <a:t>Seasonally adjusted estimates not available for regional data</a:t>
            </a:r>
          </a:p>
        </p:txBody>
      </p:sp>
      <p:graphicFrame>
        <p:nvGraphicFramePr>
          <p:cNvPr id="6" name="Content Placeholder 5">
            <a:extLst>
              <a:ext uri="{FF2B5EF4-FFF2-40B4-BE49-F238E27FC236}">
                <a16:creationId xmlns:a16="http://schemas.microsoft.com/office/drawing/2014/main" id="{891FF169-13A1-3EDC-2CEC-FFA57495B4DA}"/>
              </a:ext>
            </a:extLst>
          </p:cNvPr>
          <p:cNvGraphicFramePr>
            <a:graphicFrameLocks noGrp="1"/>
          </p:cNvGraphicFramePr>
          <p:nvPr>
            <p:ph idx="1"/>
            <p:extLst>
              <p:ext uri="{D42A27DB-BD31-4B8C-83A1-F6EECF244321}">
                <p14:modId xmlns:p14="http://schemas.microsoft.com/office/powerpoint/2010/main" val="1266745153"/>
              </p:ext>
            </p:extLst>
          </p:nvPr>
        </p:nvGraphicFramePr>
        <p:xfrm>
          <a:off x="92074" y="761999"/>
          <a:ext cx="12001947" cy="4707384"/>
        </p:xfrm>
        <a:graphic>
          <a:graphicData uri="http://schemas.openxmlformats.org/drawingml/2006/table">
            <a:tbl>
              <a:tblPr firstRow="1">
                <a:tableStyleId>{3B4B98B0-60AC-42C2-AFA5-B58CD77FA1E5}</a:tableStyleId>
              </a:tblPr>
              <a:tblGrid>
                <a:gridCol w="2861827">
                  <a:extLst>
                    <a:ext uri="{9D8B030D-6E8A-4147-A177-3AD203B41FA5}">
                      <a16:colId xmlns:a16="http://schemas.microsoft.com/office/drawing/2014/main" val="2722581388"/>
                    </a:ext>
                  </a:extLst>
                </a:gridCol>
                <a:gridCol w="1266264">
                  <a:extLst>
                    <a:ext uri="{9D8B030D-6E8A-4147-A177-3AD203B41FA5}">
                      <a16:colId xmlns:a16="http://schemas.microsoft.com/office/drawing/2014/main" val="2881476429"/>
                    </a:ext>
                  </a:extLst>
                </a:gridCol>
                <a:gridCol w="1374883">
                  <a:extLst>
                    <a:ext uri="{9D8B030D-6E8A-4147-A177-3AD203B41FA5}">
                      <a16:colId xmlns:a16="http://schemas.microsoft.com/office/drawing/2014/main" val="1704743473"/>
                    </a:ext>
                  </a:extLst>
                </a:gridCol>
                <a:gridCol w="2364441">
                  <a:extLst>
                    <a:ext uri="{9D8B030D-6E8A-4147-A177-3AD203B41FA5}">
                      <a16:colId xmlns:a16="http://schemas.microsoft.com/office/drawing/2014/main" val="701818508"/>
                    </a:ext>
                  </a:extLst>
                </a:gridCol>
                <a:gridCol w="1826890">
                  <a:extLst>
                    <a:ext uri="{9D8B030D-6E8A-4147-A177-3AD203B41FA5}">
                      <a16:colId xmlns:a16="http://schemas.microsoft.com/office/drawing/2014/main" val="274218419"/>
                    </a:ext>
                  </a:extLst>
                </a:gridCol>
                <a:gridCol w="2307642">
                  <a:extLst>
                    <a:ext uri="{9D8B030D-6E8A-4147-A177-3AD203B41FA5}">
                      <a16:colId xmlns:a16="http://schemas.microsoft.com/office/drawing/2014/main" val="1518613185"/>
                    </a:ext>
                  </a:extLst>
                </a:gridCol>
              </a:tblGrid>
              <a:tr h="602048">
                <a:tc>
                  <a:txBody>
                    <a:bodyPr/>
                    <a:lstStyle/>
                    <a:p>
                      <a:r>
                        <a:rPr lang="en-US" sz="1600"/>
                        <a:t>Program / Data Source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MA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County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MA-Based Metropolitan Statistical Areas (MSA)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City/Town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Workforce Development Areas (WDA)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18485978"/>
                  </a:ext>
                </a:extLst>
              </a:tr>
              <a:tr h="602048">
                <a:tc>
                  <a:txBody>
                    <a:bodyPr/>
                    <a:lstStyle/>
                    <a:p>
                      <a:r>
                        <a:rPr lang="en-US" sz="1600">
                          <a:hlinkClick r:id="rId3" action="ppaction://hlinksldjump"/>
                        </a:rPr>
                        <a:t>Current Employment Statistics (CES)</a:t>
                      </a:r>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gn="ctr">
                        <a:buFont typeface="Wingdings" panose="05000000000000000000" pitchFamily="2" charset="2"/>
                        <a:buChar char="ü"/>
                      </a:pPr>
                      <a:r>
                        <a:rPr lang="en-US" sz="1600" b="1">
                          <a:solidFill>
                            <a:schemeClr val="tx1"/>
                          </a:solidFill>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285750" indent="-285750" algn="ctr">
                        <a:buFont typeface="Calibri" panose="020F0502020204030204" pitchFamily="34" charset="0"/>
                        <a:buChar char="×"/>
                      </a:pPr>
                      <a:r>
                        <a:rPr lang="en-US" sz="1600" b="1">
                          <a:solidFill>
                            <a:schemeClr val="tx1"/>
                          </a:solidFill>
                        </a:rPr>
                        <a:t>no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285750" indent="-285750" algn="ctr">
                        <a:buFont typeface="Wingdings" panose="05000000000000000000" pitchFamily="2" charset="2"/>
                        <a:buChar char="ü"/>
                      </a:pPr>
                      <a:r>
                        <a:rPr lang="en-US" sz="1600" b="1">
                          <a:solidFill>
                            <a:schemeClr val="tx1"/>
                          </a:solidFill>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285750" indent="-285750" algn="ctr">
                        <a:buFont typeface="Calibri" panose="020F0502020204030204" pitchFamily="34" charset="0"/>
                        <a:buChar char="×"/>
                      </a:pPr>
                      <a:r>
                        <a:rPr lang="en-US" sz="1600" b="1">
                          <a:solidFill>
                            <a:schemeClr val="tx1"/>
                          </a:solidFill>
                        </a:rPr>
                        <a:t>no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285750" indent="-285750" algn="ctr">
                        <a:buFont typeface="Calibri" panose="020F0502020204030204" pitchFamily="34" charset="0"/>
                        <a:buChar char="×"/>
                      </a:pPr>
                      <a:r>
                        <a:rPr lang="en-US" sz="1600" b="1">
                          <a:solidFill>
                            <a:schemeClr val="tx1"/>
                          </a:solidFill>
                        </a:rPr>
                        <a:t>no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715967866"/>
                  </a:ext>
                </a:extLst>
              </a:tr>
              <a:tr h="764468">
                <a:tc>
                  <a:txBody>
                    <a:bodyPr/>
                    <a:lstStyle/>
                    <a:p>
                      <a:r>
                        <a:rPr lang="en-US" sz="1600">
                          <a:hlinkClick r:id="rId4" action="ppaction://hlinksldjump"/>
                        </a:rPr>
                        <a:t>Local Area Unemployment Statistics (LAUS)</a:t>
                      </a:r>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gn="ctr">
                        <a:buFont typeface="Wingdings" panose="05000000000000000000" pitchFamily="2" charset="2"/>
                        <a:buChar char="ü"/>
                      </a:pPr>
                      <a:r>
                        <a:rPr lang="en-US" sz="1600" b="1">
                          <a:solidFill>
                            <a:schemeClr val="tx1"/>
                          </a:solidFill>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285750" indent="-285750" algn="ctr">
                        <a:buFont typeface="Wingdings" panose="05000000000000000000" pitchFamily="2" charset="2"/>
                        <a:buChar char="ü"/>
                      </a:pPr>
                      <a:r>
                        <a:rPr lang="en-US" sz="1600" b="1">
                          <a:solidFill>
                            <a:schemeClr val="tx1"/>
                          </a:solidFill>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285750" indent="-285750" algn="ctr">
                        <a:buFont typeface="Wingdings" panose="05000000000000000000" pitchFamily="2" charset="2"/>
                        <a:buChar char="ü"/>
                      </a:pPr>
                      <a:r>
                        <a:rPr lang="en-US" sz="1600" b="1">
                          <a:solidFill>
                            <a:schemeClr val="tx1"/>
                          </a:solidFill>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285750" indent="-285750" algn="ctr">
                        <a:buFont typeface="Wingdings" panose="05000000000000000000" pitchFamily="2" charset="2"/>
                        <a:buChar char="ü"/>
                      </a:pPr>
                      <a:r>
                        <a:rPr lang="en-US" sz="1600" b="1">
                          <a:solidFill>
                            <a:schemeClr val="tx1"/>
                          </a:solidFill>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285750" indent="-285750" algn="ctr">
                        <a:buFont typeface="Wingdings" panose="05000000000000000000" pitchFamily="2" charset="2"/>
                        <a:buChar char="ü"/>
                      </a:pPr>
                      <a:r>
                        <a:rPr lang="en-US" sz="1600" b="1">
                          <a:solidFill>
                            <a:schemeClr val="tx1"/>
                          </a:solidFill>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4257609681"/>
                  </a:ext>
                </a:extLst>
              </a:tr>
              <a:tr h="804028">
                <a:tc>
                  <a:txBody>
                    <a:bodyPr/>
                    <a:lstStyle/>
                    <a:p>
                      <a:r>
                        <a:rPr lang="en-US" sz="1600">
                          <a:hlinkClick r:id="rId5" action="ppaction://hlinksldjump"/>
                        </a:rPr>
                        <a:t>Occupational Employment and Wage Statistics (OEWS</a:t>
                      </a:r>
                      <a:r>
                        <a:rPr lang="en-US" sz="160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marR="0" lvl="0" indent="-285750" algn="ctr"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1600" b="1">
                          <a:solidFill>
                            <a:schemeClr val="tx1"/>
                          </a:solidFill>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285750" indent="-285750" algn="ctr">
                        <a:buFont typeface="Wingdings" panose="05000000000000000000" pitchFamily="2" charset="2"/>
                        <a:buChar char="ü"/>
                      </a:pPr>
                      <a:r>
                        <a:rPr lang="en-US" sz="1600" b="1">
                          <a:solidFill>
                            <a:schemeClr val="tx1"/>
                          </a:solidFill>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285750" indent="-285750" algn="ctr">
                        <a:buFont typeface="Wingdings" panose="05000000000000000000" pitchFamily="2" charset="2"/>
                        <a:buChar char="ü"/>
                      </a:pPr>
                      <a:r>
                        <a:rPr lang="en-US" sz="1600" b="1">
                          <a:solidFill>
                            <a:schemeClr val="tx1"/>
                          </a:solidFill>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285750" indent="-285750" algn="ctr">
                        <a:buFont typeface="Calibri" panose="020F0502020204030204" pitchFamily="34" charset="0"/>
                        <a:buChar char="×"/>
                      </a:pPr>
                      <a:r>
                        <a:rPr lang="en-US" sz="1600" b="1">
                          <a:solidFill>
                            <a:schemeClr val="tx1"/>
                          </a:solidFill>
                        </a:rPr>
                        <a:t>no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285750" indent="-285750" algn="ctr">
                        <a:buFont typeface="Calibri" panose="020F0502020204030204" pitchFamily="34" charset="0"/>
                        <a:buChar char="×"/>
                      </a:pPr>
                      <a:r>
                        <a:rPr lang="en-US" sz="1600" b="1">
                          <a:solidFill>
                            <a:schemeClr val="tx1"/>
                          </a:solidFill>
                        </a:rPr>
                        <a:t>no</a:t>
                      </a:r>
                      <a:endParaRPr lang="en-US"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3343655195"/>
                  </a:ext>
                </a:extLst>
              </a:tr>
              <a:tr h="855542">
                <a:tc>
                  <a:txBody>
                    <a:bodyPr/>
                    <a:lstStyle/>
                    <a:p>
                      <a:r>
                        <a:rPr lang="en-US" sz="1600">
                          <a:hlinkClick r:id="rId6" action="ppaction://hlinksldjump"/>
                        </a:rPr>
                        <a:t>Quarterly Census of Employment and Wages (QCEW)</a:t>
                      </a:r>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marR="0" lvl="0" indent="-285750" algn="ctr"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1600" b="1">
                          <a:solidFill>
                            <a:schemeClr val="tx1"/>
                          </a:solidFill>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285750" indent="-285750" algn="ctr">
                        <a:buFont typeface="Wingdings" panose="05000000000000000000" pitchFamily="2" charset="2"/>
                        <a:buChar char="ü"/>
                      </a:pPr>
                      <a:r>
                        <a:rPr lang="en-US" sz="1600" b="1">
                          <a:solidFill>
                            <a:schemeClr val="tx1"/>
                          </a:solidFill>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285750" indent="-285750" algn="ctr">
                        <a:buFont typeface="Wingdings" panose="05000000000000000000" pitchFamily="2" charset="2"/>
                        <a:buChar char="ü"/>
                      </a:pPr>
                      <a:r>
                        <a:rPr lang="en-US" sz="1600" b="1">
                          <a:solidFill>
                            <a:schemeClr val="tx1"/>
                          </a:solidFill>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285750" indent="-285750" algn="ctr">
                        <a:buFont typeface="Wingdings" panose="05000000000000000000" pitchFamily="2" charset="2"/>
                        <a:buChar char="ü"/>
                      </a:pPr>
                      <a:r>
                        <a:rPr lang="en-US" sz="1600" b="1">
                          <a:solidFill>
                            <a:schemeClr val="tx1"/>
                          </a:solidFill>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285750" indent="-285750" algn="ctr">
                        <a:buFont typeface="Wingdings" panose="05000000000000000000" pitchFamily="2" charset="2"/>
                        <a:buChar char="ü"/>
                      </a:pPr>
                      <a:r>
                        <a:rPr lang="en-US" sz="1600" b="1">
                          <a:solidFill>
                            <a:schemeClr val="tx1"/>
                          </a:solidFill>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59407940"/>
                  </a:ext>
                </a:extLst>
              </a:tr>
              <a:tr h="539625">
                <a:tc>
                  <a:txBody>
                    <a:bodyPr/>
                    <a:lstStyle/>
                    <a:p>
                      <a:r>
                        <a:rPr lang="en-US" sz="1600">
                          <a:hlinkClick r:id="rId7" action="ppaction://hlinksldjump"/>
                        </a:rPr>
                        <a:t>Staffing Patterns</a:t>
                      </a:r>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marR="0" lvl="0" indent="-285750" algn="ctr"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1600" b="1">
                          <a:solidFill>
                            <a:schemeClr val="tx1"/>
                          </a:solidFill>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285750" indent="-285750" algn="ctr">
                        <a:buFont typeface="Wingdings" panose="05000000000000000000" pitchFamily="2" charset="2"/>
                        <a:buChar char="ü"/>
                      </a:pPr>
                      <a:r>
                        <a:rPr lang="en-US" sz="1600" b="1">
                          <a:solidFill>
                            <a:schemeClr val="tx1"/>
                          </a:solidFill>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285750" indent="-285750" algn="ctr">
                        <a:buFont typeface="Wingdings" panose="05000000000000000000" pitchFamily="2" charset="2"/>
                        <a:buChar char="ü"/>
                      </a:pPr>
                      <a:r>
                        <a:rPr lang="en-US" sz="1600" b="1">
                          <a:solidFill>
                            <a:schemeClr val="tx1"/>
                          </a:solidFill>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285750" indent="-285750" algn="ctr">
                        <a:buFont typeface="Calibri" panose="020F0502020204030204" pitchFamily="34" charset="0"/>
                        <a:buChar char="×"/>
                      </a:pPr>
                      <a:r>
                        <a:rPr lang="en-US" sz="1600" b="1">
                          <a:solidFill>
                            <a:schemeClr val="tx1"/>
                          </a:solidFill>
                        </a:rPr>
                        <a:t>no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285750" indent="-285750" algn="ctr">
                        <a:buFont typeface="Calibri" panose="020F0502020204030204" pitchFamily="34" charset="0"/>
                        <a:buChar char="×"/>
                      </a:pPr>
                      <a:r>
                        <a:rPr lang="en-US" sz="1600" b="1">
                          <a:solidFill>
                            <a:schemeClr val="tx1"/>
                          </a:solidFill>
                        </a:rPr>
                        <a:t>no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885483416"/>
                  </a:ext>
                </a:extLst>
              </a:tr>
              <a:tr h="539625">
                <a:tc>
                  <a:txBody>
                    <a:bodyPr/>
                    <a:lstStyle/>
                    <a:p>
                      <a:r>
                        <a:rPr lang="en-US" sz="1600">
                          <a:hlinkClick r:id="rId8" action="ppaction://hlinksldjump"/>
                        </a:rPr>
                        <a:t>Employment Projections</a:t>
                      </a:r>
                      <a:r>
                        <a:rPr lang="en-US" sz="1600" b="1" i="0" u="none" strike="noStrike" baseline="30000" noProof="0">
                          <a:solidFill>
                            <a:schemeClr val="tx1"/>
                          </a:solidFill>
                          <a:latin typeface="+mn-lt"/>
                        </a:rPr>
                        <a:t>1</a:t>
                      </a:r>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marR="0" lvl="0" indent="-285750" algn="ctr"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1600" b="1">
                          <a:solidFill>
                            <a:schemeClr val="tx1"/>
                          </a:solidFill>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285750" indent="-285750" algn="ctr">
                        <a:buFont typeface="Calibri" panose="020F0502020204030204" pitchFamily="34" charset="0"/>
                        <a:buChar char="×"/>
                      </a:pPr>
                      <a:r>
                        <a:rPr lang="en-US" sz="1600" b="1" i="0" u="none" strike="noStrike" noProof="0">
                          <a:solidFill>
                            <a:schemeClr val="tx1"/>
                          </a:solidFill>
                          <a:latin typeface="Calibri"/>
                        </a:rPr>
                        <a:t>no</a:t>
                      </a:r>
                      <a:r>
                        <a:rPr lang="en-US" sz="1600" b="1" i="0" u="none" strike="noStrike" baseline="30000" noProof="0">
                          <a:solidFill>
                            <a:schemeClr val="tx1"/>
                          </a:solidFill>
                          <a:latin typeface="Calibri"/>
                        </a:rPr>
                        <a:t>1</a:t>
                      </a:r>
                      <a:endParaRPr lang="en-US" sz="1600" b="1" baseline="300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285750" indent="-285750" algn="ctr">
                        <a:buFont typeface="Calibri" panose="020F0502020204030204" pitchFamily="34" charset="0"/>
                        <a:buChar char="×"/>
                      </a:pPr>
                      <a:r>
                        <a:rPr lang="en-US" sz="1600" b="1" i="0" u="none" strike="noStrike" noProof="0">
                          <a:solidFill>
                            <a:schemeClr val="tx1"/>
                          </a:solidFill>
                          <a:latin typeface="Calibri"/>
                        </a:rPr>
                        <a:t>no</a:t>
                      </a:r>
                      <a:endParaRPr lang="en-US" sz="1600" b="1" i="0" u="none" strike="noStrike" baseline="30000" noProof="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285750" indent="-285750" algn="ctr">
                        <a:buFont typeface="Calibri" panose="020F0502020204030204" pitchFamily="34" charset="0"/>
                        <a:buChar char="×"/>
                      </a:pPr>
                      <a:r>
                        <a:rPr lang="en-US" sz="1600" b="1">
                          <a:solidFill>
                            <a:schemeClr val="tx1"/>
                          </a:solidFill>
                        </a:rPr>
                        <a:t>no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285750" indent="-285750" algn="ctr">
                        <a:buFont typeface="Wingdings" panose="05000000000000000000" pitchFamily="2" charset="2"/>
                        <a:buChar char="ü"/>
                      </a:pPr>
                      <a:r>
                        <a:rPr lang="en-US" sz="1600" b="1" dirty="0">
                          <a:solidFill>
                            <a:schemeClr val="tx1"/>
                          </a:solidFill>
                        </a:rPr>
                        <a:t>yes</a:t>
                      </a:r>
                      <a:r>
                        <a:rPr lang="en-US" sz="1600" b="1" i="0" u="none" strike="noStrike" baseline="30000" noProof="0" dirty="0">
                          <a:solidFill>
                            <a:schemeClr val="tx1"/>
                          </a:solidFill>
                          <a:latin typeface="+mn-lt"/>
                        </a:rPr>
                        <a:t>1</a:t>
                      </a:r>
                      <a:endParaRPr lang="en-US" sz="16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4002708977"/>
                  </a:ext>
                </a:extLst>
              </a:tr>
            </a:tbl>
          </a:graphicData>
        </a:graphic>
      </p:graphicFrame>
      <p:sp>
        <p:nvSpPr>
          <p:cNvPr id="7" name="TextBox 6">
            <a:extLst>
              <a:ext uri="{FF2B5EF4-FFF2-40B4-BE49-F238E27FC236}">
                <a16:creationId xmlns:a16="http://schemas.microsoft.com/office/drawing/2014/main" id="{DDABA4E0-A84C-23FE-10AC-E2237D450253}"/>
              </a:ext>
            </a:extLst>
          </p:cNvPr>
          <p:cNvSpPr txBox="1"/>
          <p:nvPr/>
        </p:nvSpPr>
        <p:spPr>
          <a:xfrm>
            <a:off x="91835" y="5465853"/>
            <a:ext cx="11886566" cy="307777"/>
          </a:xfrm>
          <a:prstGeom prst="rect">
            <a:avLst/>
          </a:prstGeom>
          <a:noFill/>
        </p:spPr>
        <p:txBody>
          <a:bodyPr wrap="square" lIns="91440" tIns="45720" rIns="91440" bIns="45720" rtlCol="0" anchor="t">
            <a:spAutoFit/>
          </a:bodyPr>
          <a:lstStyle/>
          <a:p>
            <a:r>
              <a:rPr lang="en-US" sz="1400" b="1" baseline="30000"/>
              <a:t>1</a:t>
            </a:r>
            <a:r>
              <a:rPr lang="en-US" sz="1400">
                <a:ea typeface="Calibri"/>
                <a:cs typeface="Calibri"/>
              </a:rPr>
              <a:t>In 2026, WDAs will be replaced with counties for employment projections data.</a:t>
            </a:r>
          </a:p>
        </p:txBody>
      </p:sp>
      <p:sp>
        <p:nvSpPr>
          <p:cNvPr id="4" name="Date Placeholder 3">
            <a:extLst>
              <a:ext uri="{FF2B5EF4-FFF2-40B4-BE49-F238E27FC236}">
                <a16:creationId xmlns:a16="http://schemas.microsoft.com/office/drawing/2014/main" id="{5FF82AA2-812A-0D26-9525-3448DC11C734}"/>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B47DEA8F-53AF-5B21-0DAE-CF1FD1B0EFB0}"/>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35</a:t>
            </a:fld>
            <a:endParaRPr lang="en-US"/>
          </a:p>
        </p:txBody>
      </p:sp>
      <p:sp>
        <p:nvSpPr>
          <p:cNvPr id="3" name="TextBox 2">
            <a:extLst>
              <a:ext uri="{FF2B5EF4-FFF2-40B4-BE49-F238E27FC236}">
                <a16:creationId xmlns:a16="http://schemas.microsoft.com/office/drawing/2014/main" id="{0DFDAA46-2486-595E-D55A-F449C649C702}"/>
              </a:ext>
            </a:extLst>
          </p:cNvPr>
          <p:cNvSpPr txBox="1"/>
          <p:nvPr/>
        </p:nvSpPr>
        <p:spPr>
          <a:xfrm>
            <a:off x="3151785" y="6022339"/>
            <a:ext cx="5458815" cy="307777"/>
          </a:xfrm>
          <a:prstGeom prst="rect">
            <a:avLst/>
          </a:prstGeom>
          <a:noFill/>
          <a:ln w="38100">
            <a:solidFill>
              <a:schemeClr val="accent2"/>
            </a:solidFill>
          </a:ln>
        </p:spPr>
        <p:txBody>
          <a:bodyPr wrap="square" rtlCol="0">
            <a:spAutoFit/>
          </a:bodyPr>
          <a:lstStyle/>
          <a:p>
            <a:pPr algn="ctr"/>
            <a:r>
              <a:rPr lang="en-US" sz="1400" b="1">
                <a:hlinkClick r:id="rId9"/>
              </a:rPr>
              <a:t>Click here to identify cities/towns in a specific area (WDA, county, </a:t>
            </a:r>
            <a:r>
              <a:rPr lang="en-US" sz="1400" b="1" err="1">
                <a:hlinkClick r:id="rId9"/>
              </a:rPr>
              <a:t>etc</a:t>
            </a:r>
            <a:r>
              <a:rPr lang="en-US" sz="1400" b="1">
                <a:hlinkClick r:id="rId9"/>
              </a:rPr>
              <a:t>)</a:t>
            </a:r>
            <a:endParaRPr lang="en-US" sz="1400" b="1"/>
          </a:p>
        </p:txBody>
      </p:sp>
    </p:spTree>
    <p:extLst>
      <p:ext uri="{BB962C8B-B14F-4D97-AF65-F5344CB8AC3E}">
        <p14:creationId xmlns:p14="http://schemas.microsoft.com/office/powerpoint/2010/main" val="3036805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1C7EC-B9AF-A37D-757E-FE81B9AFF66C}"/>
              </a:ext>
            </a:extLst>
          </p:cNvPr>
          <p:cNvSpPr>
            <a:spLocks noGrp="1"/>
          </p:cNvSpPr>
          <p:nvPr>
            <p:ph type="title"/>
          </p:nvPr>
        </p:nvSpPr>
        <p:spPr/>
        <p:txBody>
          <a:bodyPr/>
          <a:lstStyle/>
          <a:p>
            <a:r>
              <a:rPr lang="en-US">
                <a:solidFill>
                  <a:srgbClr val="7299BC"/>
                </a:solidFill>
              </a:rPr>
              <a:t>DER Mission Statement</a:t>
            </a:r>
          </a:p>
        </p:txBody>
      </p:sp>
      <p:sp>
        <p:nvSpPr>
          <p:cNvPr id="6" name="TextBox 5">
            <a:extLst>
              <a:ext uri="{FF2B5EF4-FFF2-40B4-BE49-F238E27FC236}">
                <a16:creationId xmlns:a16="http://schemas.microsoft.com/office/drawing/2014/main" id="{D962677C-4D31-C134-E9EE-C983F4924FE7}"/>
              </a:ext>
            </a:extLst>
          </p:cNvPr>
          <p:cNvSpPr txBox="1"/>
          <p:nvPr/>
        </p:nvSpPr>
        <p:spPr>
          <a:xfrm>
            <a:off x="822960" y="1430116"/>
            <a:ext cx="10530840" cy="2520305"/>
          </a:xfrm>
          <a:prstGeom prst="rect">
            <a:avLst/>
          </a:prstGeom>
          <a:noFill/>
        </p:spPr>
        <p:txBody>
          <a:bodyPr wrap="square" rtlCol="0">
            <a:spAutoFit/>
          </a:bodyPr>
          <a:lstStyle/>
          <a:p>
            <a:pPr algn="ctr">
              <a:lnSpc>
                <a:spcPct val="114000"/>
              </a:lnSpc>
            </a:pPr>
            <a:r>
              <a:rPr lang="en-US" sz="2800">
                <a:solidFill>
                  <a:schemeClr val="bg1"/>
                </a:solidFill>
                <a:latin typeface="+mj-lt"/>
              </a:rPr>
              <a:t>DER produces and distributes various data, research, analysis, and additional resources to state and regional policymakers, workforce development agencies, and others interested in better understanding the Massachusetts labor market. </a:t>
            </a:r>
          </a:p>
        </p:txBody>
      </p:sp>
      <p:sp>
        <p:nvSpPr>
          <p:cNvPr id="8" name="TextBox 7">
            <a:extLst>
              <a:ext uri="{FF2B5EF4-FFF2-40B4-BE49-F238E27FC236}">
                <a16:creationId xmlns:a16="http://schemas.microsoft.com/office/drawing/2014/main" id="{DCBDB9B7-8B36-B974-57FB-74048EB5C30C}"/>
              </a:ext>
            </a:extLst>
          </p:cNvPr>
          <p:cNvSpPr txBox="1"/>
          <p:nvPr/>
        </p:nvSpPr>
        <p:spPr>
          <a:xfrm>
            <a:off x="7982712" y="3869978"/>
            <a:ext cx="3193279" cy="369332"/>
          </a:xfrm>
          <a:prstGeom prst="rect">
            <a:avLst/>
          </a:prstGeom>
          <a:noFill/>
        </p:spPr>
        <p:txBody>
          <a:bodyPr wrap="square" rtlCol="0">
            <a:spAutoFit/>
          </a:bodyPr>
          <a:lstStyle/>
          <a:p>
            <a:pPr algn="r"/>
            <a:r>
              <a:rPr lang="en-US" b="1"/>
              <a:t>DER Mission Statement, 2025</a:t>
            </a:r>
          </a:p>
        </p:txBody>
      </p:sp>
      <p:pic>
        <p:nvPicPr>
          <p:cNvPr id="3" name="Graphic 2">
            <a:extLst>
              <a:ext uri="{FF2B5EF4-FFF2-40B4-BE49-F238E27FC236}">
                <a16:creationId xmlns:a16="http://schemas.microsoft.com/office/drawing/2014/main" id="{6CEE8F09-69AC-72E9-7F6E-9A55AD9812B8}"/>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73059" y="5025548"/>
            <a:ext cx="914400" cy="914400"/>
          </a:xfrm>
          <a:prstGeom prst="rect">
            <a:avLst/>
          </a:prstGeom>
        </p:spPr>
      </p:pic>
      <p:pic>
        <p:nvPicPr>
          <p:cNvPr id="9" name="Graphic 8">
            <a:extLst>
              <a:ext uri="{FF2B5EF4-FFF2-40B4-BE49-F238E27FC236}">
                <a16:creationId xmlns:a16="http://schemas.microsoft.com/office/drawing/2014/main" id="{BB12E9C5-3947-BDDB-D90C-0290EF1E5464}"/>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256127" y="5025548"/>
            <a:ext cx="914400" cy="914400"/>
          </a:xfrm>
          <a:prstGeom prst="rect">
            <a:avLst/>
          </a:prstGeom>
        </p:spPr>
      </p:pic>
      <p:pic>
        <p:nvPicPr>
          <p:cNvPr id="11" name="Graphic 10">
            <a:extLst>
              <a:ext uri="{FF2B5EF4-FFF2-40B4-BE49-F238E27FC236}">
                <a16:creationId xmlns:a16="http://schemas.microsoft.com/office/drawing/2014/main" id="{634160BE-0CAF-A148-FCEE-4E6D9E1F1823}"/>
              </a:ext>
              <a:ext uri="{C183D7F6-B498-43B3-948B-1728B52AA6E4}">
                <adec:decorative xmlns:adec="http://schemas.microsoft.com/office/drawing/2017/decorative" val="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97661" y="5025548"/>
            <a:ext cx="914400" cy="914400"/>
          </a:xfrm>
          <a:prstGeom prst="rect">
            <a:avLst/>
          </a:prstGeom>
        </p:spPr>
      </p:pic>
      <p:pic>
        <p:nvPicPr>
          <p:cNvPr id="13" name="Graphic 12">
            <a:extLst>
              <a:ext uri="{FF2B5EF4-FFF2-40B4-BE49-F238E27FC236}">
                <a16:creationId xmlns:a16="http://schemas.microsoft.com/office/drawing/2014/main" id="{62CE62DF-474B-0859-0ECA-B500EF7DCBF1}"/>
              </a:ext>
              <a:ext uri="{C183D7F6-B498-43B3-948B-1728B52AA6E4}">
                <adec:decorative xmlns:adec="http://schemas.microsoft.com/office/drawing/2017/decorative" val="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231525" y="5025548"/>
            <a:ext cx="914400" cy="914400"/>
          </a:xfrm>
          <a:prstGeom prst="rect">
            <a:avLst/>
          </a:prstGeom>
        </p:spPr>
      </p:pic>
      <p:pic>
        <p:nvPicPr>
          <p:cNvPr id="15" name="Graphic 14">
            <a:extLst>
              <a:ext uri="{FF2B5EF4-FFF2-40B4-BE49-F238E27FC236}">
                <a16:creationId xmlns:a16="http://schemas.microsoft.com/office/drawing/2014/main" id="{43C27C2D-0F03-A265-90BF-EBA8208DD2E9}"/>
              </a:ext>
              <a:ext uri="{C183D7F6-B498-43B3-948B-1728B52AA6E4}">
                <adec:decorative xmlns:adec="http://schemas.microsoft.com/office/drawing/2017/decorative" val="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0548457" y="5025548"/>
            <a:ext cx="914400" cy="914400"/>
          </a:xfrm>
          <a:prstGeom prst="rect">
            <a:avLst/>
          </a:prstGeom>
        </p:spPr>
      </p:pic>
      <p:pic>
        <p:nvPicPr>
          <p:cNvPr id="17" name="Graphic 16">
            <a:extLst>
              <a:ext uri="{FF2B5EF4-FFF2-40B4-BE49-F238E27FC236}">
                <a16:creationId xmlns:a16="http://schemas.microsoft.com/office/drawing/2014/main" id="{19BEFD20-92DC-69AA-31AA-BFBDC94D4639}"/>
              </a:ext>
              <a:ext uri="{C183D7F6-B498-43B3-948B-1728B52AA6E4}">
                <adec:decorative xmlns:adec="http://schemas.microsoft.com/office/drawing/2017/decorative" val="1"/>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3914593" y="5025548"/>
            <a:ext cx="914400" cy="914400"/>
          </a:xfrm>
          <a:prstGeom prst="rect">
            <a:avLst/>
          </a:prstGeom>
        </p:spPr>
      </p:pic>
      <p:pic>
        <p:nvPicPr>
          <p:cNvPr id="19" name="Graphic 18">
            <a:extLst>
              <a:ext uri="{FF2B5EF4-FFF2-40B4-BE49-F238E27FC236}">
                <a16:creationId xmlns:a16="http://schemas.microsoft.com/office/drawing/2014/main" id="{329287BF-2AB9-5CA0-2852-9E8CAA4096DE}"/>
              </a:ext>
              <a:ext uri="{C183D7F6-B498-43B3-948B-1728B52AA6E4}">
                <adec:decorative xmlns:adec="http://schemas.microsoft.com/office/drawing/2017/decorative" val="1"/>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8889991" y="5025548"/>
            <a:ext cx="914400" cy="914400"/>
          </a:xfrm>
          <a:prstGeom prst="rect">
            <a:avLst/>
          </a:prstGeom>
        </p:spPr>
      </p:pic>
      <p:sp>
        <p:nvSpPr>
          <p:cNvPr id="4" name="Date Placeholder 3">
            <a:extLst>
              <a:ext uri="{FF2B5EF4-FFF2-40B4-BE49-F238E27FC236}">
                <a16:creationId xmlns:a16="http://schemas.microsoft.com/office/drawing/2014/main" id="{8E758DD6-77F4-4C3E-AC1E-C096FAECA139}"/>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B4094242-2128-4FFF-B04D-365EFA0B65EA}"/>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4</a:t>
            </a:fld>
            <a:endParaRPr lang="en-US"/>
          </a:p>
        </p:txBody>
      </p:sp>
    </p:spTree>
    <p:extLst>
      <p:ext uri="{BB962C8B-B14F-4D97-AF65-F5344CB8AC3E}">
        <p14:creationId xmlns:p14="http://schemas.microsoft.com/office/powerpoint/2010/main" val="1604352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26E84D9D-52AF-BC7E-25D7-37F0A55CF9C7}"/>
              </a:ext>
            </a:extLst>
          </p:cNvPr>
          <p:cNvSpPr txBox="1">
            <a:spLocks noGrp="1"/>
          </p:cNvSpPr>
          <p:nvPr>
            <p:ph type="title" idx="4294967295"/>
          </p:nvPr>
        </p:nvSpPr>
        <p:spPr>
          <a:xfrm>
            <a:off x="243009" y="1150330"/>
            <a:ext cx="11265408" cy="107721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a:ln>
                  <a:noFill/>
                </a:ln>
                <a:solidFill>
                  <a:schemeClr val="tx1"/>
                </a:solidFill>
                <a:effectLst/>
                <a:uLnTx/>
                <a:uFillTx/>
                <a:latin typeface="+mj-lt"/>
                <a:ea typeface="+mn-ea"/>
                <a:cs typeface="+mn-cs"/>
              </a:rPr>
              <a:t>Access DER’s publicly available resources and data at </a:t>
            </a:r>
            <a:r>
              <a:rPr kumimoji="0" lang="en-US" sz="3200" b="0" i="0" u="sng" strike="noStrike" kern="1200" cap="none" spc="0" normalizeH="0" baseline="0" noProof="0">
                <a:ln>
                  <a:noFill/>
                </a:ln>
                <a:solidFill>
                  <a:schemeClr val="accent4"/>
                </a:solidFill>
                <a:effectLst/>
                <a:uLnTx/>
                <a:uFillTx/>
                <a:latin typeface="+mj-lt"/>
                <a:ea typeface="+mn-ea"/>
                <a:cs typeface="+mn-cs"/>
                <a:hlinkClick r:id="rId2">
                  <a:extLst>
                    <a:ext uri="{A12FA001-AC4F-418D-AE19-62706E023703}">
                      <ahyp:hlinkClr xmlns:ahyp="http://schemas.microsoft.com/office/drawing/2018/hyperlinkcolor" val="tx"/>
                    </a:ext>
                  </a:extLst>
                </a:hlinkClick>
              </a:rPr>
              <a:t>mass.gov/</a:t>
            </a:r>
            <a:r>
              <a:rPr kumimoji="0" lang="en-US" sz="3200" b="0" i="0" u="sng" strike="noStrike" kern="1200" cap="none" spc="0" normalizeH="0" baseline="0" noProof="0" err="1">
                <a:ln>
                  <a:noFill/>
                </a:ln>
                <a:solidFill>
                  <a:schemeClr val="accent4"/>
                </a:solidFill>
                <a:effectLst/>
                <a:uLnTx/>
                <a:uFillTx/>
                <a:latin typeface="+mj-lt"/>
                <a:ea typeface="+mn-ea"/>
                <a:cs typeface="+mn-cs"/>
                <a:hlinkClick r:id="rId2">
                  <a:extLst>
                    <a:ext uri="{A12FA001-AC4F-418D-AE19-62706E023703}">
                      <ahyp:hlinkClr xmlns:ahyp="http://schemas.microsoft.com/office/drawing/2018/hyperlinkcolor" val="tx"/>
                    </a:ext>
                  </a:extLst>
                </a:hlinkClick>
              </a:rPr>
              <a:t>economicresearch</a:t>
            </a:r>
            <a:r>
              <a:rPr kumimoji="0" lang="en-US" sz="3200" b="0" i="0" u="none" strike="noStrike" kern="1200" cap="none" spc="0" normalizeH="0" baseline="0" noProof="0">
                <a:ln>
                  <a:noFill/>
                </a:ln>
                <a:solidFill>
                  <a:schemeClr val="accent4"/>
                </a:solidFill>
                <a:effectLst/>
                <a:uLnTx/>
                <a:uFillTx/>
                <a:latin typeface="+mj-lt"/>
                <a:ea typeface="+mn-ea"/>
                <a:cs typeface="+mn-cs"/>
                <a:hlinkClick r:id="rId2">
                  <a:extLst>
                    <a:ext uri="{A12FA001-AC4F-418D-AE19-62706E023703}">
                      <ahyp:hlinkClr xmlns:ahyp="http://schemas.microsoft.com/office/drawing/2018/hyperlinkcolor" val="tx"/>
                    </a:ext>
                  </a:extLst>
                </a:hlinkClick>
              </a:rPr>
              <a:t> </a:t>
            </a:r>
            <a:endParaRPr kumimoji="0" lang="en-US" sz="3200" b="0" i="0" u="none" strike="noStrike" kern="1200" cap="none" spc="0" normalizeH="0" baseline="0" noProof="0">
              <a:ln>
                <a:noFill/>
              </a:ln>
              <a:solidFill>
                <a:schemeClr val="accent4"/>
              </a:solidFill>
              <a:effectLst/>
              <a:uLnTx/>
              <a:uFillTx/>
              <a:latin typeface="+mj-lt"/>
              <a:ea typeface="+mn-ea"/>
              <a:cs typeface="+mn-cs"/>
            </a:endParaRPr>
          </a:p>
        </p:txBody>
      </p:sp>
      <p:sp>
        <p:nvSpPr>
          <p:cNvPr id="11" name="TextBox 10">
            <a:extLst>
              <a:ext uri="{FF2B5EF4-FFF2-40B4-BE49-F238E27FC236}">
                <a16:creationId xmlns:a16="http://schemas.microsoft.com/office/drawing/2014/main" id="{A06064A7-0EAC-7D6C-61B4-3EA74A3B48A5}"/>
              </a:ext>
            </a:extLst>
          </p:cNvPr>
          <p:cNvSpPr txBox="1"/>
          <p:nvPr/>
        </p:nvSpPr>
        <p:spPr>
          <a:xfrm>
            <a:off x="3045691" y="2356125"/>
            <a:ext cx="6094476" cy="400110"/>
          </a:xfrm>
          <a:prstGeom prst="rect">
            <a:avLst/>
          </a:prstGeom>
          <a:solidFill>
            <a:schemeClr val="accent2">
              <a:lumMod val="20000"/>
              <a:lumOff val="80000"/>
            </a:schemeClr>
          </a:solidFill>
        </p:spPr>
        <p:txBody>
          <a:bodyPr wrap="square">
            <a:spAutoFit/>
          </a:bodyPr>
          <a:lstStyle/>
          <a:p>
            <a:pPr algn="ctr"/>
            <a:r>
              <a:rPr lang="en-US" sz="2000" b="1"/>
              <a:t>Latest from DER section is updated every month! </a:t>
            </a:r>
          </a:p>
        </p:txBody>
      </p:sp>
      <p:sp>
        <p:nvSpPr>
          <p:cNvPr id="3" name="Content Placeholder 2">
            <a:extLst>
              <a:ext uri="{FF2B5EF4-FFF2-40B4-BE49-F238E27FC236}">
                <a16:creationId xmlns:a16="http://schemas.microsoft.com/office/drawing/2014/main" id="{2DB899B2-A63E-320F-7518-9470EC041940}"/>
              </a:ext>
            </a:extLst>
          </p:cNvPr>
          <p:cNvSpPr>
            <a:spLocks noGrp="1"/>
          </p:cNvSpPr>
          <p:nvPr>
            <p:ph idx="1"/>
          </p:nvPr>
        </p:nvSpPr>
        <p:spPr>
          <a:xfrm>
            <a:off x="91833" y="3284922"/>
            <a:ext cx="12002193" cy="2574227"/>
          </a:xfrm>
        </p:spPr>
        <p:txBody>
          <a:bodyPr vert="horz" lIns="91440" tIns="45720" rIns="91440" bIns="45720" rtlCol="0" anchor="t">
            <a:normAutofit lnSpcReduction="10000"/>
          </a:bodyPr>
          <a:lstStyle/>
          <a:p>
            <a:r>
              <a:rPr lang="en-US" b="1">
                <a:cs typeface="Arial"/>
              </a:rPr>
              <a:t>Searching for data?</a:t>
            </a:r>
            <a:r>
              <a:rPr lang="en-US">
                <a:cs typeface="Arial"/>
              </a:rPr>
              <a:t> Check out DER's </a:t>
            </a:r>
            <a:r>
              <a:rPr lang="en-US" u="sng">
                <a:cs typeface="Arial"/>
                <a:hlinkClick r:id="rId3"/>
              </a:rPr>
              <a:t>data index page</a:t>
            </a:r>
            <a:r>
              <a:rPr lang="en-US">
                <a:cs typeface="Arial"/>
              </a:rPr>
              <a:t> that includes a full list of available data for Massachusetts and its regions, or DER’s </a:t>
            </a:r>
            <a:r>
              <a:rPr lang="en-US" u="sng">
                <a:cs typeface="Arial"/>
                <a:hlinkClick r:id="rId4"/>
              </a:rPr>
              <a:t>frequently asked questions page</a:t>
            </a:r>
            <a:r>
              <a:rPr lang="en-US">
                <a:cs typeface="Arial"/>
              </a:rPr>
              <a:t> for commonly requested resources. </a:t>
            </a:r>
          </a:p>
          <a:p>
            <a:pPr lvl="0"/>
            <a:r>
              <a:rPr lang="en-US" b="1">
                <a:cs typeface="Arial"/>
              </a:rPr>
              <a:t>Curious about data visualizations?</a:t>
            </a:r>
            <a:r>
              <a:rPr lang="en-US">
                <a:cs typeface="Arial"/>
              </a:rPr>
              <a:t> DER offers a </a:t>
            </a:r>
            <a:r>
              <a:rPr lang="en-US" u="sng">
                <a:cs typeface="Arial"/>
                <a:hlinkClick r:id="rId3"/>
              </a:rPr>
              <a:t>variety of interactive dashboards</a:t>
            </a:r>
            <a:r>
              <a:rPr lang="en-US">
                <a:cs typeface="Arial"/>
              </a:rPr>
              <a:t> that you can use to explore and share data.  </a:t>
            </a:r>
            <a:endParaRPr lang="en-US">
              <a:ea typeface="Calibri"/>
              <a:cs typeface="Arial"/>
            </a:endParaRPr>
          </a:p>
          <a:p>
            <a:r>
              <a:rPr lang="en-US" b="1">
                <a:cs typeface="Arial"/>
              </a:rPr>
              <a:t>Interested in economic research? </a:t>
            </a:r>
            <a:r>
              <a:rPr lang="en-US">
                <a:cs typeface="Arial"/>
              </a:rPr>
              <a:t>Find the latest research publications on DER’s </a:t>
            </a:r>
            <a:r>
              <a:rPr lang="en-US" u="sng">
                <a:cs typeface="Arial"/>
                <a:hlinkClick r:id="rId5"/>
              </a:rPr>
              <a:t>Reports and Releases</a:t>
            </a:r>
            <a:r>
              <a:rPr lang="en-US">
                <a:cs typeface="Arial"/>
              </a:rPr>
              <a:t> page.</a:t>
            </a:r>
            <a:endParaRPr lang="en-US">
              <a:ea typeface="Calibri"/>
              <a:cs typeface="Arial"/>
            </a:endParaRPr>
          </a:p>
        </p:txBody>
      </p:sp>
      <p:sp>
        <p:nvSpPr>
          <p:cNvPr id="4" name="Date Placeholder 3">
            <a:extLst>
              <a:ext uri="{FF2B5EF4-FFF2-40B4-BE49-F238E27FC236}">
                <a16:creationId xmlns:a16="http://schemas.microsoft.com/office/drawing/2014/main" id="{C8A4D1CE-1A69-CE87-289E-B6CFACCCEB4C}"/>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33510158-6F1C-7117-C1F4-0C53D2B28EC5}"/>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5</a:t>
            </a:fld>
            <a:endParaRPr lang="en-US"/>
          </a:p>
        </p:txBody>
      </p:sp>
    </p:spTree>
    <p:extLst>
      <p:ext uri="{BB962C8B-B14F-4D97-AF65-F5344CB8AC3E}">
        <p14:creationId xmlns:p14="http://schemas.microsoft.com/office/powerpoint/2010/main" val="37669339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60860-9C7C-38D8-FD58-E2ACBA142FBD}"/>
              </a:ext>
            </a:extLst>
          </p:cNvPr>
          <p:cNvSpPr>
            <a:spLocks noGrp="1"/>
          </p:cNvSpPr>
          <p:nvPr>
            <p:ph type="title"/>
          </p:nvPr>
        </p:nvSpPr>
        <p:spPr/>
        <p:txBody>
          <a:bodyPr/>
          <a:lstStyle/>
          <a:p>
            <a:r>
              <a:rPr lang="en-US"/>
              <a:t>What is LMI?</a:t>
            </a:r>
          </a:p>
        </p:txBody>
      </p:sp>
      <p:sp>
        <p:nvSpPr>
          <p:cNvPr id="3" name="Content Placeholder 2">
            <a:extLst>
              <a:ext uri="{FF2B5EF4-FFF2-40B4-BE49-F238E27FC236}">
                <a16:creationId xmlns:a16="http://schemas.microsoft.com/office/drawing/2014/main" id="{40064283-0951-FE01-56FC-52E9210EC84A}"/>
              </a:ext>
            </a:extLst>
          </p:cNvPr>
          <p:cNvSpPr>
            <a:spLocks noGrp="1"/>
          </p:cNvSpPr>
          <p:nvPr>
            <p:ph idx="1"/>
          </p:nvPr>
        </p:nvSpPr>
        <p:spPr/>
        <p:txBody>
          <a:bodyPr/>
          <a:lstStyle/>
          <a:p>
            <a:r>
              <a:rPr lang="en-US"/>
              <a:t>Labor Market Information includes quantitative and qualitative data and analysis related to employment or the labor force</a:t>
            </a:r>
          </a:p>
          <a:p>
            <a:r>
              <a:rPr lang="en-US"/>
              <a:t>LMI includes information on jobs and people (employed and unemployed); occupations and industries; establishments and households; as well as wages and other factors that impact employment and/or the labor force</a:t>
            </a:r>
          </a:p>
          <a:p>
            <a:endParaRPr lang="en-US"/>
          </a:p>
        </p:txBody>
      </p:sp>
      <p:sp>
        <p:nvSpPr>
          <p:cNvPr id="4" name="Date Placeholder 3">
            <a:extLst>
              <a:ext uri="{FF2B5EF4-FFF2-40B4-BE49-F238E27FC236}">
                <a16:creationId xmlns:a16="http://schemas.microsoft.com/office/drawing/2014/main" id="{8138F206-FB22-C204-9F59-E6DA596CD100}"/>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B4AAED9B-648F-758D-2BE8-E2CC27A51A0C}"/>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6</a:t>
            </a:fld>
            <a:endParaRPr lang="en-US"/>
          </a:p>
        </p:txBody>
      </p:sp>
    </p:spTree>
    <p:extLst>
      <p:ext uri="{BB962C8B-B14F-4D97-AF65-F5344CB8AC3E}">
        <p14:creationId xmlns:p14="http://schemas.microsoft.com/office/powerpoint/2010/main" val="1133481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B1FFE-59EC-1606-FE14-BC2E31166D3E}"/>
              </a:ext>
            </a:extLst>
          </p:cNvPr>
          <p:cNvSpPr>
            <a:spLocks noGrp="1"/>
          </p:cNvSpPr>
          <p:nvPr>
            <p:ph type="title"/>
          </p:nvPr>
        </p:nvSpPr>
        <p:spPr/>
        <p:txBody>
          <a:bodyPr/>
          <a:lstStyle/>
          <a:p>
            <a:r>
              <a:rPr lang="en-US"/>
              <a:t>Who uses LMI?</a:t>
            </a:r>
          </a:p>
        </p:txBody>
      </p:sp>
      <p:sp>
        <p:nvSpPr>
          <p:cNvPr id="3" name="Content Placeholder 2">
            <a:extLst>
              <a:ext uri="{FF2B5EF4-FFF2-40B4-BE49-F238E27FC236}">
                <a16:creationId xmlns:a16="http://schemas.microsoft.com/office/drawing/2014/main" id="{E5225396-A44E-BC14-C506-0412F9DFF12E}"/>
              </a:ext>
            </a:extLst>
          </p:cNvPr>
          <p:cNvSpPr>
            <a:spLocks noGrp="1"/>
          </p:cNvSpPr>
          <p:nvPr>
            <p:ph idx="1"/>
          </p:nvPr>
        </p:nvSpPr>
        <p:spPr/>
        <p:txBody>
          <a:bodyPr>
            <a:normAutofit fontScale="92500" lnSpcReduction="20000"/>
          </a:bodyPr>
          <a:lstStyle/>
          <a:p>
            <a:r>
              <a:rPr lang="en-US"/>
              <a:t>Policymakers in state, local, and federal government</a:t>
            </a:r>
          </a:p>
          <a:p>
            <a:r>
              <a:rPr lang="en-US"/>
              <a:t>Workforce development and training agencies</a:t>
            </a:r>
          </a:p>
          <a:p>
            <a:r>
              <a:rPr lang="en-US"/>
              <a:t>Employers and businesses</a:t>
            </a:r>
          </a:p>
          <a:p>
            <a:r>
              <a:rPr lang="en-US"/>
              <a:t>Jobseekers</a:t>
            </a:r>
          </a:p>
          <a:p>
            <a:r>
              <a:rPr lang="en-US"/>
              <a:t>Students, educators, and academic institutions</a:t>
            </a:r>
          </a:p>
          <a:p>
            <a:r>
              <a:rPr lang="en-US"/>
              <a:t>Researchers </a:t>
            </a:r>
          </a:p>
          <a:p>
            <a:r>
              <a:rPr lang="en-US"/>
              <a:t>Advocacy organizations</a:t>
            </a:r>
          </a:p>
        </p:txBody>
      </p:sp>
      <p:sp>
        <p:nvSpPr>
          <p:cNvPr id="4" name="Date Placeholder 3">
            <a:extLst>
              <a:ext uri="{FF2B5EF4-FFF2-40B4-BE49-F238E27FC236}">
                <a16:creationId xmlns:a16="http://schemas.microsoft.com/office/drawing/2014/main" id="{F405C01F-625C-6B47-1158-004FD190063D}"/>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E1EF960B-8C00-D671-B863-384458A8B1BF}"/>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7</a:t>
            </a:fld>
            <a:endParaRPr lang="en-US"/>
          </a:p>
        </p:txBody>
      </p:sp>
    </p:spTree>
    <p:extLst>
      <p:ext uri="{BB962C8B-B14F-4D97-AF65-F5344CB8AC3E}">
        <p14:creationId xmlns:p14="http://schemas.microsoft.com/office/powerpoint/2010/main" val="2203727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AD2A0-F836-55D1-5866-F8051C9FE26C}"/>
              </a:ext>
            </a:extLst>
          </p:cNvPr>
          <p:cNvSpPr>
            <a:spLocks noGrp="1"/>
          </p:cNvSpPr>
          <p:nvPr>
            <p:ph type="title"/>
          </p:nvPr>
        </p:nvSpPr>
        <p:spPr>
          <a:xfrm>
            <a:off x="3474720" y="1552270"/>
            <a:ext cx="8620758" cy="893286"/>
          </a:xfrm>
        </p:spPr>
        <p:txBody>
          <a:bodyPr/>
          <a:lstStyle/>
          <a:p>
            <a:r>
              <a:rPr lang="en-US"/>
              <a:t>Why is LMI important?</a:t>
            </a:r>
          </a:p>
        </p:txBody>
      </p:sp>
      <p:sp>
        <p:nvSpPr>
          <p:cNvPr id="3" name="Content Placeholder 2">
            <a:extLst>
              <a:ext uri="{FF2B5EF4-FFF2-40B4-BE49-F238E27FC236}">
                <a16:creationId xmlns:a16="http://schemas.microsoft.com/office/drawing/2014/main" id="{F26324B4-4842-EC3F-2698-9708902698B4}"/>
              </a:ext>
            </a:extLst>
          </p:cNvPr>
          <p:cNvSpPr>
            <a:spLocks noGrp="1"/>
          </p:cNvSpPr>
          <p:nvPr>
            <p:ph idx="1"/>
          </p:nvPr>
        </p:nvSpPr>
        <p:spPr>
          <a:xfrm>
            <a:off x="3474720" y="2608701"/>
            <a:ext cx="8229599" cy="2600643"/>
          </a:xfrm>
        </p:spPr>
        <p:txBody>
          <a:bodyPr/>
          <a:lstStyle/>
          <a:p>
            <a:r>
              <a:rPr lang="en-US"/>
              <a:t>LMI encourages data-driven decision making for wide range of stakeholders</a:t>
            </a:r>
          </a:p>
          <a:p>
            <a:r>
              <a:rPr lang="en-US"/>
              <a:t>LMI is important for:</a:t>
            </a:r>
          </a:p>
          <a:p>
            <a:pPr lvl="1"/>
            <a:r>
              <a:rPr lang="en-US"/>
              <a:t>Understanding local and regional economies</a:t>
            </a:r>
          </a:p>
          <a:p>
            <a:pPr lvl="1"/>
            <a:r>
              <a:rPr lang="en-US"/>
              <a:t>Efficient resource allocation</a:t>
            </a:r>
          </a:p>
          <a:p>
            <a:pPr lvl="1"/>
            <a:r>
              <a:rPr lang="en-US"/>
              <a:t>Understanding compensation and wages</a:t>
            </a:r>
          </a:p>
          <a:p>
            <a:pPr lvl="1"/>
            <a:r>
              <a:rPr lang="en-US"/>
              <a:t>Guiding policy and strategy</a:t>
            </a:r>
          </a:p>
        </p:txBody>
      </p:sp>
      <p:sp>
        <p:nvSpPr>
          <p:cNvPr id="4" name="Date Placeholder 3">
            <a:extLst>
              <a:ext uri="{FF2B5EF4-FFF2-40B4-BE49-F238E27FC236}">
                <a16:creationId xmlns:a16="http://schemas.microsoft.com/office/drawing/2014/main" id="{D6BF2B8E-418C-B5DF-D599-30D9B8771714}"/>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A442E975-A5AD-126E-BC42-C1A6D50EC198}"/>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8</a:t>
            </a:fld>
            <a:endParaRPr lang="en-US"/>
          </a:p>
        </p:txBody>
      </p:sp>
    </p:spTree>
    <p:extLst>
      <p:ext uri="{BB962C8B-B14F-4D97-AF65-F5344CB8AC3E}">
        <p14:creationId xmlns:p14="http://schemas.microsoft.com/office/powerpoint/2010/main" val="2397448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D8287-EFD7-7B97-9929-6A3CF10A2240}"/>
              </a:ext>
            </a:extLst>
          </p:cNvPr>
          <p:cNvSpPr>
            <a:spLocks noGrp="1"/>
          </p:cNvSpPr>
          <p:nvPr>
            <p:ph type="title"/>
          </p:nvPr>
        </p:nvSpPr>
        <p:spPr>
          <a:xfrm>
            <a:off x="91835" y="81152"/>
            <a:ext cx="12002193" cy="710303"/>
          </a:xfrm>
        </p:spPr>
        <p:txBody>
          <a:bodyPr>
            <a:normAutofit/>
          </a:bodyPr>
          <a:lstStyle/>
          <a:p>
            <a:r>
              <a:rPr lang="en-US" sz="2400"/>
              <a:t>How can LMI Data from DER support workforce development?</a:t>
            </a:r>
          </a:p>
        </p:txBody>
      </p:sp>
      <p:graphicFrame>
        <p:nvGraphicFramePr>
          <p:cNvPr id="6" name="Content Placeholder 5">
            <a:extLst>
              <a:ext uri="{FF2B5EF4-FFF2-40B4-BE49-F238E27FC236}">
                <a16:creationId xmlns:a16="http://schemas.microsoft.com/office/drawing/2014/main" id="{3368F031-D1A0-8428-C16B-FA490F3E708B}"/>
              </a:ext>
            </a:extLst>
          </p:cNvPr>
          <p:cNvGraphicFramePr>
            <a:graphicFrameLocks noGrp="1"/>
          </p:cNvGraphicFramePr>
          <p:nvPr>
            <p:ph idx="1"/>
            <p:extLst>
              <p:ext uri="{D42A27DB-BD31-4B8C-83A1-F6EECF244321}">
                <p14:modId xmlns:p14="http://schemas.microsoft.com/office/powerpoint/2010/main" val="2631330034"/>
              </p:ext>
            </p:extLst>
          </p:nvPr>
        </p:nvGraphicFramePr>
        <p:xfrm>
          <a:off x="92528" y="791456"/>
          <a:ext cx="12001500" cy="5275089"/>
        </p:xfrm>
        <a:graphic>
          <a:graphicData uri="http://schemas.openxmlformats.org/drawingml/2006/table">
            <a:tbl>
              <a:tblPr firstRow="1" bandRow="1">
                <a:tableStyleId>{3B4B98B0-60AC-42C2-AFA5-B58CD77FA1E5}</a:tableStyleId>
              </a:tblPr>
              <a:tblGrid>
                <a:gridCol w="2650672">
                  <a:extLst>
                    <a:ext uri="{9D8B030D-6E8A-4147-A177-3AD203B41FA5}">
                      <a16:colId xmlns:a16="http://schemas.microsoft.com/office/drawing/2014/main" val="1975077781"/>
                    </a:ext>
                  </a:extLst>
                </a:gridCol>
                <a:gridCol w="4018327">
                  <a:extLst>
                    <a:ext uri="{9D8B030D-6E8A-4147-A177-3AD203B41FA5}">
                      <a16:colId xmlns:a16="http://schemas.microsoft.com/office/drawing/2014/main" val="76645072"/>
                    </a:ext>
                  </a:extLst>
                </a:gridCol>
                <a:gridCol w="5332501">
                  <a:extLst>
                    <a:ext uri="{9D8B030D-6E8A-4147-A177-3AD203B41FA5}">
                      <a16:colId xmlns:a16="http://schemas.microsoft.com/office/drawing/2014/main" val="144070207"/>
                    </a:ext>
                  </a:extLst>
                </a:gridCol>
              </a:tblGrid>
              <a:tr h="551511">
                <a:tc>
                  <a:txBody>
                    <a:bodyPr/>
                    <a:lstStyle/>
                    <a:p>
                      <a:pPr algn="ctr"/>
                      <a:r>
                        <a:rPr lang="en-US" sz="2000"/>
                        <a:t>Source</a:t>
                      </a:r>
                    </a:p>
                  </a:txBody>
                  <a:tcPr anchor="b"/>
                </a:tc>
                <a:tc>
                  <a:txBody>
                    <a:bodyPr/>
                    <a:lstStyle/>
                    <a:p>
                      <a:pPr algn="ctr"/>
                      <a:r>
                        <a:rPr lang="en-US" sz="2000"/>
                        <a:t>Data</a:t>
                      </a:r>
                    </a:p>
                  </a:txBody>
                  <a:tcPr anchor="b"/>
                </a:tc>
                <a:tc>
                  <a:txBody>
                    <a:bodyPr/>
                    <a:lstStyle/>
                    <a:p>
                      <a:pPr algn="ctr"/>
                      <a:r>
                        <a:rPr lang="en-US" sz="2000"/>
                        <a:t>Benefits/Use Cases</a:t>
                      </a:r>
                    </a:p>
                  </a:txBody>
                  <a:tcPr anchor="b"/>
                </a:tc>
                <a:extLst>
                  <a:ext uri="{0D108BD9-81ED-4DB2-BD59-A6C34878D82A}">
                    <a16:rowId xmlns:a16="http://schemas.microsoft.com/office/drawing/2014/main" val="3061595875"/>
                  </a:ext>
                </a:extLst>
              </a:tr>
              <a:tr h="1264904">
                <a:tc>
                  <a:txBody>
                    <a:bodyPr/>
                    <a:lstStyle/>
                    <a:p>
                      <a:r>
                        <a:rPr lang="en-US">
                          <a:hlinkClick r:id="rId2" action="ppaction://hlinksldjump"/>
                        </a:rPr>
                        <a:t>Local Area Unemployment Statistics (LAUS)</a:t>
                      </a:r>
                      <a:endParaRPr lang="en-US"/>
                    </a:p>
                  </a:txBody>
                  <a:tcPr/>
                </a:tc>
                <a:tc>
                  <a:txBody>
                    <a:bodyPr/>
                    <a:lstStyle/>
                    <a:p>
                      <a:r>
                        <a:rPr lang="en-US"/>
                        <a:t>Estimates employed, unemployed, and labor force (number of people)</a:t>
                      </a:r>
                    </a:p>
                  </a:txBody>
                  <a:tcPr/>
                </a:tc>
                <a:tc>
                  <a:txBody>
                    <a:bodyPr/>
                    <a:lstStyle/>
                    <a:p>
                      <a:pPr marL="285750" indent="-285750">
                        <a:buFont typeface="Arial" panose="020B0604020202020204" pitchFamily="34" charset="0"/>
                        <a:buChar char="•"/>
                      </a:pPr>
                      <a:r>
                        <a:rPr lang="en-US"/>
                        <a:t>Used to calculate Areas of Substantial Unemployment (ASUs)</a:t>
                      </a:r>
                    </a:p>
                    <a:p>
                      <a:pPr marL="285750" indent="-285750">
                        <a:buFont typeface="Arial" panose="020B0604020202020204" pitchFamily="34" charset="0"/>
                        <a:buChar char="•"/>
                      </a:pPr>
                      <a:r>
                        <a:rPr lang="en-US"/>
                        <a:t>Aids in understanding how workforce development funding is allocated </a:t>
                      </a:r>
                    </a:p>
                  </a:txBody>
                  <a:tcPr/>
                </a:tc>
                <a:extLst>
                  <a:ext uri="{0D108BD9-81ED-4DB2-BD59-A6C34878D82A}">
                    <a16:rowId xmlns:a16="http://schemas.microsoft.com/office/drawing/2014/main" val="1794799350"/>
                  </a:ext>
                </a:extLst>
              </a:tr>
              <a:tr h="1264904">
                <a:tc>
                  <a:txBody>
                    <a:bodyPr/>
                    <a:lstStyle/>
                    <a:p>
                      <a:r>
                        <a:rPr lang="en-US">
                          <a:hlinkClick r:id="rId3" action="ppaction://hlinksldjump"/>
                        </a:rPr>
                        <a:t>Occupational Employment and Wage Statistics (OEWS)</a:t>
                      </a:r>
                      <a:endParaRPr lang="en-US"/>
                    </a:p>
                  </a:txBody>
                  <a:tcPr/>
                </a:tc>
                <a:tc>
                  <a:txBody>
                    <a:bodyPr/>
                    <a:lstStyle/>
                    <a:p>
                      <a:r>
                        <a:rPr lang="en-US"/>
                        <a:t>Estimates employment (number of jobs) and wages for occupations</a:t>
                      </a:r>
                    </a:p>
                  </a:txBody>
                  <a:tcPr/>
                </a:tc>
                <a:tc>
                  <a:txBody>
                    <a:bodyPr/>
                    <a:lstStyle/>
                    <a:p>
                      <a:pPr marL="285750" indent="-285750">
                        <a:buFont typeface="Arial" panose="020B0604020202020204" pitchFamily="34" charset="0"/>
                        <a:buChar char="•"/>
                      </a:pPr>
                      <a:r>
                        <a:rPr lang="en-US"/>
                        <a:t>Can help identify wage rates at specific jobs within specific areas</a:t>
                      </a:r>
                    </a:p>
                    <a:p>
                      <a:pPr marL="285750" indent="-285750">
                        <a:buFont typeface="Arial" panose="020B0604020202020204" pitchFamily="34" charset="0"/>
                        <a:buChar char="•"/>
                      </a:pPr>
                      <a:r>
                        <a:rPr lang="en-US"/>
                        <a:t>Can be used to identify which occupations in an area earn a living wage</a:t>
                      </a:r>
                    </a:p>
                  </a:txBody>
                  <a:tcPr/>
                </a:tc>
                <a:extLst>
                  <a:ext uri="{0D108BD9-81ED-4DB2-BD59-A6C34878D82A}">
                    <a16:rowId xmlns:a16="http://schemas.microsoft.com/office/drawing/2014/main" val="2470760182"/>
                  </a:ext>
                </a:extLst>
              </a:tr>
              <a:tr h="928866">
                <a:tc>
                  <a:txBody>
                    <a:bodyPr/>
                    <a:lstStyle/>
                    <a:p>
                      <a:r>
                        <a:rPr lang="en-US">
                          <a:hlinkClick r:id="rId4" action="ppaction://hlinksldjump"/>
                        </a:rPr>
                        <a:t>Short and Long-term Occupational Projections</a:t>
                      </a:r>
                      <a:endParaRPr lang="en-US"/>
                    </a:p>
                  </a:txBody>
                  <a:tcPr/>
                </a:tc>
                <a:tc>
                  <a:txBody>
                    <a:bodyPr/>
                    <a:lstStyle/>
                    <a:p>
                      <a:r>
                        <a:rPr lang="en-US"/>
                        <a:t>Estimates employment (number of jobs) over a period of 2 to 10 years</a:t>
                      </a:r>
                    </a:p>
                  </a:txBody>
                  <a:tcPr/>
                </a:tc>
                <a:tc>
                  <a:txBody>
                    <a:bodyPr/>
                    <a:lstStyle/>
                    <a:p>
                      <a:pPr marL="285750" indent="-285750">
                        <a:buFont typeface="Arial" panose="020B0604020202020204" pitchFamily="34" charset="0"/>
                        <a:buChar char="•"/>
                      </a:pPr>
                      <a:r>
                        <a:rPr lang="en-US"/>
                        <a:t>Can help identify which jobs </a:t>
                      </a:r>
                      <a:r>
                        <a:rPr lang="en-US">
                          <a:solidFill>
                            <a:schemeClr val="tx1"/>
                          </a:solidFill>
                        </a:rPr>
                        <a:t>are likely to </a:t>
                      </a:r>
                      <a:r>
                        <a:rPr lang="en-US"/>
                        <a:t>grow within specific areas</a:t>
                      </a:r>
                    </a:p>
                  </a:txBody>
                  <a:tcPr/>
                </a:tc>
                <a:extLst>
                  <a:ext uri="{0D108BD9-81ED-4DB2-BD59-A6C34878D82A}">
                    <a16:rowId xmlns:a16="http://schemas.microsoft.com/office/drawing/2014/main" val="1961630724"/>
                  </a:ext>
                </a:extLst>
              </a:tr>
              <a:tr h="1264904">
                <a:tc>
                  <a:txBody>
                    <a:bodyPr/>
                    <a:lstStyle/>
                    <a:p>
                      <a:r>
                        <a:rPr lang="en-US">
                          <a:hlinkClick r:id="rId5" action="ppaction://hlinksldjump"/>
                        </a:rPr>
                        <a:t>Staffing Patterns</a:t>
                      </a:r>
                      <a:endParaRPr lang="en-US"/>
                    </a:p>
                  </a:txBody>
                  <a:tcPr/>
                </a:tc>
                <a:tc>
                  <a:txBody>
                    <a:bodyPr/>
                    <a:lstStyle/>
                    <a:p>
                      <a:r>
                        <a:rPr lang="en-US"/>
                        <a:t>The distribution of occupations working within an industry</a:t>
                      </a:r>
                    </a:p>
                  </a:txBody>
                  <a:tcPr/>
                </a:tc>
                <a:tc>
                  <a:txBody>
                    <a:bodyPr/>
                    <a:lstStyle/>
                    <a:p>
                      <a:pPr marL="285750" indent="-285750">
                        <a:buFont typeface="Arial" panose="020B0604020202020204" pitchFamily="34" charset="0"/>
                        <a:buChar char="•"/>
                      </a:pPr>
                      <a:r>
                        <a:rPr lang="en-US">
                          <a:solidFill>
                            <a:schemeClr val="tx1"/>
                          </a:solidFill>
                        </a:rPr>
                        <a:t>Provides a breakdown of industry employment by occupations </a:t>
                      </a:r>
                    </a:p>
                    <a:p>
                      <a:pPr marL="285750" indent="-285750">
                        <a:buFont typeface="Arial" panose="020B0604020202020204" pitchFamily="34" charset="0"/>
                        <a:buChar char="•"/>
                      </a:pPr>
                      <a:r>
                        <a:rPr lang="en-US">
                          <a:solidFill>
                            <a:schemeClr val="tx1"/>
                          </a:solidFill>
                        </a:rPr>
                        <a:t>Can be used to understand how employment and wages of a specific occupation vary by industry</a:t>
                      </a:r>
                    </a:p>
                  </a:txBody>
                  <a:tcPr/>
                </a:tc>
                <a:extLst>
                  <a:ext uri="{0D108BD9-81ED-4DB2-BD59-A6C34878D82A}">
                    <a16:rowId xmlns:a16="http://schemas.microsoft.com/office/drawing/2014/main" val="2729076792"/>
                  </a:ext>
                </a:extLst>
              </a:tr>
            </a:tbl>
          </a:graphicData>
        </a:graphic>
      </p:graphicFrame>
      <p:sp>
        <p:nvSpPr>
          <p:cNvPr id="4" name="Date Placeholder 3">
            <a:extLst>
              <a:ext uri="{FF2B5EF4-FFF2-40B4-BE49-F238E27FC236}">
                <a16:creationId xmlns:a16="http://schemas.microsoft.com/office/drawing/2014/main" id="{14DE3682-7EAB-0606-B3C8-39937C3BCA78}"/>
              </a:ext>
              <a:ext uri="{C183D7F6-B498-43B3-948B-1728B52AA6E4}">
                <adec:decorative xmlns:adec="http://schemas.microsoft.com/office/drawing/2017/decorative" val="1"/>
              </a:ext>
            </a:extLst>
          </p:cNvPr>
          <p:cNvSpPr>
            <a:spLocks noGrp="1"/>
          </p:cNvSpPr>
          <p:nvPr>
            <p:ph type="dt" sz="half" idx="10"/>
          </p:nvPr>
        </p:nvSpPr>
        <p:spPr/>
        <p:txBody>
          <a:bodyPr/>
          <a:lstStyle/>
          <a:p>
            <a:fld id="{A39BE0EB-B212-489D-9D0E-CDA46B163A65}" type="datetime1">
              <a:rPr lang="en-US" smtClean="0"/>
              <a:t>2/27/2026</a:t>
            </a:fld>
            <a:endParaRPr lang="en-US"/>
          </a:p>
        </p:txBody>
      </p:sp>
      <p:sp>
        <p:nvSpPr>
          <p:cNvPr id="5" name="Slide Number Placeholder 4">
            <a:extLst>
              <a:ext uri="{FF2B5EF4-FFF2-40B4-BE49-F238E27FC236}">
                <a16:creationId xmlns:a16="http://schemas.microsoft.com/office/drawing/2014/main" id="{6C86035D-BBD0-8B87-C15B-1C4B79295771}"/>
              </a:ext>
              <a:ext uri="{C183D7F6-B498-43B3-948B-1728B52AA6E4}">
                <adec:decorative xmlns:adec="http://schemas.microsoft.com/office/drawing/2017/decorative" val="1"/>
              </a:ext>
            </a:extLst>
          </p:cNvPr>
          <p:cNvSpPr>
            <a:spLocks noGrp="1"/>
          </p:cNvSpPr>
          <p:nvPr>
            <p:ph type="sldNum" sz="quarter" idx="12"/>
          </p:nvPr>
        </p:nvSpPr>
        <p:spPr/>
        <p:txBody>
          <a:bodyPr/>
          <a:lstStyle/>
          <a:p>
            <a:fld id="{A07422D7-3A68-489A-8591-E21FB2B4735F}" type="slidenum">
              <a:rPr lang="en-US" smtClean="0"/>
              <a:t>9</a:t>
            </a:fld>
            <a:endParaRPr lang="en-US"/>
          </a:p>
        </p:txBody>
      </p:sp>
    </p:spTree>
    <p:extLst>
      <p:ext uri="{BB962C8B-B14F-4D97-AF65-F5344CB8AC3E}">
        <p14:creationId xmlns:p14="http://schemas.microsoft.com/office/powerpoint/2010/main" val="1718582570"/>
      </p:ext>
    </p:extLst>
  </p:cSld>
  <p:clrMapOvr>
    <a:masterClrMapping/>
  </p:clrMapOvr>
</p:sld>
</file>

<file path=ppt/theme/theme1.xml><?xml version="1.0" encoding="utf-8"?>
<a:theme xmlns:a="http://schemas.openxmlformats.org/drawingml/2006/main" name="DER Presentation Theme">
  <a:themeElements>
    <a:clrScheme name="DER Presentation Template">
      <a:dk1>
        <a:srgbClr val="000000"/>
      </a:dk1>
      <a:lt1>
        <a:srgbClr val="FFFFFF"/>
      </a:lt1>
      <a:dk2>
        <a:srgbClr val="000000"/>
      </a:dk2>
      <a:lt2>
        <a:srgbClr val="FFFFFF"/>
      </a:lt2>
      <a:accent1>
        <a:srgbClr val="7299BC"/>
      </a:accent1>
      <a:accent2>
        <a:srgbClr val="F6C51B"/>
      </a:accent2>
      <a:accent3>
        <a:srgbClr val="878787"/>
      </a:accent3>
      <a:accent4>
        <a:srgbClr val="14558F"/>
      </a:accent4>
      <a:accent5>
        <a:srgbClr val="388557"/>
      </a:accent5>
      <a:accent6>
        <a:srgbClr val="A46C77"/>
      </a:accent6>
      <a:hlink>
        <a:srgbClr val="14558F"/>
      </a:hlink>
      <a:folHlink>
        <a:srgbClr val="878787"/>
      </a:folHlink>
    </a:clrScheme>
    <a:fontScheme name="Arial and Calibri">
      <a:majorFont>
        <a:latin typeface="Arial Black"/>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R Presentation Template, August 2023" id="{25A7F141-E26C-4C43-BF68-25BEDD356C1C}" vid="{A667460B-CDCE-4C77-A6D7-4AEAB61DFD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d2723c30-6204-4949-b924-d29eb2d07b24" xsi:nil="true"/>
    <Notes xmlns="21f01d7f-4442-4f78-81a7-673acdc1a863" xsi:nil="true"/>
    <_ip_UnifiedCompliancePolicyProperties xmlns="http://schemas.microsoft.com/sharepoint/v3" xsi:nil="true"/>
    <lcf76f155ced4ddcb4097134ff3c332f xmlns="21f01d7f-4442-4f78-81a7-673acdc1a863">
      <Terms xmlns="http://schemas.microsoft.com/office/infopath/2007/PartnerControls"/>
    </lcf76f155ced4ddcb4097134ff3c332f>
    <DueDate xmlns="21f01d7f-4442-4f78-81a7-673acdc1a86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071093A4B60634585D731BADB04A918" ma:contentTypeVersion="21" ma:contentTypeDescription="Create a new document." ma:contentTypeScope="" ma:versionID="ddcd19e3c07e814aca39b1b24a9473c0">
  <xsd:schema xmlns:xsd="http://www.w3.org/2001/XMLSchema" xmlns:xs="http://www.w3.org/2001/XMLSchema" xmlns:p="http://schemas.microsoft.com/office/2006/metadata/properties" xmlns:ns1="http://schemas.microsoft.com/sharepoint/v3" xmlns:ns2="21f01d7f-4442-4f78-81a7-673acdc1a863" xmlns:ns3="d2723c30-6204-4949-b924-d29eb2d07b24" targetNamespace="http://schemas.microsoft.com/office/2006/metadata/properties" ma:root="true" ma:fieldsID="c0b5c5c6aa28ce3b18a1df204b641143" ns1:_="" ns2:_="" ns3:_="">
    <xsd:import namespace="http://schemas.microsoft.com/sharepoint/v3"/>
    <xsd:import namespace="21f01d7f-4442-4f78-81a7-673acdc1a863"/>
    <xsd:import namespace="d2723c30-6204-4949-b924-d29eb2d07b2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1:_ip_UnifiedCompliancePolicyProperties" minOccurs="0"/>
                <xsd:element ref="ns1:_ip_UnifiedCompliancePolicyUIAction" minOccurs="0"/>
                <xsd:element ref="ns2:MediaServiceDateTaken" minOccurs="0"/>
                <xsd:element ref="ns3:SharedWithUsers" minOccurs="0"/>
                <xsd:element ref="ns3:SharedWithDetails" minOccurs="0"/>
                <xsd:element ref="ns2:lcf76f155ced4ddcb4097134ff3c332f" minOccurs="0"/>
                <xsd:element ref="ns3:TaxCatchAll" minOccurs="0"/>
                <xsd:element ref="ns2:MediaLengthInSeconds" minOccurs="0"/>
                <xsd:element ref="ns2:Notes" minOccurs="0"/>
                <xsd:element ref="ns2:MediaServiceObjectDetectorVersions" minOccurs="0"/>
                <xsd:element ref="ns2:DueDat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4" nillable="true" ma:displayName="Unified Compliance Policy Properties" ma:hidden="true" ma:internalName="_ip_UnifiedCompliancePolicyProperties">
      <xsd:simpleType>
        <xsd:restriction base="dms:Note"/>
      </xsd:simpleType>
    </xsd:element>
    <xsd:element name="_ip_UnifiedCompliancePolicyUIAction" ma:index="1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1f01d7f-4442-4f78-81a7-673acdc1a8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element name="Notes" ma:index="23" nillable="true" ma:displayName="Notes" ma:description="You must download a copy for the letterhead to appear " ma:format="Dropdown" ma:internalName="Notes">
      <xsd:simpleType>
        <xsd:restriction base="dms:Text">
          <xsd:maxLength value="255"/>
        </xsd:restrictio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DueDate" ma:index="25" nillable="true" ma:displayName="Due Date" ma:format="Dropdown" ma:internalName="DueDate">
      <xsd:simpleType>
        <xsd:restriction base="dms:Text">
          <xsd:maxLength value="255"/>
        </xsd:restriction>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2723c30-6204-4949-b924-d29eb2d07b2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f09b6286-0cb7-4546-9631-1bb473397283}" ma:internalName="TaxCatchAll" ma:showField="CatchAllData" ma:web="d2723c30-6204-4949-b924-d29eb2d07b2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2D41707-9AE0-4F17-A983-059EE5124D45}">
  <ds:schemaRefs>
    <ds:schemaRef ds:uri="http://schemas.microsoft.com/sharepoint/v3/contenttype/forms"/>
  </ds:schemaRefs>
</ds:datastoreItem>
</file>

<file path=customXml/itemProps2.xml><?xml version="1.0" encoding="utf-8"?>
<ds:datastoreItem xmlns:ds="http://schemas.openxmlformats.org/officeDocument/2006/customXml" ds:itemID="{15D019BB-38EC-4460-9B5F-1EBB3CB45A83}">
  <ds:schemaRefs>
    <ds:schemaRef ds:uri="http://www.w3.org/XML/1998/namespace"/>
    <ds:schemaRef ds:uri="http://schemas.microsoft.com/sharepoint/v3"/>
    <ds:schemaRef ds:uri="21f01d7f-4442-4f78-81a7-673acdc1a863"/>
    <ds:schemaRef ds:uri="http://purl.org/dc/dcmitype/"/>
    <ds:schemaRef ds:uri="http://schemas.microsoft.com/office/2006/metadata/properties"/>
    <ds:schemaRef ds:uri="http://schemas.microsoft.com/office/2006/documentManagement/types"/>
    <ds:schemaRef ds:uri="d2723c30-6204-4949-b924-d29eb2d07b24"/>
    <ds:schemaRef ds:uri="http://purl.org/dc/terms/"/>
    <ds:schemaRef ds:uri="http://schemas.microsoft.com/office/infopath/2007/PartnerControls"/>
    <ds:schemaRef ds:uri="http://schemas.openxmlformats.org/package/2006/metadata/core-properties"/>
    <ds:schemaRef ds:uri="http://purl.org/dc/elements/1.1/"/>
  </ds:schemaRefs>
</ds:datastoreItem>
</file>

<file path=customXml/itemProps3.xml><?xml version="1.0" encoding="utf-8"?>
<ds:datastoreItem xmlns:ds="http://schemas.openxmlformats.org/officeDocument/2006/customXml" ds:itemID="{5DC57D5F-AF46-414F-9ECF-156FD0273B79}">
  <ds:schemaRefs>
    <ds:schemaRef ds:uri="21f01d7f-4442-4f78-81a7-673acdc1a863"/>
    <ds:schemaRef ds:uri="d2723c30-6204-4949-b924-d29eb2d07b2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DER Presentation Template 2024</Template>
  <TotalTime>3</TotalTime>
  <Words>5107</Words>
  <Application>Microsoft Office PowerPoint</Application>
  <PresentationFormat>Widescreen</PresentationFormat>
  <Paragraphs>610</Paragraphs>
  <Slides>35</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35</vt:i4>
      </vt:variant>
    </vt:vector>
  </HeadingPairs>
  <TitlesOfParts>
    <vt:vector size="42" baseType="lpstr">
      <vt:lpstr>Aptos</vt:lpstr>
      <vt:lpstr>Arial</vt:lpstr>
      <vt:lpstr>Arial Black</vt:lpstr>
      <vt:lpstr>Arial,Sans-Serif</vt:lpstr>
      <vt:lpstr>Calibri</vt:lpstr>
      <vt:lpstr>Wingdings</vt:lpstr>
      <vt:lpstr>DER Presentation Theme</vt:lpstr>
      <vt:lpstr>Welcome to  Labor Market Information 101!</vt:lpstr>
      <vt:lpstr>Contents</vt:lpstr>
      <vt:lpstr>Introduction to LMI</vt:lpstr>
      <vt:lpstr>DER Mission Statement</vt:lpstr>
      <vt:lpstr>Access DER’s publicly available resources and data at mass.gov/economicresearch </vt:lpstr>
      <vt:lpstr>What is LMI?</vt:lpstr>
      <vt:lpstr>Who uses LMI?</vt:lpstr>
      <vt:lpstr>Why is LMI important?</vt:lpstr>
      <vt:lpstr>How can LMI Data from DER support workforce development?</vt:lpstr>
      <vt:lpstr>Definitions &amp; Key Concepts</vt:lpstr>
      <vt:lpstr>Geographies</vt:lpstr>
      <vt:lpstr>Workforce Development Areas / Workforce Skills Cabinet Areas</vt:lpstr>
      <vt:lpstr>Metropolitan &amp; Micropolitan Statistical Areas</vt:lpstr>
      <vt:lpstr>Units of Analysis &amp; Framework</vt:lpstr>
      <vt:lpstr>People</vt:lpstr>
      <vt:lpstr>Standard Occupational Codes (SOC)</vt:lpstr>
      <vt:lpstr>North American Industry Classification System (NAICS)</vt:lpstr>
      <vt:lpstr>Program/Data Details</vt:lpstr>
      <vt:lpstr>Quick Reference Guide: Downloadable Data Tables </vt:lpstr>
      <vt:lpstr>Current Employment Statistics (CES)</vt:lpstr>
      <vt:lpstr>Local Area Unemployment Statistics (LAUS)</vt:lpstr>
      <vt:lpstr>LAUS Definitions</vt:lpstr>
      <vt:lpstr>Occupational Employment and Wage Statistics (OEWS)</vt:lpstr>
      <vt:lpstr>Quarterly Census of Employment and Wages (QCEW)</vt:lpstr>
      <vt:lpstr>Staffing Patterns</vt:lpstr>
      <vt:lpstr>Employment Projections</vt:lpstr>
      <vt:lpstr>Unemployment Claims Data</vt:lpstr>
      <vt:lpstr>Unemployment Claimants Profile Data</vt:lpstr>
      <vt:lpstr>Additional Data Sources</vt:lpstr>
      <vt:lpstr>Technical Notes</vt:lpstr>
      <vt:lpstr>What is seasonal adjustment?</vt:lpstr>
      <vt:lpstr>What is benchmarking?</vt:lpstr>
      <vt:lpstr>What is a reference week?</vt:lpstr>
      <vt:lpstr>Appendix</vt:lpstr>
      <vt:lpstr>Quick Reference Guide – Available Geographies</vt:lpstr>
    </vt:vector>
  </TitlesOfParts>
  <Company>Executive Office of Energy and Environmental Affairs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LMI_101_2026</dc:title>
  <dc:creator>King, Elizabeth (DUA)</dc:creator>
  <cp:lastModifiedBy>King, Elizabeth (DUA)</cp:lastModifiedBy>
  <cp:revision>2</cp:revision>
  <dcterms:created xsi:type="dcterms:W3CDTF">2024-06-27T13:35:49Z</dcterms:created>
  <dcterms:modified xsi:type="dcterms:W3CDTF">2026-02-27T18:57:11Z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0x0101005071093A4B60634585D731BADB04A918</vt:lpwstr>
  </property>
  <property fmtid="{D5CDD505-2E9C-101B-9397-08002B2CF9AE}" pid="3" name="MediaServiceImageTags">
    <vt:lpwstr/>
  </property>
  <property fmtid="{D5CDD505-2E9C-101B-9397-08002B2CF9AE}" pid="4" name="_MarkAsFinal">
    <vt:bool>true</vt:bool>
  </property>
</Properties>
</file>