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handoutMasterIdLst>
    <p:handoutMasterId r:id="rId26"/>
  </p:handoutMasterIdLst>
  <p:sldIdLst>
    <p:sldId id="256" r:id="rId2"/>
    <p:sldId id="257" r:id="rId3"/>
    <p:sldId id="258" r:id="rId4"/>
    <p:sldId id="274" r:id="rId5"/>
    <p:sldId id="273" r:id="rId6"/>
    <p:sldId id="272" r:id="rId7"/>
    <p:sldId id="264" r:id="rId8"/>
    <p:sldId id="259" r:id="rId9"/>
    <p:sldId id="260" r:id="rId10"/>
    <p:sldId id="261" r:id="rId11"/>
    <p:sldId id="265" r:id="rId12"/>
    <p:sldId id="285" r:id="rId13"/>
    <p:sldId id="262" r:id="rId14"/>
    <p:sldId id="275" r:id="rId15"/>
    <p:sldId id="263" r:id="rId16"/>
    <p:sldId id="267" r:id="rId17"/>
    <p:sldId id="269" r:id="rId18"/>
    <p:sldId id="270" r:id="rId19"/>
    <p:sldId id="278" r:id="rId20"/>
    <p:sldId id="279" r:id="rId21"/>
    <p:sldId id="280" r:id="rId22"/>
    <p:sldId id="284"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Beote" initials="" lastIdx="2" clrIdx="0"/>
  <p:cmAuthor id="1" name="Lucina Fox" initials="" lastIdx="4" clrIdx="1"/>
  <p:cmAuthor id="2" name="James Collin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9/17/2024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c53ce5886c_0_5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c53ce5886c_0_5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c590eb9f0c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80"/>
              <a:buFont typeface="Arial" panose="020B0604020202020204"/>
              <a:buNone/>
            </a:pPr>
            <a:endParaRPr dirty="0"/>
          </a:p>
        </p:txBody>
      </p:sp>
      <p:sp>
        <p:nvSpPr>
          <p:cNvPr id="293" name="Google Shape;293;g2c590eb9f0c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53ce5886c_0_1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c53ce5886c_0_1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c53ce5886c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c53ce5886c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Can provide SCSC Phone # if needed</a:t>
            </a:r>
          </a:p>
          <a:p>
            <a:pPr marL="0" lvl="0" indent="0" algn="l" rtl="0">
              <a:spcBef>
                <a:spcPts val="0"/>
              </a:spcBef>
              <a:spcAft>
                <a:spcPts val="0"/>
              </a:spcAft>
              <a:buNone/>
            </a:pPr>
            <a:endParaRPr lang="en-GB"/>
          </a:p>
          <a:p>
            <a:pPr marL="457200" lvl="0" indent="-325120" algn="l" rtl="0">
              <a:lnSpc>
                <a:spcPct val="95000"/>
              </a:lnSpc>
              <a:spcBef>
                <a:spcPts val="0"/>
              </a:spcBef>
              <a:spcAft>
                <a:spcPts val="0"/>
              </a:spcAft>
              <a:buClr>
                <a:srgbClr val="0B7140"/>
              </a:buClr>
              <a:buSzPts val="1525"/>
              <a:buFont typeface="Roboto" panose="02000000000000000000"/>
              <a:buChar char="●"/>
            </a:pPr>
            <a:r>
              <a:rPr lang="en-GB" sz="1525">
                <a:solidFill>
                  <a:srgbClr val="202729"/>
                </a:solidFill>
                <a:latin typeface="Roboto" panose="02000000000000000000"/>
                <a:ea typeface="Roboto" panose="02000000000000000000"/>
                <a:cs typeface="Roboto" panose="02000000000000000000"/>
                <a:sym typeface="Roboto" panose="02000000000000000000"/>
              </a:rPr>
              <a:t>LEAN has rolled out the Statewide Client Services Center (SCSC) to </a:t>
            </a:r>
            <a:r>
              <a:rPr lang="en-GB" sz="1525" b="1">
                <a:solidFill>
                  <a:srgbClr val="202729"/>
                </a:solidFill>
                <a:latin typeface="Roboto" panose="02000000000000000000"/>
                <a:ea typeface="Roboto" panose="02000000000000000000"/>
                <a:cs typeface="Roboto" panose="02000000000000000000"/>
                <a:sym typeface="Roboto" panose="02000000000000000000"/>
              </a:rPr>
              <a:t>centralize intake and referral</a:t>
            </a:r>
            <a:r>
              <a:rPr lang="en-GB" sz="1525">
                <a:solidFill>
                  <a:srgbClr val="202729"/>
                </a:solidFill>
                <a:latin typeface="Roboto" panose="02000000000000000000"/>
                <a:ea typeface="Roboto" panose="02000000000000000000"/>
                <a:cs typeface="Roboto" panose="02000000000000000000"/>
                <a:sym typeface="Roboto" panose="02000000000000000000"/>
              </a:rPr>
              <a:t> Single Family leads/referrals to agencies in the CAP network and/or LVI program </a:t>
            </a:r>
            <a:endParaRPr sz="1525">
              <a:solidFill>
                <a:srgbClr val="202729"/>
              </a:solidFill>
              <a:latin typeface="Roboto" panose="02000000000000000000"/>
              <a:ea typeface="Roboto" panose="02000000000000000000"/>
              <a:cs typeface="Roboto" panose="02000000000000000000"/>
              <a:sym typeface="Roboto" panose="02000000000000000000"/>
            </a:endParaRPr>
          </a:p>
          <a:p>
            <a:pPr marL="457200" lvl="0" indent="-325120" algn="l" rtl="0">
              <a:lnSpc>
                <a:spcPct val="95000"/>
              </a:lnSpc>
              <a:spcBef>
                <a:spcPts val="0"/>
              </a:spcBef>
              <a:spcAft>
                <a:spcPts val="0"/>
              </a:spcAft>
              <a:buClr>
                <a:srgbClr val="0B7140"/>
              </a:buClr>
              <a:buSzPts val="1525"/>
              <a:buFont typeface="Roboto" panose="02000000000000000000"/>
              <a:buChar char="●"/>
            </a:pPr>
            <a:r>
              <a:rPr lang="en-GB" sz="1525">
                <a:solidFill>
                  <a:srgbClr val="202729"/>
                </a:solidFill>
                <a:latin typeface="Roboto" panose="02000000000000000000"/>
                <a:ea typeface="Roboto" panose="02000000000000000000"/>
                <a:cs typeface="Roboto" panose="02000000000000000000"/>
                <a:sym typeface="Roboto" panose="02000000000000000000"/>
              </a:rPr>
              <a:t>Initially a central outreach team, since pivoted to central intake to support </a:t>
            </a:r>
            <a:r>
              <a:rPr lang="en-GB" sz="1525" b="1">
                <a:solidFill>
                  <a:srgbClr val="202729"/>
                </a:solidFill>
                <a:latin typeface="Roboto" panose="02000000000000000000"/>
                <a:ea typeface="Roboto" panose="02000000000000000000"/>
                <a:cs typeface="Roboto" panose="02000000000000000000"/>
                <a:sym typeface="Roboto" panose="02000000000000000000"/>
              </a:rPr>
              <a:t>influx of IE leads </a:t>
            </a:r>
            <a:r>
              <a:rPr lang="en-GB" sz="1525">
                <a:solidFill>
                  <a:srgbClr val="202729"/>
                </a:solidFill>
                <a:latin typeface="Roboto" panose="02000000000000000000"/>
                <a:ea typeface="Roboto" panose="02000000000000000000"/>
                <a:cs typeface="Roboto" panose="02000000000000000000"/>
                <a:sym typeface="Roboto" panose="02000000000000000000"/>
              </a:rPr>
              <a:t>to the network from CFP, Market Rate &amp; other sources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June 24, 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24, 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24, 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1107189" y="1588341"/>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8" name="Google Shape;28;p4"/>
          <p:cNvSpPr txBox="1">
            <a:spLocks noGrp="1"/>
          </p:cNvSpPr>
          <p:nvPr>
            <p:ph type="title"/>
          </p:nvPr>
        </p:nvSpPr>
        <p:spPr>
          <a:xfrm>
            <a:off x="972600" y="843800"/>
            <a:ext cx="10251600" cy="7136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3465"/>
            </a:lvl1pPr>
            <a:lvl2pPr lvl="1">
              <a:spcBef>
                <a:spcPts val="0"/>
              </a:spcBef>
              <a:spcAft>
                <a:spcPts val="0"/>
              </a:spcAft>
              <a:buSzPts val="2600"/>
              <a:buNone/>
              <a:defRPr sz="3465"/>
            </a:lvl2pPr>
            <a:lvl3pPr lvl="2">
              <a:spcBef>
                <a:spcPts val="0"/>
              </a:spcBef>
              <a:spcAft>
                <a:spcPts val="0"/>
              </a:spcAft>
              <a:buSzPts val="2600"/>
              <a:buNone/>
              <a:defRPr sz="3465"/>
            </a:lvl3pPr>
            <a:lvl4pPr lvl="3">
              <a:spcBef>
                <a:spcPts val="0"/>
              </a:spcBef>
              <a:spcAft>
                <a:spcPts val="0"/>
              </a:spcAft>
              <a:buSzPts val="2600"/>
              <a:buNone/>
              <a:defRPr sz="3465"/>
            </a:lvl4pPr>
            <a:lvl5pPr lvl="4">
              <a:spcBef>
                <a:spcPts val="0"/>
              </a:spcBef>
              <a:spcAft>
                <a:spcPts val="0"/>
              </a:spcAft>
              <a:buSzPts val="2600"/>
              <a:buNone/>
              <a:defRPr sz="3465"/>
            </a:lvl5pPr>
            <a:lvl6pPr lvl="5">
              <a:spcBef>
                <a:spcPts val="0"/>
              </a:spcBef>
              <a:spcAft>
                <a:spcPts val="0"/>
              </a:spcAft>
              <a:buSzPts val="2600"/>
              <a:buNone/>
              <a:defRPr sz="3465"/>
            </a:lvl6pPr>
            <a:lvl7pPr lvl="6">
              <a:spcBef>
                <a:spcPts val="0"/>
              </a:spcBef>
              <a:spcAft>
                <a:spcPts val="0"/>
              </a:spcAft>
              <a:buSzPts val="2600"/>
              <a:buNone/>
              <a:defRPr sz="3465"/>
            </a:lvl7pPr>
            <a:lvl8pPr lvl="7">
              <a:spcBef>
                <a:spcPts val="0"/>
              </a:spcBef>
              <a:spcAft>
                <a:spcPts val="0"/>
              </a:spcAft>
              <a:buSzPts val="2600"/>
              <a:buNone/>
              <a:defRPr sz="3465"/>
            </a:lvl8pPr>
            <a:lvl9pPr lvl="8">
              <a:spcBef>
                <a:spcPts val="0"/>
              </a:spcBef>
              <a:spcAft>
                <a:spcPts val="0"/>
              </a:spcAft>
              <a:buSzPts val="2600"/>
              <a:buNone/>
              <a:defRPr sz="3465"/>
            </a:lvl9pPr>
          </a:lstStyle>
          <a:p>
            <a:endParaRPr/>
          </a:p>
        </p:txBody>
      </p:sp>
      <p:sp>
        <p:nvSpPr>
          <p:cNvPr id="29" name="Google Shape;29;p4"/>
          <p:cNvSpPr txBox="1">
            <a:spLocks noGrp="1"/>
          </p:cNvSpPr>
          <p:nvPr>
            <p:ph type="body" idx="1"/>
          </p:nvPr>
        </p:nvSpPr>
        <p:spPr>
          <a:xfrm>
            <a:off x="972600" y="1959033"/>
            <a:ext cx="10251600" cy="3014800"/>
          </a:xfrm>
          <a:prstGeom prst="rect">
            <a:avLst/>
          </a:prstGeom>
        </p:spPr>
        <p:txBody>
          <a:bodyPr spcFirstLastPara="1" wrap="square" lIns="91425" tIns="91425" rIns="91425" bIns="91425" anchor="t" anchorCtr="0">
            <a:normAutofit/>
          </a:bodyPr>
          <a:lstStyle>
            <a:lvl1pPr marL="609600" lvl="0" indent="-414655">
              <a:spcBef>
                <a:spcPts val="0"/>
              </a:spcBef>
              <a:spcAft>
                <a:spcPts val="0"/>
              </a:spcAft>
              <a:buClr>
                <a:schemeClr val="dk2"/>
              </a:buClr>
              <a:buSzPts val="1300"/>
              <a:buChar char="●"/>
              <a:defRPr>
                <a:solidFill>
                  <a:schemeClr val="dk2"/>
                </a:solidFill>
              </a:defRPr>
            </a:lvl1pPr>
            <a:lvl2pPr marL="1219200" lvl="1" indent="-398145">
              <a:spcBef>
                <a:spcPts val="0"/>
              </a:spcBef>
              <a:spcAft>
                <a:spcPts val="0"/>
              </a:spcAft>
              <a:buClr>
                <a:schemeClr val="dk2"/>
              </a:buClr>
              <a:buSzPts val="1100"/>
              <a:buChar char="○"/>
              <a:defRPr>
                <a:solidFill>
                  <a:schemeClr val="dk2"/>
                </a:solidFill>
              </a:defRPr>
            </a:lvl2pPr>
            <a:lvl3pPr marL="1828800" lvl="2" indent="-398145">
              <a:spcBef>
                <a:spcPts val="0"/>
              </a:spcBef>
              <a:spcAft>
                <a:spcPts val="0"/>
              </a:spcAft>
              <a:buClr>
                <a:schemeClr val="dk2"/>
              </a:buClr>
              <a:buSzPts val="1100"/>
              <a:buChar char="■"/>
              <a:defRPr>
                <a:solidFill>
                  <a:schemeClr val="dk2"/>
                </a:solidFill>
              </a:defRPr>
            </a:lvl3pPr>
            <a:lvl4pPr marL="2438400" lvl="3" indent="-398145">
              <a:spcBef>
                <a:spcPts val="0"/>
              </a:spcBef>
              <a:spcAft>
                <a:spcPts val="0"/>
              </a:spcAft>
              <a:buClr>
                <a:schemeClr val="dk2"/>
              </a:buClr>
              <a:buSzPts val="1100"/>
              <a:buChar char="●"/>
              <a:defRPr>
                <a:solidFill>
                  <a:schemeClr val="dk2"/>
                </a:solidFill>
              </a:defRPr>
            </a:lvl4pPr>
            <a:lvl5pPr marL="3048000" lvl="4" indent="-398145">
              <a:spcBef>
                <a:spcPts val="0"/>
              </a:spcBef>
              <a:spcAft>
                <a:spcPts val="0"/>
              </a:spcAft>
              <a:buClr>
                <a:schemeClr val="dk2"/>
              </a:buClr>
              <a:buSzPts val="1100"/>
              <a:buChar char="○"/>
              <a:defRPr>
                <a:solidFill>
                  <a:schemeClr val="dk2"/>
                </a:solidFill>
              </a:defRPr>
            </a:lvl5pPr>
            <a:lvl6pPr marL="3657600" lvl="5" indent="-398145">
              <a:spcBef>
                <a:spcPts val="0"/>
              </a:spcBef>
              <a:spcAft>
                <a:spcPts val="0"/>
              </a:spcAft>
              <a:buClr>
                <a:schemeClr val="dk2"/>
              </a:buClr>
              <a:buSzPts val="1100"/>
              <a:buChar char="■"/>
              <a:defRPr>
                <a:solidFill>
                  <a:schemeClr val="dk2"/>
                </a:solidFill>
              </a:defRPr>
            </a:lvl6pPr>
            <a:lvl7pPr marL="4267200" lvl="6" indent="-398145">
              <a:spcBef>
                <a:spcPts val="0"/>
              </a:spcBef>
              <a:spcAft>
                <a:spcPts val="0"/>
              </a:spcAft>
              <a:buClr>
                <a:schemeClr val="dk2"/>
              </a:buClr>
              <a:buSzPts val="1100"/>
              <a:buChar char="●"/>
              <a:defRPr>
                <a:solidFill>
                  <a:schemeClr val="dk2"/>
                </a:solidFill>
              </a:defRPr>
            </a:lvl7pPr>
            <a:lvl8pPr marL="4876800" lvl="7" indent="-398145">
              <a:spcBef>
                <a:spcPts val="0"/>
              </a:spcBef>
              <a:spcAft>
                <a:spcPts val="0"/>
              </a:spcAft>
              <a:buClr>
                <a:schemeClr val="dk2"/>
              </a:buClr>
              <a:buSzPts val="1100"/>
              <a:buChar char="○"/>
              <a:defRPr>
                <a:solidFill>
                  <a:schemeClr val="dk2"/>
                </a:solidFill>
              </a:defRPr>
            </a:lvl8pPr>
            <a:lvl9pPr marL="5486400" lvl="8" indent="-398145">
              <a:spcBef>
                <a:spcPts val="0"/>
              </a:spcBef>
              <a:spcAft>
                <a:spcPts val="0"/>
              </a:spcAft>
              <a:buClr>
                <a:schemeClr val="dk2"/>
              </a:buClr>
              <a:buSzPts val="1100"/>
              <a:buChar char="■"/>
              <a:defRPr>
                <a:solidFill>
                  <a:schemeClr val="dk2"/>
                </a:solidFill>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June 24, 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June 24, 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24, 2024</a:t>
            </a:r>
          </a:p>
        </p:txBody>
      </p:sp>
      <p:sp>
        <p:nvSpPr>
          <p:cNvPr id="6" name="Footer Placeholder 5"/>
          <p:cNvSpPr>
            <a:spLocks noGrp="1"/>
          </p:cNvSpPr>
          <p:nvPr>
            <p:ph type="ftr" sz="quarter" idx="11"/>
          </p:nvPr>
        </p:nvSpPr>
        <p:spPr/>
        <p:txBody>
          <a:bodyPr/>
          <a:lstStyle/>
          <a:p>
            <a:r>
              <a:rPr lang="en-US"/>
              <a:t>JERROLD OPPENHEIM, LOW-INCOME ENERGY BURDEN PRESENTATION TO DPU 24-15 TECH SESSSION</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June 24, 2024</a:t>
            </a:r>
          </a:p>
        </p:txBody>
      </p:sp>
      <p:sp>
        <p:nvSpPr>
          <p:cNvPr id="8" name="Footer Placeholder 7"/>
          <p:cNvSpPr>
            <a:spLocks noGrp="1"/>
          </p:cNvSpPr>
          <p:nvPr>
            <p:ph type="ftr" sz="quarter" idx="11"/>
          </p:nvPr>
        </p:nvSpPr>
        <p:spPr/>
        <p:txBody>
          <a:bodyPr/>
          <a:lstStyle/>
          <a:p>
            <a:r>
              <a:rPr lang="en-US"/>
              <a:t>JERROLD OPPENHEIM, LOW-INCOME ENERGY BURDEN PRESENTATION TO DPU 24-15 TECH SESSSION</a:t>
            </a:r>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June 24, 2024</a:t>
            </a:r>
          </a:p>
        </p:txBody>
      </p:sp>
      <p:sp>
        <p:nvSpPr>
          <p:cNvPr id="4" name="Footer Placeholder 3"/>
          <p:cNvSpPr>
            <a:spLocks noGrp="1"/>
          </p:cNvSpPr>
          <p:nvPr>
            <p:ph type="ftr" sz="quarter" idx="11"/>
          </p:nvPr>
        </p:nvSpPr>
        <p:spPr/>
        <p:txBody>
          <a:bodyPr/>
          <a:lstStyle/>
          <a:p>
            <a:r>
              <a:rPr lang="en-US"/>
              <a:t>JERROLD OPPENHEIM, LOW-INCOME ENERGY BURDEN PRESENTATION TO DPU 24-15 TECH SESSSION</a:t>
            </a:r>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24, 2024</a:t>
            </a:r>
          </a:p>
        </p:txBody>
      </p:sp>
      <p:sp>
        <p:nvSpPr>
          <p:cNvPr id="3" name="Footer Placeholder 2"/>
          <p:cNvSpPr>
            <a:spLocks noGrp="1"/>
          </p:cNvSpPr>
          <p:nvPr>
            <p:ph type="ftr" sz="quarter" idx="11"/>
          </p:nvPr>
        </p:nvSpPr>
        <p:spPr/>
        <p:txBody>
          <a:bodyPr/>
          <a:lstStyle/>
          <a:p>
            <a:r>
              <a:rPr lang="en-US"/>
              <a:t>JERROLD OPPENHEIM, LOW-INCOME ENERGY BURDEN PRESENTATION TO DPU 24-15 TECH SESSSION</a:t>
            </a:r>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24, 2024</a:t>
            </a:r>
          </a:p>
        </p:txBody>
      </p:sp>
      <p:sp>
        <p:nvSpPr>
          <p:cNvPr id="6" name="Footer Placeholder 5"/>
          <p:cNvSpPr>
            <a:spLocks noGrp="1"/>
          </p:cNvSpPr>
          <p:nvPr>
            <p:ph type="ftr" sz="quarter" idx="11"/>
          </p:nvPr>
        </p:nvSpPr>
        <p:spPr/>
        <p:txBody>
          <a:bodyPr/>
          <a:lstStyle/>
          <a:p>
            <a:r>
              <a:rPr lang="en-US"/>
              <a:t>JERROLD OPPENHEIM, LOW-INCOME ENERGY BURDEN PRESENTATION TO DPU 24-15 TECH SESSSION</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June 24, 2024</a:t>
            </a:r>
          </a:p>
        </p:txBody>
      </p:sp>
      <p:sp>
        <p:nvSpPr>
          <p:cNvPr id="6" name="Footer Placeholder 5"/>
          <p:cNvSpPr>
            <a:spLocks noGrp="1"/>
          </p:cNvSpPr>
          <p:nvPr>
            <p:ph type="ftr" sz="quarter" idx="11"/>
          </p:nvPr>
        </p:nvSpPr>
        <p:spPr/>
        <p:txBody>
          <a:bodyPr/>
          <a:lstStyle/>
          <a:p>
            <a:r>
              <a:rPr lang="en-US"/>
              <a:t>JERROLD OPPENHEIM, LOW-INCOME ENERGY BURDEN PRESENTATION TO DPU 24-15 TECH SESSSION</a:t>
            </a:r>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24, 2024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JERROLD OPPENHEIM, LOW-INCOME ENERGY BURDEN PRESENTATION TO DPU 24-15 TECH SESSSION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9340"/>
            <a:ext cx="9144000" cy="3866515"/>
          </a:xfrm>
        </p:spPr>
        <p:txBody>
          <a:bodyPr>
            <a:normAutofit fontScale="90000"/>
          </a:bodyPr>
          <a:lstStyle/>
          <a:p>
            <a:r>
              <a:rPr lang="en-US" dirty="0">
                <a:ea typeface="Roboto" panose="02000000000000000000"/>
                <a:cs typeface="Roboto" panose="02000000000000000000"/>
                <a:sym typeface="+mn-ea"/>
              </a:rPr>
              <a:t> </a:t>
            </a:r>
            <a:br>
              <a:rPr dirty="0">
                <a:latin typeface="Roboto" panose="02000000000000000000"/>
                <a:ea typeface="Roboto" panose="02000000000000000000"/>
                <a:cs typeface="Roboto" panose="02000000000000000000"/>
                <a:sym typeface="Roboto" panose="02000000000000000000"/>
              </a:rPr>
            </a:br>
            <a:r>
              <a:rPr lang="en-GB" b="1" dirty="0">
                <a:sym typeface="+mn-ea"/>
              </a:rPr>
              <a:t>Low Income Energy Affordability Network (LEAN) </a:t>
            </a:r>
            <a:br>
              <a:rPr b="1" dirty="0">
                <a:sym typeface="+mn-ea"/>
              </a:rPr>
            </a:br>
            <a:r>
              <a:rPr lang="en-US" b="1" dirty="0">
                <a:ea typeface="Roboto" panose="02000000000000000000"/>
                <a:cs typeface="Roboto" panose="02000000000000000000"/>
                <a:sym typeface="+mn-ea"/>
              </a:rPr>
              <a:t>Presentation to DPU Energy Burden 24-15 Tech Session</a:t>
            </a:r>
            <a:endParaRPr lang="en-US" b="1" dirty="0"/>
          </a:p>
        </p:txBody>
      </p:sp>
      <p:sp>
        <p:nvSpPr>
          <p:cNvPr id="3" name="Subtitle 2"/>
          <p:cNvSpPr>
            <a:spLocks noGrp="1"/>
          </p:cNvSpPr>
          <p:nvPr>
            <p:ph type="subTitle" idx="1"/>
          </p:nvPr>
        </p:nvSpPr>
        <p:spPr>
          <a:xfrm>
            <a:off x="1524000" y="5199380"/>
            <a:ext cx="9144000" cy="1107440"/>
          </a:xfrm>
        </p:spPr>
        <p:txBody>
          <a:bodyPr>
            <a:normAutofit/>
          </a:bodyPr>
          <a:lstStyle/>
          <a:p>
            <a:r>
              <a:rPr lang="en-GB" sz="3200" dirty="0">
                <a:latin typeface="Roboto" panose="02000000000000000000"/>
                <a:ea typeface="Roboto" panose="02000000000000000000"/>
                <a:cs typeface="Roboto" panose="02000000000000000000"/>
                <a:sym typeface="Roboto" panose="02000000000000000000"/>
              </a:rPr>
              <a:t>June 24, 2024</a:t>
            </a:r>
            <a:br>
              <a:rPr lang="en-GB" sz="3200" dirty="0">
                <a:latin typeface="Roboto" panose="02000000000000000000"/>
                <a:ea typeface="Roboto" panose="02000000000000000000"/>
                <a:cs typeface="Roboto" panose="02000000000000000000"/>
                <a:sym typeface="Roboto" panose="02000000000000000000"/>
              </a:rPr>
            </a:br>
            <a:endParaRPr lang="en-US" altLang="en-GB" sz="3200" dirty="0">
              <a:latin typeface="Roboto" panose="02000000000000000000"/>
              <a:ea typeface="Roboto" panose="02000000000000000000"/>
              <a:cs typeface="Roboto" panose="02000000000000000000"/>
              <a:sym typeface="Roboto" panose="02000000000000000000"/>
            </a:endParaRPr>
          </a:p>
        </p:txBody>
      </p:sp>
      <p:pic>
        <p:nvPicPr>
          <p:cNvPr id="11" name="Picture 10"/>
          <p:cNvPicPr>
            <a:picLocks noChangeAspect="1"/>
          </p:cNvPicPr>
          <p:nvPr/>
        </p:nvPicPr>
        <p:blipFill>
          <a:blip r:embed="rId2"/>
          <a:stretch>
            <a:fillRect/>
          </a:stretch>
        </p:blipFill>
        <p:spPr>
          <a:xfrm>
            <a:off x="10668000" y="247650"/>
            <a:ext cx="857250" cy="447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94665"/>
            <a:ext cx="10515600" cy="1196340"/>
          </a:xfrm>
        </p:spPr>
        <p:txBody>
          <a:bodyPr/>
          <a:lstStyle/>
          <a:p>
            <a:pPr algn="ctr"/>
            <a:r>
              <a:rPr lang="en-US" b="1"/>
              <a:t>COMMONWEALTH’S ELECTRIFICATION GOALS</a:t>
            </a:r>
          </a:p>
        </p:txBody>
      </p:sp>
      <p:sp>
        <p:nvSpPr>
          <p:cNvPr id="3" name="Content Placeholder 2"/>
          <p:cNvSpPr>
            <a:spLocks noGrp="1"/>
          </p:cNvSpPr>
          <p:nvPr>
            <p:ph idx="1"/>
          </p:nvPr>
        </p:nvSpPr>
        <p:spPr>
          <a:xfrm>
            <a:off x="838200" y="1891030"/>
            <a:ext cx="10515600" cy="4465320"/>
          </a:xfrm>
        </p:spPr>
        <p:txBody>
          <a:bodyPr>
            <a:normAutofit fontScale="90000" lnSpcReduction="10000"/>
          </a:bodyPr>
          <a:lstStyle/>
          <a:p>
            <a:endParaRPr lang="en-US" sz="3110"/>
          </a:p>
          <a:p>
            <a:endParaRPr lang="en-US" sz="3110"/>
          </a:p>
          <a:p>
            <a:pPr marL="0" indent="0">
              <a:buNone/>
            </a:pPr>
            <a:endParaRPr lang="en-US" sz="3110"/>
          </a:p>
          <a:p>
            <a:endParaRPr lang="en-US" sz="3110"/>
          </a:p>
          <a:p>
            <a:r>
              <a:rPr lang="en-US" sz="3110" b="1"/>
              <a:t>Low-income households converting from utility gas heat to </a:t>
            </a:r>
            <a:r>
              <a:rPr lang="en-US" sz="3110" b="1">
                <a:sym typeface="+mn-ea"/>
              </a:rPr>
              <a:t>ASHPs</a:t>
            </a:r>
            <a:r>
              <a:rPr lang="en-US" sz="3110">
                <a:sym typeface="+mn-ea"/>
              </a:rPr>
              <a:t>  often confront significant home energy bill increases</a:t>
            </a:r>
          </a:p>
          <a:p>
            <a:r>
              <a:rPr lang="en-US" sz="3110">
                <a:sym typeface="+mn-ea"/>
              </a:rPr>
              <a:t>~55% are on gas (LIHEAP FY 2023) so </a:t>
            </a:r>
            <a:r>
              <a:rPr lang="en-US" sz="3110" u="sng">
                <a:sym typeface="+mn-ea"/>
              </a:rPr>
              <a:t>current</a:t>
            </a:r>
            <a:r>
              <a:rPr lang="en-US" sz="3110">
                <a:sym typeface="+mn-ea"/>
              </a:rPr>
              <a:t> focus is oil, propane, electric resistance (per EEA), cost-effective BUT ... </a:t>
            </a:r>
          </a:p>
          <a:p>
            <a:r>
              <a:rPr lang="en-US" sz="3110">
                <a:sym typeface="+mn-ea"/>
              </a:rPr>
              <a:t>Staying with utility gas unlikely solution: gas rates likely to rise as others leave gas &amp; fixed system costs remain </a:t>
            </a:r>
          </a:p>
          <a:p>
            <a:pPr marL="457200" lvl="1" indent="0">
              <a:buNone/>
            </a:pPr>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10</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8" name="Picture 7" descr="A person fixing a machine&#10;&#10;Description automatically generated"/>
          <p:cNvPicPr>
            <a:picLocks noChangeAspect="1"/>
          </p:cNvPicPr>
          <p:nvPr/>
        </p:nvPicPr>
        <p:blipFill>
          <a:blip r:embed="rId2"/>
          <a:stretch>
            <a:fillRect/>
          </a:stretch>
        </p:blipFill>
        <p:spPr>
          <a:xfrm>
            <a:off x="3581400" y="1292860"/>
            <a:ext cx="3759200" cy="2397760"/>
          </a:xfrm>
          <a:prstGeom prst="rect">
            <a:avLst/>
          </a:prstGeom>
        </p:spPr>
      </p:pic>
      <p:pic>
        <p:nvPicPr>
          <p:cNvPr id="110" name="Picture 109"/>
          <p:cNvPicPr/>
          <p:nvPr/>
        </p:nvPicPr>
        <p:blipFill>
          <a:blip r:embed="rId3"/>
          <a:stretch>
            <a:fillRect/>
          </a:stretch>
        </p:blipFill>
        <p:spPr>
          <a:xfrm>
            <a:off x="9458008" y="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4175"/>
            <a:ext cx="10515600" cy="1325563"/>
          </a:xfrm>
        </p:spPr>
        <p:txBody>
          <a:bodyPr/>
          <a:lstStyle/>
          <a:p>
            <a:pPr algn="ctr"/>
            <a:r>
              <a:rPr lang="en-US" b="1"/>
              <a:t>ELECTRIFICATION continued</a:t>
            </a:r>
          </a:p>
        </p:txBody>
      </p:sp>
      <p:sp>
        <p:nvSpPr>
          <p:cNvPr id="3" name="Content Placeholder 2"/>
          <p:cNvSpPr>
            <a:spLocks noGrp="1"/>
          </p:cNvSpPr>
          <p:nvPr>
            <p:ph sz="half" idx="1"/>
          </p:nvPr>
        </p:nvSpPr>
        <p:spPr>
          <a:xfrm>
            <a:off x="838200" y="1530985"/>
            <a:ext cx="10515600" cy="4646295"/>
          </a:xfrm>
        </p:spPr>
        <p:txBody>
          <a:bodyPr>
            <a:noAutofit/>
          </a:bodyPr>
          <a:lstStyle/>
          <a:p>
            <a:pPr marL="0" lvl="1"/>
            <a:r>
              <a:rPr lang="en-US" sz="2800">
                <a:sym typeface="+mn-ea"/>
              </a:rPr>
              <a:t>Energy Burden good -- but not exclusive -- metric  </a:t>
            </a:r>
          </a:p>
          <a:p>
            <a:pPr lvl="1"/>
            <a:r>
              <a:rPr lang="en-US" sz="2800" b="1">
                <a:sym typeface="+mn-ea"/>
              </a:rPr>
              <a:t>IF STRUGGLING WITH FOOD AND RENT INFLATION, heating bill increases unaffordable &amp; inequitable.</a:t>
            </a:r>
          </a:p>
          <a:p>
            <a:pPr marL="457200" lvl="1" indent="0">
              <a:buNone/>
            </a:pPr>
            <a:r>
              <a:rPr lang="en-US" sz="2800" b="1" i="1">
                <a:sym typeface="+mn-ea"/>
              </a:rPr>
              <a:t>U.S. food prices rose by 25 percent from 2019 to 2023 </a:t>
            </a:r>
            <a:r>
              <a:rPr lang="en-US" sz="2800" b="1">
                <a:sym typeface="+mn-ea"/>
              </a:rPr>
              <a:t>(USDA Economic Research Service)</a:t>
            </a:r>
            <a:endParaRPr lang="en-US" sz="2800" b="1" i="1">
              <a:sym typeface="+mn-ea"/>
            </a:endParaRPr>
          </a:p>
          <a:p>
            <a:pPr marL="0" lvl="1"/>
            <a:endParaRPr lang="en-US" sz="2800" b="1">
              <a:sym typeface="+mn-ea"/>
            </a:endParaRPr>
          </a:p>
          <a:p>
            <a:pPr marL="0" lvl="1"/>
            <a:r>
              <a:rPr lang="en-US" sz="2800">
                <a:sym typeface="+mn-ea"/>
              </a:rPr>
              <a:t>LI Discounts also help control costs of arrears, collections and disconnections</a:t>
            </a:r>
          </a:p>
          <a:p>
            <a:pPr marL="0" lvl="1"/>
            <a:endParaRPr lang="en-US" sz="2800">
              <a:sym typeface="+mn-ea"/>
            </a:endParaRPr>
          </a:p>
          <a:p>
            <a:pPr marL="0" lvl="1"/>
            <a:r>
              <a:rPr lang="en-US" sz="2800">
                <a:sym typeface="+mn-ea"/>
              </a:rPr>
              <a:t>Analysis needed: LEAN electric rate discount analysis</a:t>
            </a:r>
            <a:r>
              <a:rPr lang="en-US" sz="2800" b="1">
                <a:sym typeface="+mn-ea"/>
              </a:rPr>
              <a:t>:</a:t>
            </a:r>
            <a:r>
              <a:rPr lang="en-US" sz="2800" b="1">
                <a:highlight>
                  <a:srgbClr val="000000">
                    <a:alpha val="0"/>
                  </a:srgbClr>
                </a:highlight>
                <a:sym typeface="+mn-ea"/>
              </a:rPr>
              <a:t> preliminarily, average discount to protect IOU LI customers 40-50%</a:t>
            </a:r>
            <a:endParaRPr lang="en-US" sz="2800" b="1">
              <a:highlight>
                <a:srgbClr val="000000">
                  <a:alpha val="0"/>
                </a:srgbClr>
              </a:highlight>
            </a:endParaRPr>
          </a:p>
          <a:p>
            <a:endParaRPr lang="en-US" sz="2800" b="1">
              <a:highlight>
                <a:srgbClr val="000000">
                  <a:alpha val="0"/>
                </a:srgbClr>
              </a:highlight>
            </a:endParaRP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11</a:t>
            </a:fld>
            <a:endParaRPr lang="en-US"/>
          </a:p>
        </p:txBody>
      </p:sp>
      <p:sp>
        <p:nvSpPr>
          <p:cNvPr id="12" name="Text Box 11"/>
          <p:cNvSpPr txBox="1"/>
          <p:nvPr/>
        </p:nvSpPr>
        <p:spPr>
          <a:xfrm>
            <a:off x="1351915" y="2883535"/>
            <a:ext cx="8867140" cy="807720"/>
          </a:xfrm>
          <a:prstGeom prst="rect">
            <a:avLst/>
          </a:prstGeom>
          <a:noFill/>
          <a:ln w="9525">
            <a:solidFill>
              <a:schemeClr val="tx1"/>
            </a:solidFill>
          </a:ln>
        </p:spPr>
        <p:txBody>
          <a:bodyPr wrap="square" rtlCol="0">
            <a:noAutofit/>
          </a:bodyPr>
          <a:lstStyle/>
          <a:p>
            <a:endParaRPr lang="en-US"/>
          </a:p>
        </p:txBody>
      </p:sp>
      <p:pic>
        <p:nvPicPr>
          <p:cNvPr id="110" name="Picture 109"/>
          <p:cNvPicPr/>
          <p:nvPr/>
        </p:nvPicPr>
        <p:blipFill>
          <a:blip r:embed="rId3"/>
          <a:stretch>
            <a:fillRect/>
          </a:stretch>
        </p:blipFill>
        <p:spPr>
          <a:xfrm>
            <a:off x="9458008" y="0"/>
            <a:ext cx="2733675" cy="781050"/>
          </a:xfrm>
          <a:prstGeom prst="rect">
            <a:avLst/>
          </a:prstGeom>
          <a:noFill/>
          <a:ln w="9525">
            <a:noFill/>
          </a:ln>
        </p:spPr>
      </p:pic>
      <p:sp>
        <p:nvSpPr>
          <p:cNvPr id="17" name="Date Placeholder 16"/>
          <p:cNvSpPr>
            <a:spLocks noGrp="1"/>
          </p:cNvSpPr>
          <p:nvPr>
            <p:ph type="dt" sz="half" idx="10"/>
          </p:nvPr>
        </p:nvSpPr>
        <p:spPr/>
        <p:txBody>
          <a:bodyPr/>
          <a:lstStyle/>
          <a:p>
            <a:r>
              <a:rPr lang="en-US"/>
              <a:t>June 24, 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JERROLD OPPENHEIM, LOW-INCOME ENERGY BURDEN PRESENTATION TO DPU 24-15 TECH SESSSION</a:t>
            </a:r>
          </a:p>
        </p:txBody>
      </p:sp>
      <p:sp>
        <p:nvSpPr>
          <p:cNvPr id="7" name="Slide Number Placeholder 6"/>
          <p:cNvSpPr>
            <a:spLocks noGrp="1"/>
          </p:cNvSpPr>
          <p:nvPr>
            <p:ph type="sldNum" sz="quarter" idx="12"/>
          </p:nvPr>
        </p:nvSpPr>
        <p:spPr/>
        <p:txBody>
          <a:bodyPr/>
          <a:lstStyle/>
          <a:p>
            <a:fld id="{9B618960-8005-486C-9A75-10CB2AAC16F9}" type="slidenum">
              <a:rPr lang="en-US" smtClean="0"/>
              <a:t>12</a:t>
            </a:fld>
            <a:endParaRPr lang="en-US"/>
          </a:p>
        </p:txBody>
      </p:sp>
      <p:pic>
        <p:nvPicPr>
          <p:cNvPr id="101" name="Picture 100"/>
          <p:cNvPicPr/>
          <p:nvPr/>
        </p:nvPicPr>
        <p:blipFill>
          <a:blip r:embed="rId2"/>
          <a:stretch>
            <a:fillRect/>
          </a:stretch>
        </p:blipFill>
        <p:spPr>
          <a:xfrm>
            <a:off x="1979295" y="298450"/>
            <a:ext cx="7315200" cy="6057900"/>
          </a:xfrm>
          <a:prstGeom prst="rect">
            <a:avLst/>
          </a:prstGeom>
          <a:solidFill>
            <a:schemeClr val="accent1">
              <a:lumMod val="60000"/>
              <a:lumOff val="40000"/>
            </a:schemeClr>
          </a:solidFill>
          <a:ln w="9525">
            <a:noFill/>
          </a:ln>
        </p:spPr>
      </p:pic>
      <p:pic>
        <p:nvPicPr>
          <p:cNvPr id="112" name="Picture 111"/>
          <p:cNvPicPr/>
          <p:nvPr/>
        </p:nvPicPr>
        <p:blipFill>
          <a:blip r:embed="rId3"/>
          <a:stretch>
            <a:fillRect/>
          </a:stretch>
        </p:blipFill>
        <p:spPr>
          <a:xfrm>
            <a:off x="9458008" y="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80085"/>
            <a:ext cx="10515600" cy="1010920"/>
          </a:xfrm>
        </p:spPr>
        <p:txBody>
          <a:bodyPr/>
          <a:lstStyle/>
          <a:p>
            <a:pPr algn="ctr"/>
            <a:r>
              <a:rPr lang="en-US" b="1"/>
              <a:t>BILL IMPACTS -- FUNDING AND FINANCING</a:t>
            </a:r>
          </a:p>
        </p:txBody>
      </p:sp>
      <p:sp>
        <p:nvSpPr>
          <p:cNvPr id="3" name="Content Placeholder 2"/>
          <p:cNvSpPr>
            <a:spLocks noGrp="1"/>
          </p:cNvSpPr>
          <p:nvPr>
            <p:ph idx="1"/>
          </p:nvPr>
        </p:nvSpPr>
        <p:spPr/>
        <p:txBody>
          <a:bodyPr>
            <a:normAutofit/>
          </a:bodyPr>
          <a:lstStyle/>
          <a:p>
            <a:r>
              <a:rPr lang="en-US" sz="3600"/>
              <a:t>LI ASHP installs mostly other-ratepayer-funded. As volumes increase, additional funding may be needed. </a:t>
            </a:r>
          </a:p>
          <a:p>
            <a:endParaRPr lang="en-US" sz="3600"/>
          </a:p>
          <a:p>
            <a:r>
              <a:rPr lang="en-US" sz="3600"/>
              <a:t>Management of and funding for rate shocks    </a:t>
            </a:r>
          </a:p>
          <a:p>
            <a:pPr lvl="1"/>
            <a:r>
              <a:rPr lang="en-US" sz="3600"/>
              <a:t>stranded gas investment </a:t>
            </a:r>
          </a:p>
          <a:p>
            <a:pPr lvl="1"/>
            <a:r>
              <a:rPr lang="en-US" sz="3600"/>
              <a:t>new electric grid electrification investment</a:t>
            </a:r>
          </a:p>
          <a:p>
            <a:endParaRPr lang="en-US" sz="3600"/>
          </a:p>
        </p:txBody>
      </p:sp>
      <p:sp>
        <p:nvSpPr>
          <p:cNvPr id="4" name="Slide Number Placeholder 3"/>
          <p:cNvSpPr>
            <a:spLocks noGrp="1"/>
          </p:cNvSpPr>
          <p:nvPr>
            <p:ph type="sldNum" sz="quarter" idx="12"/>
          </p:nvPr>
        </p:nvSpPr>
        <p:spPr/>
        <p:txBody>
          <a:bodyPr/>
          <a:lstStyle/>
          <a:p>
            <a:fld id="{9B618960-8005-486C-9A75-10CB2AAC16F9}" type="slidenum">
              <a:rPr lang="en-US" smtClean="0"/>
              <a:t>13</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114" name="Content Placeholder 113"/>
          <p:cNvPicPr>
            <a:picLocks noGrp="1" noChangeAspect="1"/>
          </p:cNvPicPr>
          <p:nvPr>
            <p:ph sz="half" idx="4294967295"/>
          </p:nvPr>
        </p:nvPicPr>
        <p:blipFill>
          <a:blip r:embed="rId2"/>
          <a:stretch>
            <a:fillRect/>
          </a:stretch>
        </p:blipFill>
        <p:spPr>
          <a:xfrm>
            <a:off x="9458325" y="0"/>
            <a:ext cx="2733675" cy="781050"/>
          </a:xfrm>
          <a:prstGeom prst="rect">
            <a:avLst/>
          </a:prstGeom>
          <a:noFill/>
          <a:ln w="9525">
            <a:noFill/>
          </a:ln>
        </p:spPr>
      </p:pic>
      <p:sp>
        <p:nvSpPr>
          <p:cNvPr id="8" name="Date Placeholder 7"/>
          <p:cNvSpPr>
            <a:spLocks noGrp="1"/>
          </p:cNvSpPr>
          <p:nvPr>
            <p:ph type="dt" sz="half" idx="10"/>
          </p:nvPr>
        </p:nvSpPr>
        <p:spPr/>
        <p:txBody>
          <a:bodyPr/>
          <a:lstStyle/>
          <a:p>
            <a:r>
              <a:rPr lang="en-US"/>
              <a:t>June 24, 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b="1">
                <a:sym typeface="+mn-ea"/>
              </a:rPr>
              <a:t>BILL IMPACTS continued</a:t>
            </a:r>
            <a:endParaRPr lang="en-US"/>
          </a:p>
        </p:txBody>
      </p:sp>
      <p:sp>
        <p:nvSpPr>
          <p:cNvPr id="3" name="Content Placeholder 2"/>
          <p:cNvSpPr>
            <a:spLocks noGrp="1"/>
          </p:cNvSpPr>
          <p:nvPr>
            <p:ph idx="1"/>
          </p:nvPr>
        </p:nvSpPr>
        <p:spPr/>
        <p:txBody>
          <a:bodyPr/>
          <a:lstStyle/>
          <a:p>
            <a:endParaRPr lang="en-US">
              <a:sym typeface="+mn-ea"/>
            </a:endParaRPr>
          </a:p>
          <a:p>
            <a:endParaRPr lang="en-US">
              <a:sym typeface="+mn-ea"/>
            </a:endParaRPr>
          </a:p>
          <a:p>
            <a:endParaRPr lang="en-US">
              <a:sym typeface="+mn-ea"/>
            </a:endParaRPr>
          </a:p>
          <a:p>
            <a:endParaRPr lang="en-US">
              <a:sym typeface="+mn-ea"/>
            </a:endParaRPr>
          </a:p>
          <a:p>
            <a:r>
              <a:rPr lang="en-US">
                <a:sym typeface="+mn-ea"/>
              </a:rPr>
              <a:t> Large electrification investments: utility financing might smooth rate impacts by better matching timing with time of use (ASHPs and EV charging revenue)</a:t>
            </a:r>
          </a:p>
          <a:p>
            <a:endParaRPr lang="en-US"/>
          </a:p>
          <a:p>
            <a:r>
              <a:rPr lang="en-US">
                <a:sym typeface="+mn-ea"/>
              </a:rPr>
              <a:t>General Court statutory and funding changes may be appropriate</a:t>
            </a:r>
            <a:endParaRPr lang="en-US"/>
          </a:p>
          <a:p>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14</a:t>
            </a:fld>
            <a:endParaRPr lang="en-US"/>
          </a:p>
        </p:txBody>
      </p:sp>
      <p:pic>
        <p:nvPicPr>
          <p:cNvPr id="7" name="Content Placeholder 6" descr="Power lines in a field&#10;&#10;Description automatically generated"/>
          <p:cNvPicPr>
            <a:picLocks noGrp="1" noChangeAspect="1"/>
          </p:cNvPicPr>
          <p:nvPr>
            <p:ph sz="half" idx="4294967295"/>
          </p:nvPr>
        </p:nvPicPr>
        <p:blipFill>
          <a:blip r:embed="rId2"/>
          <a:stretch>
            <a:fillRect/>
          </a:stretch>
        </p:blipFill>
        <p:spPr>
          <a:xfrm>
            <a:off x="837565" y="1409065"/>
            <a:ext cx="10383520" cy="2346960"/>
          </a:xfrm>
          <a:prstGeom prst="rect">
            <a:avLst/>
          </a:prstGeom>
        </p:spPr>
      </p:pic>
      <p:pic>
        <p:nvPicPr>
          <p:cNvPr id="115" name="Picture 114"/>
          <p:cNvPicPr/>
          <p:nvPr/>
        </p:nvPicPr>
        <p:blipFill>
          <a:blip r:embed="rId3"/>
          <a:stretch>
            <a:fillRect/>
          </a:stretch>
        </p:blipFill>
        <p:spPr>
          <a:xfrm>
            <a:off x="9458008" y="0"/>
            <a:ext cx="2733675" cy="781050"/>
          </a:xfrm>
          <a:prstGeom prst="rect">
            <a:avLst/>
          </a:prstGeom>
          <a:noFill/>
          <a:ln w="9525">
            <a:noFill/>
          </a:ln>
        </p:spPr>
      </p:pic>
      <p:sp>
        <p:nvSpPr>
          <p:cNvPr id="10" name="Date Placeholder 9"/>
          <p:cNvSpPr>
            <a:spLocks noGrp="1"/>
          </p:cNvSpPr>
          <p:nvPr>
            <p:ph type="dt" sz="half" idx="10"/>
          </p:nvPr>
        </p:nvSpPr>
        <p:spPr/>
        <p:txBody>
          <a:bodyPr/>
          <a:lstStyle/>
          <a:p>
            <a:r>
              <a:rPr lang="en-US"/>
              <a:t>June 24, 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5625"/>
            <a:ext cx="10515600" cy="4351655"/>
          </a:xfrm>
        </p:spPr>
        <p:txBody>
          <a:bodyPr>
            <a:normAutofit lnSpcReduction="20000"/>
          </a:bodyPr>
          <a:lstStyle/>
          <a:p>
            <a:pPr marL="0" indent="0" algn="ctr">
              <a:buNone/>
            </a:pPr>
            <a:r>
              <a:rPr lang="en-US" sz="3600" b="1"/>
              <a:t>THANK YOU.                                                      </a:t>
            </a:r>
          </a:p>
          <a:p>
            <a:pPr marL="0" indent="0" algn="ctr">
              <a:buNone/>
            </a:pPr>
            <a:endParaRPr lang="en-US" sz="3600" b="1"/>
          </a:p>
          <a:p>
            <a:pPr marL="0" indent="0" algn="ctr">
              <a:buNone/>
            </a:pPr>
            <a:r>
              <a:rPr lang="en-US" sz="3600" b="1"/>
              <a:t>QUESTIONS?</a:t>
            </a:r>
          </a:p>
          <a:p>
            <a:pPr marL="0" indent="0">
              <a:buNone/>
            </a:pPr>
            <a:endParaRPr lang="en-US"/>
          </a:p>
          <a:p>
            <a:pPr marL="0" indent="0">
              <a:buNone/>
            </a:pPr>
            <a:endParaRPr lang="en-US"/>
          </a:p>
          <a:p>
            <a:pPr marL="0" indent="0">
              <a:buNone/>
            </a:pPr>
            <a:r>
              <a:rPr lang="en-US"/>
              <a:t>Jerrold Oppenheim, Counsel</a:t>
            </a:r>
          </a:p>
          <a:p>
            <a:pPr marL="0" indent="0">
              <a:buNone/>
            </a:pPr>
            <a:r>
              <a:rPr lang="en-US"/>
              <a:t>Low-Income Energy Affordability Network (LEAN)</a:t>
            </a:r>
          </a:p>
          <a:p>
            <a:pPr marL="0" indent="0">
              <a:buNone/>
            </a:pPr>
            <a:r>
              <a:rPr lang="en-US"/>
              <a:t>JerroldOpp@DemocracyAndRegulation.com</a:t>
            </a:r>
          </a:p>
          <a:p>
            <a:pPr marL="0" indent="0">
              <a:buNone/>
            </a:pPr>
            <a:r>
              <a:rPr lang="en-US"/>
              <a:t>(978) 283-0897</a:t>
            </a:r>
          </a:p>
        </p:txBody>
      </p:sp>
      <p:sp>
        <p:nvSpPr>
          <p:cNvPr id="4" name="Slide Number Placeholder 3"/>
          <p:cNvSpPr>
            <a:spLocks noGrp="1"/>
          </p:cNvSpPr>
          <p:nvPr>
            <p:ph type="sldNum" sz="quarter" idx="12"/>
          </p:nvPr>
        </p:nvSpPr>
        <p:spPr/>
        <p:txBody>
          <a:bodyPr/>
          <a:lstStyle/>
          <a:p>
            <a:fld id="{9B618960-8005-486C-9A75-10CB2AAC16F9}" type="slidenum">
              <a:rPr lang="en-US" smtClean="0"/>
              <a:t>15</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116" name="Picture 115"/>
          <p:cNvPicPr/>
          <p:nvPr/>
        </p:nvPicPr>
        <p:blipFill>
          <a:blip r:embed="rId2"/>
          <a:stretch>
            <a:fillRect/>
          </a:stretch>
        </p:blipFill>
        <p:spPr>
          <a:xfrm>
            <a:off x="9458008" y="0"/>
            <a:ext cx="2733675" cy="781050"/>
          </a:xfrm>
          <a:prstGeom prst="rect">
            <a:avLst/>
          </a:prstGeom>
          <a:noFill/>
          <a:ln w="9525">
            <a:noFill/>
          </a:ln>
        </p:spPr>
      </p:pic>
      <p:sp>
        <p:nvSpPr>
          <p:cNvPr id="8" name="Date Placeholder 7"/>
          <p:cNvSpPr>
            <a:spLocks noGrp="1"/>
          </p:cNvSpPr>
          <p:nvPr>
            <p:ph type="dt" sz="half" idx="10"/>
          </p:nvPr>
        </p:nvSpPr>
        <p:spPr/>
        <p:txBody>
          <a:bodyPr/>
          <a:lstStyle/>
          <a:p>
            <a:r>
              <a:rPr lang="en-US"/>
              <a:t>June 24, 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a:t>APPENDIX</a:t>
            </a:r>
          </a:p>
        </p:txBody>
      </p:sp>
      <p:sp>
        <p:nvSpPr>
          <p:cNvPr id="3" name="Footer Placeholder 2"/>
          <p:cNvSpPr>
            <a:spLocks noGrp="1"/>
          </p:cNvSpPr>
          <p:nvPr>
            <p:ph type="ftr" sz="quarter" idx="11"/>
          </p:nvPr>
        </p:nvSpPr>
        <p:spPr/>
        <p:txBody>
          <a:bodyPr/>
          <a:lstStyle/>
          <a:p>
            <a:r>
              <a:rPr lang="en-US"/>
              <a:t>JERROLD OPPENHEIM, LOW-INCOME ENERGY BURDEN PRESENTATION TO DPU 24-15 TECH SESSSION</a:t>
            </a:r>
          </a:p>
        </p:txBody>
      </p:sp>
      <p:sp>
        <p:nvSpPr>
          <p:cNvPr id="4" name="Slide Number Placeholder 3"/>
          <p:cNvSpPr>
            <a:spLocks noGrp="1"/>
          </p:cNvSpPr>
          <p:nvPr>
            <p:ph type="sldNum" sz="quarter" idx="12"/>
          </p:nvPr>
        </p:nvSpPr>
        <p:spPr/>
        <p:txBody>
          <a:bodyPr/>
          <a:lstStyle/>
          <a:p>
            <a:fld id="{9B618960-8005-486C-9A75-10CB2AAC16F9}" type="slidenum">
              <a:rPr lang="en-US" smtClean="0"/>
              <a:t>16</a:t>
            </a:fld>
            <a:endParaRPr lang="en-US"/>
          </a:p>
        </p:txBody>
      </p:sp>
      <p:pic>
        <p:nvPicPr>
          <p:cNvPr id="117" name="Content Placeholder 116"/>
          <p:cNvPicPr>
            <a:picLocks noGrp="1" noChangeAspect="1"/>
          </p:cNvPicPr>
          <p:nvPr>
            <p:ph idx="1"/>
          </p:nvPr>
        </p:nvPicPr>
        <p:blipFill>
          <a:blip r:embed="rId2"/>
          <a:stretch>
            <a:fillRect/>
          </a:stretch>
        </p:blipFill>
        <p:spPr>
          <a:xfrm>
            <a:off x="9605645" y="0"/>
            <a:ext cx="2733675" cy="781050"/>
          </a:xfrm>
          <a:prstGeom prst="rect">
            <a:avLst/>
          </a:prstGeom>
          <a:noFill/>
          <a:ln w="9525">
            <a:noFill/>
          </a:ln>
        </p:spPr>
      </p:pic>
      <p:sp>
        <p:nvSpPr>
          <p:cNvPr id="6" name="Date Placeholder 5"/>
          <p:cNvSpPr>
            <a:spLocks noGrp="1"/>
          </p:cNvSpPr>
          <p:nvPr>
            <p:ph type="dt" sz="half" idx="10"/>
          </p:nvPr>
        </p:nvSpPr>
        <p:spPr/>
        <p:txBody>
          <a:bodyPr/>
          <a:lstStyle/>
          <a:p>
            <a:r>
              <a:rPr lang="en-US"/>
              <a:t>June 24, 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26"/>
        <p:cNvGrpSpPr/>
        <p:nvPr/>
      </p:nvGrpSpPr>
      <p:grpSpPr>
        <a:xfrm>
          <a:off x="0" y="0"/>
          <a:ext cx="0" cy="0"/>
          <a:chOff x="0" y="0"/>
          <a:chExt cx="0" cy="0"/>
        </a:xfrm>
      </p:grpSpPr>
      <p:sp>
        <p:nvSpPr>
          <p:cNvPr id="127" name="Google Shape;127;p20"/>
          <p:cNvSpPr txBox="1">
            <a:spLocks noGrp="1"/>
          </p:cNvSpPr>
          <p:nvPr>
            <p:ph type="sldNum" sz="quarter" idx="12"/>
          </p:nvPr>
        </p:nvSpPr>
        <p:spPr>
          <a:prstGeom prst="rect">
            <a:avLst/>
          </a:prstGeom>
          <a:noFill/>
          <a:ln>
            <a:noFill/>
          </a:ln>
        </p:spPr>
        <p:txBody>
          <a:bodyPr spcFirstLastPara="1" wrap="square" lIns="91433" tIns="45700" rIns="91433" bIns="45700" anchor="ctr" anchorCtr="0">
            <a:normAutofit/>
          </a:bodyPr>
          <a:lstStyle/>
          <a:p>
            <a:pPr marL="0" lvl="0" indent="0" algn="r" rtl="0">
              <a:spcBef>
                <a:spcPts val="0"/>
              </a:spcBef>
              <a:spcAft>
                <a:spcPts val="0"/>
              </a:spcAft>
              <a:buNone/>
            </a:pPr>
            <a:fld id="{00000000-1234-1234-1234-123412341234}" type="slidenum">
              <a:rPr lang="en-GB" sz="1600"/>
              <a:t>17</a:t>
            </a:fld>
            <a:endParaRPr lang="en-GB" sz="1600"/>
          </a:p>
        </p:txBody>
      </p:sp>
      <p:sp>
        <p:nvSpPr>
          <p:cNvPr id="128" name="Google Shape;128;p20"/>
          <p:cNvSpPr txBox="1"/>
          <p:nvPr/>
        </p:nvSpPr>
        <p:spPr>
          <a:xfrm>
            <a:off x="469363" y="503409"/>
            <a:ext cx="10524400" cy="234315"/>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endParaRPr sz="935"/>
          </a:p>
        </p:txBody>
      </p:sp>
      <p:sp>
        <p:nvSpPr>
          <p:cNvPr id="129" name="Google Shape;129;p20"/>
          <p:cNvSpPr txBox="1"/>
          <p:nvPr/>
        </p:nvSpPr>
        <p:spPr>
          <a:xfrm>
            <a:off x="972613" y="3070167"/>
            <a:ext cx="7569600" cy="377190"/>
          </a:xfrm>
          <a:prstGeom prst="rect">
            <a:avLst/>
          </a:prstGeom>
          <a:noFill/>
          <a:ln>
            <a:noFill/>
          </a:ln>
        </p:spPr>
        <p:txBody>
          <a:bodyPr spcFirstLastPara="1" wrap="square" lIns="91433" tIns="45700" rIns="91433" bIns="45700" anchor="t" anchorCtr="0">
            <a:spAutoFit/>
          </a:bodyPr>
          <a:lstStyle/>
          <a:p>
            <a:pPr marL="0" marR="0" lvl="0" indent="0" algn="l" rtl="0">
              <a:spcBef>
                <a:spcPts val="0"/>
              </a:spcBef>
              <a:spcAft>
                <a:spcPts val="0"/>
              </a:spcAft>
              <a:buNone/>
            </a:pPr>
            <a:endParaRPr sz="1865">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30;p20"/>
          <p:cNvSpPr txBox="1"/>
          <p:nvPr/>
        </p:nvSpPr>
        <p:spPr>
          <a:xfrm>
            <a:off x="7176867" y="2069400"/>
            <a:ext cx="4618400" cy="3708400"/>
          </a:xfrm>
          <a:prstGeom prst="rect">
            <a:avLst/>
          </a:prstGeom>
          <a:noFill/>
          <a:ln>
            <a:noFill/>
          </a:ln>
        </p:spPr>
        <p:txBody>
          <a:bodyPr spcFirstLastPara="1" wrap="square" lIns="91433" tIns="45700" rIns="91433" bIns="45700" anchor="t" anchorCtr="0">
            <a:spAutoFit/>
          </a:bodyPr>
          <a:lstStyle/>
          <a:p>
            <a:pPr marL="0" marR="0" lvl="0" indent="0" algn="ctr" rtl="0">
              <a:spcBef>
                <a:spcPts val="0"/>
              </a:spcBef>
              <a:spcAft>
                <a:spcPts val="0"/>
              </a:spcAft>
              <a:buNone/>
            </a:pPr>
            <a:r>
              <a:rPr lang="en-GB" sz="1865" b="1" i="1" dirty="0">
                <a:solidFill>
                  <a:schemeClr val="dk1"/>
                </a:solidFill>
                <a:latin typeface="Roboto" panose="02000000000000000000"/>
                <a:ea typeface="Roboto" panose="02000000000000000000"/>
                <a:cs typeface="Roboto" panose="02000000000000000000"/>
                <a:sym typeface="Roboto" panose="02000000000000000000"/>
              </a:rPr>
              <a:t>“</a:t>
            </a:r>
            <a:r>
              <a:rPr lang="en-GB" sz="2135" b="1" dirty="0">
                <a:solidFill>
                  <a:schemeClr val="dk1"/>
                </a:solidFill>
                <a:highlight>
                  <a:srgbClr val="FFFFFF"/>
                </a:highlight>
                <a:latin typeface="Roboto" panose="02000000000000000000"/>
                <a:ea typeface="Roboto" panose="02000000000000000000"/>
                <a:cs typeface="Roboto" panose="02000000000000000000"/>
                <a:sym typeface="Roboto" panose="02000000000000000000"/>
              </a:rPr>
              <a:t>The low-income residential demand side management and education programs shall be implemented through the low-income weatherization and fuel assistance program network and shall be coordinated with all electric and gas distribution companies in the commonwealth with the objective of standardizing implementation." G.L. c. 25, sec. 19(c)</a:t>
            </a:r>
            <a:r>
              <a:rPr lang="en-GB" sz="2135" b="1" i="1" dirty="0">
                <a:solidFill>
                  <a:schemeClr val="dk1"/>
                </a:solidFill>
                <a:latin typeface="Roboto" panose="02000000000000000000"/>
                <a:ea typeface="Roboto" panose="02000000000000000000"/>
                <a:cs typeface="Roboto" panose="02000000000000000000"/>
                <a:sym typeface="Roboto" panose="02000000000000000000"/>
              </a:rPr>
              <a:t>.”</a:t>
            </a:r>
            <a:endParaRPr sz="2135" b="1" i="1" dirty="0">
              <a:solidFill>
                <a:schemeClr val="dk1"/>
              </a:solidFill>
              <a:latin typeface="Roboto" panose="02000000000000000000"/>
              <a:ea typeface="Roboto" panose="02000000000000000000"/>
              <a:cs typeface="Roboto" panose="02000000000000000000"/>
              <a:sym typeface="Roboto" panose="02000000000000000000"/>
            </a:endParaRPr>
          </a:p>
        </p:txBody>
      </p:sp>
      <p:sp>
        <p:nvSpPr>
          <p:cNvPr id="131" name="Google Shape;131;p20"/>
          <p:cNvSpPr txBox="1">
            <a:spLocks noGrp="1"/>
          </p:cNvSpPr>
          <p:nvPr>
            <p:ph type="body" sz="half" idx="2"/>
          </p:nvPr>
        </p:nvSpPr>
        <p:spPr>
          <a:xfrm>
            <a:off x="840105" y="1576070"/>
            <a:ext cx="3931920" cy="4293235"/>
          </a:xfrm>
          <a:prstGeom prst="rect">
            <a:avLst/>
          </a:prstGeom>
        </p:spPr>
        <p:txBody>
          <a:bodyPr spcFirstLastPara="1" wrap="square" lIns="121900" tIns="121900" rIns="121900" bIns="121900" anchor="t" anchorCtr="0">
            <a:normAutofit lnSpcReduction="10000"/>
          </a:bodyPr>
          <a:lstStyle/>
          <a:p>
            <a:pPr marL="0" lvl="0" indent="0" algn="l" rtl="0">
              <a:lnSpc>
                <a:spcPct val="100000"/>
              </a:lnSpc>
              <a:spcBef>
                <a:spcPts val="0"/>
              </a:spcBef>
              <a:spcAft>
                <a:spcPts val="0"/>
              </a:spcAft>
              <a:buNone/>
            </a:pPr>
            <a:r>
              <a:rPr lang="en-GB" sz="2135">
                <a:solidFill>
                  <a:srgbClr val="000000"/>
                </a:solidFill>
                <a:latin typeface="Roboto" panose="02000000000000000000"/>
                <a:ea typeface="Roboto" panose="02000000000000000000"/>
                <a:cs typeface="Roboto" panose="02000000000000000000"/>
                <a:sym typeface="Roboto" panose="02000000000000000000"/>
              </a:rPr>
              <a:t>199</a:t>
            </a:r>
            <a:r>
              <a:rPr lang="en-US" altLang="en-GB" sz="2135">
                <a:solidFill>
                  <a:srgbClr val="000000"/>
                </a:solidFill>
                <a:latin typeface="Roboto" panose="02000000000000000000"/>
                <a:ea typeface="Roboto" panose="02000000000000000000"/>
                <a:cs typeface="Roboto" panose="02000000000000000000"/>
                <a:sym typeface="Roboto" panose="02000000000000000000"/>
              </a:rPr>
              <a:t>7</a:t>
            </a:r>
            <a:r>
              <a:rPr lang="en-GB" sz="2135">
                <a:solidFill>
                  <a:srgbClr val="000000"/>
                </a:solidFill>
                <a:latin typeface="Roboto" panose="02000000000000000000"/>
                <a:ea typeface="Roboto" panose="02000000000000000000"/>
                <a:cs typeface="Roboto" panose="02000000000000000000"/>
                <a:sym typeface="Roboto" panose="02000000000000000000"/>
              </a:rPr>
              <a:t> Restructuring Statute</a:t>
            </a:r>
            <a:r>
              <a:rPr lang="en-GB" sz="2135">
                <a:solidFill>
                  <a:srgbClr val="000000"/>
                </a:solidFill>
                <a:uFillTx/>
                <a:latin typeface="Roboto" panose="02000000000000000000" charset="0"/>
                <a:ea typeface="Roboto" panose="02000000000000000000"/>
                <a:cs typeface="Roboto" panose="02000000000000000000"/>
                <a:sym typeface="Roboto" panose="02000000000000000000"/>
              </a:rPr>
              <a:t> </a:t>
            </a:r>
            <a:r>
              <a:rPr lang="en-US" altLang="en-GB" sz="2135">
                <a:solidFill>
                  <a:srgbClr val="000000"/>
                </a:solidFill>
                <a:uFillTx/>
                <a:latin typeface="Roboto" panose="02000000000000000000" charset="0"/>
                <a:ea typeface="Roboto" panose="02000000000000000000"/>
                <a:cs typeface="Roboto" panose="02000000000000000000"/>
                <a:sym typeface="Roboto" panose="02000000000000000000"/>
              </a:rPr>
              <a:t>(effective 1998)</a:t>
            </a:r>
            <a:endParaRPr sz="2135">
              <a:solidFill>
                <a:srgbClr val="000000"/>
              </a:solidFill>
              <a:latin typeface="Roboto" panose="02000000000000000000"/>
              <a:ea typeface="Roboto" panose="02000000000000000000"/>
              <a:cs typeface="Roboto" panose="02000000000000000000"/>
              <a:sym typeface="Roboto" panose="02000000000000000000"/>
            </a:endParaRPr>
          </a:p>
          <a:p>
            <a:pPr marL="0" lvl="0" indent="0" algn="l" rtl="0">
              <a:lnSpc>
                <a:spcPct val="100000"/>
              </a:lnSpc>
              <a:spcBef>
                <a:spcPts val="0"/>
              </a:spcBef>
              <a:spcAft>
                <a:spcPts val="0"/>
              </a:spcAft>
              <a:buNone/>
            </a:pPr>
            <a:endParaRPr sz="2135">
              <a:solidFill>
                <a:srgbClr val="000000"/>
              </a:solidFill>
              <a:latin typeface="Roboto" panose="02000000000000000000"/>
              <a:ea typeface="Roboto" panose="02000000000000000000"/>
              <a:cs typeface="Roboto" panose="02000000000000000000"/>
              <a:sym typeface="Roboto" panose="02000000000000000000"/>
            </a:endParaRPr>
          </a:p>
          <a:p>
            <a:pPr marL="457200" lvl="0" indent="-323850" algn="l" rtl="0">
              <a:lnSpc>
                <a:spcPct val="100000"/>
              </a:lnSpc>
              <a:spcBef>
                <a:spcPts val="0"/>
              </a:spcBef>
              <a:spcAft>
                <a:spcPts val="0"/>
              </a:spcAft>
              <a:buClr>
                <a:srgbClr val="000000"/>
              </a:buClr>
              <a:buSzPts val="1500"/>
              <a:buFont typeface="Roboto" panose="02000000000000000000"/>
              <a:buChar char="●"/>
            </a:pPr>
            <a:r>
              <a:rPr lang="en-GB" sz="2000">
                <a:solidFill>
                  <a:srgbClr val="000000"/>
                </a:solidFill>
                <a:latin typeface="Roboto" panose="02000000000000000000"/>
                <a:ea typeface="Roboto" panose="02000000000000000000"/>
                <a:cs typeface="Roboto" panose="02000000000000000000"/>
                <a:sym typeface="Roboto" panose="02000000000000000000"/>
              </a:rPr>
              <a:t>Led by Action and ABCD, created the Low Income Energy Affordability Network (LEAN)</a:t>
            </a:r>
          </a:p>
          <a:p>
            <a:pPr marL="457200" lvl="0" indent="-323850" algn="l" rtl="0">
              <a:lnSpc>
                <a:spcPct val="100000"/>
              </a:lnSpc>
              <a:spcBef>
                <a:spcPts val="0"/>
              </a:spcBef>
              <a:spcAft>
                <a:spcPts val="0"/>
              </a:spcAft>
              <a:buClr>
                <a:srgbClr val="000000"/>
              </a:buClr>
              <a:buSzPts val="1500"/>
              <a:buFont typeface="Roboto" panose="02000000000000000000"/>
              <a:buChar char="●"/>
            </a:pPr>
            <a:endParaRPr sz="2000">
              <a:solidFill>
                <a:srgbClr val="000000"/>
              </a:solidFill>
              <a:latin typeface="Roboto" panose="02000000000000000000"/>
              <a:ea typeface="Roboto" panose="02000000000000000000"/>
              <a:cs typeface="Roboto" panose="02000000000000000000"/>
              <a:sym typeface="Roboto" panose="02000000000000000000"/>
            </a:endParaRPr>
          </a:p>
          <a:p>
            <a:pPr marL="457200" lvl="0" indent="-323850" algn="l" rtl="0">
              <a:lnSpc>
                <a:spcPct val="100000"/>
              </a:lnSpc>
              <a:spcBef>
                <a:spcPts val="0"/>
              </a:spcBef>
              <a:spcAft>
                <a:spcPts val="0"/>
              </a:spcAft>
              <a:buClr>
                <a:srgbClr val="000000"/>
              </a:buClr>
              <a:buSzPts val="1500"/>
              <a:buFont typeface="Roboto" panose="02000000000000000000"/>
              <a:buChar char="●"/>
            </a:pPr>
            <a:r>
              <a:rPr lang="en-GB" sz="2000">
                <a:solidFill>
                  <a:srgbClr val="000000"/>
                </a:solidFill>
                <a:latin typeface="Roboto" panose="02000000000000000000"/>
                <a:ea typeface="Roboto" panose="02000000000000000000"/>
                <a:cs typeface="Roboto" panose="02000000000000000000"/>
                <a:sym typeface="Roboto" panose="02000000000000000000"/>
              </a:rPr>
              <a:t>Stakeholder engagement at cornerstone</a:t>
            </a:r>
          </a:p>
          <a:p>
            <a:pPr marL="457200" lvl="0" indent="-323850" algn="l" rtl="0">
              <a:lnSpc>
                <a:spcPct val="100000"/>
              </a:lnSpc>
              <a:spcBef>
                <a:spcPts val="0"/>
              </a:spcBef>
              <a:spcAft>
                <a:spcPts val="0"/>
              </a:spcAft>
              <a:buClr>
                <a:srgbClr val="000000"/>
              </a:buClr>
              <a:buSzPts val="1500"/>
              <a:buFont typeface="Roboto" panose="02000000000000000000"/>
              <a:buChar char="●"/>
            </a:pPr>
            <a:endParaRPr sz="2000">
              <a:solidFill>
                <a:srgbClr val="000000"/>
              </a:solidFill>
              <a:latin typeface="Roboto" panose="02000000000000000000"/>
              <a:ea typeface="Roboto" panose="02000000000000000000"/>
              <a:cs typeface="Roboto" panose="02000000000000000000"/>
              <a:sym typeface="Roboto" panose="02000000000000000000"/>
            </a:endParaRPr>
          </a:p>
          <a:p>
            <a:pPr marL="457200" lvl="0" indent="-323850" algn="l" rtl="0">
              <a:lnSpc>
                <a:spcPct val="100000"/>
              </a:lnSpc>
              <a:spcBef>
                <a:spcPts val="0"/>
              </a:spcBef>
              <a:spcAft>
                <a:spcPts val="0"/>
              </a:spcAft>
              <a:buClr>
                <a:srgbClr val="000000"/>
              </a:buClr>
              <a:buSzPts val="1500"/>
              <a:buFont typeface="Roboto" panose="02000000000000000000"/>
              <a:buChar char="●"/>
            </a:pPr>
            <a:r>
              <a:rPr lang="en-GB" sz="2000">
                <a:solidFill>
                  <a:srgbClr val="000000"/>
                </a:solidFill>
                <a:latin typeface="Roboto" panose="02000000000000000000"/>
                <a:ea typeface="Roboto" panose="02000000000000000000"/>
                <a:cs typeface="Roboto" panose="02000000000000000000"/>
                <a:sym typeface="Roboto" panose="02000000000000000000"/>
              </a:rPr>
              <a:t>CAA-CSG partnership helped transform the LI model into much of the MassSave model</a:t>
            </a:r>
            <a:endParaRPr sz="2000">
              <a:solidFill>
                <a:srgbClr val="000000"/>
              </a:solidFill>
              <a:latin typeface="Roboto" panose="02000000000000000000"/>
              <a:ea typeface="Roboto" panose="02000000000000000000"/>
              <a:cs typeface="Roboto" panose="02000000000000000000"/>
              <a:sym typeface="Roboto" panose="02000000000000000000"/>
            </a:endParaRPr>
          </a:p>
          <a:p>
            <a:pPr marL="0" lvl="0" indent="0" algn="l" rtl="0">
              <a:spcBef>
                <a:spcPts val="0"/>
              </a:spcBef>
              <a:spcAft>
                <a:spcPts val="1200"/>
              </a:spcAft>
              <a:buNone/>
            </a:pPr>
            <a:endParaRPr sz="2135">
              <a:solidFill>
                <a:srgbClr val="000000"/>
              </a:solidFill>
              <a:latin typeface="Roboto" panose="02000000000000000000"/>
              <a:ea typeface="Roboto" panose="02000000000000000000"/>
              <a:cs typeface="Roboto" panose="02000000000000000000"/>
              <a:sym typeface="Roboto" panose="02000000000000000000"/>
            </a:endParaRPr>
          </a:p>
        </p:txBody>
      </p:sp>
      <p:sp>
        <p:nvSpPr>
          <p:cNvPr id="132" name="Google Shape;132;p20"/>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GB" sz="2720" b="1"/>
              <a:t>Community Action Agencies</a:t>
            </a:r>
          </a:p>
        </p:txBody>
      </p:sp>
      <p:pic>
        <p:nvPicPr>
          <p:cNvPr id="102" name="Content Placeholder 101"/>
          <p:cNvPicPr>
            <a:picLocks noGrp="1" noChangeAspect="1"/>
          </p:cNvPicPr>
          <p:nvPr>
            <p:ph idx="1"/>
          </p:nvPr>
        </p:nvPicPr>
        <p:blipFill>
          <a:blip r:embed="rId3"/>
          <a:stretch>
            <a:fillRect/>
          </a:stretch>
        </p:blipFill>
        <p:spPr>
          <a:xfrm>
            <a:off x="9307195" y="229870"/>
            <a:ext cx="2733675" cy="781050"/>
          </a:xfrm>
          <a:prstGeom prst="rect">
            <a:avLst/>
          </a:prstGeom>
          <a:noFill/>
          <a:ln w="9525">
            <a:noFill/>
          </a:ln>
        </p:spPr>
      </p:pic>
      <p:sp>
        <p:nvSpPr>
          <p:cNvPr id="3" name="Footer Placeholder 2"/>
          <p:cNvSpPr>
            <a:spLocks noGrp="1"/>
          </p:cNvSpPr>
          <p:nvPr>
            <p:ph type="ftr" sz="quarter" idx="11"/>
          </p:nvPr>
        </p:nvSpPr>
        <p:spPr/>
        <p:txBody>
          <a:bodyPr/>
          <a:lstStyle/>
          <a:p>
            <a:r>
              <a:rPr lang="en-US"/>
              <a:t>JERROLD OPPENHEIM, LOW-INCOME ENERGY BURDEN PRESENTATION TO DPU 24-15 TECH SESSSION</a:t>
            </a:r>
          </a:p>
        </p:txBody>
      </p:sp>
      <p:sp>
        <p:nvSpPr>
          <p:cNvPr id="4" name="Date Placeholder 3"/>
          <p:cNvSpPr>
            <a:spLocks noGrp="1"/>
          </p:cNvSpPr>
          <p:nvPr>
            <p:ph type="dt" sz="half" idx="10"/>
          </p:nvPr>
        </p:nvSpPr>
        <p:spPr/>
        <p:txBody>
          <a:bodyPr/>
          <a:lstStyle/>
          <a:p>
            <a:r>
              <a:rPr lang="en-US"/>
              <a:t>June 24, 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l" rtl="0">
              <a:lnSpc>
                <a:spcPct val="115000"/>
              </a:lnSpc>
              <a:spcBef>
                <a:spcPts val="0"/>
              </a:spcBef>
              <a:spcAft>
                <a:spcPts val="1200"/>
              </a:spcAft>
              <a:buNone/>
            </a:pPr>
            <a:r>
              <a:rPr lang="en-GB" sz="3200" b="1"/>
              <a:t>LEAN</a:t>
            </a:r>
            <a:r>
              <a:rPr lang="en-GB" sz="3200"/>
              <a:t> </a:t>
            </a:r>
            <a:endParaRPr lang="en-US" sz="3200"/>
          </a:p>
        </p:txBody>
      </p:sp>
      <p:sp>
        <p:nvSpPr>
          <p:cNvPr id="138" name="Google Shape;138;p21"/>
          <p:cNvSpPr txBox="1">
            <a:spLocks noGrp="1"/>
          </p:cNvSpPr>
          <p:nvPr>
            <p:ph idx="1"/>
          </p:nvPr>
        </p:nvSpPr>
        <p:spPr>
          <a:xfrm>
            <a:off x="838200" y="1115695"/>
            <a:ext cx="10515600" cy="4677410"/>
          </a:xfrm>
          <a:prstGeom prst="rect">
            <a:avLst/>
          </a:prstGeom>
        </p:spPr>
        <p:txBody>
          <a:bodyPr spcFirstLastPara="1" wrap="square" lIns="121900" tIns="121900" rIns="121900" bIns="121900" anchor="t" anchorCtr="0">
            <a:noAutofit/>
          </a:bodyPr>
          <a:lstStyle/>
          <a:p>
            <a:pPr marL="457200" lvl="0" indent="-323850" algn="l" rtl="0">
              <a:spcBef>
                <a:spcPts val="0"/>
              </a:spcBef>
              <a:spcAft>
                <a:spcPts val="0"/>
              </a:spcAft>
              <a:buClr>
                <a:schemeClr val="dk2"/>
              </a:buClr>
              <a:buSzPts val="1500"/>
              <a:buFont typeface="Roboto" panose="02000000000000000000"/>
              <a:buChar char="●"/>
            </a:pPr>
            <a:r>
              <a:rPr lang="en-GB" sz="2400" b="1" dirty="0">
                <a:solidFill>
                  <a:schemeClr val="dk2"/>
                </a:solidFill>
                <a:latin typeface="Roboto" panose="02000000000000000000"/>
                <a:ea typeface="Roboto" panose="02000000000000000000"/>
                <a:cs typeface="Roboto" panose="02000000000000000000"/>
                <a:sym typeface="Roboto" panose="02000000000000000000"/>
              </a:rPr>
              <a:t>History</a:t>
            </a:r>
            <a:endParaRPr sz="2400" b="1"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1977 CAPs began delivering Federal DOE WAP</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1998 Utility restructuring brought nominal funding to leverage with DOE funding</a:t>
            </a: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 LEAN created</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2008 Green Communities Act creates Mass Save Program &amp; expands funding  </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457200" lvl="0" indent="-323850" algn="l" rtl="0">
              <a:spcBef>
                <a:spcPts val="0"/>
              </a:spcBef>
              <a:spcAft>
                <a:spcPts val="0"/>
              </a:spcAft>
              <a:buClr>
                <a:schemeClr val="dk2"/>
              </a:buClr>
              <a:buSzPts val="1500"/>
              <a:buFont typeface="Roboto" panose="02000000000000000000"/>
              <a:buChar char="●"/>
            </a:pPr>
            <a:r>
              <a:rPr lang="en-GB" sz="2400" b="1" dirty="0">
                <a:latin typeface="Roboto" panose="02000000000000000000"/>
                <a:ea typeface="Roboto" panose="02000000000000000000"/>
                <a:cs typeface="Roboto" panose="02000000000000000000"/>
                <a:sym typeface="Roboto" panose="02000000000000000000"/>
              </a:rPr>
              <a:t>LEAN leverages multiple funding sources </a:t>
            </a:r>
          </a:p>
          <a:p>
            <a:pPr marL="914400" lvl="1" indent="-323850" algn="l" rtl="0">
              <a:spcBef>
                <a:spcPts val="0"/>
              </a:spcBef>
              <a:spcAft>
                <a:spcPts val="0"/>
              </a:spcAft>
              <a:buClr>
                <a:schemeClr val="dk2"/>
              </a:buClr>
              <a:buSzPts val="15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Mass Save utilities</a:t>
            </a:r>
          </a:p>
          <a:p>
            <a:pPr marL="914400" lvl="1" indent="-304800" algn="l" rtl="0">
              <a:spcBef>
                <a:spcPts val="0"/>
              </a:spcBef>
              <a:spcAft>
                <a:spcPts val="0"/>
              </a:spcAft>
              <a:buClr>
                <a:schemeClr val="dk2"/>
              </a:buClr>
              <a:buSzPts val="1200"/>
              <a:buFont typeface="Roboto" panose="02000000000000000000"/>
              <a:buChar char="○"/>
            </a:pP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US DOE </a:t>
            </a:r>
            <a:r>
              <a:rPr lang="en-GB" sz="2400" dirty="0">
                <a:solidFill>
                  <a:schemeClr val="dk2"/>
                </a:solidFill>
                <a:latin typeface="Roboto" panose="02000000000000000000"/>
                <a:ea typeface="Roboto" panose="02000000000000000000"/>
                <a:cs typeface="Roboto" panose="02000000000000000000"/>
                <a:sym typeface="Roboto" panose="02000000000000000000"/>
              </a:rPr>
              <a:t>WAP (Weatherization Assistance Program)</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HEARTWAP (Heating System Repair and Replacement Program</a:t>
            </a: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 Funded by US HHS</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Font typeface="Roboto" panose="020000000000000000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MassCEC, RMI, </a:t>
            </a: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US DOE grants, </a:t>
            </a:r>
            <a:r>
              <a:rPr lang="en-GB" sz="2400" dirty="0">
                <a:solidFill>
                  <a:schemeClr val="dk2"/>
                </a:solidFill>
                <a:latin typeface="Roboto" panose="02000000000000000000"/>
                <a:ea typeface="Roboto" panose="02000000000000000000"/>
                <a:cs typeface="Roboto" panose="02000000000000000000"/>
                <a:sym typeface="Roboto" panose="02000000000000000000"/>
              </a:rPr>
              <a:t>other</a:t>
            </a: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s</a:t>
            </a:r>
            <a:r>
              <a:rPr lang="en-GB" sz="2400" dirty="0">
                <a:solidFill>
                  <a:schemeClr val="dk2"/>
                </a:solidFill>
                <a:latin typeface="Roboto" panose="02000000000000000000"/>
                <a:ea typeface="Roboto" panose="02000000000000000000"/>
                <a:cs typeface="Roboto" panose="02000000000000000000"/>
                <a:sym typeface="Roboto" panose="02000000000000000000"/>
              </a:rPr>
              <a:t> </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457200" lvl="0" indent="-323850" algn="l" rtl="0">
              <a:spcBef>
                <a:spcPts val="0"/>
              </a:spcBef>
              <a:spcAft>
                <a:spcPts val="0"/>
              </a:spcAft>
              <a:buClr>
                <a:schemeClr val="dk2"/>
              </a:buClr>
              <a:buSzPts val="1500"/>
              <a:buChar char="●"/>
            </a:pPr>
            <a:r>
              <a:rPr lang="en-GB" sz="2400" b="1" dirty="0">
                <a:solidFill>
                  <a:schemeClr val="dk2"/>
                </a:solidFill>
                <a:latin typeface="Roboto" panose="02000000000000000000"/>
                <a:ea typeface="Roboto" panose="02000000000000000000"/>
                <a:cs typeface="Roboto" panose="02000000000000000000"/>
                <a:sym typeface="Roboto" panose="02000000000000000000"/>
              </a:rPr>
              <a:t>Impact</a:t>
            </a:r>
            <a:endParaRPr sz="2400" dirty="0">
              <a:solidFill>
                <a:schemeClr val="dk2"/>
              </a:solidFill>
              <a:latin typeface="Roboto" panose="02000000000000000000"/>
              <a:ea typeface="Roboto" panose="02000000000000000000"/>
              <a:cs typeface="Roboto" panose="02000000000000000000"/>
              <a:sym typeface="Roboto" panose="02000000000000000000"/>
            </a:endParaRPr>
          </a:p>
          <a:p>
            <a:pPr marL="914400" lvl="1" indent="-304800" algn="l" rtl="0">
              <a:spcBef>
                <a:spcPts val="0"/>
              </a:spcBef>
              <a:spcAft>
                <a:spcPts val="0"/>
              </a:spcAft>
              <a:buClr>
                <a:schemeClr val="dk2"/>
              </a:buClr>
              <a:buSzPts val="1200"/>
              <a:buChar char="○"/>
            </a:pPr>
            <a:r>
              <a:rPr lang="en-GB" sz="2400" dirty="0">
                <a:solidFill>
                  <a:schemeClr val="dk2"/>
                </a:solidFill>
                <a:latin typeface="Roboto" panose="02000000000000000000"/>
                <a:ea typeface="Roboto" panose="02000000000000000000"/>
                <a:cs typeface="Roboto" panose="02000000000000000000"/>
                <a:sym typeface="Roboto" panose="02000000000000000000"/>
              </a:rPr>
              <a:t>Between 2010-2021, LEA</a:t>
            </a: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N</a:t>
            </a:r>
            <a:r>
              <a:rPr lang="en-GB" sz="2400" dirty="0">
                <a:solidFill>
                  <a:schemeClr val="dk2"/>
                </a:solidFill>
                <a:latin typeface="Roboto" panose="02000000000000000000"/>
                <a:ea typeface="Roboto" panose="02000000000000000000"/>
                <a:cs typeface="Roboto" panose="02000000000000000000"/>
                <a:sym typeface="Roboto" panose="02000000000000000000"/>
              </a:rPr>
              <a:t> served 473,756 participants statewide</a:t>
            </a:r>
          </a:p>
          <a:p>
            <a:pPr marL="914400" lvl="1" indent="-304800" algn="l" rtl="0">
              <a:spcBef>
                <a:spcPts val="0"/>
              </a:spcBef>
              <a:spcAft>
                <a:spcPts val="0"/>
              </a:spcAft>
              <a:buClr>
                <a:schemeClr val="dk2"/>
              </a:buClr>
              <a:buSzPts val="1200"/>
              <a:buChar char="○"/>
            </a:pPr>
            <a:r>
              <a:rPr lang="en-US" altLang="en-GB" sz="2400" dirty="0">
                <a:solidFill>
                  <a:schemeClr val="dk2"/>
                </a:solidFill>
                <a:latin typeface="Roboto" panose="02000000000000000000"/>
                <a:ea typeface="Roboto" panose="02000000000000000000"/>
                <a:cs typeface="Roboto" panose="02000000000000000000"/>
                <a:sym typeface="Roboto" panose="02000000000000000000"/>
              </a:rPr>
              <a:t>S</a:t>
            </a:r>
            <a:r>
              <a:rPr lang="en-GB" sz="2400" dirty="0">
                <a:solidFill>
                  <a:schemeClr val="dk2"/>
                </a:solidFill>
                <a:latin typeface="Roboto" panose="02000000000000000000"/>
                <a:ea typeface="Roboto" panose="02000000000000000000"/>
                <a:cs typeface="Roboto" panose="02000000000000000000"/>
                <a:sym typeface="Roboto" panose="02000000000000000000"/>
              </a:rPr>
              <a:t>ince 1977 over 255,000 1-4 family weatherized units</a:t>
            </a:r>
            <a:endParaRPr sz="2400" dirty="0">
              <a:solidFill>
                <a:schemeClr val="dk2"/>
              </a:solidFill>
              <a:latin typeface="Roboto" panose="02000000000000000000"/>
              <a:ea typeface="Roboto" panose="02000000000000000000"/>
              <a:cs typeface="Roboto" panose="02000000000000000000"/>
              <a:sym typeface="Roboto" panose="02000000000000000000"/>
            </a:endParaRPr>
          </a:p>
        </p:txBody>
      </p:sp>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z="1600"/>
              <a:t>18</a:t>
            </a:fld>
            <a:endParaRPr lang="en-GB" sz="1600"/>
          </a:p>
        </p:txBody>
      </p:sp>
      <p:pic>
        <p:nvPicPr>
          <p:cNvPr id="5" name="Content Placeholder 4"/>
          <p:cNvPicPr>
            <a:picLocks noGrp="1" noChangeAspect="1"/>
          </p:cNvPicPr>
          <p:nvPr>
            <p:ph sz="half" idx="4294967295"/>
          </p:nvPr>
        </p:nvPicPr>
        <p:blipFill>
          <a:blip r:embed="rId3"/>
          <a:stretch>
            <a:fillRect/>
          </a:stretch>
        </p:blipFill>
        <p:spPr>
          <a:xfrm>
            <a:off x="9458325" y="118110"/>
            <a:ext cx="2733675" cy="781050"/>
          </a:xfrm>
          <a:prstGeom prst="rect">
            <a:avLst/>
          </a:prstGeom>
          <a:noFill/>
          <a:ln w="9525">
            <a:noFill/>
          </a:ln>
        </p:spPr>
      </p:pic>
      <p:sp>
        <p:nvSpPr>
          <p:cNvPr id="7" name="Footer Placeholder 6"/>
          <p:cNvSpPr>
            <a:spLocks noGrp="1"/>
          </p:cNvSpPr>
          <p:nvPr>
            <p:ph type="ftr" sz="quarter" idx="11"/>
          </p:nvPr>
        </p:nvSpPr>
        <p:spPr/>
        <p:txBody>
          <a:bodyPr/>
          <a:lstStyle/>
          <a:p>
            <a:r>
              <a:rPr lang="en-US"/>
              <a:t>JERROLD OPPENHEIM, LOW-INCOME ENERGY BURDEN PRESENTATION TO DPU 24-15 TECH SESSSION</a:t>
            </a:r>
          </a:p>
        </p:txBody>
      </p:sp>
      <p:sp>
        <p:nvSpPr>
          <p:cNvPr id="8" name="Date Placeholder 7"/>
          <p:cNvSpPr>
            <a:spLocks noGrp="1"/>
          </p:cNvSpPr>
          <p:nvPr>
            <p:ph type="dt" sz="half" idx="10"/>
          </p:nvPr>
        </p:nvSpPr>
        <p:spPr/>
        <p:txBody>
          <a:bodyPr/>
          <a:lstStyle/>
          <a:p>
            <a:r>
              <a:rPr lang="en-US"/>
              <a:t>June 24, 2024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838200" y="173355"/>
            <a:ext cx="9090025" cy="1191260"/>
          </a:xfrm>
          <a:prstGeom prst="rect">
            <a:avLst/>
          </a:prstGeom>
          <a:noFill/>
          <a:ln>
            <a:noFill/>
          </a:ln>
        </p:spPr>
        <p:txBody>
          <a:bodyPr spcFirstLastPara="1" wrap="square" lIns="91433" tIns="45700" rIns="91433" bIns="45700" anchor="b" anchorCtr="0">
            <a:noAutofit/>
          </a:bodyPr>
          <a:lstStyle/>
          <a:p>
            <a:pPr marL="0" lvl="0" indent="0" algn="ctr" rtl="0">
              <a:lnSpc>
                <a:spcPct val="90000"/>
              </a:lnSpc>
              <a:spcBef>
                <a:spcPts val="0"/>
              </a:spcBef>
              <a:spcAft>
                <a:spcPts val="0"/>
              </a:spcAft>
              <a:buClr>
                <a:srgbClr val="81C723"/>
              </a:buClr>
              <a:buSzPts val="2400"/>
              <a:buFont typeface="Arial" panose="020B0604020202020204"/>
              <a:buNone/>
            </a:pPr>
            <a:r>
              <a:rPr lang="en-US" sz="3865" b="1">
                <a:sym typeface="+mn-ea"/>
              </a:rPr>
              <a:t>Transition from rent-included heat</a:t>
            </a:r>
            <a:br>
              <a:rPr lang="en-US" sz="3865" b="1">
                <a:sym typeface="+mn-ea"/>
              </a:rPr>
            </a:br>
            <a:r>
              <a:rPr lang="en-US" sz="3865" b="1">
                <a:sym typeface="+mn-ea"/>
              </a:rPr>
              <a:t> to individual ASHPs</a:t>
            </a:r>
            <a:r>
              <a:rPr lang="en-GB" sz="3865" b="1" dirty="0"/>
              <a:t>  </a:t>
            </a:r>
            <a:endParaRPr sz="3865" b="1" dirty="0"/>
          </a:p>
        </p:txBody>
      </p:sp>
      <p:sp>
        <p:nvSpPr>
          <p:cNvPr id="296" name="Google Shape;296;p34"/>
          <p:cNvSpPr txBox="1">
            <a:spLocks noGrp="1"/>
          </p:cNvSpPr>
          <p:nvPr>
            <p:ph type="body" sz="half" idx="4294967295"/>
          </p:nvPr>
        </p:nvSpPr>
        <p:spPr>
          <a:xfrm>
            <a:off x="0" y="1364615"/>
            <a:ext cx="11819255" cy="4504690"/>
          </a:xfrm>
          <a:prstGeom prst="rect">
            <a:avLst/>
          </a:prstGeom>
          <a:noFill/>
          <a:ln>
            <a:noFill/>
          </a:ln>
        </p:spPr>
        <p:txBody>
          <a:bodyPr spcFirstLastPara="1" wrap="square" lIns="91433" tIns="45700" rIns="91433" bIns="45700" anchor="t" anchorCtr="0">
            <a:normAutofit/>
          </a:bodyPr>
          <a:lstStyle/>
          <a:p>
            <a:pPr marL="127635" lvl="0" indent="0" algn="l" rtl="0">
              <a:lnSpc>
                <a:spcPct val="100000"/>
              </a:lnSpc>
              <a:spcBef>
                <a:spcPts val="0"/>
              </a:spcBef>
              <a:spcAft>
                <a:spcPts val="0"/>
              </a:spcAft>
              <a:buSzPts val="1588"/>
              <a:buFont typeface="Roboto" panose="02000000000000000000"/>
              <a:buNone/>
            </a:pPr>
            <a:r>
              <a:rPr lang="en-GB" dirty="0">
                <a:sym typeface="+mn-ea"/>
              </a:rPr>
              <a:t>EOHLC </a:t>
            </a:r>
            <a:r>
              <a:rPr lang="en-US" altLang="en-GB" dirty="0">
                <a:sym typeface="+mn-ea"/>
              </a:rPr>
              <a:t>additional </a:t>
            </a:r>
            <a:r>
              <a:rPr lang="en-GB" dirty="0">
                <a:sym typeface="+mn-ea"/>
              </a:rPr>
              <a:t>Heating Deductions </a:t>
            </a:r>
            <a:r>
              <a:rPr lang="en-US" altLang="en-GB" dirty="0">
                <a:sym typeface="+mn-ea"/>
              </a:rPr>
              <a:t>(from June 7, 2024)</a:t>
            </a:r>
            <a:r>
              <a:rPr lang="en-US" dirty="0">
                <a:solidFill>
                  <a:schemeClr val="tx1"/>
                </a:solidFill>
                <a:latin typeface="Calibri" panose="020F0502020204030204" charset="0"/>
                <a:cs typeface="Calibri" panose="020F0502020204030204" charset="0"/>
              </a:rPr>
              <a:t> </a:t>
            </a:r>
            <a:r>
              <a:rPr lang="en-US" dirty="0">
                <a:solidFill>
                  <a:schemeClr val="tx1"/>
                </a:solidFill>
                <a:latin typeface="Calibri" panose="020F0502020204030204" charset="0"/>
                <a:ea typeface="Roboto" panose="02000000000000000000"/>
                <a:cs typeface="Calibri" panose="020F0502020204030204" charset="0"/>
                <a:sym typeface="Roboto" panose="02000000000000000000"/>
              </a:rPr>
              <a:t>aims to shield state funded public housing residents from the additional energy burden that comes from gas to electric (ASHP) conversions.</a:t>
            </a:r>
          </a:p>
          <a:p>
            <a:pPr marL="457200" lvl="0" indent="-329565" algn="l" rtl="0">
              <a:lnSpc>
                <a:spcPct val="100000"/>
              </a:lnSpc>
              <a:spcBef>
                <a:spcPts val="0"/>
              </a:spcBef>
              <a:spcAft>
                <a:spcPts val="0"/>
              </a:spcAft>
              <a:buSzPts val="1588"/>
              <a:buFont typeface="Roboto" panose="02000000000000000000"/>
              <a:buChar char="●"/>
            </a:pPr>
            <a:r>
              <a:rPr lang="en-US" dirty="0">
                <a:solidFill>
                  <a:schemeClr val="tx1"/>
                </a:solidFill>
                <a:latin typeface="Calibri" panose="020F0502020204030204" charset="0"/>
                <a:ea typeface="Roboto" panose="02000000000000000000"/>
                <a:cs typeface="Calibri" panose="020F0502020204030204" charset="0"/>
                <a:sym typeface="Roboto" panose="02000000000000000000"/>
              </a:rPr>
              <a:t>Model for other similar low-income multi-family buildings?</a:t>
            </a:r>
          </a:p>
        </p:txBody>
      </p:sp>
      <p:sp>
        <p:nvSpPr>
          <p:cNvPr id="297" name="Google Shape;297;p34"/>
          <p:cNvSpPr txBox="1">
            <a:spLocks noGrp="1"/>
          </p:cNvSpPr>
          <p:nvPr>
            <p:ph type="sldNum" sz="quarter" idx="12"/>
          </p:nvPr>
        </p:nvSpPr>
        <p:spPr>
          <a:prstGeom prst="rect">
            <a:avLst/>
          </a:prstGeom>
          <a:noFill/>
          <a:ln>
            <a:noFill/>
          </a:ln>
        </p:spPr>
        <p:txBody>
          <a:bodyPr spcFirstLastPara="1" wrap="square" lIns="91433" tIns="45700" rIns="91433" bIns="45700" anchor="ctr" anchorCtr="0">
            <a:noAutofit/>
          </a:bodyPr>
          <a:lstStyle/>
          <a:p>
            <a:pPr marL="0" lvl="0" indent="0" algn="r" rtl="0">
              <a:spcBef>
                <a:spcPts val="0"/>
              </a:spcBef>
              <a:spcAft>
                <a:spcPts val="0"/>
              </a:spcAft>
              <a:buNone/>
            </a:pPr>
            <a:fld id="{00000000-1234-1234-1234-123412341234}" type="slidenum">
              <a:rPr lang="en-GB" sz="1600"/>
              <a:t>19</a:t>
            </a:fld>
            <a:endParaRPr lang="en-GB" sz="1600"/>
          </a:p>
        </p:txBody>
      </p:sp>
      <p:pic>
        <p:nvPicPr>
          <p:cNvPr id="3" name="Picture 2"/>
          <p:cNvPicPr>
            <a:picLocks noChangeAspect="1"/>
          </p:cNvPicPr>
          <p:nvPr/>
        </p:nvPicPr>
        <p:blipFill>
          <a:blip r:embed="rId3"/>
          <a:stretch>
            <a:fillRect/>
          </a:stretch>
        </p:blipFill>
        <p:spPr>
          <a:xfrm>
            <a:off x="838200" y="3202940"/>
            <a:ext cx="9736455" cy="2806065"/>
          </a:xfrm>
          <a:prstGeom prst="rect">
            <a:avLst/>
          </a:prstGeom>
        </p:spPr>
      </p:pic>
      <p:pic>
        <p:nvPicPr>
          <p:cNvPr id="102" name="Content Placeholder 101"/>
          <p:cNvPicPr>
            <a:picLocks noGrp="1" noChangeAspect="1"/>
          </p:cNvPicPr>
          <p:nvPr>
            <p:ph idx="1"/>
          </p:nvPr>
        </p:nvPicPr>
        <p:blipFill>
          <a:blip r:embed="rId4"/>
          <a:stretch>
            <a:fillRect/>
          </a:stretch>
        </p:blipFill>
        <p:spPr>
          <a:xfrm>
            <a:off x="9458325" y="0"/>
            <a:ext cx="2733675" cy="781050"/>
          </a:xfrm>
          <a:prstGeom prst="rect">
            <a:avLst/>
          </a:prstGeom>
          <a:noFill/>
          <a:ln w="9525">
            <a:noFill/>
          </a:ln>
        </p:spPr>
      </p:pic>
      <p:sp>
        <p:nvSpPr>
          <p:cNvPr id="4" name="Footer Placeholder 3"/>
          <p:cNvSpPr>
            <a:spLocks noGrp="1"/>
          </p:cNvSpPr>
          <p:nvPr>
            <p:ph type="ftr" sz="quarter" idx="11"/>
          </p:nvPr>
        </p:nvSpPr>
        <p:spPr/>
        <p:txBody>
          <a:bodyPr/>
          <a:lstStyle/>
          <a:p>
            <a:r>
              <a:rPr lang="en-US"/>
              <a:t>JERROLD OPPENHEIM, LOW-INCOME ENERGY BURDEN PRESENTATION TO DPU 24-15 TECH SESSSION</a:t>
            </a:r>
          </a:p>
        </p:txBody>
      </p:sp>
      <p:sp>
        <p:nvSpPr>
          <p:cNvPr id="5" name="Date Placeholder 4"/>
          <p:cNvSpPr>
            <a:spLocks noGrp="1"/>
          </p:cNvSpPr>
          <p:nvPr>
            <p:ph type="dt" sz="half" idx="10"/>
          </p:nvPr>
        </p:nvSpPr>
        <p:spPr/>
        <p:txBody>
          <a:bodyPr/>
          <a:lstStyle/>
          <a:p>
            <a:r>
              <a:rPr lang="en-US"/>
              <a:t>June 24,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
            <a:ext cx="10515600" cy="1470025"/>
          </a:xfrm>
        </p:spPr>
        <p:txBody>
          <a:bodyPr/>
          <a:lstStyle/>
          <a:p>
            <a:pPr algn="ctr"/>
            <a:r>
              <a:rPr lang="en-US" b="1">
                <a:sym typeface="+mn-ea"/>
              </a:rPr>
              <a:t>INTRODUCTION</a:t>
            </a:r>
            <a:endParaRPr lang="en-US" b="1"/>
          </a:p>
        </p:txBody>
      </p:sp>
      <p:sp>
        <p:nvSpPr>
          <p:cNvPr id="3" name="Content Placeholder 2"/>
          <p:cNvSpPr>
            <a:spLocks noGrp="1"/>
          </p:cNvSpPr>
          <p:nvPr>
            <p:ph sz="half" idx="1"/>
          </p:nvPr>
        </p:nvSpPr>
        <p:spPr/>
        <p:txBody>
          <a:bodyPr>
            <a:normAutofit fontScale="80000"/>
          </a:bodyPr>
          <a:lstStyle/>
          <a:p>
            <a:pPr marL="0" indent="0">
              <a:buNone/>
            </a:pPr>
            <a:endParaRPr lang="en-US"/>
          </a:p>
          <a:p>
            <a:r>
              <a:rPr lang="en-US" sz="4665"/>
              <a:t>Low-income focus              </a:t>
            </a:r>
          </a:p>
          <a:p>
            <a:pPr marL="0" indent="0">
              <a:buNone/>
            </a:pPr>
            <a:r>
              <a:rPr lang="en-US" sz="4665"/>
              <a:t>                                        </a:t>
            </a:r>
          </a:p>
          <a:p>
            <a:r>
              <a:rPr lang="en-US" sz="4665"/>
              <a:t>Baseline low-income information</a:t>
            </a:r>
          </a:p>
          <a:p>
            <a:endParaRPr lang="en-US" sz="4665"/>
          </a:p>
          <a:p>
            <a:r>
              <a:rPr lang="en-US" sz="4665"/>
              <a:t>Not addressing pending proceedings</a:t>
            </a:r>
          </a:p>
          <a:p>
            <a:endParaRPr lang="en-US"/>
          </a:p>
          <a:p>
            <a:endParaRPr lang="en-US">
              <a:highlight>
                <a:srgbClr val="00FF00"/>
              </a:highlight>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t>2</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103" name="Picture 102"/>
          <p:cNvPicPr/>
          <p:nvPr/>
        </p:nvPicPr>
        <p:blipFill>
          <a:blip r:embed="rId2"/>
          <a:stretch>
            <a:fillRect/>
          </a:stretch>
        </p:blipFill>
        <p:spPr>
          <a:xfrm>
            <a:off x="9458008" y="15875"/>
            <a:ext cx="2733675" cy="781050"/>
          </a:xfrm>
          <a:prstGeom prst="rect">
            <a:avLst/>
          </a:prstGeom>
          <a:noFill/>
          <a:ln w="9525">
            <a:noFill/>
          </a:ln>
        </p:spPr>
      </p:pic>
      <p:sp>
        <p:nvSpPr>
          <p:cNvPr id="8" name="Date Placeholder 7"/>
          <p:cNvSpPr>
            <a:spLocks noGrp="1"/>
          </p:cNvSpPr>
          <p:nvPr>
            <p:ph type="dt" sz="half" idx="10"/>
          </p:nvPr>
        </p:nvSpPr>
        <p:spPr/>
        <p:txBody>
          <a:bodyPr/>
          <a:lstStyle/>
          <a:p>
            <a:r>
              <a:rPr lang="en-US"/>
              <a:t>June 24, 2024</a:t>
            </a:r>
          </a:p>
        </p:txBody>
      </p:sp>
      <p:pic>
        <p:nvPicPr>
          <p:cNvPr id="118" name="Content Placeholder 117"/>
          <p:cNvPicPr>
            <a:picLocks noGrp="1" noChangeAspect="1"/>
          </p:cNvPicPr>
          <p:nvPr>
            <p:ph sz="half" idx="2"/>
          </p:nvPr>
        </p:nvPicPr>
        <p:blipFill>
          <a:blip r:embed="rId3"/>
          <a:stretch>
            <a:fillRect/>
          </a:stretch>
        </p:blipFill>
        <p:spPr>
          <a:xfrm>
            <a:off x="6324600" y="1282700"/>
            <a:ext cx="3629025" cy="5003165"/>
          </a:xfrm>
          <a:prstGeom prst="rect">
            <a:avLst/>
          </a:prstGeom>
          <a:noFill/>
          <a:ln w="9525">
            <a:noFill/>
          </a:ln>
        </p:spPr>
      </p:pic>
      <p:sp>
        <p:nvSpPr>
          <p:cNvPr id="9" name="Text Box 8"/>
          <p:cNvSpPr txBox="1"/>
          <p:nvPr/>
        </p:nvSpPr>
        <p:spPr>
          <a:xfrm>
            <a:off x="10242550" y="5788025"/>
            <a:ext cx="1753870" cy="460375"/>
          </a:xfrm>
          <a:prstGeom prst="rect">
            <a:avLst/>
          </a:prstGeom>
          <a:noFill/>
        </p:spPr>
        <p:txBody>
          <a:bodyPr wrap="square" rtlCol="0">
            <a:spAutoFit/>
          </a:bodyPr>
          <a:lstStyle/>
          <a:p>
            <a:r>
              <a:rPr lang="en-US" sz="2400"/>
              <a:t>USDA 1939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20775"/>
          </a:xfrm>
        </p:spPr>
        <p:txBody>
          <a:bodyPr/>
          <a:lstStyle/>
          <a:p>
            <a:r>
              <a:rPr lang="en-US"/>
              <a:t>EOHLC/CAP Outreach: “Cold Relief”</a:t>
            </a:r>
          </a:p>
        </p:txBody>
      </p:sp>
      <p:sp>
        <p:nvSpPr>
          <p:cNvPr id="4" name="Footer Placeholder 3"/>
          <p:cNvSpPr>
            <a:spLocks noGrp="1"/>
          </p:cNvSpPr>
          <p:nvPr>
            <p:ph type="ftr" sz="quarter" idx="11"/>
          </p:nvPr>
        </p:nvSpPr>
        <p:spPr/>
        <p:txBody>
          <a:bodyPr/>
          <a:lstStyle/>
          <a:p>
            <a:r>
              <a:rPr lang="en-US"/>
              <a:t>JERROLD OPPENHEIM, LOW-INCOME ENERGY BURDEN PRESENTATION TO DPU 24-15 TECH SESSSION</a:t>
            </a:r>
          </a:p>
        </p:txBody>
      </p:sp>
      <p:sp>
        <p:nvSpPr>
          <p:cNvPr id="5" name="Slide Number Placeholder 4"/>
          <p:cNvSpPr>
            <a:spLocks noGrp="1"/>
          </p:cNvSpPr>
          <p:nvPr>
            <p:ph type="sldNum" sz="quarter" idx="12"/>
          </p:nvPr>
        </p:nvSpPr>
        <p:spPr/>
        <p:txBody>
          <a:bodyPr/>
          <a:lstStyle/>
          <a:p>
            <a:fld id="{9B618960-8005-486C-9A75-10CB2AAC16F9}" type="slidenum">
              <a:rPr lang="en-US" smtClean="0"/>
              <a:t>20</a:t>
            </a:fld>
            <a:endParaRPr lang="en-US"/>
          </a:p>
        </p:txBody>
      </p:sp>
      <p:pic>
        <p:nvPicPr>
          <p:cNvPr id="244" name="Google Shape;244;p26"/>
          <p:cNvPicPr preferRelativeResize="0">
            <a:picLocks noGrp="1" noChangeAspect="1"/>
          </p:cNvPicPr>
          <p:nvPr>
            <p:ph idx="1"/>
          </p:nvPr>
        </p:nvPicPr>
        <p:blipFill>
          <a:blip r:embed="rId2"/>
          <a:stretch>
            <a:fillRect/>
          </a:stretch>
        </p:blipFill>
        <p:spPr>
          <a:xfrm>
            <a:off x="4038600" y="934720"/>
            <a:ext cx="3252470" cy="5309870"/>
          </a:xfrm>
          <a:prstGeom prst="rect">
            <a:avLst/>
          </a:prstGeom>
          <a:noFill/>
          <a:ln>
            <a:noFill/>
          </a:ln>
        </p:spPr>
      </p:pic>
      <p:pic>
        <p:nvPicPr>
          <p:cNvPr id="102" name="Content Placeholder 101"/>
          <p:cNvPicPr>
            <a:picLocks noGrp="1" noChangeAspect="1"/>
          </p:cNvPicPr>
          <p:nvPr>
            <p:ph sz="half" idx="4294967295"/>
          </p:nvPr>
        </p:nvPicPr>
        <p:blipFill>
          <a:blip r:embed="rId3"/>
          <a:stretch>
            <a:fillRect/>
          </a:stretch>
        </p:blipFill>
        <p:spPr>
          <a:xfrm>
            <a:off x="9458325" y="118110"/>
            <a:ext cx="2733675" cy="781050"/>
          </a:xfrm>
          <a:prstGeom prst="rect">
            <a:avLst/>
          </a:prstGeom>
          <a:noFill/>
          <a:ln w="9525">
            <a:noFill/>
          </a:ln>
        </p:spPr>
      </p:pic>
      <p:sp>
        <p:nvSpPr>
          <p:cNvPr id="6" name="Date Placeholder 5"/>
          <p:cNvSpPr>
            <a:spLocks noGrp="1"/>
          </p:cNvSpPr>
          <p:nvPr>
            <p:ph type="dt" sz="half" idx="10"/>
          </p:nvPr>
        </p:nvSpPr>
        <p:spPr/>
        <p:txBody>
          <a:bodyPr/>
          <a:lstStyle/>
          <a:p>
            <a:r>
              <a:rPr lang="en-US"/>
              <a:t>June 24, 2024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CAP Outreach</a:t>
            </a:r>
          </a:p>
        </p:txBody>
      </p:sp>
      <p:sp>
        <p:nvSpPr>
          <p:cNvPr id="3" name="Content Placeholder 2"/>
          <p:cNvSpPr>
            <a:spLocks noGrp="1"/>
          </p:cNvSpPr>
          <p:nvPr>
            <p:ph idx="1"/>
          </p:nvPr>
        </p:nvSpPr>
        <p:spPr/>
        <p:txBody>
          <a:bodyPr>
            <a:normAutofit/>
          </a:bodyPr>
          <a:lstStyle/>
          <a:p>
            <a:pPr marL="457200" lvl="0" indent="-317500" algn="l" rtl="0">
              <a:spcBef>
                <a:spcPts val="1200"/>
              </a:spcBef>
              <a:spcAft>
                <a:spcPts val="0"/>
              </a:spcAft>
              <a:buSzPts val="1400"/>
              <a:buFont typeface="Roboto" panose="02000000000000000000"/>
              <a:buChar char="●"/>
            </a:pPr>
            <a:r>
              <a:rPr lang="en-US" altLang="en-GB" sz="2800">
                <a:latin typeface="Roboto" panose="02000000000000000000"/>
                <a:ea typeface="Roboto" panose="02000000000000000000"/>
                <a:cs typeface="Roboto" panose="02000000000000000000"/>
                <a:sym typeface="Roboto" panose="02000000000000000000"/>
              </a:rPr>
              <a:t>J</a:t>
            </a:r>
            <a:r>
              <a:rPr lang="en-GB" sz="2800">
                <a:latin typeface="Roboto" panose="02000000000000000000"/>
                <a:ea typeface="Roboto" panose="02000000000000000000"/>
                <a:cs typeface="Roboto" panose="02000000000000000000"/>
                <a:sym typeface="Roboto" panose="02000000000000000000"/>
              </a:rPr>
              <a:t>oint</a:t>
            </a:r>
            <a:r>
              <a:rPr lang="en-US" altLang="en-GB" sz="2800">
                <a:latin typeface="Roboto" panose="02000000000000000000"/>
                <a:ea typeface="Roboto" panose="02000000000000000000"/>
                <a:cs typeface="Roboto" panose="02000000000000000000"/>
                <a:sym typeface="Roboto" panose="02000000000000000000"/>
              </a:rPr>
              <a:t> PA </a:t>
            </a:r>
            <a:r>
              <a:rPr lang="en-GB" sz="2800">
                <a:latin typeface="Roboto" panose="02000000000000000000"/>
                <a:ea typeface="Roboto" panose="02000000000000000000"/>
                <a:cs typeface="Roboto" panose="02000000000000000000"/>
                <a:sym typeface="Roboto" panose="02000000000000000000"/>
              </a:rPr>
              <a:t>co-branded marketing</a:t>
            </a:r>
            <a:endParaRPr sz="2800">
              <a:latin typeface="Roboto" panose="02000000000000000000"/>
              <a:ea typeface="Roboto" panose="02000000000000000000"/>
              <a:cs typeface="Roboto" panose="02000000000000000000"/>
              <a:sym typeface="Roboto" panose="02000000000000000000"/>
            </a:endParaRPr>
          </a:p>
          <a:p>
            <a:pPr marL="914400" lvl="1" indent="-317500" algn="l" rtl="0">
              <a:spcBef>
                <a:spcPts val="0"/>
              </a:spcBef>
              <a:spcAft>
                <a:spcPts val="0"/>
              </a:spcAft>
              <a:buSzPts val="1400"/>
              <a:buFont typeface="Roboto" panose="02000000000000000000"/>
              <a:buChar char="○"/>
            </a:pPr>
            <a:r>
              <a:rPr lang="en-GB" sz="2800">
                <a:latin typeface="Roboto" panose="02000000000000000000"/>
                <a:ea typeface="Roboto" panose="02000000000000000000"/>
                <a:cs typeface="Roboto" panose="02000000000000000000"/>
                <a:sym typeface="Roboto" panose="02000000000000000000"/>
              </a:rPr>
              <a:t>Mailers</a:t>
            </a:r>
          </a:p>
          <a:p>
            <a:pPr marL="914400" lvl="1" indent="-317500" algn="l" rtl="0">
              <a:spcBef>
                <a:spcPts val="0"/>
              </a:spcBef>
              <a:spcAft>
                <a:spcPts val="0"/>
              </a:spcAft>
              <a:buSzPts val="1400"/>
              <a:buFont typeface="Roboto" panose="02000000000000000000"/>
              <a:buChar char="○"/>
            </a:pPr>
            <a:r>
              <a:rPr lang="en-US" altLang="en-GB" sz="2800">
                <a:latin typeface="Roboto" panose="02000000000000000000"/>
                <a:ea typeface="Roboto" panose="02000000000000000000"/>
                <a:cs typeface="Roboto" panose="02000000000000000000"/>
                <a:sym typeface="Roboto" panose="02000000000000000000"/>
              </a:rPr>
              <a:t>Bill inserts</a:t>
            </a:r>
            <a:endParaRPr lang="en-GB" sz="2800">
              <a:latin typeface="Roboto" panose="02000000000000000000"/>
              <a:ea typeface="Roboto" panose="02000000000000000000"/>
              <a:cs typeface="Roboto" panose="02000000000000000000"/>
              <a:sym typeface="Roboto" panose="02000000000000000000"/>
            </a:endParaRPr>
          </a:p>
          <a:p>
            <a:pPr marL="914400" lvl="1" indent="-317500" algn="l" rtl="0">
              <a:spcBef>
                <a:spcPts val="0"/>
              </a:spcBef>
              <a:spcAft>
                <a:spcPts val="0"/>
              </a:spcAft>
              <a:buSzPts val="1400"/>
              <a:buFont typeface="Roboto" panose="02000000000000000000"/>
              <a:buChar char="○"/>
            </a:pPr>
            <a:r>
              <a:rPr lang="en-US" altLang="en-GB" sz="2800">
                <a:latin typeface="Roboto" panose="02000000000000000000"/>
                <a:ea typeface="Roboto" panose="02000000000000000000"/>
                <a:cs typeface="Roboto" panose="02000000000000000000"/>
                <a:sym typeface="Roboto" panose="02000000000000000000"/>
              </a:rPr>
              <a:t>E-mail</a:t>
            </a:r>
          </a:p>
          <a:p>
            <a:pPr marL="914400" lvl="1" indent="-317500" algn="l" rtl="0">
              <a:spcBef>
                <a:spcPts val="0"/>
              </a:spcBef>
              <a:spcAft>
                <a:spcPts val="0"/>
              </a:spcAft>
              <a:buSzPts val="1400"/>
              <a:buFont typeface="Roboto" panose="02000000000000000000"/>
              <a:buChar char="○"/>
            </a:pPr>
            <a:r>
              <a:rPr lang="en-US" altLang="en-GB" sz="2800">
                <a:latin typeface="Roboto" panose="02000000000000000000"/>
                <a:ea typeface="Roboto" panose="02000000000000000000"/>
                <a:cs typeface="Roboto" panose="02000000000000000000"/>
                <a:sym typeface="Roboto" panose="02000000000000000000"/>
              </a:rPr>
              <a:t>Outbound calling</a:t>
            </a:r>
            <a:endParaRPr sz="2800">
              <a:latin typeface="Roboto" panose="02000000000000000000"/>
              <a:ea typeface="Roboto" panose="02000000000000000000"/>
              <a:cs typeface="Roboto" panose="02000000000000000000"/>
              <a:sym typeface="Roboto" panose="02000000000000000000"/>
            </a:endParaRPr>
          </a:p>
          <a:p>
            <a:pPr marL="914400" lvl="1" indent="-317500" algn="l" rtl="0">
              <a:spcBef>
                <a:spcPts val="0"/>
              </a:spcBef>
              <a:spcAft>
                <a:spcPts val="0"/>
              </a:spcAft>
              <a:buSzPts val="1400"/>
              <a:buFont typeface="Roboto" panose="02000000000000000000"/>
              <a:buChar char="○"/>
            </a:pPr>
            <a:r>
              <a:rPr lang="en-GB" sz="2800">
                <a:latin typeface="Roboto" panose="02000000000000000000"/>
                <a:ea typeface="Roboto" panose="02000000000000000000"/>
                <a:cs typeface="Roboto" panose="02000000000000000000"/>
                <a:sym typeface="Roboto" panose="02000000000000000000"/>
              </a:rPr>
              <a:t>Outreach campaigns</a:t>
            </a:r>
            <a:endParaRPr sz="2800">
              <a:latin typeface="Roboto" panose="02000000000000000000"/>
              <a:ea typeface="Roboto" panose="02000000000000000000"/>
              <a:cs typeface="Roboto" panose="02000000000000000000"/>
              <a:sym typeface="Roboto" panose="02000000000000000000"/>
            </a:endParaRPr>
          </a:p>
          <a:p>
            <a:pPr marL="914400" lvl="1" indent="-317500" algn="l" rtl="0">
              <a:spcBef>
                <a:spcPts val="0"/>
              </a:spcBef>
              <a:spcAft>
                <a:spcPts val="0"/>
              </a:spcAft>
              <a:buSzPts val="1400"/>
              <a:buFont typeface="Roboto" panose="02000000000000000000"/>
              <a:buChar char="○"/>
            </a:pPr>
            <a:r>
              <a:rPr lang="en-GB" sz="2800">
                <a:latin typeface="Roboto" panose="02000000000000000000"/>
                <a:ea typeface="Roboto" panose="02000000000000000000"/>
                <a:cs typeface="Roboto" panose="02000000000000000000"/>
                <a:sym typeface="Roboto" panose="02000000000000000000"/>
              </a:rPr>
              <a:t>Events</a:t>
            </a:r>
            <a:r>
              <a:rPr lang="en-US" altLang="en-GB" sz="2800">
                <a:latin typeface="Roboto" panose="02000000000000000000"/>
                <a:ea typeface="Roboto" panose="02000000000000000000"/>
                <a:cs typeface="Roboto" panose="02000000000000000000"/>
                <a:sym typeface="Roboto" panose="02000000000000000000"/>
              </a:rPr>
              <a:t>, Local engagement</a:t>
            </a:r>
          </a:p>
          <a:p>
            <a:pPr marL="596900" lvl="1" indent="0" algn="l" rtl="0">
              <a:spcBef>
                <a:spcPts val="0"/>
              </a:spcBef>
              <a:spcAft>
                <a:spcPts val="0"/>
              </a:spcAft>
              <a:buSzPts val="1400"/>
              <a:buFont typeface="Roboto" panose="02000000000000000000"/>
              <a:buNone/>
            </a:pPr>
            <a:endParaRPr sz="2800">
              <a:latin typeface="Roboto" panose="02000000000000000000"/>
              <a:ea typeface="Roboto" panose="02000000000000000000"/>
              <a:cs typeface="Roboto" panose="02000000000000000000"/>
              <a:sym typeface="Roboto" panose="02000000000000000000"/>
            </a:endParaRPr>
          </a:p>
          <a:p>
            <a:pPr marL="457200" lvl="0" indent="-317500" algn="l" rtl="0">
              <a:spcBef>
                <a:spcPts val="0"/>
              </a:spcBef>
              <a:spcAft>
                <a:spcPts val="0"/>
              </a:spcAft>
              <a:buSzPts val="14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Discuss</a:t>
            </a:r>
            <a:r>
              <a:rPr lang="en-US" altLang="en-GB">
                <a:latin typeface="Roboto" panose="02000000000000000000"/>
                <a:ea typeface="Roboto" panose="02000000000000000000"/>
                <a:cs typeface="Roboto" panose="02000000000000000000"/>
                <a:sym typeface="Roboto" panose="02000000000000000000"/>
              </a:rPr>
              <a:t>/coordinate contractor</a:t>
            </a:r>
            <a:r>
              <a:rPr lang="en-GB">
                <a:latin typeface="Roboto" panose="02000000000000000000"/>
                <a:ea typeface="Roboto" panose="02000000000000000000"/>
                <a:cs typeface="Roboto" panose="02000000000000000000"/>
                <a:sym typeface="Roboto" panose="02000000000000000000"/>
              </a:rPr>
              <a:t> marketing</a:t>
            </a:r>
          </a:p>
          <a:p>
            <a:pPr marL="457200" lvl="0" indent="-317500" algn="l" rtl="0">
              <a:spcBef>
                <a:spcPts val="0"/>
              </a:spcBef>
              <a:spcAft>
                <a:spcPts val="0"/>
              </a:spcAft>
              <a:buSzPts val="1400"/>
              <a:buFont typeface="Roboto" panose="02000000000000000000"/>
              <a:buChar char="●"/>
            </a:pPr>
            <a:endParaRPr lang="en-GB">
              <a:latin typeface="Roboto" panose="02000000000000000000"/>
              <a:ea typeface="Roboto" panose="02000000000000000000"/>
              <a:cs typeface="Roboto" panose="02000000000000000000"/>
              <a:sym typeface="Roboto" panose="02000000000000000000"/>
            </a:endParaRPr>
          </a:p>
          <a:p>
            <a:pPr marL="457200" lvl="0" indent="-317500" algn="l" rtl="0">
              <a:spcBef>
                <a:spcPts val="0"/>
              </a:spcBef>
              <a:spcAft>
                <a:spcPts val="0"/>
              </a:spcAft>
              <a:buSzPts val="1400"/>
              <a:buFont typeface="Roboto" panose="02000000000000000000"/>
              <a:buChar char="●"/>
            </a:pPr>
            <a:r>
              <a:rPr lang="en-US" altLang="en-GB">
                <a:latin typeface="Roboto" panose="02000000000000000000"/>
                <a:ea typeface="Roboto" panose="02000000000000000000"/>
                <a:cs typeface="Roboto" panose="02000000000000000000"/>
                <a:sym typeface="Roboto" panose="02000000000000000000"/>
              </a:rPr>
              <a:t>Multifamily owner outreach</a:t>
            </a:r>
            <a:endParaRPr sz="2800">
              <a:latin typeface="Roboto" panose="02000000000000000000"/>
              <a:ea typeface="Roboto" panose="02000000000000000000"/>
              <a:cs typeface="Roboto" panose="02000000000000000000"/>
              <a:sym typeface="Roboto" panose="02000000000000000000"/>
            </a:endParaRPr>
          </a:p>
          <a:p>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21</a:t>
            </a:fld>
            <a:endParaRPr lang="en-US"/>
          </a:p>
        </p:txBody>
      </p:sp>
      <p:pic>
        <p:nvPicPr>
          <p:cNvPr id="102" name="Content Placeholder 101"/>
          <p:cNvPicPr>
            <a:picLocks noGrp="1" noChangeAspect="1"/>
          </p:cNvPicPr>
          <p:nvPr>
            <p:ph sz="half" idx="4294967295"/>
          </p:nvPr>
        </p:nvPicPr>
        <p:blipFill>
          <a:blip r:embed="rId2"/>
          <a:stretch>
            <a:fillRect/>
          </a:stretch>
        </p:blipFill>
        <p:spPr>
          <a:xfrm>
            <a:off x="9458325" y="118110"/>
            <a:ext cx="2733675" cy="781050"/>
          </a:xfrm>
          <a:prstGeom prst="rect">
            <a:avLst/>
          </a:prstGeom>
          <a:noFill/>
          <a:ln w="9525">
            <a:noFill/>
          </a:ln>
        </p:spPr>
      </p:pic>
      <p:sp>
        <p:nvSpPr>
          <p:cNvPr id="7" name="Date Placeholder 6"/>
          <p:cNvSpPr>
            <a:spLocks noGrp="1"/>
          </p:cNvSpPr>
          <p:nvPr>
            <p:ph type="dt" sz="half" idx="10"/>
          </p:nvPr>
        </p:nvSpPr>
        <p:spPr/>
        <p:txBody>
          <a:bodyPr/>
          <a:lstStyle/>
          <a:p>
            <a:r>
              <a:rPr lang="en-US"/>
              <a:t>June 24, 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972600" y="843800"/>
            <a:ext cx="10251600" cy="713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GB" sz="2855" b="1"/>
              <a:t>Customer Education</a:t>
            </a:r>
          </a:p>
        </p:txBody>
      </p:sp>
      <p:pic>
        <p:nvPicPr>
          <p:cNvPr id="391" name="Google Shape;391;p47"/>
          <p:cNvPicPr preferRelativeResize="0"/>
          <p:nvPr/>
        </p:nvPicPr>
        <p:blipFill>
          <a:blip r:embed="rId3"/>
          <a:stretch>
            <a:fillRect/>
          </a:stretch>
        </p:blipFill>
        <p:spPr>
          <a:xfrm>
            <a:off x="4578985" y="901700"/>
            <a:ext cx="4481195" cy="5692140"/>
          </a:xfrm>
          <a:prstGeom prst="rect">
            <a:avLst/>
          </a:prstGeom>
          <a:noFill/>
          <a:ln w="19050" cap="flat" cmpd="sng">
            <a:solidFill>
              <a:schemeClr val="dk2"/>
            </a:solidFill>
            <a:prstDash val="solid"/>
            <a:round/>
            <a:headEnd type="none" w="sm" len="sm"/>
            <a:tailEnd type="none" w="sm" len="sm"/>
          </a:ln>
        </p:spPr>
      </p:pic>
      <p:pic>
        <p:nvPicPr>
          <p:cNvPr id="102" name="Content Placeholder 101"/>
          <p:cNvPicPr>
            <a:picLocks noGrp="1" noChangeAspect="1"/>
          </p:cNvPicPr>
          <p:nvPr>
            <p:ph sz="half" idx="4294967295"/>
          </p:nvPr>
        </p:nvPicPr>
        <p:blipFill>
          <a:blip r:embed="rId4"/>
          <a:stretch>
            <a:fillRect/>
          </a:stretch>
        </p:blipFill>
        <p:spPr>
          <a:xfrm>
            <a:off x="9389110" y="899160"/>
            <a:ext cx="2733675" cy="781050"/>
          </a:xfrm>
          <a:prstGeom prst="rect">
            <a:avLst/>
          </a:prstGeom>
          <a:noFill/>
          <a:ln w="9525">
            <a:noFill/>
          </a:ln>
        </p:spPr>
      </p:pic>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301"/>
        <p:cNvGrpSpPr/>
        <p:nvPr/>
      </p:nvGrpSpPr>
      <p:grpSpPr>
        <a:xfrm>
          <a:off x="0" y="0"/>
          <a:ext cx="0" cy="0"/>
          <a:chOff x="0" y="0"/>
          <a:chExt cx="0" cy="0"/>
        </a:xfrm>
      </p:grpSpPr>
      <p:sp>
        <p:nvSpPr>
          <p:cNvPr id="302" name="Google Shape;302;p35"/>
          <p:cNvSpPr txBox="1">
            <a:spLocks noGrp="1"/>
          </p:cNvSpPr>
          <p:nvPr>
            <p:ph type="title"/>
          </p:nvPr>
        </p:nvSpPr>
        <p:spPr>
          <a:xfrm>
            <a:off x="631800" y="895100"/>
            <a:ext cx="11560000" cy="713600"/>
          </a:xfrm>
          <a:prstGeom prst="rect">
            <a:avLst/>
          </a:prstGeom>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None/>
            </a:pPr>
            <a:r>
              <a:rPr lang="en-US" altLang="en-GB" sz="2960" b="1"/>
              <a:t>LEAN S</a:t>
            </a:r>
            <a:r>
              <a:rPr lang="en-GB" sz="2960" b="1"/>
              <a:t>tatewide Client Services Center</a:t>
            </a:r>
            <a:r>
              <a:rPr lang="en-US" altLang="en-GB" sz="2960" b="1"/>
              <a:t> (SCSC)</a:t>
            </a:r>
          </a:p>
        </p:txBody>
      </p:sp>
      <p:sp>
        <p:nvSpPr>
          <p:cNvPr id="303" name="Google Shape;303;p35"/>
          <p:cNvSpPr txBox="1">
            <a:spLocks noGrp="1"/>
          </p:cNvSpPr>
          <p:nvPr>
            <p:ph type="sldNum" idx="12"/>
          </p:nvPr>
        </p:nvSpPr>
        <p:spPr>
          <a:xfrm>
            <a:off x="11381736" y="6333135"/>
            <a:ext cx="731600" cy="5248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GB" sz="1600"/>
              <a:t>23</a:t>
            </a:fld>
            <a:endParaRPr lang="en-GB" sz="1600"/>
          </a:p>
        </p:txBody>
      </p:sp>
      <p:pic>
        <p:nvPicPr>
          <p:cNvPr id="304" name="Google Shape;304;p35"/>
          <p:cNvPicPr preferRelativeResize="0"/>
          <p:nvPr/>
        </p:nvPicPr>
        <p:blipFill>
          <a:blip r:embed="rId3"/>
          <a:stretch>
            <a:fillRect/>
          </a:stretch>
        </p:blipFill>
        <p:spPr>
          <a:xfrm>
            <a:off x="6283787" y="2051216"/>
            <a:ext cx="5640580" cy="3885167"/>
          </a:xfrm>
          <a:prstGeom prst="rect">
            <a:avLst/>
          </a:prstGeom>
          <a:noFill/>
          <a:ln>
            <a:noFill/>
          </a:ln>
        </p:spPr>
      </p:pic>
      <p:sp>
        <p:nvSpPr>
          <p:cNvPr id="305" name="Google Shape;305;p35"/>
          <p:cNvSpPr txBox="1"/>
          <p:nvPr/>
        </p:nvSpPr>
        <p:spPr>
          <a:xfrm>
            <a:off x="673400" y="2051200"/>
            <a:ext cx="5610400" cy="3885200"/>
          </a:xfrm>
          <a:prstGeom prst="rect">
            <a:avLst/>
          </a:prstGeom>
          <a:noFill/>
          <a:ln>
            <a:noFill/>
          </a:ln>
        </p:spPr>
        <p:txBody>
          <a:bodyPr spcFirstLastPara="1" wrap="square" lIns="121900" tIns="121900" rIns="121900" bIns="121900" anchor="t" anchorCtr="0">
            <a:noAutofit/>
          </a:bodyPr>
          <a:lstStyle/>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CFP Leads are referred to SCSC through</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Weekly import of web submissions</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Connected phone trees </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SCSC will confirm eligibility and refer to an Implementing Agency for assessment (either HPC or CAP) </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SCSC accepts pre-scheduled leads from HPCs</a:t>
            </a:r>
          </a:p>
          <a:p>
            <a:pPr marL="457200" lvl="0" indent="-311150" algn="l" rtl="0">
              <a:spcBef>
                <a:spcPts val="0"/>
              </a:spcBef>
              <a:spcAft>
                <a:spcPts val="0"/>
              </a:spcAft>
              <a:buClr>
                <a:schemeClr val="dk2"/>
              </a:buClr>
              <a:buSzPts val="1300"/>
              <a:buFont typeface="Roboto" panose="02000000000000000000"/>
              <a:buChar char="●"/>
            </a:pPr>
            <a:r>
              <a:rPr lang="en-US" altLang="en-GB" sz="1735">
                <a:solidFill>
                  <a:schemeClr val="dk2"/>
                </a:solidFill>
                <a:latin typeface="Roboto" panose="02000000000000000000"/>
                <a:ea typeface="Roboto" panose="02000000000000000000"/>
                <a:cs typeface="Roboto" panose="02000000000000000000"/>
                <a:sym typeface="Roboto" panose="02000000000000000000"/>
              </a:rPr>
              <a:t>Statewide phone number</a:t>
            </a:r>
          </a:p>
          <a:p>
            <a:pPr marL="457200" lvl="0" indent="-311150" algn="l" rtl="0">
              <a:spcBef>
                <a:spcPts val="0"/>
              </a:spcBef>
              <a:spcAft>
                <a:spcPts val="0"/>
              </a:spcAft>
              <a:buClr>
                <a:schemeClr val="dk2"/>
              </a:buClr>
              <a:buSzPts val="1300"/>
              <a:buFont typeface="Roboto" panose="02000000000000000000"/>
              <a:buChar char="●"/>
            </a:pPr>
            <a:r>
              <a:rPr lang="en-US" altLang="en-GB" sz="1735">
                <a:solidFill>
                  <a:schemeClr val="dk2"/>
                </a:solidFill>
                <a:latin typeface="Roboto" panose="02000000000000000000"/>
                <a:ea typeface="Roboto" panose="02000000000000000000"/>
                <a:cs typeface="Roboto" panose="02000000000000000000"/>
                <a:sym typeface="Roboto" panose="02000000000000000000"/>
              </a:rPr>
              <a:t>Web sites</a:t>
            </a:r>
            <a:r>
              <a:rPr lang="en-GB" sz="1735">
                <a:solidFill>
                  <a:schemeClr val="dk2"/>
                </a:solidFill>
                <a:latin typeface="Roboto" panose="02000000000000000000"/>
                <a:ea typeface="Roboto" panose="02000000000000000000"/>
                <a:cs typeface="Roboto" panose="02000000000000000000"/>
                <a:sym typeface="Roboto" panose="02000000000000000000"/>
              </a:rPr>
              <a:t> </a:t>
            </a:r>
            <a:r>
              <a:rPr lang="en-US" altLang="en-GB" sz="1735">
                <a:solidFill>
                  <a:schemeClr val="dk2"/>
                </a:solidFill>
                <a:latin typeface="Roboto" panose="02000000000000000000"/>
                <a:ea typeface="Roboto" panose="02000000000000000000"/>
                <a:cs typeface="Roboto" panose="02000000000000000000"/>
                <a:sym typeface="Roboto" panose="02000000000000000000"/>
              </a:rPr>
              <a:t>(single-family, multi-family)</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SCSC Live Language Support:</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0" lvl="0" indent="0" algn="l" rtl="0">
              <a:spcBef>
                <a:spcPts val="0"/>
              </a:spcBef>
              <a:spcAft>
                <a:spcPts val="0"/>
              </a:spcAft>
              <a:buNone/>
            </a:pPr>
            <a:endParaRPr sz="1735">
              <a:solidFill>
                <a:schemeClr val="dk2"/>
              </a:solidFill>
              <a:latin typeface="Roboto" panose="02000000000000000000"/>
              <a:ea typeface="Roboto" panose="02000000000000000000"/>
              <a:cs typeface="Roboto" panose="02000000000000000000"/>
              <a:sym typeface="Roboto" panose="02000000000000000000"/>
            </a:endParaRPr>
          </a:p>
        </p:txBody>
      </p:sp>
      <p:sp>
        <p:nvSpPr>
          <p:cNvPr id="306" name="Google Shape;306;p35"/>
          <p:cNvSpPr txBox="1"/>
          <p:nvPr/>
        </p:nvSpPr>
        <p:spPr>
          <a:xfrm>
            <a:off x="673400" y="4921183"/>
            <a:ext cx="2869200" cy="1761200"/>
          </a:xfrm>
          <a:prstGeom prst="rect">
            <a:avLst/>
          </a:prstGeom>
          <a:noFill/>
          <a:ln>
            <a:noFill/>
          </a:ln>
        </p:spPr>
        <p:txBody>
          <a:bodyPr spcFirstLastPara="1" wrap="square" lIns="121900" tIns="121900" rIns="121900" bIns="121900" anchor="t" anchorCtr="0">
            <a:noAutofit/>
          </a:bodyPr>
          <a:lstStyle/>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English</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French</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Haitian Creole</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914400" lvl="1"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Japanese</a:t>
            </a:r>
            <a:endParaRPr sz="1735">
              <a:solidFill>
                <a:schemeClr val="dk2"/>
              </a:solidFill>
              <a:latin typeface="Roboto" panose="02000000000000000000"/>
              <a:ea typeface="Roboto" panose="02000000000000000000"/>
              <a:cs typeface="Roboto" panose="02000000000000000000"/>
              <a:sym typeface="Roboto" panose="02000000000000000000"/>
            </a:endParaRPr>
          </a:p>
        </p:txBody>
      </p:sp>
      <p:sp>
        <p:nvSpPr>
          <p:cNvPr id="307" name="Google Shape;307;p35"/>
          <p:cNvSpPr txBox="1"/>
          <p:nvPr/>
        </p:nvSpPr>
        <p:spPr>
          <a:xfrm>
            <a:off x="3263233" y="4847523"/>
            <a:ext cx="2646800" cy="1761200"/>
          </a:xfrm>
          <a:prstGeom prst="rect">
            <a:avLst/>
          </a:prstGeom>
          <a:noFill/>
          <a:ln>
            <a:noFill/>
          </a:ln>
        </p:spPr>
        <p:txBody>
          <a:bodyPr spcFirstLastPara="1" wrap="square" lIns="121900" tIns="121900" rIns="121900" bIns="121900" anchor="t" anchorCtr="0">
            <a:noAutofit/>
          </a:bodyPr>
          <a:lstStyle/>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Korean</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Mandarin</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Portuguese</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Spanish</a:t>
            </a:r>
            <a:endParaRPr sz="1735">
              <a:solidFill>
                <a:schemeClr val="dk2"/>
              </a:solidFill>
              <a:latin typeface="Roboto" panose="02000000000000000000"/>
              <a:ea typeface="Roboto" panose="02000000000000000000"/>
              <a:cs typeface="Roboto" panose="02000000000000000000"/>
              <a:sym typeface="Roboto" panose="02000000000000000000"/>
            </a:endParaRPr>
          </a:p>
          <a:p>
            <a:pPr marL="457200" lvl="0" indent="-311150" algn="l" rtl="0">
              <a:spcBef>
                <a:spcPts val="0"/>
              </a:spcBef>
              <a:spcAft>
                <a:spcPts val="0"/>
              </a:spcAft>
              <a:buClr>
                <a:schemeClr val="dk2"/>
              </a:buClr>
              <a:buSzPts val="1300"/>
              <a:buFont typeface="Roboto" panose="02000000000000000000"/>
              <a:buChar char="○"/>
            </a:pPr>
            <a:r>
              <a:rPr lang="en-GB" sz="1735">
                <a:solidFill>
                  <a:schemeClr val="dk2"/>
                </a:solidFill>
                <a:latin typeface="Roboto" panose="02000000000000000000"/>
                <a:ea typeface="Roboto" panose="02000000000000000000"/>
                <a:cs typeface="Roboto" panose="02000000000000000000"/>
                <a:sym typeface="Roboto" panose="02000000000000000000"/>
              </a:rPr>
              <a:t>Vietnamese</a:t>
            </a:r>
            <a:endParaRPr sz="1735">
              <a:solidFill>
                <a:schemeClr val="dk2"/>
              </a:solidFill>
              <a:latin typeface="Roboto" panose="02000000000000000000"/>
              <a:ea typeface="Roboto" panose="02000000000000000000"/>
              <a:cs typeface="Roboto" panose="02000000000000000000"/>
              <a:sym typeface="Roboto" panose="02000000000000000000"/>
            </a:endParaRPr>
          </a:p>
        </p:txBody>
      </p:sp>
      <p:sp>
        <p:nvSpPr>
          <p:cNvPr id="3" name="Footer Placeholder 2"/>
          <p:cNvSpPr>
            <a:spLocks noGrp="1"/>
          </p:cNvSpPr>
          <p:nvPr>
            <p:ph type="ftr" sz="quarter" idx="11"/>
          </p:nvPr>
        </p:nvSpPr>
        <p:spPr/>
        <p:txBody>
          <a:bodyPr/>
          <a:lstStyle/>
          <a:p>
            <a:r>
              <a:rPr lang="en-US"/>
              <a:t>JERROLD OPPENHEIM, LOW-INCOME ENERGY BURDEN PRESENTATION TO DPU 24-15 TECH SESSSION</a:t>
            </a:r>
          </a:p>
        </p:txBody>
      </p:sp>
      <p:pic>
        <p:nvPicPr>
          <p:cNvPr id="102" name="Content Placeholder 101"/>
          <p:cNvPicPr>
            <a:picLocks noGrp="1" noChangeAspect="1"/>
          </p:cNvPicPr>
          <p:nvPr>
            <p:ph sz="half" idx="4294967295"/>
          </p:nvPr>
        </p:nvPicPr>
        <p:blipFill>
          <a:blip r:embed="rId4"/>
          <a:stretch>
            <a:fillRect/>
          </a:stretch>
        </p:blipFill>
        <p:spPr>
          <a:xfrm>
            <a:off x="9458325" y="0"/>
            <a:ext cx="2733675" cy="781050"/>
          </a:xfrm>
          <a:prstGeom prst="rect">
            <a:avLst/>
          </a:prstGeom>
          <a:noFill/>
          <a:ln w="9525">
            <a:noFill/>
          </a:ln>
        </p:spPr>
      </p:pic>
      <p:sp>
        <p:nvSpPr>
          <p:cNvPr id="4" name="Date Placeholder 3"/>
          <p:cNvSpPr>
            <a:spLocks noGrp="1"/>
          </p:cNvSpPr>
          <p:nvPr>
            <p:ph type="dt" sz="half" idx="10"/>
          </p:nvPr>
        </p:nvSpPr>
        <p:spPr/>
        <p:txBody>
          <a:bodyPr/>
          <a:lstStyle/>
          <a:p>
            <a:r>
              <a:rPr lang="en-US"/>
              <a:t>June 24,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5760"/>
          </a:xfrm>
        </p:spPr>
        <p:txBody>
          <a:bodyPr/>
          <a:lstStyle/>
          <a:p>
            <a:pPr algn="ctr"/>
            <a:r>
              <a:rPr lang="en-US" b="1">
                <a:sym typeface="+mn-ea"/>
              </a:rPr>
              <a:t>VERIFICATION AND ENROLLMENT </a:t>
            </a:r>
            <a:endParaRPr lang="en-US" b="1"/>
          </a:p>
        </p:txBody>
      </p:sp>
      <p:sp>
        <p:nvSpPr>
          <p:cNvPr id="3" name="Content Placeholder 2"/>
          <p:cNvSpPr>
            <a:spLocks noGrp="1"/>
          </p:cNvSpPr>
          <p:nvPr>
            <p:ph idx="1"/>
          </p:nvPr>
        </p:nvSpPr>
        <p:spPr>
          <a:xfrm>
            <a:off x="838200" y="1412875"/>
            <a:ext cx="10515600" cy="5309235"/>
          </a:xfrm>
        </p:spPr>
        <p:txBody>
          <a:bodyPr>
            <a:noAutofit/>
          </a:bodyPr>
          <a:lstStyle/>
          <a:p>
            <a:pPr marL="0" indent="0">
              <a:buNone/>
            </a:pPr>
            <a:r>
              <a:rPr lang="en-US" sz="2800" b="1"/>
              <a:t>Eligibility</a:t>
            </a:r>
            <a:r>
              <a:rPr lang="en-US" sz="2800"/>
              <a:t> (Income Verification, Program Enrollment)</a:t>
            </a:r>
          </a:p>
          <a:p>
            <a:pPr marL="0" indent="0">
              <a:buNone/>
            </a:pPr>
            <a:r>
              <a:rPr lang="en-US" sz="2800" b="1"/>
              <a:t>EE</a:t>
            </a:r>
            <a:r>
              <a:rPr lang="en-US" sz="2800"/>
              <a:t>: on Discount Rate</a:t>
            </a:r>
          </a:p>
          <a:p>
            <a:pPr marL="0" lvl="1" indent="457200">
              <a:buNone/>
            </a:pPr>
            <a:r>
              <a:rPr lang="en-US" sz="2800">
                <a:sym typeface="+mn-ea"/>
              </a:rPr>
              <a:t>Multi family: 50% of tenants &lt;60% AMI</a:t>
            </a:r>
            <a:endParaRPr lang="en-US" sz="2800"/>
          </a:p>
          <a:p>
            <a:pPr marL="0" indent="457200">
              <a:buNone/>
            </a:pPr>
            <a:endParaRPr lang="en-US" sz="2800"/>
          </a:p>
          <a:p>
            <a:pPr marL="0" lvl="1" indent="0">
              <a:buNone/>
            </a:pPr>
            <a:r>
              <a:rPr lang="en-US" sz="2800" b="1">
                <a:sym typeface="+mn-ea"/>
              </a:rPr>
              <a:t>Discount Rate</a:t>
            </a:r>
            <a:r>
              <a:rPr lang="en-US" sz="2800">
                <a:sym typeface="+mn-ea"/>
              </a:rPr>
              <a:t> (c. 164, sec. 1F(4)(i)</a:t>
            </a:r>
            <a:endParaRPr lang="en-US" sz="2800">
              <a:highlight>
                <a:srgbClr val="00FF00"/>
              </a:highlight>
              <a:sym typeface="+mn-ea"/>
            </a:endParaRPr>
          </a:p>
          <a:p>
            <a:pPr marL="457200" lvl="1" indent="-457200"/>
            <a:r>
              <a:rPr lang="en-US" sz="2800"/>
              <a:t>Public benefit w/income screen at or &lt;60% SMI - see categorical list (income screened by benefit agency, </a:t>
            </a:r>
            <a:r>
              <a:rPr lang="en-US" sz="2800">
                <a:sym typeface="+mn-ea"/>
              </a:rPr>
              <a:t>opt-out </a:t>
            </a:r>
            <a:r>
              <a:rPr lang="en-US" sz="2800"/>
              <a:t>enrollment automated)</a:t>
            </a:r>
          </a:p>
          <a:p>
            <a:r>
              <a:rPr lang="en-US" sz="2800"/>
              <a:t>    </a:t>
            </a:r>
            <a:r>
              <a:rPr lang="en-US" sz="2800" i="1"/>
              <a:t>Eligible</a:t>
            </a:r>
            <a:r>
              <a:rPr lang="en-US" sz="2800"/>
              <a:t> for LIHEAP (SCSC, in development) -- see chart</a:t>
            </a:r>
          </a:p>
          <a:p>
            <a:r>
              <a:rPr lang="en-US" sz="2800"/>
              <a:t>    Proof of income to utility (utilities; SCSC, in development)  </a:t>
            </a:r>
          </a:p>
        </p:txBody>
      </p:sp>
      <p:sp>
        <p:nvSpPr>
          <p:cNvPr id="4" name="Slide Number Placeholder 3"/>
          <p:cNvSpPr>
            <a:spLocks noGrp="1"/>
          </p:cNvSpPr>
          <p:nvPr>
            <p:ph type="sldNum" sz="quarter" idx="12"/>
          </p:nvPr>
        </p:nvSpPr>
        <p:spPr/>
        <p:txBody>
          <a:bodyPr/>
          <a:lstStyle/>
          <a:p>
            <a:fld id="{9B618960-8005-486C-9A75-10CB2AAC16F9}" type="slidenum">
              <a:rPr lang="en-US" smtClean="0"/>
              <a:t>3</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104" name="Picture 103"/>
          <p:cNvPicPr/>
          <p:nvPr/>
        </p:nvPicPr>
        <p:blipFill>
          <a:blip r:embed="rId2"/>
          <a:stretch>
            <a:fillRect/>
          </a:stretch>
        </p:blipFill>
        <p:spPr>
          <a:xfrm>
            <a:off x="9458008" y="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83590"/>
            <a:ext cx="10515600" cy="907415"/>
          </a:xfrm>
        </p:spPr>
        <p:txBody>
          <a:bodyPr/>
          <a:lstStyle/>
          <a:p>
            <a:pPr algn="ctr"/>
            <a:r>
              <a:rPr lang="en-US" b="1">
                <a:sym typeface="+mn-ea"/>
              </a:rPr>
              <a:t>VERIFICATION AND ENROLLMENT continued</a:t>
            </a:r>
            <a:endParaRPr lang="en-US"/>
          </a:p>
        </p:txBody>
      </p:sp>
      <p:sp>
        <p:nvSpPr>
          <p:cNvPr id="3" name="Content Placeholder 2"/>
          <p:cNvSpPr>
            <a:spLocks noGrp="1"/>
          </p:cNvSpPr>
          <p:nvPr>
            <p:ph idx="1"/>
          </p:nvPr>
        </p:nvSpPr>
        <p:spPr/>
        <p:txBody>
          <a:bodyPr>
            <a:normAutofit/>
          </a:bodyPr>
          <a:lstStyle/>
          <a:p>
            <a:r>
              <a:rPr lang="en-US">
                <a:sym typeface="+mn-ea"/>
              </a:rPr>
              <a:t> </a:t>
            </a:r>
            <a:r>
              <a:rPr lang="en-US" sz="3200" b="1">
                <a:sym typeface="+mn-ea"/>
              </a:rPr>
              <a:t>Arrearage Management</a:t>
            </a:r>
            <a:r>
              <a:rPr lang="en-US" sz="3200">
                <a:sym typeface="+mn-ea"/>
              </a:rPr>
              <a:t> - requirements, benefits, disqualifications vary by utility</a:t>
            </a:r>
            <a:endParaRPr sz="3200" dirty="0">
              <a:latin typeface="Roboto" panose="02000000000000000000"/>
              <a:ea typeface="Roboto" panose="02000000000000000000"/>
              <a:cs typeface="Roboto" panose="02000000000000000000"/>
              <a:sym typeface="Roboto" panose="02000000000000000000"/>
            </a:endParaRPr>
          </a:p>
          <a:p>
            <a:pPr lvl="1"/>
            <a:r>
              <a:rPr lang="en-US" sz="3200">
                <a:sym typeface="+mn-ea"/>
              </a:rPr>
              <a:t>On discount rate</a:t>
            </a:r>
          </a:p>
          <a:p>
            <a:pPr lvl="1"/>
            <a:r>
              <a:rPr lang="en-US" sz="3200">
                <a:sym typeface="+mn-ea"/>
              </a:rPr>
              <a:t>Some automatic enrollment</a:t>
            </a:r>
            <a:endParaRPr lang="en-US" sz="3200"/>
          </a:p>
          <a:p>
            <a:pPr lvl="1"/>
            <a:r>
              <a:rPr lang="en-US" sz="3200">
                <a:sym typeface="+mn-ea"/>
              </a:rPr>
              <a:t>Generally requires $300 arrears 60 days overdue </a:t>
            </a:r>
          </a:p>
          <a:p>
            <a:pPr lvl="1"/>
            <a:r>
              <a:rPr lang="en-US" sz="3200">
                <a:sym typeface="+mn-ea"/>
              </a:rPr>
              <a:t>Payment plan duration and down payment </a:t>
            </a:r>
          </a:p>
          <a:p>
            <a:r>
              <a:rPr lang="en-US" altLang="en-GB" sz="3200" dirty="0">
                <a:latin typeface="Roboto" panose="02000000000000000000"/>
                <a:ea typeface="Roboto" panose="02000000000000000000"/>
                <a:cs typeface="Roboto" panose="02000000000000000000"/>
                <a:sym typeface="Roboto" panose="02000000000000000000"/>
              </a:rPr>
              <a:t>U</a:t>
            </a:r>
            <a:r>
              <a:rPr lang="en-GB" sz="3200" dirty="0">
                <a:latin typeface="Roboto" panose="02000000000000000000"/>
                <a:ea typeface="Roboto" panose="02000000000000000000"/>
                <a:cs typeface="Roboto" panose="02000000000000000000"/>
                <a:sym typeface="Roboto" panose="02000000000000000000"/>
              </a:rPr>
              <a:t>tility reduce</a:t>
            </a:r>
            <a:r>
              <a:rPr lang="en-US" altLang="en-GB" sz="3200" dirty="0">
                <a:latin typeface="Roboto" panose="02000000000000000000"/>
                <a:ea typeface="Roboto" panose="02000000000000000000"/>
                <a:cs typeface="Roboto" panose="02000000000000000000"/>
                <a:sym typeface="Roboto" panose="02000000000000000000"/>
              </a:rPr>
              <a:t>s</a:t>
            </a:r>
            <a:r>
              <a:rPr lang="en-GB" sz="3200" dirty="0">
                <a:latin typeface="Roboto" panose="02000000000000000000"/>
                <a:ea typeface="Roboto" panose="02000000000000000000"/>
                <a:cs typeface="Roboto" panose="02000000000000000000"/>
                <a:sym typeface="Roboto" panose="02000000000000000000"/>
              </a:rPr>
              <a:t> an additional portion of outstanding bal</a:t>
            </a:r>
            <a:r>
              <a:rPr lang="en-US" altLang="en-GB" sz="3200" dirty="0">
                <a:latin typeface="Roboto" panose="02000000000000000000"/>
                <a:ea typeface="Roboto" panose="02000000000000000000"/>
                <a:cs typeface="Roboto" panose="02000000000000000000"/>
                <a:sym typeface="Roboto" panose="02000000000000000000"/>
              </a:rPr>
              <a:t>ance with each payment</a:t>
            </a:r>
            <a:r>
              <a:rPr lang="en-GB" sz="3200" dirty="0">
                <a:latin typeface="Roboto" panose="02000000000000000000"/>
                <a:ea typeface="Roboto" panose="02000000000000000000"/>
                <a:cs typeface="Roboto" panose="02000000000000000000"/>
                <a:sym typeface="Roboto" panose="02000000000000000000"/>
              </a:rPr>
              <a:t> </a:t>
            </a:r>
          </a:p>
          <a:p>
            <a:pPr marL="457200" lvl="0" indent="0" algn="l" rtl="0">
              <a:lnSpc>
                <a:spcPct val="100000"/>
              </a:lnSpc>
              <a:spcBef>
                <a:spcPts val="0"/>
              </a:spcBef>
              <a:spcAft>
                <a:spcPts val="0"/>
              </a:spcAft>
              <a:buNone/>
            </a:pPr>
            <a:endParaRPr dirty="0">
              <a:latin typeface="Roboto" panose="02000000000000000000"/>
              <a:ea typeface="Roboto" panose="02000000000000000000"/>
              <a:cs typeface="Roboto" panose="02000000000000000000"/>
              <a:sym typeface="Roboto" panose="02000000000000000000"/>
            </a:endParaRPr>
          </a:p>
          <a:p>
            <a:endParaRPr lang="en-US"/>
          </a:p>
          <a:p>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4</a:t>
            </a:fld>
            <a:endParaRPr lang="en-US"/>
          </a:p>
        </p:txBody>
      </p:sp>
      <p:pic>
        <p:nvPicPr>
          <p:cNvPr id="102" name="Content Placeholder 101"/>
          <p:cNvPicPr>
            <a:picLocks noGrp="1" noChangeAspect="1"/>
          </p:cNvPicPr>
          <p:nvPr>
            <p:ph sz="half" idx="4294967295"/>
          </p:nvPr>
        </p:nvPicPr>
        <p:blipFill>
          <a:blip r:embed="rId3"/>
          <a:stretch>
            <a:fillRect/>
          </a:stretch>
        </p:blipFill>
        <p:spPr>
          <a:xfrm>
            <a:off x="9458325" y="11811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Categorical Eligibility for Discount</a:t>
            </a:r>
          </a:p>
        </p:txBody>
      </p:sp>
      <p:sp>
        <p:nvSpPr>
          <p:cNvPr id="7" name="Content Placeholder 6"/>
          <p:cNvSpPr>
            <a:spLocks noGrp="1"/>
          </p:cNvSpPr>
          <p:nvPr>
            <p:ph sz="half" idx="1"/>
          </p:nvPr>
        </p:nvSpPr>
        <p:spPr/>
        <p:txBody>
          <a:bodyPr>
            <a:normAutofit/>
          </a:bodyPr>
          <a:lstStyle/>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Low Income Home Energy Assistance Program (LIHEAP)/Fuel Assistance</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Supplemental Security Income (SSI)</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MassHealth – Basic or Standard</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Emergency Assistance for the Elderly, Disabled &amp; Children (EAEDC)</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Public or Subsidized Housing</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Transitional Aid to Families with Dependent Children (TAFDC)</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Head Start</a:t>
            </a:r>
            <a:endParaRPr sz="222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292100" algn="l" rtl="0">
              <a:spcBef>
                <a:spcPts val="0"/>
              </a:spcBef>
              <a:spcAft>
                <a:spcPts val="0"/>
              </a:spcAft>
              <a:buSzPts val="1000"/>
              <a:buFont typeface="Roboto" panose="02000000000000000000"/>
              <a:buChar char="●"/>
            </a:pPr>
            <a:r>
              <a:rPr lang="en-GB" sz="2220" dirty="0">
                <a:solidFill>
                  <a:srgbClr val="000000"/>
                </a:solidFill>
                <a:latin typeface="Roboto" panose="02000000000000000000"/>
                <a:ea typeface="Roboto" panose="02000000000000000000"/>
                <a:cs typeface="Roboto" panose="02000000000000000000"/>
                <a:sym typeface="Roboto" panose="02000000000000000000"/>
              </a:rPr>
              <a:t>Veterans’ Service Benefits (Chapter 115) </a:t>
            </a:r>
            <a:endParaRPr sz="2220" dirty="0">
              <a:latin typeface="Roboto" panose="02000000000000000000"/>
              <a:ea typeface="Roboto" panose="02000000000000000000"/>
              <a:cs typeface="Roboto" panose="02000000000000000000"/>
              <a:sym typeface="Roboto" panose="02000000000000000000"/>
            </a:endParaRPr>
          </a:p>
          <a:p>
            <a:endParaRPr lang="en-US" sz="2220"/>
          </a:p>
        </p:txBody>
      </p:sp>
      <p:sp>
        <p:nvSpPr>
          <p:cNvPr id="8" name="Content Placeholder 7"/>
          <p:cNvSpPr>
            <a:spLocks noGrp="1"/>
          </p:cNvSpPr>
          <p:nvPr>
            <p:ph sz="half" idx="2"/>
          </p:nvPr>
        </p:nvSpPr>
        <p:spPr/>
        <p:txBody>
          <a:bodyPr>
            <a:normAutofit fontScale="70000"/>
          </a:bodyPr>
          <a:lstStyle/>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Supplemental Nutrition Assistance Program (SNAP/Food Stamps)</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Veterans Dependency &amp; Indemnity Compensation (DIC) Surviving Parent or Spouse</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School Breakfast/Lunch Program</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Veterans Non-Service Disability Pension</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Commonwealth Care Plan Types 1, 2 or 3A</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Health Safety Net Plan – Primary or Secondary (Not Partial)</a:t>
            </a:r>
            <a:endParaRPr>
              <a:latin typeface="Roboto" panose="02000000000000000000"/>
              <a:ea typeface="Roboto" panose="02000000000000000000"/>
              <a:cs typeface="Roboto" panose="02000000000000000000"/>
              <a:sym typeface="Roboto" panose="02000000000000000000"/>
            </a:endParaRPr>
          </a:p>
          <a:p>
            <a:pPr marL="457200" lvl="0" indent="-292100" algn="l" rtl="0">
              <a:lnSpc>
                <a:spcPct val="115000"/>
              </a:lnSpc>
              <a:spcBef>
                <a:spcPts val="0"/>
              </a:spcBef>
              <a:spcAft>
                <a:spcPts val="0"/>
              </a:spcAft>
              <a:buSzPts val="1000"/>
              <a:buFont typeface="Roboto" panose="02000000000000000000"/>
              <a:buChar char="●"/>
            </a:pPr>
            <a:r>
              <a:rPr lang="en-GB">
                <a:latin typeface="Roboto" panose="02000000000000000000"/>
                <a:ea typeface="Roboto" panose="02000000000000000000"/>
                <a:cs typeface="Roboto" panose="02000000000000000000"/>
                <a:sym typeface="Roboto" panose="02000000000000000000"/>
              </a:rPr>
              <a:t>Women, Infants &amp; Children (WIC) Nutritional Program</a:t>
            </a:r>
            <a:endParaRPr>
              <a:latin typeface="Roboto" panose="02000000000000000000"/>
              <a:ea typeface="Roboto" panose="02000000000000000000"/>
              <a:cs typeface="Roboto" panose="02000000000000000000"/>
              <a:sym typeface="Roboto" panose="02000000000000000000"/>
            </a:endParaRPr>
          </a:p>
          <a:p>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5</a:t>
            </a:fld>
            <a:endParaRPr lang="en-US"/>
          </a:p>
        </p:txBody>
      </p:sp>
      <p:pic>
        <p:nvPicPr>
          <p:cNvPr id="105" name="Picture 104"/>
          <p:cNvPicPr/>
          <p:nvPr/>
        </p:nvPicPr>
        <p:blipFill>
          <a:blip r:embed="rId2"/>
          <a:stretch>
            <a:fillRect/>
          </a:stretch>
        </p:blipFill>
        <p:spPr>
          <a:xfrm>
            <a:off x="9458008" y="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7380"/>
            <a:ext cx="10515600" cy="1063625"/>
          </a:xfrm>
        </p:spPr>
        <p:txBody>
          <a:bodyPr/>
          <a:lstStyle/>
          <a:p>
            <a:pPr algn="ctr"/>
            <a:r>
              <a:rPr lang="en-US" b="1"/>
              <a:t>LIHEAP ELIGIBILITY AND BENEFITS FY2024</a:t>
            </a:r>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6</a:t>
            </a:fld>
            <a:endParaRPr lang="en-US"/>
          </a:p>
        </p:txBody>
      </p:sp>
      <p:pic>
        <p:nvPicPr>
          <p:cNvPr id="9" name="Content Placeholder 8"/>
          <p:cNvPicPr>
            <a:picLocks noGrp="1" noChangeAspect="1"/>
          </p:cNvPicPr>
          <p:nvPr>
            <p:ph sz="half" idx="1"/>
          </p:nvPr>
        </p:nvPicPr>
        <p:blipFill>
          <a:blip r:embed="rId2"/>
          <a:stretch>
            <a:fillRect/>
          </a:stretch>
        </p:blipFill>
        <p:spPr>
          <a:xfrm>
            <a:off x="168275" y="1503045"/>
            <a:ext cx="6804025" cy="4853305"/>
          </a:xfrm>
          <a:prstGeom prst="rect">
            <a:avLst/>
          </a:prstGeom>
        </p:spPr>
      </p:pic>
      <p:pic>
        <p:nvPicPr>
          <p:cNvPr id="10" name="Content Placeholder 9"/>
          <p:cNvPicPr>
            <a:picLocks noGrp="1" noChangeAspect="1"/>
          </p:cNvPicPr>
          <p:nvPr>
            <p:ph sz="half" idx="2"/>
          </p:nvPr>
        </p:nvPicPr>
        <p:blipFill>
          <a:blip r:embed="rId3"/>
          <a:stretch>
            <a:fillRect/>
          </a:stretch>
        </p:blipFill>
        <p:spPr>
          <a:xfrm>
            <a:off x="7010400" y="3908425"/>
            <a:ext cx="5314950" cy="2447925"/>
          </a:xfrm>
          <a:prstGeom prst="rect">
            <a:avLst/>
          </a:prstGeom>
        </p:spPr>
      </p:pic>
      <p:pic>
        <p:nvPicPr>
          <p:cNvPr id="106" name="Picture 105"/>
          <p:cNvPicPr/>
          <p:nvPr/>
        </p:nvPicPr>
        <p:blipFill>
          <a:blip r:embed="rId4"/>
          <a:stretch>
            <a:fillRect/>
          </a:stretch>
        </p:blipFill>
        <p:spPr>
          <a:xfrm>
            <a:off x="9458008" y="0"/>
            <a:ext cx="2733675" cy="781050"/>
          </a:xfrm>
          <a:prstGeom prst="rect">
            <a:avLst/>
          </a:prstGeom>
          <a:noFill/>
          <a:ln w="9525">
            <a:noFill/>
          </a:ln>
        </p:spPr>
      </p:pic>
      <p:sp>
        <p:nvSpPr>
          <p:cNvPr id="11" name="Date Placeholder 10"/>
          <p:cNvSpPr>
            <a:spLocks noGrp="1"/>
          </p:cNvSpPr>
          <p:nvPr>
            <p:ph type="dt" sz="half" idx="10"/>
          </p:nvPr>
        </p:nvSpPr>
        <p:spPr/>
        <p:txBody>
          <a:bodyPr/>
          <a:lstStyle/>
          <a:p>
            <a:r>
              <a:rPr lang="en-US"/>
              <a:t>June 24, 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ENROLLMENT</a:t>
            </a:r>
          </a:p>
        </p:txBody>
      </p:sp>
      <p:sp>
        <p:nvSpPr>
          <p:cNvPr id="3" name="Content Placeholder 2"/>
          <p:cNvSpPr>
            <a:spLocks noGrp="1"/>
          </p:cNvSpPr>
          <p:nvPr>
            <p:ph sz="half" idx="1"/>
          </p:nvPr>
        </p:nvSpPr>
        <p:spPr/>
        <p:txBody>
          <a:bodyPr>
            <a:normAutofit lnSpcReduction="10000"/>
          </a:bodyPr>
          <a:lstStyle/>
          <a:p>
            <a:r>
              <a:rPr lang="en-US" sz="3600"/>
              <a:t>LIHEAP (FY 2023, EOHLC): </a:t>
            </a:r>
          </a:p>
          <a:p>
            <a:pPr marL="0" indent="0">
              <a:buNone/>
            </a:pPr>
            <a:r>
              <a:rPr lang="en-US" sz="3600" b="1">
                <a:solidFill>
                  <a:srgbClr val="FF0000"/>
                </a:solidFill>
              </a:rPr>
              <a:t>201,492</a:t>
            </a:r>
            <a:r>
              <a:rPr lang="en-US" sz="3600"/>
              <a:t> Households</a:t>
            </a:r>
          </a:p>
          <a:p>
            <a:endParaRPr lang="en-US" sz="3600"/>
          </a:p>
          <a:p>
            <a:pPr>
              <a:buFont typeface="Arial" panose="020B0604020202020204" pitchFamily="34" charset="0"/>
              <a:buChar char="•"/>
            </a:pPr>
            <a:r>
              <a:rPr lang="en-US" sz="3600"/>
              <a:t>Electric Discount Rate (Q1 2024, NCLC: compiled from utilities): </a:t>
            </a:r>
          </a:p>
          <a:p>
            <a:pPr marL="0" indent="0">
              <a:buFont typeface="Arial" panose="020B0604020202020204" pitchFamily="34" charset="0"/>
              <a:buNone/>
            </a:pPr>
            <a:r>
              <a:rPr lang="en-US" sz="3600" b="1">
                <a:solidFill>
                  <a:srgbClr val="FF0000"/>
                </a:solidFill>
              </a:rPr>
              <a:t>319,554</a:t>
            </a:r>
            <a:r>
              <a:rPr lang="en-US" sz="3600"/>
              <a:t> Households</a:t>
            </a:r>
          </a:p>
          <a:p>
            <a:pPr marL="0" indent="0">
              <a:buFont typeface="Arial" panose="020B0604020202020204" pitchFamily="34" charset="0"/>
              <a:buNone/>
            </a:pPr>
            <a:r>
              <a:rPr lang="en-US" sz="3600"/>
              <a:t>(+ 19% from 2017 Q4)</a:t>
            </a:r>
          </a:p>
          <a:p>
            <a:endParaRPr lang="en-US" sz="3600"/>
          </a:p>
          <a:p>
            <a:endParaRPr lang="en-US" sz="3600"/>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sp>
        <p:nvSpPr>
          <p:cNvPr id="6" name="Slide Number Placeholder 5"/>
          <p:cNvSpPr>
            <a:spLocks noGrp="1"/>
          </p:cNvSpPr>
          <p:nvPr>
            <p:ph type="sldNum" sz="quarter" idx="12"/>
          </p:nvPr>
        </p:nvSpPr>
        <p:spPr/>
        <p:txBody>
          <a:bodyPr/>
          <a:lstStyle/>
          <a:p>
            <a:fld id="{9B618960-8005-486C-9A75-10CB2AAC16F9}" type="slidenum">
              <a:rPr lang="en-US" smtClean="0"/>
              <a:t>7</a:t>
            </a:fld>
            <a:endParaRPr lang="en-US"/>
          </a:p>
        </p:txBody>
      </p:sp>
      <p:pic>
        <p:nvPicPr>
          <p:cNvPr id="107" name="Content Placeholder 106"/>
          <p:cNvPicPr>
            <a:picLocks noGrp="1" noChangeAspect="1"/>
          </p:cNvPicPr>
          <p:nvPr>
            <p:ph sz="half" idx="2"/>
          </p:nvPr>
        </p:nvPicPr>
        <p:blipFill>
          <a:blip r:embed="rId2"/>
          <a:stretch>
            <a:fillRect/>
          </a:stretch>
        </p:blipFill>
        <p:spPr>
          <a:xfrm>
            <a:off x="9458325" y="0"/>
            <a:ext cx="2733675" cy="781050"/>
          </a:xfrm>
          <a:prstGeom prst="rect">
            <a:avLst/>
          </a:prstGeom>
          <a:noFill/>
          <a:ln w="9525">
            <a:noFill/>
          </a:ln>
        </p:spPr>
      </p:pic>
      <p:sp>
        <p:nvSpPr>
          <p:cNvPr id="8" name="Date Placeholder 7"/>
          <p:cNvSpPr>
            <a:spLocks noGrp="1"/>
          </p:cNvSpPr>
          <p:nvPr>
            <p:ph type="dt" sz="half" idx="10"/>
          </p:nvPr>
        </p:nvSpPr>
        <p:spPr/>
        <p:txBody>
          <a:bodyPr/>
          <a:lstStyle/>
          <a:p>
            <a:r>
              <a:rPr lang="en-US"/>
              <a:t>June 24,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a:sym typeface="+mn-ea"/>
              </a:rPr>
              <a:t>CUSTOMER OUTREACH</a:t>
            </a:r>
            <a:br>
              <a:rPr lang="en-US" b="1">
                <a:sym typeface="+mn-ea"/>
              </a:rPr>
            </a:br>
            <a:r>
              <a:rPr lang="en-US" b="1">
                <a:sym typeface="+mn-ea"/>
              </a:rPr>
              <a:t>(see Appendix)</a:t>
            </a:r>
          </a:p>
        </p:txBody>
      </p:sp>
      <p:sp>
        <p:nvSpPr>
          <p:cNvPr id="3" name="Content Placeholder 2"/>
          <p:cNvSpPr>
            <a:spLocks noGrp="1"/>
          </p:cNvSpPr>
          <p:nvPr>
            <p:ph idx="1"/>
          </p:nvPr>
        </p:nvSpPr>
        <p:spPr/>
        <p:txBody>
          <a:bodyPr/>
          <a:lstStyle/>
          <a:p>
            <a:r>
              <a:rPr lang="en-US"/>
              <a:t>LIHEAP marketing, including radio, TV, billboards</a:t>
            </a:r>
          </a:p>
          <a:p>
            <a:endParaRPr lang="en-US"/>
          </a:p>
          <a:p>
            <a:endParaRPr lang="en-US"/>
          </a:p>
          <a:p>
            <a:endParaRPr lang="en-US"/>
          </a:p>
          <a:p>
            <a:r>
              <a:rPr lang="en-US"/>
              <a:t>Utility marketing, including data matching, automated arrearage management, municipality and EJ targeting (CFP)</a:t>
            </a:r>
          </a:p>
          <a:p>
            <a:r>
              <a:rPr lang="en-US"/>
              <a:t>CAP marketing, including SCSC, LIMF, targeted household identification (</a:t>
            </a:r>
            <a:r>
              <a:rPr lang="en-US" i="1"/>
              <a:t>e.g.</a:t>
            </a:r>
            <a:r>
              <a:rPr lang="en-US"/>
              <a:t>, oil-heated homes for ASHPs) </a:t>
            </a:r>
            <a:endParaRPr lang="en-US">
              <a:highlight>
                <a:srgbClr val="FFFF00"/>
              </a:highlight>
            </a:endParaRPr>
          </a:p>
          <a:p>
            <a:pPr marL="0" indent="0">
              <a:buNone/>
            </a:pPr>
            <a:endParaRPr lang="en-US">
              <a:highlight>
                <a:srgbClr val="FFFF00"/>
              </a:highlight>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t>8</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108" name="Content Placeholder 107"/>
          <p:cNvPicPr>
            <a:picLocks noGrp="1" noChangeAspect="1"/>
          </p:cNvPicPr>
          <p:nvPr>
            <p:ph sz="half" idx="4294967295"/>
          </p:nvPr>
        </p:nvPicPr>
        <p:blipFill>
          <a:blip r:embed="rId2"/>
          <a:stretch>
            <a:fillRect/>
          </a:stretch>
        </p:blipFill>
        <p:spPr>
          <a:xfrm>
            <a:off x="9458325" y="0"/>
            <a:ext cx="2733675" cy="781050"/>
          </a:xfrm>
          <a:prstGeom prst="rect">
            <a:avLst/>
          </a:prstGeom>
          <a:noFill/>
          <a:ln w="9525">
            <a:noFill/>
          </a:ln>
        </p:spPr>
      </p:pic>
      <p:pic>
        <p:nvPicPr>
          <p:cNvPr id="8" name="Picture 7"/>
          <p:cNvPicPr>
            <a:picLocks noChangeAspect="1"/>
          </p:cNvPicPr>
          <p:nvPr/>
        </p:nvPicPr>
        <p:blipFill>
          <a:blip r:embed="rId3"/>
          <a:stretch>
            <a:fillRect/>
          </a:stretch>
        </p:blipFill>
        <p:spPr>
          <a:xfrm>
            <a:off x="2291080" y="2394585"/>
            <a:ext cx="2857500" cy="1314450"/>
          </a:xfrm>
          <a:prstGeom prst="rect">
            <a:avLst/>
          </a:prstGeom>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1115"/>
            <a:ext cx="10515600" cy="894080"/>
          </a:xfrm>
        </p:spPr>
        <p:txBody>
          <a:bodyPr/>
          <a:lstStyle/>
          <a:p>
            <a:pPr algn="ctr"/>
            <a:r>
              <a:rPr lang="en-US" b="1">
                <a:sym typeface="+mn-ea"/>
              </a:rPr>
              <a:t>DISCOUNT RATES</a:t>
            </a:r>
          </a:p>
        </p:txBody>
      </p:sp>
      <p:sp>
        <p:nvSpPr>
          <p:cNvPr id="3" name="Content Placeholder 2"/>
          <p:cNvSpPr>
            <a:spLocks noGrp="1"/>
          </p:cNvSpPr>
          <p:nvPr>
            <p:ph idx="1"/>
          </p:nvPr>
        </p:nvSpPr>
        <p:spPr>
          <a:xfrm>
            <a:off x="838200" y="732790"/>
            <a:ext cx="10515600" cy="5059045"/>
          </a:xfrm>
        </p:spPr>
        <p:txBody>
          <a:bodyPr>
            <a:noAutofit/>
          </a:bodyPr>
          <a:lstStyle/>
          <a:p>
            <a:r>
              <a:rPr lang="en-US" sz="2800"/>
              <a:t>Flat discounts v Income tiers v individual Percent of Income Payment Plans (PIPPs)</a:t>
            </a:r>
          </a:p>
          <a:p>
            <a:r>
              <a:rPr lang="en-US" sz="2800"/>
              <a:t>Current Discount Rates - all flat                           </a:t>
            </a:r>
          </a:p>
          <a:p>
            <a:r>
              <a:rPr lang="en-US" sz="2800"/>
              <a:t>     Eversource - 42%</a:t>
            </a:r>
          </a:p>
          <a:p>
            <a:r>
              <a:rPr lang="en-US" sz="2800"/>
              <a:t>     National Grid - 32% (changes proposed)</a:t>
            </a:r>
          </a:p>
          <a:p>
            <a:r>
              <a:rPr lang="en-US" sz="2800"/>
              <a:t>     Unitil -- 34.5% (change proposed)</a:t>
            </a:r>
          </a:p>
          <a:p>
            <a:r>
              <a:rPr lang="en-US" sz="2800"/>
              <a:t>Concerns</a:t>
            </a:r>
          </a:p>
          <a:p>
            <a:pPr lvl="1"/>
            <a:r>
              <a:rPr lang="en-US" sz="2800"/>
              <a:t>If tiers: match LIHEAP; income screen/appeals </a:t>
            </a:r>
            <a:r>
              <a:rPr lang="en-US" sz="2800">
                <a:sym typeface="+mn-ea"/>
              </a:rPr>
              <a:t>freq.</a:t>
            </a:r>
            <a:endParaRPr lang="en-US" sz="2800"/>
          </a:p>
          <a:p>
            <a:pPr lvl="1"/>
            <a:r>
              <a:rPr lang="en-US" sz="2800"/>
              <a:t>If PIPP: administrative cost </a:t>
            </a:r>
          </a:p>
          <a:p>
            <a:pPr lvl="1"/>
            <a:r>
              <a:rPr lang="en-US" sz="2800"/>
              <a:t>Other rate design concerns: Seasonal, Time-of-Use, </a:t>
            </a:r>
          </a:p>
          <a:p>
            <a:pPr marL="457200" lvl="1" indent="0">
              <a:buNone/>
            </a:pPr>
            <a:r>
              <a:rPr lang="en-US" sz="2800"/>
              <a:t>EV charging, Community Solar, heat-included renters (Apdx.)</a:t>
            </a:r>
          </a:p>
          <a:p>
            <a:pPr lvl="1">
              <a:buFont typeface="Arial" panose="020B0604020202020204" pitchFamily="34" charset="0"/>
              <a:buChar char="•"/>
            </a:pPr>
            <a:r>
              <a:rPr lang="en-US" sz="2800" b="1"/>
              <a:t>Conversions from utility gas to ASHPs</a:t>
            </a:r>
          </a:p>
        </p:txBody>
      </p:sp>
      <p:sp>
        <p:nvSpPr>
          <p:cNvPr id="4" name="Slide Number Placeholder 3"/>
          <p:cNvSpPr>
            <a:spLocks noGrp="1"/>
          </p:cNvSpPr>
          <p:nvPr>
            <p:ph type="sldNum" sz="quarter" idx="12"/>
          </p:nvPr>
        </p:nvSpPr>
        <p:spPr/>
        <p:txBody>
          <a:bodyPr/>
          <a:lstStyle/>
          <a:p>
            <a:fld id="{9B618960-8005-486C-9A75-10CB2AAC16F9}" type="slidenum">
              <a:rPr lang="en-US" smtClean="0"/>
              <a:t>9</a:t>
            </a:fld>
            <a:endParaRPr lang="en-US"/>
          </a:p>
        </p:txBody>
      </p:sp>
      <p:sp>
        <p:nvSpPr>
          <p:cNvPr id="5" name="Footer Placeholder 4"/>
          <p:cNvSpPr>
            <a:spLocks noGrp="1"/>
          </p:cNvSpPr>
          <p:nvPr>
            <p:ph type="ftr" sz="quarter" idx="11"/>
          </p:nvPr>
        </p:nvSpPr>
        <p:spPr/>
        <p:txBody>
          <a:bodyPr/>
          <a:lstStyle/>
          <a:p>
            <a:r>
              <a:rPr lang="en-US"/>
              <a:t>JERROLD OPPENHEIM, LOW-INCOME ENERGY BURDEN PRESENTATION TO DPU 24-15 TECH SESSSION</a:t>
            </a:r>
          </a:p>
        </p:txBody>
      </p:sp>
      <p:pic>
        <p:nvPicPr>
          <p:cNvPr id="8" name="Picture 7" descr="Close-up of a document with numbers and text&#10;&#10;Description automatically generated"/>
          <p:cNvPicPr>
            <a:picLocks noChangeAspect="1"/>
          </p:cNvPicPr>
          <p:nvPr/>
        </p:nvPicPr>
        <p:blipFill>
          <a:blip r:embed="rId2"/>
          <a:stretch>
            <a:fillRect/>
          </a:stretch>
        </p:blipFill>
        <p:spPr>
          <a:xfrm>
            <a:off x="9069705" y="1118870"/>
            <a:ext cx="3285490" cy="4286885"/>
          </a:xfrm>
          <a:prstGeom prst="rect">
            <a:avLst/>
          </a:prstGeom>
        </p:spPr>
      </p:pic>
      <p:pic>
        <p:nvPicPr>
          <p:cNvPr id="109" name="Content Placeholder 108"/>
          <p:cNvPicPr>
            <a:picLocks noGrp="1" noChangeAspect="1"/>
          </p:cNvPicPr>
          <p:nvPr>
            <p:ph sz="half" idx="4294967295"/>
          </p:nvPr>
        </p:nvPicPr>
        <p:blipFill>
          <a:blip r:embed="rId3"/>
          <a:stretch>
            <a:fillRect/>
          </a:stretch>
        </p:blipFill>
        <p:spPr>
          <a:xfrm>
            <a:off x="9458325" y="0"/>
            <a:ext cx="2733675" cy="781050"/>
          </a:xfrm>
          <a:prstGeom prst="rect">
            <a:avLst/>
          </a:prstGeom>
          <a:noFill/>
          <a:ln w="9525">
            <a:noFill/>
          </a:ln>
        </p:spPr>
      </p:pic>
      <p:sp>
        <p:nvSpPr>
          <p:cNvPr id="9" name="Date Placeholder 8"/>
          <p:cNvSpPr>
            <a:spLocks noGrp="1"/>
          </p:cNvSpPr>
          <p:nvPr>
            <p:ph type="dt" sz="half" idx="10"/>
          </p:nvPr>
        </p:nvSpPr>
        <p:spPr/>
        <p:txBody>
          <a:bodyPr/>
          <a:lstStyle/>
          <a:p>
            <a:r>
              <a:rPr lang="en-US"/>
              <a:t>June 24, 2024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Widescreen</PresentationFormat>
  <Paragraphs>235</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Roboto</vt:lpstr>
      <vt:lpstr>Office Theme</vt:lpstr>
      <vt:lpstr>  Low Income Energy Affordability Network (LEAN)  Presentation to DPU Energy Burden 24-15 Tech Session</vt:lpstr>
      <vt:lpstr>INTRODUCTION</vt:lpstr>
      <vt:lpstr>VERIFICATION AND ENROLLMENT </vt:lpstr>
      <vt:lpstr>VERIFICATION AND ENROLLMENT continued</vt:lpstr>
      <vt:lpstr>Categorical Eligibility for Discount</vt:lpstr>
      <vt:lpstr>LIHEAP ELIGIBILITY AND BENEFITS FY2024</vt:lpstr>
      <vt:lpstr>ENROLLMENT</vt:lpstr>
      <vt:lpstr>CUSTOMER OUTREACH (see Appendix)</vt:lpstr>
      <vt:lpstr>DISCOUNT RATES</vt:lpstr>
      <vt:lpstr>COMMONWEALTH’S ELECTRIFICATION GOALS</vt:lpstr>
      <vt:lpstr>ELECTRIFICATION continued</vt:lpstr>
      <vt:lpstr>PowerPoint Presentation</vt:lpstr>
      <vt:lpstr>BILL IMPACTS -- FUNDING AND FINANCING</vt:lpstr>
      <vt:lpstr>BILL IMPACTS continued</vt:lpstr>
      <vt:lpstr>PowerPoint Presentation</vt:lpstr>
      <vt:lpstr>APPENDIX</vt:lpstr>
      <vt:lpstr>Community Action Agencies</vt:lpstr>
      <vt:lpstr>LEAN </vt:lpstr>
      <vt:lpstr>Transition from rent-included heat  to individual ASHPs  </vt:lpstr>
      <vt:lpstr>EOHLC/CAP Outreach: “Cold Relief”</vt:lpstr>
      <vt:lpstr>CAP Outreach</vt:lpstr>
      <vt:lpstr>Customer Education</vt:lpstr>
      <vt:lpstr>LEAN Statewide Client Services Center (SCSC)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FOR DPU ENERGY BURDEN 24-150 TECH SESSION</dc:title>
  <dc:creator>Kelly, Alanna (DPU)</dc:creator>
  <cp:lastModifiedBy>Kelly, Alanna (DPU)</cp:lastModifiedBy>
  <cp:revision>28</cp:revision>
  <dcterms:created xsi:type="dcterms:W3CDTF">2024-06-14T22:26:19Z</dcterms:created>
  <dcterms:modified xsi:type="dcterms:W3CDTF">2024-09-17T20:26:46Z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28B5E53FA6094D3CAAA3C227AAFA202A_13</vt:lpwstr>
  </property>
  <property fmtid="{D5CDD505-2E9C-101B-9397-08002B2CF9AE}" pid="3" name="KSOProductBuildVer">
    <vt:lpwstr>1033-12.2.0.16909</vt:lpwstr>
  </property>
</Properties>
</file>