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F7F9FD"/>
    <a:srgbClr val="D6DCE5"/>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446704-9250-49AB-9D22-482CCF9F6FC4}" v="11" dt="2021-04-01T15:48:41.946"/>
    <p1510:client id="{AAFFDB3A-EFF5-4626-8D45-59ADCB193286}" v="45" dt="2021-04-01T21:55:23.6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sh, Renee (DPH)" userId="S::renee.walsh@mass.gov::765e1f1d-1214-4c70-9985-3b2cff859230" providerId="AD" clId="Web-{25446704-9250-49AB-9D22-482CCF9F6FC4}"/>
    <pc:docChg chg="modSld">
      <pc:chgData name="Walsh, Renee (DPH)" userId="S::renee.walsh@mass.gov::765e1f1d-1214-4c70-9985-3b2cff859230" providerId="AD" clId="Web-{25446704-9250-49AB-9D22-482CCF9F6FC4}" dt="2021-04-01T15:48:36.336" v="7"/>
      <pc:docMkLst>
        <pc:docMk/>
      </pc:docMkLst>
      <pc:sldChg chg="modSp">
        <pc:chgData name="Walsh, Renee (DPH)" userId="S::renee.walsh@mass.gov::765e1f1d-1214-4c70-9985-3b2cff859230" providerId="AD" clId="Web-{25446704-9250-49AB-9D22-482CCF9F6FC4}" dt="2021-04-01T15:47:46.492" v="1"/>
        <pc:sldMkLst>
          <pc:docMk/>
          <pc:sldMk cId="2692492634" sldId="268"/>
        </pc:sldMkLst>
        <pc:graphicFrameChg chg="modGraphic">
          <ac:chgData name="Walsh, Renee (DPH)" userId="S::renee.walsh@mass.gov::765e1f1d-1214-4c70-9985-3b2cff859230" providerId="AD" clId="Web-{25446704-9250-49AB-9D22-482CCF9F6FC4}" dt="2021-04-01T15:47:46.492" v="1"/>
          <ac:graphicFrameMkLst>
            <pc:docMk/>
            <pc:sldMk cId="2692492634" sldId="268"/>
            <ac:graphicFrameMk id="11" creationId="{92744045-DF14-4CCE-BA71-9B1B7F3FC193}"/>
          </ac:graphicFrameMkLst>
        </pc:graphicFrameChg>
      </pc:sldChg>
      <pc:sldChg chg="modSp">
        <pc:chgData name="Walsh, Renee (DPH)" userId="S::renee.walsh@mass.gov::765e1f1d-1214-4c70-9985-3b2cff859230" providerId="AD" clId="Web-{25446704-9250-49AB-9D22-482CCF9F6FC4}" dt="2021-04-01T15:48:36.336" v="7"/>
        <pc:sldMkLst>
          <pc:docMk/>
          <pc:sldMk cId="310562512" sldId="295"/>
        </pc:sldMkLst>
        <pc:graphicFrameChg chg="mod modGraphic">
          <ac:chgData name="Walsh, Renee (DPH)" userId="S::renee.walsh@mass.gov::765e1f1d-1214-4c70-9985-3b2cff859230" providerId="AD" clId="Web-{25446704-9250-49AB-9D22-482CCF9F6FC4}" dt="2021-04-01T15:48:36.336" v="7"/>
          <ac:graphicFrameMkLst>
            <pc:docMk/>
            <pc:sldMk cId="310562512" sldId="295"/>
            <ac:graphicFrameMk id="7" creationId="{605E144A-8B73-4509-B5A1-46BDBC416354}"/>
          </ac:graphicFrameMkLst>
        </pc:graphicFrameChg>
      </pc:sldChg>
    </pc:docChg>
  </pc:docChgLst>
  <pc:docChgLst>
    <pc:chgData name="Michelle" userId="3afdc34b-dadf-4ab5-ad26-84f6332c48e3" providerId="ADAL" clId="{AAFFDB3A-EFF5-4626-8D45-59ADCB193286}"/>
    <pc:docChg chg="custSel modSld">
      <pc:chgData name="Michelle" userId="3afdc34b-dadf-4ab5-ad26-84f6332c48e3" providerId="ADAL" clId="{AAFFDB3A-EFF5-4626-8D45-59ADCB193286}" dt="2021-04-02T00:45:15.330" v="50" actId="121"/>
      <pc:docMkLst>
        <pc:docMk/>
      </pc:docMkLst>
      <pc:sldChg chg="modSp mod">
        <pc:chgData name="Michelle" userId="3afdc34b-dadf-4ab5-ad26-84f6332c48e3" providerId="ADAL" clId="{AAFFDB3A-EFF5-4626-8D45-59ADCB193286}" dt="2021-04-01T20:12:16.858" v="0" actId="121"/>
        <pc:sldMkLst>
          <pc:docMk/>
          <pc:sldMk cId="1806575864" sldId="267"/>
        </pc:sldMkLst>
        <pc:graphicFrameChg chg="modGraphic">
          <ac:chgData name="Michelle" userId="3afdc34b-dadf-4ab5-ad26-84f6332c48e3" providerId="ADAL" clId="{AAFFDB3A-EFF5-4626-8D45-59ADCB193286}" dt="2021-04-01T20:12:16.858" v="0" actId="121"/>
          <ac:graphicFrameMkLst>
            <pc:docMk/>
            <pc:sldMk cId="1806575864" sldId="267"/>
            <ac:graphicFrameMk id="5" creationId="{A7DF9D62-E3BE-4E6C-93D2-9B56ACF2148B}"/>
          </ac:graphicFrameMkLst>
        </pc:graphicFrameChg>
      </pc:sldChg>
      <pc:sldChg chg="modSp mod">
        <pc:chgData name="Michelle" userId="3afdc34b-dadf-4ab5-ad26-84f6332c48e3" providerId="ADAL" clId="{AAFFDB3A-EFF5-4626-8D45-59ADCB193286}" dt="2021-04-02T00:45:02.470" v="49" actId="207"/>
        <pc:sldMkLst>
          <pc:docMk/>
          <pc:sldMk cId="2692492634" sldId="268"/>
        </pc:sldMkLst>
        <pc:graphicFrameChg chg="modGraphic">
          <ac:chgData name="Michelle" userId="3afdc34b-dadf-4ab5-ad26-84f6332c48e3" providerId="ADAL" clId="{AAFFDB3A-EFF5-4626-8D45-59ADCB193286}" dt="2021-04-02T00:45:02.470" v="49" actId="207"/>
          <ac:graphicFrameMkLst>
            <pc:docMk/>
            <pc:sldMk cId="2692492634" sldId="268"/>
            <ac:graphicFrameMk id="11" creationId="{92744045-DF14-4CCE-BA71-9B1B7F3FC193}"/>
          </ac:graphicFrameMkLst>
        </pc:graphicFrameChg>
      </pc:sldChg>
      <pc:sldChg chg="modSp mod">
        <pc:chgData name="Michelle" userId="3afdc34b-dadf-4ab5-ad26-84f6332c48e3" providerId="ADAL" clId="{AAFFDB3A-EFF5-4626-8D45-59ADCB193286}" dt="2021-04-01T20:14:51.896" v="2" actId="20577"/>
        <pc:sldMkLst>
          <pc:docMk/>
          <pc:sldMk cId="2321371490" sldId="269"/>
        </pc:sldMkLst>
        <pc:graphicFrameChg chg="modGraphic">
          <ac:chgData name="Michelle" userId="3afdc34b-dadf-4ab5-ad26-84f6332c48e3" providerId="ADAL" clId="{AAFFDB3A-EFF5-4626-8D45-59ADCB193286}" dt="2021-04-01T20:14:51.896" v="2" actId="20577"/>
          <ac:graphicFrameMkLst>
            <pc:docMk/>
            <pc:sldMk cId="2321371490" sldId="269"/>
            <ac:graphicFrameMk id="8" creationId="{785F5116-8A2B-48E4-A4AC-832746306D59}"/>
          </ac:graphicFrameMkLst>
        </pc:graphicFrameChg>
      </pc:sldChg>
      <pc:sldChg chg="modSp mod">
        <pc:chgData name="Michelle" userId="3afdc34b-dadf-4ab5-ad26-84f6332c48e3" providerId="ADAL" clId="{AAFFDB3A-EFF5-4626-8D45-59ADCB193286}" dt="2021-04-02T00:45:15.330" v="50" actId="121"/>
        <pc:sldMkLst>
          <pc:docMk/>
          <pc:sldMk cId="1776995749" sldId="274"/>
        </pc:sldMkLst>
        <pc:graphicFrameChg chg="modGraphic">
          <ac:chgData name="Michelle" userId="3afdc34b-dadf-4ab5-ad26-84f6332c48e3" providerId="ADAL" clId="{AAFFDB3A-EFF5-4626-8D45-59ADCB193286}" dt="2021-04-02T00:45:15.330" v="50" actId="121"/>
          <ac:graphicFrameMkLst>
            <pc:docMk/>
            <pc:sldMk cId="1776995749" sldId="274"/>
            <ac:graphicFrameMk id="11" creationId="{D02E4F9B-A332-472C-82F9-A6DAD87C0C71}"/>
          </ac:graphicFrameMkLst>
        </pc:graphicFrameChg>
      </pc:sldChg>
      <pc:sldChg chg="modSp mod">
        <pc:chgData name="Michelle" userId="3afdc34b-dadf-4ab5-ad26-84f6332c48e3" providerId="ADAL" clId="{AAFFDB3A-EFF5-4626-8D45-59ADCB193286}" dt="2021-04-01T21:54:46.032" v="46" actId="3064"/>
        <pc:sldMkLst>
          <pc:docMk/>
          <pc:sldMk cId="310562512" sldId="295"/>
        </pc:sldMkLst>
        <pc:graphicFrameChg chg="modGraphic">
          <ac:chgData name="Michelle" userId="3afdc34b-dadf-4ab5-ad26-84f6332c48e3" providerId="ADAL" clId="{AAFFDB3A-EFF5-4626-8D45-59ADCB193286}" dt="2021-04-01T21:54:46.032" v="46" actId="306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a:t>Vaccination Data Report</a:t>
            </a:r>
            <a:br>
              <a:rPr lang="en-US" sz="6000"/>
            </a:br>
            <a:r>
              <a:rPr lang="en-US" sz="6000"/>
              <a:t>Lowell</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592502776"/>
              </p:ext>
            </p:extLst>
          </p:nvPr>
        </p:nvGraphicFramePr>
        <p:xfrm>
          <a:off x="894459" y="3874195"/>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2,736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91440" algn="r" fontAlgn="b"/>
                      <a:r>
                        <a:rPr lang="en-US" sz="1100" b="0" i="0" u="none" strike="noStrike" dirty="0">
                          <a:solidFill>
                            <a:srgbClr val="000000"/>
                          </a:solidFill>
                          <a:effectLst/>
                          <a:latin typeface="Calibri" panose="020F0502020204030204" pitchFamily="34" charset="0"/>
                        </a:rPr>
                        <a:t>32.6%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               805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91440" algn="r" fontAlgn="b"/>
                      <a:r>
                        <a:rPr lang="en-US" sz="1100" b="0" i="0" u="none" strike="noStrike">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315222" y="1324827"/>
            <a:ext cx="10641608" cy="2077492"/>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endParaRPr lang="en-US" sz="800" b="1">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Lowell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796175"/>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Lowell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144453973"/>
              </p:ext>
            </p:extLst>
          </p:nvPr>
        </p:nvGraphicFramePr>
        <p:xfrm>
          <a:off x="5893304" y="1389675"/>
          <a:ext cx="5951871" cy="142684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374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a:solidFill>
                            <a:schemeClr val="tx1"/>
                          </a:solidFill>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5,087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716727434"/>
              </p:ext>
            </p:extLst>
          </p:nvPr>
        </p:nvGraphicFramePr>
        <p:xfrm>
          <a:off x="144685" y="3810001"/>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a:solidFill>
                            <a:schemeClr val="tx1"/>
                          </a:solidFill>
                        </a:rPr>
                        <a:t>Lowell</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801884"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Lowell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61624" y="1204471"/>
            <a:ext cx="10540260" cy="2354491"/>
          </a:xfrm>
          <a:prstGeom prst="rect">
            <a:avLst/>
          </a:prstGeom>
          <a:noFill/>
        </p:spPr>
        <p:txBody>
          <a:bodyPr wrap="square" rtlCol="0">
            <a:spAutoFit/>
          </a:bodyPr>
          <a:lstStyle/>
          <a:p>
            <a:pPr>
              <a:spcBef>
                <a:spcPts val="600"/>
              </a:spcBef>
              <a:spcAft>
                <a:spcPts val="600"/>
              </a:spcAft>
            </a:pPr>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326466265"/>
              </p:ext>
            </p:extLst>
          </p:nvPr>
        </p:nvGraphicFramePr>
        <p:xfrm>
          <a:off x="914401" y="3699310"/>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7,721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2,825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a:rPr>
                        <a:t>   56.7%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4134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254510" y="1142704"/>
            <a:ext cx="11433061" cy="1415772"/>
          </a:xfrm>
          <a:prstGeom prst="rect">
            <a:avLst/>
          </a:prstGeom>
          <a:noFill/>
        </p:spPr>
        <p:txBody>
          <a:bodyPr wrap="square" rtlCol="0">
            <a:spAutoFit/>
          </a:bodyPr>
          <a:lstStyle/>
          <a:p>
            <a:r>
              <a:rPr lang="en-US" b="1" u="sng">
                <a:solidFill>
                  <a:srgbClr val="0F1C32"/>
                </a:solidFill>
                <a:latin typeface="Calibri"/>
              </a:rPr>
              <a:t>Vaccine Administration Benchmark</a:t>
            </a:r>
          </a:p>
          <a:p>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317991372"/>
              </p:ext>
            </p:extLst>
          </p:nvPr>
        </p:nvGraphicFramePr>
        <p:xfrm>
          <a:off x="51089" y="4113261"/>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a:solidFill>
                            <a:schemeClr val="tx1"/>
                          </a:solidFill>
                        </a:rPr>
                        <a:t>Lowell</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4052127884"/>
              </p:ext>
            </p:extLst>
          </p:nvPr>
        </p:nvGraphicFramePr>
        <p:xfrm>
          <a:off x="2843644" y="2680057"/>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a:solidFill>
                            <a:schemeClr val="tx1"/>
                          </a:solidFill>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8,311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Lowell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15296"/>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217588555"/>
              </p:ext>
            </p:extLst>
          </p:nvPr>
        </p:nvGraphicFramePr>
        <p:xfrm>
          <a:off x="1004707" y="249466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514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Lowell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a:t>City/Town COVID-19 Burden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0" y="6186171"/>
            <a:ext cx="12158798" cy="461665"/>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108066" y="3514977"/>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D02E4F9B-A332-472C-82F9-A6DAD87C0C71}"/>
              </a:ext>
            </a:extLst>
          </p:cNvPr>
          <p:cNvGraphicFramePr>
            <a:graphicFrameLocks noGrp="1"/>
          </p:cNvGraphicFramePr>
          <p:nvPr>
            <p:extLst>
              <p:ext uri="{D42A27DB-BD31-4B8C-83A1-F6EECF244321}">
                <p14:modId xmlns:p14="http://schemas.microsoft.com/office/powerpoint/2010/main" val="3518991119"/>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471873"/>
            <a:ext cx="10337562" cy="1362075"/>
          </a:xfrm>
        </p:spPr>
        <p:txBody>
          <a:bodyPr/>
          <a:lstStyle/>
          <a:p>
            <a:pPr algn="ctr"/>
            <a:r>
              <a:rPr lang="en-US" sz="6000"/>
              <a:t>Background</a:t>
            </a:r>
            <a:br>
              <a:rPr lang="en-US" sz="6000"/>
            </a:br>
            <a:endParaRPr lang="en-US" sz="600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latin typeface="Segoe UI" panose="020B0502040204020203" pitchFamily="34" charset="0"/>
                <a:cs typeface="Segoe UI" panose="020B0502040204020203" pitchFamily="34" charset="0"/>
              </a:rPr>
              <a:t>Lowell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Lowell and whether they have met or exceeded the statewide rate</a:t>
            </a:r>
          </a:p>
          <a:p>
            <a:pPr marL="457200" indent="-457200">
              <a:spcBef>
                <a:spcPts val="600"/>
              </a:spcBef>
              <a:spcAft>
                <a:spcPts val="600"/>
              </a:spcAft>
              <a:buFont typeface="+mj-lt"/>
              <a:buAutoNum type="arabicPeriod"/>
            </a:pPr>
            <a:r>
              <a:rPr lang="en-US" sz="2000" b="1"/>
              <a:t>The percentage of Lowell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Lowell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COVID-19 burden</a:t>
            </a:r>
          </a:p>
          <a:p>
            <a:pPr marL="457200" indent="-457200">
              <a:spcBef>
                <a:spcPts val="600"/>
              </a:spcBef>
              <a:spcAft>
                <a:spcPts val="600"/>
              </a:spcAft>
              <a:buFont typeface="+mj-lt"/>
              <a:buAutoNum type="arabicPeriod"/>
            </a:pPr>
            <a:r>
              <a:rPr lang="en-US" sz="2000" b="1"/>
              <a:t>Decrease risk levels from red towards grey in Lowell 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52394"/>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629843315"/>
              </p:ext>
            </p:extLst>
          </p:nvPr>
        </p:nvGraphicFramePr>
        <p:xfrm>
          <a:off x="268453" y="2436265"/>
          <a:ext cx="11655094" cy="161728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56405">
                <a:tc>
                  <a:txBody>
                    <a:bodyPr/>
                    <a:lstStyle/>
                    <a:p>
                      <a:pPr marL="0" marR="0" algn="ctr">
                        <a:spcBef>
                          <a:spcPts val="0"/>
                        </a:spcBef>
                        <a:spcAft>
                          <a:spcPts val="0"/>
                        </a:spcAft>
                      </a:pPr>
                      <a:r>
                        <a:rPr lang="en-US" sz="1000">
                          <a:solidFill>
                            <a:schemeClr val="tx1"/>
                          </a:solidFill>
                          <a:effectLs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a:solidFill>
                            <a:schemeClr val="tx1"/>
                          </a:solidFill>
                        </a:rPr>
                        <a:t>Lowell</a:t>
                      </a:r>
                      <a:endPar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116,143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28,673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10,125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23,430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2,281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52,059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44.8%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718857"/>
                  </a:ext>
                </a:extLst>
              </a:tr>
              <a:tr h="309427">
                <a:tc>
                  <a:txBody>
                    <a:bodyPr/>
                    <a:lstStyle/>
                    <a:p>
                      <a:pPr marL="0" marR="0" algn="ctr">
                        <a:spcBef>
                          <a:spcPts val="0"/>
                        </a:spcBef>
                        <a:spcAft>
                          <a:spcPts val="0"/>
                        </a:spcAft>
                      </a:pPr>
                      <a:r>
                        <a:rPr lang="en-US" sz="105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a:t>
            </a:r>
            <a:r>
              <a:rPr lang="en-US" sz="3600">
                <a:latin typeface="Segoe UI" panose="020B0502040204020203" pitchFamily="34" charset="0"/>
                <a:cs typeface="Segoe UI" panose="020B0502040204020203" pitchFamily="34" charset="0"/>
              </a:rPr>
              <a:t>Lowell </a:t>
            </a:r>
            <a:r>
              <a:rPr lang="en-US" sz="360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a:latin typeface="Segoe UI" panose="020B0502040204020203" pitchFamily="34" charset="0"/>
              </a:rPr>
              <a:t>Total Doses and Dose Administration Rate/100,000 </a:t>
            </a:r>
            <a:br>
              <a:rPr lang="en-US" sz="2400">
                <a:latin typeface="Segoe UI" panose="020B0502040204020203" pitchFamily="34" charset="0"/>
              </a:rPr>
            </a:br>
            <a:r>
              <a:rPr lang="en-US" sz="2400">
                <a:latin typeface="Segoe UI" panose="020B0502040204020203" pitchFamily="34" charset="0"/>
              </a:rPr>
              <a:t>for </a:t>
            </a:r>
            <a:r>
              <a:rPr lang="en-US" sz="2400">
                <a:latin typeface="Segoe UI" panose="020B0502040204020203" pitchFamily="34" charset="0"/>
                <a:cs typeface="Segoe UI" panose="020B0502040204020203" pitchFamily="34" charset="0"/>
              </a:rPr>
              <a:t>Lowell</a:t>
            </a:r>
            <a:r>
              <a:rPr lang="en-US" sz="2400"/>
              <a:t> </a:t>
            </a:r>
            <a:r>
              <a:rPr lang="en-US" sz="2400">
                <a:latin typeface="Segoe UI" panose="020B0502040204020203" pitchFamily="34" charset="0"/>
              </a:rPr>
              <a:t>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890813102"/>
              </p:ext>
            </p:extLst>
          </p:nvPr>
        </p:nvGraphicFramePr>
        <p:xfrm>
          <a:off x="1173853" y="2927242"/>
          <a:ext cx="9055735" cy="1263758"/>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3598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ctr">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401819">
                <a:tc>
                  <a:txBody>
                    <a:bodyPr/>
                    <a:lstStyle/>
                    <a:p>
                      <a:pPr marL="0" marR="0" algn="l">
                        <a:spcBef>
                          <a:spcPts val="0"/>
                        </a:spcBef>
                        <a:spcAft>
                          <a:spcPts val="0"/>
                        </a:spcAft>
                      </a:pPr>
                      <a:r>
                        <a:rPr lang="en-US" sz="1600" b="1">
                          <a:solidFill>
                            <a:schemeClr val="tx1"/>
                          </a:solidFill>
                        </a:rPr>
                        <a:t>Lowell</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37,577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32,354.1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74259">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491620" y="1115258"/>
            <a:ext cx="10975858"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2400" b="1" u="sng">
              <a:solidFill>
                <a:prstClr val="black"/>
              </a:solidFill>
              <a:latin typeface="Calibri" panose="020F0502020204030204"/>
            </a:endParaRPr>
          </a:p>
          <a:p>
            <a:pPr marL="742950" lvl="1" indent="-285750">
              <a:buFont typeface="Arial" panose="020B0604020202020204" pitchFamily="34" charset="0"/>
              <a:buChar char="•"/>
              <a:defRPr/>
            </a:pPr>
            <a:r>
              <a:rPr lang="en-US">
                <a:solidFill>
                  <a:prstClr val="black"/>
                </a:solidFill>
                <a:latin typeface="Calibri" panose="020F0502020204030204"/>
              </a:rPr>
              <a:t>Per-capita dose administration rate for Lowell</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a:solidFill>
                  <a:prstClr val="black"/>
                </a:solidFill>
                <a:latin typeface="Calibri" panose="020F0502020204030204"/>
              </a:rPr>
              <a:t>Lowell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76240097"/>
              </p:ext>
            </p:extLst>
          </p:nvPr>
        </p:nvGraphicFramePr>
        <p:xfrm>
          <a:off x="319127" y="4108647"/>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13,569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Lowell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Lowell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endParaRPr lang="en-US" sz="1300" b="1">
              <a:solidFill>
                <a:srgbClr val="5B9BD5">
                  <a:lumMod val="75000"/>
                </a:srgbClr>
              </a:solidFill>
              <a:latin typeface="Calibri"/>
            </a:endParaRPr>
          </a:p>
          <a:p>
            <a:pPr marL="742950" lvl="1" indent="-285750">
              <a:buFont typeface="Arial" panose="020B0604020202020204" pitchFamily="34" charset="0"/>
              <a:buChar char="•"/>
            </a:pPr>
            <a:r>
              <a:rPr lang="en-US" sz="1300">
                <a:solidFill>
                  <a:srgbClr val="0F1C32"/>
                </a:solidFill>
                <a:latin typeface="Calibri"/>
              </a:rPr>
              <a:t>The percentage of Lowell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600" b="1">
                <a:solidFill>
                  <a:srgbClr val="0F1C32"/>
                </a:solidFill>
                <a:latin typeface="Calibri"/>
              </a:rPr>
              <a:t>.</a:t>
            </a:r>
            <a:endParaRPr lang="en-US" sz="1300" b="1">
              <a:solidFill>
                <a:srgbClr val="0F1C32"/>
              </a:solidFill>
              <a:latin typeface="Calibri"/>
            </a:endParaRPr>
          </a:p>
          <a:p>
            <a:pPr marL="742950" lvl="1" indent="-285750">
              <a:buFont typeface="Arial" panose="020B0604020202020204" pitchFamily="34" charset="0"/>
              <a:buChar char="•"/>
            </a:pPr>
            <a:r>
              <a:rPr lang="en-US" sz="1300">
                <a:solidFill>
                  <a:prstClr val="black"/>
                </a:solidFill>
                <a:latin typeface="Calibri" panose="020F0502020204030204"/>
              </a:rPr>
              <a:t>Lowell</a:t>
            </a:r>
            <a:r>
              <a:rPr lang="en-US" sz="130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576319645"/>
              </p:ext>
            </p:extLst>
          </p:nvPr>
        </p:nvGraphicFramePr>
        <p:xfrm>
          <a:off x="3004125" y="2676722"/>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latin typeface="Segoe UI" panose="020B0502040204020203" pitchFamily="34" charset="0"/>
                <a:cs typeface="Segoe UI" panose="020B0502040204020203" pitchFamily="34" charset="0"/>
              </a:rPr>
              <a:t>Lowell</a:t>
            </a:r>
            <a:r>
              <a:rPr lang="en-US" sz="2000"/>
              <a:t> </a:t>
            </a:r>
            <a:r>
              <a:rPr lang="en-US" sz="2000">
                <a:latin typeface="Segoe UI" panose="020B0502040204020203" pitchFamily="34" charset="0"/>
              </a:rPr>
              <a:t>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57BCA77-8356-40EF-BFB5-A6A4D8F73C8D}"/>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Lowell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260394" y="1144145"/>
            <a:ext cx="10945654" cy="2123658"/>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23.9% </a:t>
            </a:r>
            <a:r>
              <a:rPr lang="en-US" sz="1600" b="1">
                <a:solidFill>
                  <a:srgbClr val="0F1C32"/>
                </a:solidFill>
                <a:latin typeface="Calibri"/>
              </a:rPr>
              <a:t>for ages 0-64</a:t>
            </a: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047364654"/>
              </p:ext>
            </p:extLst>
          </p:nvPr>
        </p:nvGraphicFramePr>
        <p:xfrm>
          <a:off x="990601" y="3870986"/>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15,875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5,561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4134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58755196"/>
              </p:ext>
            </p:extLst>
          </p:nvPr>
        </p:nvGraphicFramePr>
        <p:xfrm>
          <a:off x="87097" y="3900741"/>
          <a:ext cx="11972020" cy="1551896"/>
        </p:xfrm>
        <a:graphic>
          <a:graphicData uri="http://schemas.openxmlformats.org/drawingml/2006/table">
            <a:tbl>
              <a:tblPr firstRow="1" firstCol="1" bandRow="1">
                <a:tableStyleId>{5C22544A-7EE6-4342-B048-85BDC9FD1C3A}</a:tableStyleId>
              </a:tblPr>
              <a:tblGrid>
                <a:gridCol w="1085231">
                  <a:extLst>
                    <a:ext uri="{9D8B030D-6E8A-4147-A177-3AD203B41FA5}">
                      <a16:colId xmlns:a16="http://schemas.microsoft.com/office/drawing/2014/main" val="4075951014"/>
                    </a:ext>
                  </a:extLst>
                </a:gridCol>
                <a:gridCol w="533371">
                  <a:extLst>
                    <a:ext uri="{9D8B030D-6E8A-4147-A177-3AD203B41FA5}">
                      <a16:colId xmlns:a16="http://schemas.microsoft.com/office/drawing/2014/main" val="3719797945"/>
                    </a:ext>
                  </a:extLst>
                </a:gridCol>
                <a:gridCol w="826754">
                  <a:extLst>
                    <a:ext uri="{9D8B030D-6E8A-4147-A177-3AD203B41FA5}">
                      <a16:colId xmlns:a16="http://schemas.microsoft.com/office/drawing/2014/main" val="2111895905"/>
                    </a:ext>
                  </a:extLst>
                </a:gridCol>
                <a:gridCol w="596726">
                  <a:extLst>
                    <a:ext uri="{9D8B030D-6E8A-4147-A177-3AD203B41FA5}">
                      <a16:colId xmlns:a16="http://schemas.microsoft.com/office/drawing/2014/main" val="1228260744"/>
                    </a:ext>
                  </a:extLst>
                </a:gridCol>
                <a:gridCol w="856665">
                  <a:extLst>
                    <a:ext uri="{9D8B030D-6E8A-4147-A177-3AD203B41FA5}">
                      <a16:colId xmlns:a16="http://schemas.microsoft.com/office/drawing/2014/main" val="3870552715"/>
                    </a:ext>
                  </a:extLst>
                </a:gridCol>
                <a:gridCol w="683619">
                  <a:extLst>
                    <a:ext uri="{9D8B030D-6E8A-4147-A177-3AD203B41FA5}">
                      <a16:colId xmlns:a16="http://schemas.microsoft.com/office/drawing/2014/main" val="2196486683"/>
                    </a:ext>
                  </a:extLst>
                </a:gridCol>
                <a:gridCol w="836732">
                  <a:extLst>
                    <a:ext uri="{9D8B030D-6E8A-4147-A177-3AD203B41FA5}">
                      <a16:colId xmlns:a16="http://schemas.microsoft.com/office/drawing/2014/main" val="2808071338"/>
                    </a:ext>
                  </a:extLst>
                </a:gridCol>
                <a:gridCol w="490775">
                  <a:extLst>
                    <a:ext uri="{9D8B030D-6E8A-4147-A177-3AD203B41FA5}">
                      <a16:colId xmlns:a16="http://schemas.microsoft.com/office/drawing/2014/main" val="2266782108"/>
                    </a:ext>
                  </a:extLst>
                </a:gridCol>
                <a:gridCol w="796505">
                  <a:extLst>
                    <a:ext uri="{9D8B030D-6E8A-4147-A177-3AD203B41FA5}">
                      <a16:colId xmlns:a16="http://schemas.microsoft.com/office/drawing/2014/main" val="1400057223"/>
                    </a:ext>
                  </a:extLst>
                </a:gridCol>
                <a:gridCol w="563185">
                  <a:extLst>
                    <a:ext uri="{9D8B030D-6E8A-4147-A177-3AD203B41FA5}">
                      <a16:colId xmlns:a16="http://schemas.microsoft.com/office/drawing/2014/main" val="607151320"/>
                    </a:ext>
                  </a:extLst>
                </a:gridCol>
                <a:gridCol w="812597">
                  <a:extLst>
                    <a:ext uri="{9D8B030D-6E8A-4147-A177-3AD203B41FA5}">
                      <a16:colId xmlns:a16="http://schemas.microsoft.com/office/drawing/2014/main" val="1732447710"/>
                    </a:ext>
                  </a:extLst>
                </a:gridCol>
                <a:gridCol w="574813">
                  <a:extLst>
                    <a:ext uri="{9D8B030D-6E8A-4147-A177-3AD203B41FA5}">
                      <a16:colId xmlns:a16="http://schemas.microsoft.com/office/drawing/2014/main" val="1497268532"/>
                    </a:ext>
                  </a:extLst>
                </a:gridCol>
                <a:gridCol w="704420">
                  <a:extLst>
                    <a:ext uri="{9D8B030D-6E8A-4147-A177-3AD203B41FA5}">
                      <a16:colId xmlns:a16="http://schemas.microsoft.com/office/drawing/2014/main" val="743602275"/>
                    </a:ext>
                  </a:extLst>
                </a:gridCol>
                <a:gridCol w="741574">
                  <a:extLst>
                    <a:ext uri="{9D8B030D-6E8A-4147-A177-3AD203B41FA5}">
                      <a16:colId xmlns:a16="http://schemas.microsoft.com/office/drawing/2014/main" val="1994207196"/>
                    </a:ext>
                  </a:extLst>
                </a:gridCol>
                <a:gridCol w="804550">
                  <a:extLst>
                    <a:ext uri="{9D8B030D-6E8A-4147-A177-3AD203B41FA5}">
                      <a16:colId xmlns:a16="http://schemas.microsoft.com/office/drawing/2014/main" val="3921377560"/>
                    </a:ext>
                  </a:extLst>
                </a:gridCol>
                <a:gridCol w="566905">
                  <a:extLst>
                    <a:ext uri="{9D8B030D-6E8A-4147-A177-3AD203B41FA5}">
                      <a16:colId xmlns:a16="http://schemas.microsoft.com/office/drawing/2014/main" val="3578839088"/>
                    </a:ext>
                  </a:extLst>
                </a:gridCol>
                <a:gridCol w="497598">
                  <a:extLst>
                    <a:ext uri="{9D8B030D-6E8A-4147-A177-3AD203B41FA5}">
                      <a16:colId xmlns:a16="http://schemas.microsoft.com/office/drawing/2014/main" val="2680500572"/>
                    </a:ext>
                  </a:extLst>
                </a:gridCol>
              </a:tblGrid>
              <a:tr h="205880">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0268">
                <a:tc>
                  <a:txBody>
                    <a:bodyPr/>
                    <a:lstStyle/>
                    <a:p>
                      <a:pPr marL="0" marR="0" algn="ctr">
                        <a:spcBef>
                          <a:spcPts val="0"/>
                        </a:spcBef>
                        <a:spcAft>
                          <a:spcPts val="0"/>
                        </a:spcAft>
                      </a:pPr>
                      <a:r>
                        <a:rPr lang="en-US" sz="1100" b="1">
                          <a:solidFill>
                            <a:schemeClr val="tx1"/>
                          </a:solidFill>
                        </a:rPr>
                        <a:t>Lowell</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1,595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13,827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816841417"/>
              </p:ext>
            </p:extLst>
          </p:nvPr>
        </p:nvGraphicFramePr>
        <p:xfrm>
          <a:off x="2534130" y="2289520"/>
          <a:ext cx="7195756" cy="140197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240301">
                <a:tc>
                  <a:txBody>
                    <a:bodyPr/>
                    <a:lstStyle/>
                    <a:p>
                      <a:pPr marL="0" marR="0" algn="ctr">
                        <a:spcBef>
                          <a:spcPts val="0"/>
                        </a:spcBef>
                        <a:spcAft>
                          <a:spcPts val="0"/>
                        </a:spcAft>
                      </a:pPr>
                      <a:r>
                        <a:rPr lang="en-US" sz="1400" b="1">
                          <a:solidFill>
                            <a:schemeClr val="tx1"/>
                          </a:solidFill>
                        </a:rPr>
                        <a:t>Lowell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14,878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10,318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142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300356"/>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33.1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Lowell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schemas.microsoft.com/office/2006/metadata/propertie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acf54e11-0fc9-471c-b6ed-0b00911b414f"/>
    <ds:schemaRef ds:uri="http://purl.org/dc/dcmitype/"/>
  </ds:schemaRefs>
</ds:datastoreItem>
</file>

<file path=customXml/itemProps3.xml><?xml version="1.0" encoding="utf-8"?>
<ds:datastoreItem xmlns:ds="http://schemas.openxmlformats.org/officeDocument/2006/customXml" ds:itemID="{7D53692F-A295-452A-8C4B-3D0998778F2F}"/>
</file>

<file path=docProps/app.xml><?xml version="1.0" encoding="utf-8"?>
<Properties xmlns="http://schemas.openxmlformats.org/officeDocument/2006/extended-properties" xmlns:vt="http://schemas.openxmlformats.org/officeDocument/2006/docPropsVTypes">
  <TotalTime>0</TotalTime>
  <Words>3570</Words>
  <Application>Microsoft Office PowerPoint</Application>
  <PresentationFormat>Widescreen</PresentationFormat>
  <Paragraphs>769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Lowell</vt:lpstr>
      <vt:lpstr>Lowell – Benchmarks</vt:lpstr>
      <vt:lpstr>PowerPoint Presentation</vt:lpstr>
      <vt:lpstr>Vaccine Administration </vt:lpstr>
      <vt:lpstr>Total Doses and Dose Administration Rate/100,000  for Lowell Compared to Statewide as of 3/31/2021</vt:lpstr>
      <vt:lpstr>Count and Percentage of Population for First Dose, Partially, and Fully Vaccinated for Lowell Compared to Statewide as of 3/31/2021</vt:lpstr>
      <vt:lpstr>First Dose</vt:lpstr>
      <vt:lpstr>Counts and Percentages of Population with a First Dose by Demographics for Lowell Compared to Statewide as of 3/31/2021  contd.</vt:lpstr>
      <vt:lpstr>Counts and Percentages of Population with a First Dose by Demographics for Lowell Compared to Statewide as of 3/31/2021 </vt:lpstr>
      <vt:lpstr>Partially vaccinated</vt:lpstr>
      <vt:lpstr>Counts and Percentages of Population Partially Vaccinated by Demographics for Lowell Compared to Statewide as of 3/31/2021 contd.</vt:lpstr>
      <vt:lpstr>Counts and Percentages of Population Partially Vaccinated by Demographics for Lowell Compared to Statewide as of 3/31/2021</vt:lpstr>
      <vt:lpstr>Fully vaccinated</vt:lpstr>
      <vt:lpstr>Counts and Percentages of Population Fully Vaccinated by Demographics for Lowell Compared to Statewide as of 3/31/2021 contd. </vt:lpstr>
      <vt:lpstr>Counts and Percentages of Population Fully Vaccinated by Demographics for Lowell Compared to Statewide as of 3/31/2021</vt:lpstr>
      <vt:lpstr>Missing Race/Ethnicity Count and Percentage of Population Vaccinated for Lowell Compared to Statewide as of 3/31/2021</vt:lpstr>
      <vt:lpstr>City/Town COVID-19 Burden </vt:lpstr>
      <vt:lpstr>COVID-19 Case Counts and Rates for 20 Prioritized Communities</vt:lpstr>
      <vt:lpstr>Background </vt:lpstr>
      <vt:lpstr> Profile of Lowell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1</cp:revision>
  <dcterms:created xsi:type="dcterms:W3CDTF">2021-02-06T16:00:27Z</dcterms:created>
  <dcterms:modified xsi:type="dcterms:W3CDTF">2021-04-02T00:45:15Z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