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1"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1"/>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4C7E7"/>
    <a:srgbClr val="F7F9FD"/>
    <a:srgbClr val="D6DCE5"/>
    <a:srgbClr val="8FAADC"/>
    <a:srgbClr val="E8EEF8"/>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5446704-9250-49AB-9D22-482CCF9F6FC4}" v="11" dt="2021-04-01T15:48:41.946"/>
    <p1510:client id="{AAFFDB3A-EFF5-4626-8D45-59ADCB193286}" v="45" dt="2021-04-01T21:55:23.67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0"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alsh, Renee (DPH)" userId="S::renee.walsh@mass.gov::765e1f1d-1214-4c70-9985-3b2cff859230" providerId="AD" clId="Web-{25446704-9250-49AB-9D22-482CCF9F6FC4}"/>
    <pc:docChg chg="modSld">
      <pc:chgData name="Walsh, Renee (DPH)" userId="S::renee.walsh@mass.gov::765e1f1d-1214-4c70-9985-3b2cff859230" providerId="AD" clId="Web-{25446704-9250-49AB-9D22-482CCF9F6FC4}" dt="2021-04-01T15:48:36.336" v="7"/>
      <pc:docMkLst>
        <pc:docMk/>
      </pc:docMkLst>
      <pc:sldChg chg="modSp">
        <pc:chgData name="Walsh, Renee (DPH)" userId="S::renee.walsh@mass.gov::765e1f1d-1214-4c70-9985-3b2cff859230" providerId="AD" clId="Web-{25446704-9250-49AB-9D22-482CCF9F6FC4}" dt="2021-04-01T15:47:46.492" v="1"/>
        <pc:sldMkLst>
          <pc:docMk/>
          <pc:sldMk cId="2692492634" sldId="268"/>
        </pc:sldMkLst>
        <pc:graphicFrameChg chg="modGraphic">
          <ac:chgData name="Walsh, Renee (DPH)" userId="S::renee.walsh@mass.gov::765e1f1d-1214-4c70-9985-3b2cff859230" providerId="AD" clId="Web-{25446704-9250-49AB-9D22-482CCF9F6FC4}" dt="2021-04-01T15:47:46.492" v="1"/>
          <ac:graphicFrameMkLst>
            <pc:docMk/>
            <pc:sldMk cId="2692492634" sldId="268"/>
            <ac:graphicFrameMk id="11" creationId="{92744045-DF14-4CCE-BA71-9B1B7F3FC193}"/>
          </ac:graphicFrameMkLst>
        </pc:graphicFrameChg>
      </pc:sldChg>
      <pc:sldChg chg="modSp">
        <pc:chgData name="Walsh, Renee (DPH)" userId="S::renee.walsh@mass.gov::765e1f1d-1214-4c70-9985-3b2cff859230" providerId="AD" clId="Web-{25446704-9250-49AB-9D22-482CCF9F6FC4}" dt="2021-04-01T15:48:36.336" v="7"/>
        <pc:sldMkLst>
          <pc:docMk/>
          <pc:sldMk cId="310562512" sldId="295"/>
        </pc:sldMkLst>
        <pc:graphicFrameChg chg="mod modGraphic">
          <ac:chgData name="Walsh, Renee (DPH)" userId="S::renee.walsh@mass.gov::765e1f1d-1214-4c70-9985-3b2cff859230" providerId="AD" clId="Web-{25446704-9250-49AB-9D22-482CCF9F6FC4}" dt="2021-04-01T15:48:36.336" v="7"/>
          <ac:graphicFrameMkLst>
            <pc:docMk/>
            <pc:sldMk cId="310562512" sldId="295"/>
            <ac:graphicFrameMk id="7" creationId="{605E144A-8B73-4509-B5A1-46BDBC416354}"/>
          </ac:graphicFrameMkLst>
        </pc:graphicFrameChg>
      </pc:sldChg>
    </pc:docChg>
  </pc:docChgLst>
  <pc:docChgLst>
    <pc:chgData name="Michelle" userId="3afdc34b-dadf-4ab5-ad26-84f6332c48e3" providerId="ADAL" clId="{AAFFDB3A-EFF5-4626-8D45-59ADCB193286}"/>
    <pc:docChg chg="custSel modSld">
      <pc:chgData name="Michelle" userId="3afdc34b-dadf-4ab5-ad26-84f6332c48e3" providerId="ADAL" clId="{AAFFDB3A-EFF5-4626-8D45-59ADCB193286}" dt="2021-04-02T00:45:15.330" v="50" actId="121"/>
      <pc:docMkLst>
        <pc:docMk/>
      </pc:docMkLst>
      <pc:sldChg chg="modSp mod">
        <pc:chgData name="Michelle" userId="3afdc34b-dadf-4ab5-ad26-84f6332c48e3" providerId="ADAL" clId="{AAFFDB3A-EFF5-4626-8D45-59ADCB193286}" dt="2021-04-01T20:12:16.858" v="0" actId="121"/>
        <pc:sldMkLst>
          <pc:docMk/>
          <pc:sldMk cId="1806575864" sldId="267"/>
        </pc:sldMkLst>
        <pc:graphicFrameChg chg="modGraphic">
          <ac:chgData name="Michelle" userId="3afdc34b-dadf-4ab5-ad26-84f6332c48e3" providerId="ADAL" clId="{AAFFDB3A-EFF5-4626-8D45-59ADCB193286}" dt="2021-04-01T20:12:16.858" v="0" actId="121"/>
          <ac:graphicFrameMkLst>
            <pc:docMk/>
            <pc:sldMk cId="1806575864" sldId="267"/>
            <ac:graphicFrameMk id="5" creationId="{A7DF9D62-E3BE-4E6C-93D2-9B56ACF2148B}"/>
          </ac:graphicFrameMkLst>
        </pc:graphicFrameChg>
      </pc:sldChg>
      <pc:sldChg chg="modSp mod">
        <pc:chgData name="Michelle" userId="3afdc34b-dadf-4ab5-ad26-84f6332c48e3" providerId="ADAL" clId="{AAFFDB3A-EFF5-4626-8D45-59ADCB193286}" dt="2021-04-02T00:45:02.470" v="49" actId="207"/>
        <pc:sldMkLst>
          <pc:docMk/>
          <pc:sldMk cId="2692492634" sldId="268"/>
        </pc:sldMkLst>
        <pc:graphicFrameChg chg="modGraphic">
          <ac:chgData name="Michelle" userId="3afdc34b-dadf-4ab5-ad26-84f6332c48e3" providerId="ADAL" clId="{AAFFDB3A-EFF5-4626-8D45-59ADCB193286}" dt="2021-04-02T00:45:02.470" v="49" actId="207"/>
          <ac:graphicFrameMkLst>
            <pc:docMk/>
            <pc:sldMk cId="2692492634" sldId="268"/>
            <ac:graphicFrameMk id="11" creationId="{92744045-DF14-4CCE-BA71-9B1B7F3FC193}"/>
          </ac:graphicFrameMkLst>
        </pc:graphicFrameChg>
      </pc:sldChg>
      <pc:sldChg chg="modSp mod">
        <pc:chgData name="Michelle" userId="3afdc34b-dadf-4ab5-ad26-84f6332c48e3" providerId="ADAL" clId="{AAFFDB3A-EFF5-4626-8D45-59ADCB193286}" dt="2021-04-01T20:14:51.896" v="2" actId="20577"/>
        <pc:sldMkLst>
          <pc:docMk/>
          <pc:sldMk cId="2321371490" sldId="269"/>
        </pc:sldMkLst>
        <pc:graphicFrameChg chg="modGraphic">
          <ac:chgData name="Michelle" userId="3afdc34b-dadf-4ab5-ad26-84f6332c48e3" providerId="ADAL" clId="{AAFFDB3A-EFF5-4626-8D45-59ADCB193286}" dt="2021-04-01T20:14:51.896" v="2" actId="20577"/>
          <ac:graphicFrameMkLst>
            <pc:docMk/>
            <pc:sldMk cId="2321371490" sldId="269"/>
            <ac:graphicFrameMk id="8" creationId="{785F5116-8A2B-48E4-A4AC-832746306D59}"/>
          </ac:graphicFrameMkLst>
        </pc:graphicFrameChg>
      </pc:sldChg>
      <pc:sldChg chg="modSp mod">
        <pc:chgData name="Michelle" userId="3afdc34b-dadf-4ab5-ad26-84f6332c48e3" providerId="ADAL" clId="{AAFFDB3A-EFF5-4626-8D45-59ADCB193286}" dt="2021-04-02T00:45:15.330" v="50" actId="121"/>
        <pc:sldMkLst>
          <pc:docMk/>
          <pc:sldMk cId="1776995749" sldId="274"/>
        </pc:sldMkLst>
        <pc:graphicFrameChg chg="modGraphic">
          <ac:chgData name="Michelle" userId="3afdc34b-dadf-4ab5-ad26-84f6332c48e3" providerId="ADAL" clId="{AAFFDB3A-EFF5-4626-8D45-59ADCB193286}" dt="2021-04-02T00:45:15.330" v="50" actId="121"/>
          <ac:graphicFrameMkLst>
            <pc:docMk/>
            <pc:sldMk cId="1776995749" sldId="274"/>
            <ac:graphicFrameMk id="11" creationId="{D02E4F9B-A332-472C-82F9-A6DAD87C0C71}"/>
          </ac:graphicFrameMkLst>
        </pc:graphicFrameChg>
      </pc:sldChg>
      <pc:sldChg chg="modSp mod">
        <pc:chgData name="Michelle" userId="3afdc34b-dadf-4ab5-ad26-84f6332c48e3" providerId="ADAL" clId="{AAFFDB3A-EFF5-4626-8D45-59ADCB193286}" dt="2021-04-01T21:54:46.032" v="46" actId="3064"/>
        <pc:sldMkLst>
          <pc:docMk/>
          <pc:sldMk cId="310562512" sldId="295"/>
        </pc:sldMkLst>
        <pc:graphicFrameChg chg="modGraphic">
          <ac:chgData name="Michelle" userId="3afdc34b-dadf-4ab5-ad26-84f6332c48e3" providerId="ADAL" clId="{AAFFDB3A-EFF5-4626-8D45-59ADCB193286}" dt="2021-04-01T21:54:46.032" v="46" actId="3064"/>
          <ac:graphicFrameMkLst>
            <pc:docMk/>
            <pc:sldMk cId="310562512" sldId="295"/>
            <ac:graphicFrameMk id="7" creationId="{605E144A-8B73-4509-B5A1-46BDBC416354}"/>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4/1/2021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First Dose (Partially) </a:t>
            </a:r>
          </a:p>
          <a:p>
            <a:endParaRPr lang="en-US"/>
          </a:p>
          <a:p>
            <a:r>
              <a:rPr lang="en-US"/>
              <a:t>First dose + </a:t>
            </a:r>
            <a:r>
              <a:rPr lang="en-US" err="1"/>
              <a:t>jj</a:t>
            </a:r>
            <a:r>
              <a:rPr lang="en-US"/>
              <a:t> (At least) – Own slide </a:t>
            </a:r>
          </a:p>
          <a:p>
            <a:endParaRPr lang="en-US"/>
          </a:p>
          <a:p>
            <a:r>
              <a:rPr lang="en-US"/>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Mention suppression </a:t>
            </a:r>
          </a:p>
          <a:p>
            <a:endParaRPr lang="en-US"/>
          </a:p>
          <a:p>
            <a:r>
              <a:rPr lang="en-US"/>
              <a:t>At least on dose </a:t>
            </a:r>
          </a:p>
          <a:p>
            <a:endParaRPr lang="en-US"/>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4/1/2021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sz="6000"/>
              <a:t>Vaccination Data Report</a:t>
            </a:r>
            <a:br>
              <a:rPr lang="en-US" sz="6000"/>
            </a:br>
            <a:r>
              <a:rPr lang="en-US" sz="6000"/>
              <a:t>Lowell</a:t>
            </a:r>
            <a:endParaRPr lang="en-US" sz="600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Calibri"/>
                <a:ea typeface="+mn-ea"/>
                <a:cs typeface="+mn-cs"/>
              </a:rPr>
              <a:t>Anyone who has received only the 1</a:t>
            </a:r>
            <a:r>
              <a:rPr kumimoji="0" lang="en-US" sz="2000" b="0" i="0" u="none" strike="noStrike" kern="1200" cap="none" spc="0" normalizeH="0" baseline="30000" noProof="0">
                <a:ln>
                  <a:noFill/>
                </a:ln>
                <a:solidFill>
                  <a:srgbClr val="FFFFFF"/>
                </a:solidFill>
                <a:effectLst/>
                <a:uLnTx/>
                <a:uFillTx/>
                <a:latin typeface="Calibri"/>
                <a:ea typeface="+mn-ea"/>
                <a:cs typeface="+mn-cs"/>
              </a:rPr>
              <a:t>st</a:t>
            </a:r>
            <a:r>
              <a:rPr kumimoji="0" lang="en-US" sz="2000" b="0" i="0" u="none" strike="noStrike" kern="1200" cap="none" spc="0" normalizeH="0" baseline="0" noProof="0">
                <a:ln>
                  <a:noFill/>
                </a:ln>
                <a:solidFill>
                  <a:srgbClr val="FFFFFF"/>
                </a:solidFill>
                <a:effectLst/>
                <a:uLnTx/>
                <a:uFillTx/>
                <a:latin typeface="Calibri"/>
                <a:ea typeface="+mn-ea"/>
                <a:cs typeface="+mn-cs"/>
              </a:rPr>
              <a:t> dose of </a:t>
            </a:r>
            <a:r>
              <a:rPr kumimoji="0" lang="en-US" sz="2000" b="0" i="0" u="none" strike="noStrike" kern="1200" cap="none" spc="0" normalizeH="0" baseline="0" noProof="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a:ln>
                  <a:noFill/>
                </a:ln>
                <a:solidFill>
                  <a:srgbClr val="FFFFFF"/>
                </a:solidFill>
                <a:effectLst/>
                <a:uLnTx/>
                <a:uFillTx/>
                <a:latin typeface="Calibri"/>
                <a:ea typeface="+mn-ea"/>
                <a:cs typeface="+mn-cs"/>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2592502776"/>
              </p:ext>
            </p:extLst>
          </p:nvPr>
        </p:nvGraphicFramePr>
        <p:xfrm>
          <a:off x="894459" y="3874195"/>
          <a:ext cx="9737630"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b="1">
                          <a:solidFill>
                            <a:schemeClr val="tx1"/>
                          </a:solidFill>
                        </a:rPr>
                        <a:t>Lowell</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8,154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2,736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91440" algn="r" fontAlgn="b"/>
                      <a:r>
                        <a:rPr lang="en-US" sz="1100" b="0" i="0" u="none" strike="noStrike" dirty="0">
                          <a:solidFill>
                            <a:srgbClr val="000000"/>
                          </a:solidFill>
                          <a:effectLst/>
                          <a:latin typeface="Calibri" panose="020F0502020204030204" pitchFamily="34" charset="0"/>
                        </a:rPr>
                        <a:t>32.6%</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               805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682,915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215,739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91440" algn="r" fontAlgn="b"/>
                      <a:r>
                        <a:rPr lang="en-US" sz="1100" b="0" i="0" u="none" strike="noStrike">
                          <a:solidFill>
                            <a:srgbClr val="000000"/>
                          </a:solidFill>
                          <a:effectLst/>
                          <a:latin typeface="Calibri" panose="020F0502020204030204" pitchFamily="34" charset="0"/>
                        </a:rPr>
                        <a:t>31.6%</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72,682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315222" y="1324827"/>
            <a:ext cx="10641608" cy="2077492"/>
          </a:xfrm>
          <a:prstGeom prst="rect">
            <a:avLst/>
          </a:prstGeom>
          <a:noFill/>
        </p:spPr>
        <p:txBody>
          <a:bodyPr wrap="square" rtlCol="0">
            <a:spAutoFit/>
          </a:bodyPr>
          <a:lstStyle/>
          <a:p>
            <a:pPr>
              <a:spcBef>
                <a:spcPts val="600"/>
              </a:spcBef>
              <a:spcAft>
                <a:spcPts val="600"/>
              </a:spcAft>
            </a:pPr>
            <a:r>
              <a:rPr lang="en-US" sz="1600" b="1" u="sng">
                <a:solidFill>
                  <a:srgbClr val="0F1C32"/>
                </a:solidFill>
                <a:latin typeface="Calibri"/>
              </a:rPr>
              <a:t>Vaccine Administration Benchmark</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by </a:t>
            </a:r>
            <a:r>
              <a:rPr lang="en-US" sz="1600" b="1">
                <a:solidFill>
                  <a:srgbClr val="0F1C32"/>
                </a:solidFill>
                <a:latin typeface="Calibri"/>
              </a:rPr>
              <a:t>Age Group </a:t>
            </a:r>
            <a:r>
              <a:rPr lang="en-US" sz="1600">
                <a:solidFill>
                  <a:srgbClr val="0F1C32"/>
                </a:solidFill>
                <a:latin typeface="Calibri"/>
              </a:rPr>
              <a:t>who are</a:t>
            </a:r>
            <a:r>
              <a:rPr lang="en-US" sz="1600" b="1">
                <a:solidFill>
                  <a:srgbClr val="0F1C32"/>
                </a:solidFill>
                <a:latin typeface="Calibri"/>
              </a:rPr>
              <a:t> partially vaccinated</a:t>
            </a:r>
            <a:r>
              <a:rPr lang="en-US" sz="160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a:solidFill>
                  <a:srgbClr val="5B9BD5">
                    <a:lumMod val="75000"/>
                  </a:srgbClr>
                </a:solidFill>
                <a:latin typeface="Calibri"/>
              </a:rPr>
              <a:t>11.8</a:t>
            </a:r>
            <a:r>
              <a:rPr lang="en-US" sz="1600" b="1">
                <a:solidFill>
                  <a:srgbClr val="5B9BD5">
                    <a:lumMod val="75000"/>
                  </a:srgbClr>
                </a:solidFill>
                <a:latin typeface="Calibri"/>
              </a:rPr>
              <a:t>% </a:t>
            </a:r>
            <a:r>
              <a:rPr lang="en-US" sz="1600" b="1">
                <a:solidFill>
                  <a:srgbClr val="0F1C32"/>
                </a:solidFill>
                <a:latin typeface="Calibri"/>
              </a:rPr>
              <a:t>for ages 0-64</a:t>
            </a:r>
          </a:p>
          <a:p>
            <a:pPr marL="1200150" lvl="2" indent="-285750">
              <a:buFont typeface="Arial" panose="020B0604020202020204" pitchFamily="34" charset="0"/>
              <a:buChar char="•"/>
            </a:pPr>
            <a:r>
              <a:rPr lang="en-US" sz="2000" b="1">
                <a:solidFill>
                  <a:srgbClr val="5B9BD5">
                    <a:lumMod val="75000"/>
                  </a:srgbClr>
                </a:solidFill>
                <a:latin typeface="Calibri"/>
              </a:rPr>
              <a:t>31.6</a:t>
            </a:r>
            <a:r>
              <a:rPr lang="en-US" sz="1600" b="1">
                <a:solidFill>
                  <a:srgbClr val="5B9BD5">
                    <a:lumMod val="75000"/>
                  </a:srgbClr>
                </a:solidFill>
                <a:latin typeface="Calibri"/>
              </a:rPr>
              <a:t>% </a:t>
            </a:r>
            <a:r>
              <a:rPr lang="en-US" sz="1600" b="1">
                <a:solidFill>
                  <a:srgbClr val="0F1C32"/>
                </a:solidFill>
                <a:latin typeface="Calibri"/>
              </a:rPr>
              <a:t>for ages 65-74</a:t>
            </a:r>
          </a:p>
          <a:p>
            <a:pPr marL="1200150" lvl="2" indent="-285750">
              <a:buFont typeface="Arial" panose="020B0604020202020204" pitchFamily="34" charset="0"/>
              <a:buChar char="•"/>
            </a:pPr>
            <a:r>
              <a:rPr lang="en-US" sz="2000" b="1">
                <a:solidFill>
                  <a:srgbClr val="5B9BD5">
                    <a:lumMod val="75000"/>
                  </a:srgbClr>
                </a:solidFill>
                <a:latin typeface="Calibri"/>
              </a:rPr>
              <a:t>14.7</a:t>
            </a:r>
            <a:r>
              <a:rPr lang="en-US" sz="1600" b="1">
                <a:solidFill>
                  <a:srgbClr val="5B9BD5">
                    <a:lumMod val="75000"/>
                  </a:srgbClr>
                </a:solidFill>
                <a:latin typeface="Calibri"/>
              </a:rPr>
              <a:t>%</a:t>
            </a:r>
            <a:r>
              <a:rPr lang="en-US" sz="1600" b="1">
                <a:solidFill>
                  <a:srgbClr val="0F1C32"/>
                </a:solidFill>
                <a:latin typeface="Calibri"/>
              </a:rPr>
              <a:t> for ages 75+</a:t>
            </a:r>
            <a:endParaRPr lang="en-US" sz="800" b="1">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p:txBody>
      </p:sp>
      <p:sp>
        <p:nvSpPr>
          <p:cNvPr id="7" name="Title 6"/>
          <p:cNvSpPr>
            <a:spLocks noGrp="1"/>
          </p:cNvSpPr>
          <p:nvPr>
            <p:ph type="title"/>
          </p:nvPr>
        </p:nvSpPr>
        <p:spPr>
          <a:xfrm>
            <a:off x="-15970" y="-11896"/>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Lowell Compared to Statewide as of 3/31/2021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50578" y="5796175"/>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Lowell Compared to Statewide as of 3/31/2021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85104"/>
          </a:xfrm>
          <a:prstGeom prst="rect">
            <a:avLst/>
          </a:prstGeom>
          <a:noFill/>
        </p:spPr>
        <p:txBody>
          <a:bodyPr wrap="square" rtlCol="0">
            <a:spAutoFit/>
          </a:bodyPr>
          <a:lstStyle/>
          <a:p>
            <a:r>
              <a:rPr lang="en-US" b="1" u="sng">
                <a:solidFill>
                  <a:srgbClr val="0F1C32"/>
                </a:solidFill>
                <a:latin typeface="Calibri"/>
              </a:rPr>
              <a:t>Vaccine Administration Benchmark</a:t>
            </a:r>
          </a:p>
          <a:p>
            <a:pPr marL="285750" indent="-285750">
              <a:buFont typeface="Arial" panose="020B0604020202020204" pitchFamily="34" charset="0"/>
              <a:buChar char="•"/>
            </a:pPr>
            <a:r>
              <a:rPr lang="en-US">
                <a:solidFill>
                  <a:srgbClr val="0F1C32"/>
                </a:solidFill>
                <a:latin typeface="Calibri"/>
              </a:rPr>
              <a:t>Percentage of </a:t>
            </a:r>
            <a:r>
              <a:rPr lang="en-US" b="1">
                <a:solidFill>
                  <a:srgbClr val="0F1C32"/>
                </a:solidFill>
                <a:latin typeface="Calibri"/>
              </a:rPr>
              <a:t>Race/Ethnicity groups and Sex </a:t>
            </a:r>
            <a:r>
              <a:rPr lang="en-US">
                <a:solidFill>
                  <a:srgbClr val="0F1C32"/>
                </a:solidFill>
                <a:latin typeface="Calibri"/>
              </a:rPr>
              <a:t>that have been </a:t>
            </a:r>
            <a:r>
              <a:rPr lang="en-US" b="1">
                <a:solidFill>
                  <a:srgbClr val="0F1C32"/>
                </a:solidFill>
                <a:latin typeface="Calibri"/>
              </a:rPr>
              <a:t>partially vaccinated </a:t>
            </a:r>
            <a:r>
              <a:rPr lang="en-US">
                <a:solidFill>
                  <a:srgbClr val="0F1C32"/>
                </a:solidFill>
                <a:latin typeface="Calibri"/>
              </a:rPr>
              <a:t>and whether they have met or exceeded the overall state average of </a:t>
            </a:r>
            <a:r>
              <a:rPr lang="en-US" sz="2000" b="1">
                <a:solidFill>
                  <a:srgbClr val="5B9BD5">
                    <a:lumMod val="75000"/>
                  </a:srgbClr>
                </a:solidFill>
                <a:latin typeface="Calibri"/>
              </a:rPr>
              <a:t>13.9</a:t>
            </a:r>
            <a:r>
              <a:rPr lang="en-US" b="1">
                <a:solidFill>
                  <a:srgbClr val="5B9BD5">
                    <a:lumMod val="75000"/>
                  </a:srgbClr>
                </a:solidFill>
                <a:latin typeface="Calibri"/>
              </a:rPr>
              <a:t>%</a:t>
            </a:r>
            <a:r>
              <a:rPr lang="en-US">
                <a:solidFill>
                  <a:srgbClr val="0F1C32"/>
                </a:solidFill>
                <a:latin typeface="Calibri"/>
              </a:rPr>
              <a:t>.</a:t>
            </a:r>
          </a:p>
          <a:p>
            <a:pPr marL="285750"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1144453973"/>
              </p:ext>
            </p:extLst>
          </p:nvPr>
        </p:nvGraphicFramePr>
        <p:xfrm>
          <a:off x="5893304" y="1389675"/>
          <a:ext cx="5951871" cy="142684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3741">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b="1">
                          <a:solidFill>
                            <a:schemeClr val="tx1"/>
                          </a:solidFill>
                        </a:rPr>
                        <a:t>Lowell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6,567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5,087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538,957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415,604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16,775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716727434"/>
              </p:ext>
            </p:extLst>
          </p:nvPr>
        </p:nvGraphicFramePr>
        <p:xfrm>
          <a:off x="144685" y="3810001"/>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chemeClr val="tx1"/>
                          </a:solidFill>
                          <a:effectLst/>
                          <a:latin typeface="+mn-lt"/>
                        </a:rPr>
                        <a:t>Community</a:t>
                      </a:r>
                      <a:r>
                        <a:rPr lang="en-US" sz="1200">
                          <a:solidFill>
                            <a:schemeClr val="tx1"/>
                          </a:solidFill>
                          <a:effectLst/>
                        </a:rPr>
                        <a:t> </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b="1">
                          <a:solidFill>
                            <a:schemeClr val="tx1"/>
                          </a:solidFill>
                        </a:rPr>
                        <a:t>Lowell</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6,241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48,242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47,439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63,618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16,363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690,849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34,237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87097" y="5661880"/>
            <a:ext cx="12089822" cy="83099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a:solidFill>
                  <a:srgbClr val="000000"/>
                </a:solidFill>
                <a:latin typeface="Arial" panose="020B0604020202020204" pitchFamily="34" charset="0"/>
                <a:cs typeface="Arial" panose="020B0604020202020204" pitchFamily="34" charset="0"/>
              </a:rPr>
              <a:t>**Missing/Unknown is defined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Calibri"/>
                <a:ea typeface="+mn-ea"/>
                <a:cs typeface="+mn-cs"/>
              </a:rPr>
              <a:t>Anyone who has received the 2</a:t>
            </a:r>
            <a:r>
              <a:rPr kumimoji="0" lang="en-US" sz="2000" b="0" i="0" u="none" strike="noStrike" kern="1200" cap="none" spc="0" normalizeH="0" baseline="30000" noProof="0">
                <a:ln>
                  <a:noFill/>
                </a:ln>
                <a:solidFill>
                  <a:srgbClr val="FFFFFF"/>
                </a:solidFill>
                <a:effectLst/>
                <a:uLnTx/>
                <a:uFillTx/>
                <a:latin typeface="Calibri"/>
                <a:ea typeface="+mn-ea"/>
                <a:cs typeface="+mn-cs"/>
              </a:rPr>
              <a:t>nd</a:t>
            </a:r>
            <a:r>
              <a:rPr kumimoji="0" lang="en-US" sz="2000" b="0" i="0" u="none" strike="noStrike" kern="1200" cap="none" spc="0" normalizeH="0" baseline="0" noProof="0">
                <a:ln>
                  <a:noFill/>
                </a:ln>
                <a:solidFill>
                  <a:srgbClr val="FFFFFF"/>
                </a:solidFill>
                <a:effectLst/>
                <a:uLnTx/>
                <a:uFillTx/>
                <a:latin typeface="Calibri"/>
                <a:ea typeface="+mn-ea"/>
                <a:cs typeface="+mn-cs"/>
              </a:rPr>
              <a:t> dose of </a:t>
            </a:r>
            <a:r>
              <a:rPr kumimoji="0" lang="en-US" sz="2000" b="0" i="0" u="none" strike="noStrike" kern="1200" cap="none" spc="0" normalizeH="0" baseline="0" noProof="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a:ln>
                  <a:noFill/>
                </a:ln>
                <a:solidFill>
                  <a:srgbClr val="FFFFFF"/>
                </a:solidFill>
                <a:effectLst/>
                <a:uLnTx/>
                <a:uFillTx/>
                <a:latin typeface="Calibri"/>
                <a:ea typeface="+mn-ea"/>
                <a:cs typeface="+mn-cs"/>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801884"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Lowell Compared to Statewide as of 3/31/2021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261624" y="1204471"/>
            <a:ext cx="10540260" cy="2354491"/>
          </a:xfrm>
          <a:prstGeom prst="rect">
            <a:avLst/>
          </a:prstGeom>
          <a:noFill/>
        </p:spPr>
        <p:txBody>
          <a:bodyPr wrap="square" rtlCol="0">
            <a:spAutoFit/>
          </a:bodyPr>
          <a:lstStyle/>
          <a:p>
            <a:pPr>
              <a:spcBef>
                <a:spcPts val="600"/>
              </a:spcBef>
              <a:spcAft>
                <a:spcPts val="600"/>
              </a:spcAft>
            </a:pPr>
            <a:r>
              <a:rPr lang="en-US" sz="1600" b="1" u="sng">
                <a:solidFill>
                  <a:srgbClr val="0F1C32"/>
                </a:solidFill>
                <a:latin typeface="Calibri"/>
              </a:rPr>
              <a:t>Vaccine Administration Benchmark</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by </a:t>
            </a:r>
            <a:r>
              <a:rPr lang="en-US" sz="1600" b="1">
                <a:solidFill>
                  <a:srgbClr val="0F1C32"/>
                </a:solidFill>
                <a:latin typeface="Calibri"/>
              </a:rPr>
              <a:t>Age Group </a:t>
            </a:r>
            <a:r>
              <a:rPr lang="en-US" sz="1600">
                <a:solidFill>
                  <a:srgbClr val="0F1C32"/>
                </a:solidFill>
                <a:latin typeface="Calibri"/>
              </a:rPr>
              <a:t>who are</a:t>
            </a:r>
            <a:r>
              <a:rPr lang="en-US" sz="1600" b="1">
                <a:solidFill>
                  <a:srgbClr val="0F1C32"/>
                </a:solidFill>
                <a:latin typeface="Calibri"/>
              </a:rPr>
              <a:t> fully vaccinated</a:t>
            </a:r>
            <a:r>
              <a:rPr lang="en-US" sz="160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a:solidFill>
                  <a:srgbClr val="5B9BD5">
                    <a:lumMod val="75000"/>
                  </a:srgbClr>
                </a:solidFill>
                <a:latin typeface="Calibri"/>
              </a:rPr>
              <a:t>12.1</a:t>
            </a:r>
            <a:r>
              <a:rPr lang="en-US" b="1">
                <a:solidFill>
                  <a:srgbClr val="5B9BD5">
                    <a:lumMod val="75000"/>
                  </a:srgbClr>
                </a:solidFill>
                <a:latin typeface="Calibri"/>
              </a:rPr>
              <a:t>% </a:t>
            </a:r>
            <a:r>
              <a:rPr lang="en-US" sz="1600" b="1">
                <a:solidFill>
                  <a:srgbClr val="0F1C32"/>
                </a:solidFill>
                <a:latin typeface="Calibri"/>
              </a:rPr>
              <a:t>for ages 0-64</a:t>
            </a:r>
          </a:p>
          <a:p>
            <a:pPr marL="1200150" lvl="2" indent="-285750">
              <a:buFont typeface="Arial" panose="020B0604020202020204" pitchFamily="34" charset="0"/>
              <a:buChar char="•"/>
            </a:pPr>
            <a:r>
              <a:rPr lang="en-US" sz="2000" b="1">
                <a:solidFill>
                  <a:srgbClr val="5B9BD5">
                    <a:lumMod val="75000"/>
                  </a:srgbClr>
                </a:solidFill>
                <a:latin typeface="Calibri"/>
              </a:rPr>
              <a:t>44.7</a:t>
            </a:r>
            <a:r>
              <a:rPr lang="en-US" b="1">
                <a:solidFill>
                  <a:srgbClr val="5B9BD5">
                    <a:lumMod val="75000"/>
                  </a:srgbClr>
                </a:solidFill>
                <a:latin typeface="Calibri"/>
              </a:rPr>
              <a:t>% </a:t>
            </a:r>
            <a:r>
              <a:rPr lang="en-US" sz="1600" b="1">
                <a:solidFill>
                  <a:srgbClr val="0F1C32"/>
                </a:solidFill>
                <a:latin typeface="Calibri"/>
              </a:rPr>
              <a:t>for ages 65-74</a:t>
            </a:r>
          </a:p>
          <a:p>
            <a:pPr marL="1200150" lvl="2" indent="-285750">
              <a:buFont typeface="Arial" panose="020B0604020202020204" pitchFamily="34" charset="0"/>
              <a:buChar char="•"/>
            </a:pPr>
            <a:r>
              <a:rPr lang="en-US" sz="2000" b="1">
                <a:solidFill>
                  <a:srgbClr val="5B9BD5">
                    <a:lumMod val="75000"/>
                  </a:srgbClr>
                </a:solidFill>
                <a:latin typeface="Calibri"/>
              </a:rPr>
              <a:t>67.3</a:t>
            </a:r>
            <a:r>
              <a:rPr lang="en-US" b="1">
                <a:solidFill>
                  <a:srgbClr val="5B9BD5">
                    <a:lumMod val="75000"/>
                  </a:srgbClr>
                </a:solidFill>
                <a:latin typeface="Calibri"/>
              </a:rPr>
              <a:t>%</a:t>
            </a:r>
            <a:r>
              <a:rPr lang="en-US" b="1">
                <a:solidFill>
                  <a:srgbClr val="0F1C32"/>
                </a:solidFill>
                <a:latin typeface="Calibri"/>
              </a:rPr>
              <a:t> </a:t>
            </a:r>
            <a:r>
              <a:rPr lang="en-US" sz="1600" b="1">
                <a:solidFill>
                  <a:srgbClr val="0F1C32"/>
                </a:solidFill>
                <a:latin typeface="Calibri"/>
              </a:rPr>
              <a:t>for ages 75+</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a:p>
            <a:endParaRPr lang="en-US">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1326466265"/>
              </p:ext>
            </p:extLst>
          </p:nvPr>
        </p:nvGraphicFramePr>
        <p:xfrm>
          <a:off x="914401" y="3699310"/>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b="1">
                          <a:solidFill>
                            <a:schemeClr val="tx1"/>
                          </a:solidFill>
                        </a:rPr>
                        <a:t>Lowell</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7,721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2,825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33.6%</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   56.7%</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698,737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305,016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44.7%</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331,956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0" y="5841342"/>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254510" y="1142704"/>
            <a:ext cx="11433061" cy="1415772"/>
          </a:xfrm>
          <a:prstGeom prst="rect">
            <a:avLst/>
          </a:prstGeom>
          <a:noFill/>
        </p:spPr>
        <p:txBody>
          <a:bodyPr wrap="square" rtlCol="0">
            <a:spAutoFit/>
          </a:bodyPr>
          <a:lstStyle/>
          <a:p>
            <a:r>
              <a:rPr lang="en-US" b="1" u="sng">
                <a:solidFill>
                  <a:srgbClr val="0F1C32"/>
                </a:solidFill>
                <a:latin typeface="Calibri"/>
              </a:rPr>
              <a:t>Vaccine Administration Benchmark</a:t>
            </a:r>
          </a:p>
          <a:p>
            <a:endParaRPr lang="en-US" sz="1600" b="1" u="sng">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of </a:t>
            </a:r>
            <a:r>
              <a:rPr lang="en-US" sz="1600" b="1">
                <a:solidFill>
                  <a:srgbClr val="0F1C32"/>
                </a:solidFill>
                <a:latin typeface="Calibri"/>
              </a:rPr>
              <a:t>Race/Ethnicity groups and Sex </a:t>
            </a:r>
            <a:r>
              <a:rPr lang="en-US" sz="1600">
                <a:solidFill>
                  <a:srgbClr val="0F1C32"/>
                </a:solidFill>
                <a:latin typeface="Calibri"/>
              </a:rPr>
              <a:t>that have been </a:t>
            </a:r>
            <a:r>
              <a:rPr lang="en-US" sz="1600" b="1">
                <a:solidFill>
                  <a:srgbClr val="0F1C32"/>
                </a:solidFill>
                <a:latin typeface="Calibri"/>
              </a:rPr>
              <a:t>fully vaccinated </a:t>
            </a:r>
            <a:r>
              <a:rPr lang="en-US" sz="1600">
                <a:solidFill>
                  <a:srgbClr val="0F1C32"/>
                </a:solidFill>
                <a:latin typeface="Calibri"/>
              </a:rPr>
              <a:t>and whether they have met or exceeded the overall state average of </a:t>
            </a:r>
            <a:r>
              <a:rPr lang="en-US" sz="2000" b="1">
                <a:solidFill>
                  <a:srgbClr val="5B9BD5">
                    <a:lumMod val="75000"/>
                  </a:srgbClr>
                </a:solidFill>
                <a:latin typeface="Calibri"/>
              </a:rPr>
              <a:t>19.2</a:t>
            </a:r>
            <a:r>
              <a:rPr lang="en-US" sz="1600" b="1">
                <a:solidFill>
                  <a:srgbClr val="5B9BD5">
                    <a:lumMod val="75000"/>
                  </a:srgbClr>
                </a:solidFill>
                <a:latin typeface="Calibri"/>
              </a:rPr>
              <a:t>%</a:t>
            </a:r>
            <a:r>
              <a:rPr lang="en-US" sz="1600">
                <a:solidFill>
                  <a:srgbClr val="0F1C32"/>
                </a:solidFill>
                <a:latin typeface="Calibri"/>
              </a:rPr>
              <a:t>.</a:t>
            </a: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2317991372"/>
              </p:ext>
            </p:extLst>
          </p:nvPr>
        </p:nvGraphicFramePr>
        <p:xfrm>
          <a:off x="51089" y="4113261"/>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761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b="1">
                          <a:solidFill>
                            <a:schemeClr val="tx1"/>
                          </a:solidFill>
                        </a:rPr>
                        <a:t>Lowell</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7,586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56,731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66,175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63,922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23,692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977,643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69,088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76,604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4052127884"/>
              </p:ext>
            </p:extLst>
          </p:nvPr>
        </p:nvGraphicFramePr>
        <p:xfrm>
          <a:off x="2843644" y="2680057"/>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b="1">
                          <a:solidFill>
                            <a:schemeClr val="tx1"/>
                          </a:solidFill>
                        </a:rPr>
                        <a:t>Lowell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8,311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5,231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801,901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516,588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17,220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Lowell Compared to Statewide as of 3/31/2021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29214" y="5715296"/>
            <a:ext cx="12089822" cy="83099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a:solidFill>
                  <a:srgbClr val="000000"/>
                </a:solidFill>
                <a:latin typeface="Arial" panose="020B0604020202020204" pitchFamily="34" charset="0"/>
                <a:cs typeface="Arial" panose="020B0604020202020204" pitchFamily="34" charset="0"/>
              </a:rPr>
              <a:t> Data Current as of 3/31/2021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a:solidFill>
                  <a:srgbClr val="000000"/>
                </a:solidFill>
                <a:latin typeface="Arial" panose="020B0604020202020204" pitchFamily="34" charset="0"/>
                <a:cs typeface="Arial" panose="020B0604020202020204" pitchFamily="34" charset="0"/>
              </a:rPr>
              <a:t>**Missing/Unknown is defined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4217588555"/>
              </p:ext>
            </p:extLst>
          </p:nvPr>
        </p:nvGraphicFramePr>
        <p:xfrm>
          <a:off x="1004707" y="2494660"/>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b="1">
                          <a:solidFill>
                            <a:schemeClr val="tx1"/>
                          </a:solidFill>
                        </a:rPr>
                        <a:t>Lowell</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514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379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145,734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69,130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76,604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954107"/>
          </a:xfrm>
          <a:prstGeom prst="rect">
            <a:avLst/>
          </a:prstGeom>
          <a:noFill/>
        </p:spPr>
        <p:txBody>
          <a:bodyPr wrap="square" rtlCol="0">
            <a:spAutoFit/>
          </a:bodyPr>
          <a:lstStyle/>
          <a:p>
            <a:pPr>
              <a:defRPr/>
            </a:pPr>
            <a:r>
              <a:rPr lang="en-US" sz="80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a:latin typeface="Segoe UI" panose="020B0502040204020203" pitchFamily="34" charset="0"/>
                <a:cs typeface="Segoe UI" panose="020B0502040204020203" pitchFamily="34" charset="0"/>
              </a:rPr>
              <a:t>Missing Race/Ethnicity Count and Percentage of Population Vaccinated for Lowell Compared to Statewide as of 3/31/2021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2971802"/>
            <a:ext cx="10337562" cy="1362075"/>
          </a:xfrm>
        </p:spPr>
        <p:txBody>
          <a:bodyPr/>
          <a:lstStyle/>
          <a:p>
            <a:pPr algn="ctr"/>
            <a:r>
              <a:rPr lang="en-US" sz="6000"/>
              <a:t>City/Town COVID-19 Burden</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a:solidFill>
                <a:srgbClr val="0F1C32"/>
              </a:solidFill>
              <a:latin typeface="Calibri"/>
            </a:endParaRPr>
          </a:p>
        </p:txBody>
      </p:sp>
    </p:spTree>
    <p:extLst>
      <p:ext uri="{BB962C8B-B14F-4D97-AF65-F5344CB8AC3E}">
        <p14:creationId xmlns:p14="http://schemas.microsoft.com/office/powerpoint/2010/main" val="26448490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0" y="6186171"/>
            <a:ext cx="12158798" cy="461665"/>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3/30/2021 from MA weekly vaccination dashboard, </a:t>
            </a:r>
            <a:r>
              <a:rPr lang="en-US" sz="80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a:solidFill>
                <a:srgbClr val="000000"/>
              </a:solidFill>
              <a:latin typeface="Arial" panose="020B0604020202020204" pitchFamily="34" charset="0"/>
              <a:cs typeface="Arial" panose="020B0604020202020204" pitchFamily="34" charset="0"/>
            </a:endParaRPr>
          </a:p>
          <a:p>
            <a:pPr>
              <a:defRPr/>
            </a:pP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a:solidFill>
                  <a:prstClr val="black"/>
                </a:solidFill>
                <a:latin typeface="Calibri" panose="020F0502020204030204"/>
              </a:rPr>
              <a:t>City/Towns with highest burden</a:t>
            </a:r>
            <a:endParaRPr lang="en-US" sz="1600" b="1">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108066" y="3514977"/>
            <a:ext cx="4341219" cy="276999"/>
          </a:xfrm>
          <a:prstGeom prst="rect">
            <a:avLst/>
          </a:prstGeom>
          <a:noFill/>
        </p:spPr>
        <p:txBody>
          <a:bodyPr wrap="square" rtlCol="0">
            <a:spAutoFit/>
          </a:bodyPr>
          <a:lstStyle/>
          <a:p>
            <a:pPr>
              <a:defRPr/>
            </a:pPr>
            <a:r>
              <a:rPr lang="en-US" sz="120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a:latin typeface="Arial" panose="020B0604020202020204" pitchFamily="34" charset="0"/>
              </a:rPr>
              <a:t>COVID-19 Case Counts and Rates for 20 Prioritized Communities</a:t>
            </a:r>
            <a:endParaRPr lang="en-US" sz="280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D02E4F9B-A332-472C-82F9-A6DAD87C0C71}"/>
              </a:ext>
            </a:extLst>
          </p:cNvPr>
          <p:cNvGraphicFramePr>
            <a:graphicFrameLocks noGrp="1"/>
          </p:cNvGraphicFramePr>
          <p:nvPr>
            <p:extLst>
              <p:ext uri="{D42A27DB-BD31-4B8C-83A1-F6EECF244321}">
                <p14:modId xmlns:p14="http://schemas.microsoft.com/office/powerpoint/2010/main" val="3518991119"/>
              </p:ext>
            </p:extLst>
          </p:nvPr>
        </p:nvGraphicFramePr>
        <p:xfrm>
          <a:off x="4297019" y="1057333"/>
          <a:ext cx="7744193" cy="498454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28327415"/>
                    </a:ext>
                  </a:extLst>
                </a:gridCol>
                <a:gridCol w="1000158">
                  <a:extLst>
                    <a:ext uri="{9D8B030D-6E8A-4147-A177-3AD203B41FA5}">
                      <a16:colId xmlns:a16="http://schemas.microsoft.com/office/drawing/2014/main" val="4144144719"/>
                    </a:ext>
                  </a:extLst>
                </a:gridCol>
                <a:gridCol w="893840">
                  <a:extLst>
                    <a:ext uri="{9D8B030D-6E8A-4147-A177-3AD203B41FA5}">
                      <a16:colId xmlns:a16="http://schemas.microsoft.com/office/drawing/2014/main" val="3779265184"/>
                    </a:ext>
                  </a:extLst>
                </a:gridCol>
                <a:gridCol w="1077903">
                  <a:extLst>
                    <a:ext uri="{9D8B030D-6E8A-4147-A177-3AD203B41FA5}">
                      <a16:colId xmlns:a16="http://schemas.microsoft.com/office/drawing/2014/main" val="2780402504"/>
                    </a:ext>
                  </a:extLst>
                </a:gridCol>
                <a:gridCol w="1208320">
                  <a:extLst>
                    <a:ext uri="{9D8B030D-6E8A-4147-A177-3AD203B41FA5}">
                      <a16:colId xmlns:a16="http://schemas.microsoft.com/office/drawing/2014/main" val="1903047245"/>
                    </a:ext>
                  </a:extLst>
                </a:gridCol>
                <a:gridCol w="784825">
                  <a:extLst>
                    <a:ext uri="{9D8B030D-6E8A-4147-A177-3AD203B41FA5}">
                      <a16:colId xmlns:a16="http://schemas.microsoft.com/office/drawing/2014/main" val="1313210649"/>
                    </a:ext>
                  </a:extLst>
                </a:gridCol>
                <a:gridCol w="1730929">
                  <a:extLst>
                    <a:ext uri="{9D8B030D-6E8A-4147-A177-3AD203B41FA5}">
                      <a16:colId xmlns:a16="http://schemas.microsoft.com/office/drawing/2014/main" val="2103277762"/>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a:solidFill>
                            <a:schemeClr val="tx1"/>
                          </a:solidFill>
                          <a:effectLst/>
                          <a:latin typeface="+mn-lt"/>
                        </a:rPr>
                        <a:t>Community</a:t>
                      </a:r>
                    </a:p>
                    <a:p>
                      <a:pPr marL="0" marR="0" algn="ctr">
                        <a:spcBef>
                          <a:spcPts val="0"/>
                        </a:spcBef>
                        <a:spcAft>
                          <a:spcPts val="0"/>
                        </a:spcAft>
                      </a:pPr>
                      <a:r>
                        <a:rPr lang="en-US" sz="1000">
                          <a:solidFill>
                            <a:schemeClr val="tx1"/>
                          </a:solidFill>
                          <a:effectLst/>
                          <a:latin typeface="+mn-lt"/>
                        </a:rPr>
                        <a:t> </a:t>
                      </a:r>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rPr>
                        <a:t>Average Daily Incidence Rate per 100,000 </a:t>
                      </a: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(4/1/2021)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(4/1/2021)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rPr>
                        <a:t>Average Daily Incidence Rate per 100,000  </a:t>
                      </a:r>
                    </a:p>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(4/1/2021)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4228752266"/>
                  </a:ext>
                </a:extLst>
              </a:tr>
              <a:tr h="172367">
                <a:tc>
                  <a:txBody>
                    <a:bodyPr/>
                    <a:lstStyle/>
                    <a:p>
                      <a:pPr marL="0" marR="0" algn="ctr">
                        <a:spcBef>
                          <a:spcPts val="0"/>
                        </a:spcBef>
                        <a:spcAft>
                          <a:spcPts val="0"/>
                        </a:spcAft>
                      </a:pPr>
                      <a:r>
                        <a:rPr lang="en-US" sz="1200">
                          <a:solidFill>
                            <a:schemeClr val="tx1"/>
                          </a:solidFill>
                          <a:effectLst/>
                        </a:rPr>
                        <a:t>Boston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64,123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09140">
                <a:tc>
                  <a:txBody>
                    <a:bodyPr/>
                    <a:lstStyle/>
                    <a:p>
                      <a:pPr marL="0" marR="0" algn="ctr">
                        <a:spcBef>
                          <a:spcPts val="0"/>
                        </a:spcBef>
                        <a:spcAft>
                          <a:spcPts val="0"/>
                        </a:spcAft>
                      </a:pPr>
                      <a:r>
                        <a:rPr lang="en-US" sz="1200">
                          <a:solidFill>
                            <a:schemeClr val="tx1"/>
                          </a:solidFill>
                          <a:effectLst/>
                        </a:rPr>
                        <a:t>Brockton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12,672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12602918"/>
                  </a:ext>
                </a:extLst>
              </a:tr>
              <a:tr h="209140">
                <a:tc>
                  <a:txBody>
                    <a:bodyPr/>
                    <a:lstStyle/>
                    <a:p>
                      <a:pPr marL="0" marR="0" algn="ctr">
                        <a:spcBef>
                          <a:spcPts val="0"/>
                        </a:spcBef>
                        <a:spcAft>
                          <a:spcPts val="0"/>
                        </a:spcAft>
                      </a:pPr>
                      <a:r>
                        <a:rPr lang="en-US" sz="1200">
                          <a:solidFill>
                            <a:schemeClr val="tx1"/>
                          </a:solidFill>
                          <a:effectLst/>
                        </a:rPr>
                        <a:t>Chelsea</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8,288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09140">
                <a:tc>
                  <a:txBody>
                    <a:bodyPr/>
                    <a:lstStyle/>
                    <a:p>
                      <a:pPr marL="0" marR="0" algn="ctr">
                        <a:spcBef>
                          <a:spcPts val="0"/>
                        </a:spcBef>
                        <a:spcAft>
                          <a:spcPts val="0"/>
                        </a:spcAft>
                      </a:pPr>
                      <a:r>
                        <a:rPr lang="en-US" sz="1200">
                          <a:solidFill>
                            <a:schemeClr val="tx1"/>
                          </a:solidFill>
                          <a:effectLst/>
                        </a:rPr>
                        <a:t>Everett</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8,055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89215893"/>
                  </a:ext>
                </a:extLst>
              </a:tr>
              <a:tr h="209140">
                <a:tc>
                  <a:txBody>
                    <a:bodyPr/>
                    <a:lstStyle/>
                    <a:p>
                      <a:pPr marL="0" marR="0" algn="ctr">
                        <a:spcBef>
                          <a:spcPts val="0"/>
                        </a:spcBef>
                        <a:spcAft>
                          <a:spcPts val="0"/>
                        </a:spcAft>
                      </a:pPr>
                      <a:r>
                        <a:rPr lang="en-US" sz="1200">
                          <a:solidFill>
                            <a:schemeClr val="tx1"/>
                          </a:solidFill>
                          <a:effectLst/>
                        </a:rPr>
                        <a:t>Fall River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13,052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09140">
                <a:tc>
                  <a:txBody>
                    <a:bodyPr/>
                    <a:lstStyle/>
                    <a:p>
                      <a:pPr marL="0" marR="0" algn="ctr">
                        <a:spcBef>
                          <a:spcPts val="0"/>
                        </a:spcBef>
                        <a:spcAft>
                          <a:spcPts val="0"/>
                        </a:spcAft>
                      </a:pPr>
                      <a:r>
                        <a:rPr lang="en-US" sz="1200">
                          <a:solidFill>
                            <a:schemeClr val="tx1"/>
                          </a:solidFill>
                          <a:effectLst/>
                        </a:rPr>
                        <a:t>Fitchburg</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4,352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09140">
                <a:tc>
                  <a:txBody>
                    <a:bodyPr/>
                    <a:lstStyle/>
                    <a:p>
                      <a:pPr marL="0" marR="0" algn="ctr">
                        <a:spcBef>
                          <a:spcPts val="0"/>
                        </a:spcBef>
                        <a:spcAft>
                          <a:spcPts val="0"/>
                        </a:spcAft>
                      </a:pPr>
                      <a:r>
                        <a:rPr lang="en-US" sz="1200">
                          <a:solidFill>
                            <a:schemeClr val="tx1"/>
                          </a:solidFill>
                          <a:effectLst/>
                        </a:rPr>
                        <a:t>Framingham</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7,600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125576493"/>
                  </a:ext>
                </a:extLst>
              </a:tr>
              <a:tr h="209140">
                <a:tc>
                  <a:txBody>
                    <a:bodyPr/>
                    <a:lstStyle/>
                    <a:p>
                      <a:pPr marL="0" marR="0" algn="ctr">
                        <a:spcBef>
                          <a:spcPts val="0"/>
                        </a:spcBef>
                        <a:spcAft>
                          <a:spcPts val="0"/>
                        </a:spcAft>
                      </a:pPr>
                      <a:r>
                        <a:rPr lang="en-US" sz="1200">
                          <a:solidFill>
                            <a:schemeClr val="tx1"/>
                          </a:solidFill>
                          <a:effectLst/>
                        </a:rPr>
                        <a:t>Haverhill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7,424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09604814"/>
                  </a:ext>
                </a:extLst>
              </a:tr>
              <a:tr h="209140">
                <a:tc>
                  <a:txBody>
                    <a:bodyPr/>
                    <a:lstStyle/>
                    <a:p>
                      <a:pPr marL="0" marR="0" algn="ctr">
                        <a:spcBef>
                          <a:spcPts val="0"/>
                        </a:spcBef>
                        <a:spcAft>
                          <a:spcPts val="0"/>
                        </a:spcAft>
                      </a:pPr>
                      <a:r>
                        <a:rPr lang="en-US" sz="1200">
                          <a:solidFill>
                            <a:schemeClr val="tx1"/>
                          </a:solidFill>
                          <a:effectLst/>
                        </a:rPr>
                        <a:t>Holyoke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5,040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37945355"/>
                  </a:ext>
                </a:extLst>
              </a:tr>
              <a:tr h="217039">
                <a:tc>
                  <a:txBody>
                    <a:bodyPr/>
                    <a:lstStyle/>
                    <a:p>
                      <a:pPr marL="0" marR="0" algn="ctr">
                        <a:spcBef>
                          <a:spcPts val="0"/>
                        </a:spcBef>
                        <a:spcAft>
                          <a:spcPts val="0"/>
                        </a:spcAft>
                      </a:pPr>
                      <a:r>
                        <a:rPr lang="en-US" sz="1200">
                          <a:solidFill>
                            <a:schemeClr val="tx1"/>
                          </a:solidFill>
                          <a:effectLst/>
                        </a:rPr>
                        <a:t>Lawrence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18,626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09140">
                <a:tc>
                  <a:txBody>
                    <a:bodyPr/>
                    <a:lstStyle/>
                    <a:p>
                      <a:pPr marL="0" marR="0" algn="ctr">
                        <a:spcBef>
                          <a:spcPts val="0"/>
                        </a:spcBef>
                        <a:spcAft>
                          <a:spcPts val="0"/>
                        </a:spcAft>
                      </a:pPr>
                      <a:r>
                        <a:rPr lang="en-US" sz="1200">
                          <a:solidFill>
                            <a:schemeClr val="tx1"/>
                          </a:solidFill>
                          <a:effectLst/>
                        </a:rPr>
                        <a:t>Leominster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4,644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09140">
                <a:tc>
                  <a:txBody>
                    <a:bodyPr/>
                    <a:lstStyle/>
                    <a:p>
                      <a:pPr marL="0" marR="0" algn="ctr">
                        <a:spcBef>
                          <a:spcPts val="0"/>
                        </a:spcBef>
                        <a:spcAft>
                          <a:spcPts val="0"/>
                        </a:spcAft>
                      </a:pPr>
                      <a:r>
                        <a:rPr lang="en-US" sz="1200">
                          <a:solidFill>
                            <a:schemeClr val="tx1"/>
                          </a:solidFill>
                          <a:effectLst/>
                        </a:rPr>
                        <a:t>Lowell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15,700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0583">
                <a:tc>
                  <a:txBody>
                    <a:bodyPr/>
                    <a:lstStyle/>
                    <a:p>
                      <a:pPr marL="0" marR="0" algn="ctr">
                        <a:spcBef>
                          <a:spcPts val="0"/>
                        </a:spcBef>
                        <a:spcAft>
                          <a:spcPts val="0"/>
                        </a:spcAft>
                      </a:pPr>
                      <a:r>
                        <a:rPr lang="en-US" sz="1200">
                          <a:solidFill>
                            <a:schemeClr val="tx1"/>
                          </a:solidFill>
                          <a:effectLst/>
                        </a:rPr>
                        <a:t>Lynn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16,171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660094672"/>
                  </a:ext>
                </a:extLst>
              </a:tr>
              <a:tr h="209140">
                <a:tc>
                  <a:txBody>
                    <a:bodyPr/>
                    <a:lstStyle/>
                    <a:p>
                      <a:pPr marL="0" marR="0" algn="ctr">
                        <a:spcBef>
                          <a:spcPts val="0"/>
                        </a:spcBef>
                        <a:spcAft>
                          <a:spcPts val="0"/>
                        </a:spcAft>
                      </a:pPr>
                      <a:r>
                        <a:rPr lang="en-US" sz="1200">
                          <a:solidFill>
                            <a:schemeClr val="tx1"/>
                          </a:solidFill>
                          <a:effectLst/>
                        </a:rPr>
                        <a:t>Malden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6,569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09140">
                <a:tc>
                  <a:txBody>
                    <a:bodyPr/>
                    <a:lstStyle/>
                    <a:p>
                      <a:pPr marL="0" marR="0" algn="ctr">
                        <a:spcBef>
                          <a:spcPts val="0"/>
                        </a:spcBef>
                        <a:spcAft>
                          <a:spcPts val="0"/>
                        </a:spcAft>
                      </a:pPr>
                      <a:r>
                        <a:rPr lang="en-US" sz="1200">
                          <a:solidFill>
                            <a:schemeClr val="tx1"/>
                          </a:solidFill>
                          <a:effectLst/>
                        </a:rPr>
                        <a:t>Methuen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6,923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09140">
                <a:tc>
                  <a:txBody>
                    <a:bodyPr/>
                    <a:lstStyle/>
                    <a:p>
                      <a:pPr marL="0" marR="0" algn="ctr">
                        <a:spcBef>
                          <a:spcPts val="0"/>
                        </a:spcBef>
                        <a:spcAft>
                          <a:spcPts val="0"/>
                        </a:spcAft>
                      </a:pPr>
                      <a:r>
                        <a:rPr lang="en-US" sz="1200">
                          <a:solidFill>
                            <a:schemeClr val="tx1"/>
                          </a:solidFill>
                          <a:effectLst/>
                        </a:rPr>
                        <a:t>New Bedford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13,134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81999934"/>
                  </a:ext>
                </a:extLst>
              </a:tr>
              <a:tr h="209140">
                <a:tc>
                  <a:txBody>
                    <a:bodyPr/>
                    <a:lstStyle/>
                    <a:p>
                      <a:pPr marL="0" marR="0" algn="ctr">
                        <a:spcBef>
                          <a:spcPts val="0"/>
                        </a:spcBef>
                        <a:spcAft>
                          <a:spcPts val="0"/>
                        </a:spcAft>
                      </a:pPr>
                      <a:r>
                        <a:rPr lang="en-US" sz="1200">
                          <a:solidFill>
                            <a:schemeClr val="tx1"/>
                          </a:solidFill>
                          <a:effectLst/>
                        </a:rPr>
                        <a:t>Randolph</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3,801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09140">
                <a:tc>
                  <a:txBody>
                    <a:bodyPr/>
                    <a:lstStyle/>
                    <a:p>
                      <a:pPr marL="0" marR="0" algn="ctr">
                        <a:spcBef>
                          <a:spcPts val="0"/>
                        </a:spcBef>
                        <a:spcAft>
                          <a:spcPts val="0"/>
                        </a:spcAft>
                      </a:pPr>
                      <a:r>
                        <a:rPr lang="en-US" sz="1200">
                          <a:solidFill>
                            <a:schemeClr val="tx1"/>
                          </a:solidFill>
                          <a:effectLst/>
                        </a:rPr>
                        <a:t>Revere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10,002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93652123"/>
                  </a:ext>
                </a:extLst>
              </a:tr>
              <a:tr h="222030">
                <a:tc>
                  <a:txBody>
                    <a:bodyPr/>
                    <a:lstStyle/>
                    <a:p>
                      <a:pPr marL="0" marR="0" algn="ctr">
                        <a:spcBef>
                          <a:spcPts val="0"/>
                        </a:spcBef>
                        <a:spcAft>
                          <a:spcPts val="0"/>
                        </a:spcAft>
                      </a:pPr>
                      <a:r>
                        <a:rPr lang="en-US" sz="1200">
                          <a:solidFill>
                            <a:schemeClr val="tx1"/>
                          </a:solidFill>
                          <a:effectLst/>
                        </a:rPr>
                        <a:t>Springfield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19,194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504317620"/>
                  </a:ext>
                </a:extLst>
              </a:tr>
              <a:tr h="205068">
                <a:tc>
                  <a:txBody>
                    <a:bodyPr/>
                    <a:lstStyle/>
                    <a:p>
                      <a:pPr marL="0" marR="0" algn="ctr">
                        <a:spcBef>
                          <a:spcPts val="0"/>
                        </a:spcBef>
                        <a:spcAft>
                          <a:spcPts val="0"/>
                        </a:spcAft>
                      </a:pPr>
                      <a:r>
                        <a:rPr lang="en-US" sz="1200">
                          <a:solidFill>
                            <a:schemeClr val="tx1"/>
                          </a:solidFill>
                          <a:effectLst/>
                        </a:rPr>
                        <a:t>Worcester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21,909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210244">
                <a:tc>
                  <a:txBody>
                    <a:bodyPr/>
                    <a:lstStyle/>
                    <a:p>
                      <a:pPr marL="0" marR="0" algn="ctr">
                        <a:spcBef>
                          <a:spcPts val="0"/>
                        </a:spcBef>
                        <a:spcAft>
                          <a:spcPts val="0"/>
                        </a:spcAft>
                      </a:pPr>
                      <a:r>
                        <a:rPr lang="en-US" sz="12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598,177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24,984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471873"/>
            <a:ext cx="10337562" cy="1362075"/>
          </a:xfrm>
        </p:spPr>
        <p:txBody>
          <a:bodyPr/>
          <a:lstStyle/>
          <a:p>
            <a:pPr algn="ctr"/>
            <a:r>
              <a:rPr lang="en-US" sz="6000"/>
              <a:t>Background</a:t>
            </a:r>
            <a:br>
              <a:rPr lang="en-US" sz="6000"/>
            </a:br>
            <a:endParaRPr lang="en-US" sz="600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a:latin typeface="Segoe UI" panose="020B0502040204020203" pitchFamily="34" charset="0"/>
                <a:cs typeface="Segoe UI" panose="020B0502040204020203" pitchFamily="34" charset="0"/>
              </a:rPr>
              <a:t>Lowell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a:t>Vaccine Administration</a:t>
            </a:r>
          </a:p>
          <a:p>
            <a:pPr marL="457200" indent="-457200">
              <a:spcBef>
                <a:spcPts val="600"/>
              </a:spcBef>
              <a:spcAft>
                <a:spcPts val="600"/>
              </a:spcAft>
              <a:buFont typeface="+mj-lt"/>
              <a:buAutoNum type="arabicPeriod"/>
            </a:pPr>
            <a:r>
              <a:rPr lang="en-US" sz="2000" b="1"/>
              <a:t>The per-capita dose administration rate (total doses) in Lowell and whether they have met or exceeded the statewide rate</a:t>
            </a:r>
          </a:p>
          <a:p>
            <a:pPr marL="457200" indent="-457200">
              <a:spcBef>
                <a:spcPts val="600"/>
              </a:spcBef>
              <a:spcAft>
                <a:spcPts val="600"/>
              </a:spcAft>
              <a:buFont typeface="+mj-lt"/>
              <a:buAutoNum type="arabicPeriod"/>
            </a:pPr>
            <a:r>
              <a:rPr lang="en-US" sz="2000" b="1"/>
              <a:t>The percentage of Lowell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received </a:t>
            </a:r>
            <a:r>
              <a:rPr lang="en-US" sz="2000" b="1"/>
              <a:t>a first dose </a:t>
            </a:r>
            <a:r>
              <a:rPr lang="en-US" sz="2000"/>
              <a:t>of vaccine and whether they have met or exceeded the </a:t>
            </a:r>
            <a:r>
              <a:rPr lang="en-US" sz="2000" b="1"/>
              <a:t>age-specific statewide averages </a:t>
            </a:r>
            <a:r>
              <a:rPr lang="en-US" sz="2000"/>
              <a:t>for each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received </a:t>
            </a:r>
            <a:r>
              <a:rPr lang="en-US" sz="2000" b="1"/>
              <a:t>a first dose </a:t>
            </a:r>
            <a:r>
              <a:rPr lang="en-US" sz="2000"/>
              <a:t>of vaccine and whether they have met or exceeded the overall statewide average.</a:t>
            </a:r>
          </a:p>
          <a:p>
            <a:pPr marL="457200" indent="-457200">
              <a:spcBef>
                <a:spcPts val="600"/>
              </a:spcBef>
              <a:spcAft>
                <a:spcPts val="600"/>
              </a:spcAft>
              <a:buFont typeface="+mj-lt"/>
              <a:buAutoNum type="arabicPeriod"/>
            </a:pPr>
            <a:r>
              <a:rPr lang="en-US" sz="2000" b="1"/>
              <a:t>The percentage of Lowell 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been </a:t>
            </a:r>
            <a:r>
              <a:rPr lang="en-US" sz="2000" b="1"/>
              <a:t>partially and fully vaccinated </a:t>
            </a:r>
            <a:r>
              <a:rPr lang="en-US" sz="2000"/>
              <a:t>and whether they have met or exceeded the </a:t>
            </a:r>
            <a:r>
              <a:rPr lang="en-US" sz="2000" b="1"/>
              <a:t>age-specific statewide averages</a:t>
            </a:r>
            <a:r>
              <a:rPr lang="en-US" sz="2000"/>
              <a:t> for each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been </a:t>
            </a:r>
            <a:r>
              <a:rPr lang="en-US" sz="2000" b="1"/>
              <a:t>partially and fully vaccinated </a:t>
            </a:r>
            <a:r>
              <a:rPr lang="en-US" sz="2000"/>
              <a:t>and whether they have met or exceeded the overall state averages.</a:t>
            </a:r>
          </a:p>
          <a:p>
            <a:pPr marL="0" indent="0">
              <a:spcBef>
                <a:spcPts val="600"/>
              </a:spcBef>
              <a:spcAft>
                <a:spcPts val="600"/>
              </a:spcAft>
              <a:buNone/>
            </a:pPr>
            <a:r>
              <a:rPr lang="en-US" sz="2900" u="sng"/>
              <a:t>Communities with highest COVID-19 burden</a:t>
            </a:r>
          </a:p>
          <a:p>
            <a:pPr marL="457200" indent="-457200">
              <a:spcBef>
                <a:spcPts val="600"/>
              </a:spcBef>
              <a:spcAft>
                <a:spcPts val="600"/>
              </a:spcAft>
              <a:buFont typeface="+mj-lt"/>
              <a:buAutoNum type="arabicPeriod"/>
            </a:pPr>
            <a:r>
              <a:rPr lang="en-US" sz="2000" b="1"/>
              <a:t>Decrease risk levels from red towards grey in Lowell based on the average daily incidence per 100,000 (as published in the weekly COVID-19 public health report).</a:t>
            </a:r>
          </a:p>
          <a:p>
            <a:pPr marL="0" indent="0">
              <a:buNone/>
            </a:pPr>
            <a:endParaRPr lang="en-US"/>
          </a:p>
          <a:p>
            <a:endParaRPr lang="en-US"/>
          </a:p>
          <a:p>
            <a:endParaRPr lang="en-US"/>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0" y="6052394"/>
            <a:ext cx="12158798" cy="615553"/>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err="1">
                <a:solidFill>
                  <a:srgbClr val="000000"/>
                </a:solidFill>
                <a:latin typeface="Arial" panose="020B0604020202020204" pitchFamily="34" charset="0"/>
                <a:cs typeface="Arial" panose="020B0604020202020204" pitchFamily="34" charset="0"/>
              </a:rPr>
              <a:t>Strate</a:t>
            </a:r>
            <a:r>
              <a:rPr lang="en-US" sz="80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a:solidFill>
                  <a:srgbClr val="000000"/>
                </a:solidFill>
                <a:latin typeface="Arial" panose="020B0604020202020204" pitchFamily="34" charset="0"/>
                <a:cs typeface="Arial" panose="020B0604020202020204" pitchFamily="34" charset="0"/>
              </a:rPr>
              <a:t>NH = Non – Hispanic</a:t>
            </a:r>
            <a:endParaRPr lang="en-US" sz="80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100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1629843315"/>
              </p:ext>
            </p:extLst>
          </p:nvPr>
        </p:nvGraphicFramePr>
        <p:xfrm>
          <a:off x="268453" y="2436265"/>
          <a:ext cx="11655094" cy="1617288"/>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a:solidFill>
                            <a:schemeClr val="tx1"/>
                          </a:solidFill>
                          <a:effectLst/>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15">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656405">
                <a:tc>
                  <a:txBody>
                    <a:bodyPr/>
                    <a:lstStyle/>
                    <a:p>
                      <a:pPr marL="0" marR="0" algn="ctr">
                        <a:spcBef>
                          <a:spcPts val="0"/>
                        </a:spcBef>
                        <a:spcAft>
                          <a:spcPts val="0"/>
                        </a:spcAft>
                      </a:pPr>
                      <a:r>
                        <a:rPr lang="en-US" sz="1000">
                          <a:solidFill>
                            <a:schemeClr val="tx1"/>
                          </a:solidFill>
                          <a:effectLs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11901327"/>
                  </a:ext>
                </a:extLst>
              </a:tr>
              <a:tr h="338806">
                <a:tc>
                  <a:txBody>
                    <a:bodyPr/>
                    <a:lstStyle/>
                    <a:p>
                      <a:pPr marL="0" marR="0" algn="ctr">
                        <a:spcBef>
                          <a:spcPts val="0"/>
                        </a:spcBef>
                        <a:spcAft>
                          <a:spcPts val="0"/>
                        </a:spcAft>
                      </a:pPr>
                      <a:r>
                        <a:rPr lang="en-US" sz="1050" b="1">
                          <a:solidFill>
                            <a:schemeClr val="tx1"/>
                          </a:solidFill>
                        </a:rPr>
                        <a:t>Lowell</a:t>
                      </a:r>
                      <a:endParaRPr lang="en-US" sz="10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                    116,143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                                           150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             28,673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24.7%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            10,125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            23,430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20.2%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              2,281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                                               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&lt;0.1%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              52,059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44.8%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46718857"/>
                  </a:ext>
                </a:extLst>
              </a:tr>
              <a:tr h="309427">
                <a:tc>
                  <a:txBody>
                    <a:bodyPr/>
                    <a:lstStyle/>
                    <a:p>
                      <a:pPr marL="0" marR="0" algn="ctr">
                        <a:spcBef>
                          <a:spcPts val="0"/>
                        </a:spcBef>
                        <a:spcAft>
                          <a:spcPts val="0"/>
                        </a:spcAft>
                      </a:pPr>
                      <a:r>
                        <a:rPr lang="en-US" sz="105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1" i="0" u="none" strike="noStrike">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1" i="0" u="none" strike="noStrike">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1" i="0" u="none" strike="noStrike">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1" i="0" u="none" strike="noStrike">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1" i="0" u="none" strike="noStrike">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1" i="0" u="none" strike="noStrike">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a:solidFill>
                  <a:schemeClr val="bg2"/>
                </a:solidFill>
                <a:latin typeface="Segoe UI" panose="020B0502040204020203" pitchFamily="34" charset="0"/>
                <a:cs typeface="Segoe UI" panose="020B0502040204020203" pitchFamily="34" charset="0"/>
              </a:rPr>
              <a:t> Profile of </a:t>
            </a:r>
            <a:r>
              <a:rPr lang="en-US" sz="3600">
                <a:latin typeface="Segoe UI" panose="020B0502040204020203" pitchFamily="34" charset="0"/>
                <a:cs typeface="Segoe UI" panose="020B0502040204020203" pitchFamily="34" charset="0"/>
              </a:rPr>
              <a:t>Lowell </a:t>
            </a:r>
            <a:r>
              <a:rPr lang="en-US" sz="360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a:solidFill>
                  <a:srgbClr val="0F1C32"/>
                </a:solidFill>
                <a:latin typeface="Calibri"/>
              </a:rPr>
              <a:t>Please note: </a:t>
            </a:r>
            <a:r>
              <a:rPr lang="en-US" sz="800" err="1">
                <a:solidFill>
                  <a:srgbClr val="0F1C32"/>
                </a:solidFill>
                <a:latin typeface="Calibri"/>
              </a:rPr>
              <a:t>Moderna</a:t>
            </a:r>
            <a:r>
              <a:rPr lang="en-US" sz="80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a:t>Vaccine Administration</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a:latin typeface="Segoe UI" panose="020B0502040204020203" pitchFamily="34" charset="0"/>
              </a:rPr>
              <a:t>Total Doses and Dose Administration Rate/100,000 </a:t>
            </a:r>
            <a:br>
              <a:rPr lang="en-US" sz="2400">
                <a:latin typeface="Segoe UI" panose="020B0502040204020203" pitchFamily="34" charset="0"/>
              </a:rPr>
            </a:br>
            <a:r>
              <a:rPr lang="en-US" sz="2400">
                <a:latin typeface="Segoe UI" panose="020B0502040204020203" pitchFamily="34" charset="0"/>
              </a:rPr>
              <a:t>for </a:t>
            </a:r>
            <a:r>
              <a:rPr lang="en-US" sz="2400">
                <a:latin typeface="Segoe UI" panose="020B0502040204020203" pitchFamily="34" charset="0"/>
                <a:cs typeface="Segoe UI" panose="020B0502040204020203" pitchFamily="34" charset="0"/>
              </a:rPr>
              <a:t>Lowell</a:t>
            </a:r>
            <a:r>
              <a:rPr lang="en-US" sz="2400"/>
              <a:t> </a:t>
            </a:r>
            <a:r>
              <a:rPr lang="en-US" sz="2400">
                <a:latin typeface="Segoe UI" panose="020B0502040204020203" pitchFamily="34" charset="0"/>
              </a:rPr>
              <a:t>Compared to Statewide as of 3/31/2021</a:t>
            </a:r>
            <a:endParaRPr lang="en-US" sz="240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890813102"/>
              </p:ext>
            </p:extLst>
          </p:nvPr>
        </p:nvGraphicFramePr>
        <p:xfrm>
          <a:off x="1173853" y="2927242"/>
          <a:ext cx="9055735" cy="1263758"/>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35982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a:solidFill>
                            <a:schemeClr val="tx1"/>
                          </a:solidFill>
                          <a:effectLst/>
                          <a:latin typeface="+mn-lt"/>
                        </a:rPr>
                        <a:t>Community</a:t>
                      </a:r>
                    </a:p>
                    <a:p>
                      <a:pPr marL="0" marR="0" algn="ctr">
                        <a:spcBef>
                          <a:spcPts val="0"/>
                        </a:spcBef>
                        <a:spcAft>
                          <a:spcPts val="0"/>
                        </a:spcAft>
                      </a:pPr>
                      <a:r>
                        <a:rPr lang="en-US" sz="1600">
                          <a:solidFill>
                            <a:schemeClr val="tx1"/>
                          </a:solidFill>
                          <a:effectLst/>
                          <a:latin typeface="+mn-lt"/>
                        </a:rPr>
                        <a:t> </a:t>
                      </a:r>
                      <a:endParaRPr lang="en-US" sz="16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401819">
                <a:tc>
                  <a:txBody>
                    <a:bodyPr/>
                    <a:lstStyle/>
                    <a:p>
                      <a:pPr marL="0" marR="0" algn="l">
                        <a:spcBef>
                          <a:spcPts val="0"/>
                        </a:spcBef>
                        <a:spcAft>
                          <a:spcPts val="0"/>
                        </a:spcAft>
                      </a:pPr>
                      <a:r>
                        <a:rPr lang="en-US" sz="1600" b="1">
                          <a:solidFill>
                            <a:schemeClr val="tx1"/>
                          </a:solidFill>
                        </a:rPr>
                        <a:t>Lowell</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37,577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32,354.1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374259">
                <a:tc>
                  <a:txBody>
                    <a:bodyPr/>
                    <a:lstStyle/>
                    <a:p>
                      <a:pPr marL="0" marR="0" algn="l">
                        <a:spcBef>
                          <a:spcPts val="0"/>
                        </a:spcBef>
                        <a:spcAft>
                          <a:spcPts val="0"/>
                        </a:spcAft>
                      </a:pPr>
                      <a:r>
                        <a:rPr lang="en-US" sz="16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3,554,711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51,041.3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15081" y="5791201"/>
            <a:ext cx="12161838"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a:solidFill>
                <a:srgbClr val="0000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969D6DE-8958-4FC5-99C7-55A7F881A900}"/>
              </a:ext>
            </a:extLst>
          </p:cNvPr>
          <p:cNvSpPr txBox="1"/>
          <p:nvPr/>
        </p:nvSpPr>
        <p:spPr>
          <a:xfrm>
            <a:off x="491620" y="1115258"/>
            <a:ext cx="10975858" cy="923330"/>
          </a:xfrm>
          <a:prstGeom prst="rect">
            <a:avLst/>
          </a:prstGeom>
          <a:noFill/>
        </p:spPr>
        <p:txBody>
          <a:bodyPr wrap="square" rtlCol="0">
            <a:spAutoFit/>
          </a:bodyPr>
          <a:lstStyle/>
          <a:p>
            <a:pPr>
              <a:defRPr/>
            </a:pPr>
            <a:r>
              <a:rPr lang="en-US" sz="1600" b="1" u="sng">
                <a:solidFill>
                  <a:prstClr val="black"/>
                </a:solidFill>
                <a:latin typeface="Calibri" panose="020F0502020204030204"/>
              </a:rPr>
              <a:t>Vaccine Administration Benchmark</a:t>
            </a:r>
            <a:endParaRPr lang="en-US" sz="2400" b="1" u="sng">
              <a:solidFill>
                <a:prstClr val="black"/>
              </a:solidFill>
              <a:latin typeface="Calibri" panose="020F0502020204030204"/>
            </a:endParaRPr>
          </a:p>
          <a:p>
            <a:pPr marL="742950" lvl="1" indent="-285750">
              <a:buFont typeface="Arial" panose="020B0604020202020204" pitchFamily="34" charset="0"/>
              <a:buChar char="•"/>
              <a:defRPr/>
            </a:pPr>
            <a:r>
              <a:rPr lang="en-US">
                <a:solidFill>
                  <a:prstClr val="black"/>
                </a:solidFill>
                <a:latin typeface="Calibri" panose="020F0502020204030204"/>
              </a:rPr>
              <a:t>Per-capita dose administration rate for Lowell</a:t>
            </a:r>
            <a:r>
              <a:rPr lang="en-US">
                <a:solidFill>
                  <a:srgbClr val="0F1C32"/>
                </a:solidFill>
                <a:latin typeface="Calibri" panose="020F0502020204030204"/>
              </a:rPr>
              <a:t> compared to the overall state rate of </a:t>
            </a:r>
            <a:r>
              <a:rPr lang="en-US" sz="2000" b="1">
                <a:solidFill>
                  <a:srgbClr val="5B9BD5">
                    <a:lumMod val="75000"/>
                  </a:srgbClr>
                </a:solidFill>
                <a:latin typeface="Calibri" panose="020F0502020204030204"/>
              </a:rPr>
              <a:t>51,041.3 per 100,000.</a:t>
            </a:r>
          </a:p>
          <a:p>
            <a:pPr marL="742950" lvl="1" indent="-285750">
              <a:buFont typeface="Arial" panose="020B0604020202020204" pitchFamily="34" charset="0"/>
              <a:buChar char="•"/>
              <a:defRPr/>
            </a:pPr>
            <a:r>
              <a:rPr lang="en-US">
                <a:solidFill>
                  <a:prstClr val="black"/>
                </a:solidFill>
                <a:latin typeface="Calibri" panose="020F0502020204030204"/>
              </a:rPr>
              <a:t>Lowell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076240097"/>
              </p:ext>
            </p:extLst>
          </p:nvPr>
        </p:nvGraphicFramePr>
        <p:xfrm>
          <a:off x="319127" y="4108647"/>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b="1">
                          <a:solidFill>
                            <a:schemeClr val="tx1"/>
                          </a:solidFill>
                        </a:rPr>
                        <a:t>Lowell</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11,695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13,569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971,336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1,335,709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677382"/>
          </a:xfrm>
          <a:prstGeom prst="rect">
            <a:avLst/>
          </a:prstGeom>
          <a:noFill/>
        </p:spPr>
        <p:txBody>
          <a:bodyPr wrap="square" rtlCol="0">
            <a:spAutoFit/>
          </a:bodyPr>
          <a:lstStyle/>
          <a:p>
            <a:endParaRPr lang="en-US" sz="1600" b="1" u="sng">
              <a:solidFill>
                <a:srgbClr val="0F1C32"/>
              </a:solidFill>
              <a:latin typeface="Calibri"/>
            </a:endParaRPr>
          </a:p>
          <a:p>
            <a:pPr>
              <a:spcBef>
                <a:spcPts val="600"/>
              </a:spcBef>
            </a:pPr>
            <a:r>
              <a:rPr lang="en-US" sz="1600" b="1" u="sng">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a:solidFill>
                  <a:srgbClr val="0F1C32"/>
                </a:solidFill>
                <a:latin typeface="Calibri"/>
              </a:rPr>
              <a:t>Percentage of Lowell that has received </a:t>
            </a:r>
            <a:r>
              <a:rPr lang="en-US" sz="1300" b="1">
                <a:solidFill>
                  <a:srgbClr val="0F1C32"/>
                </a:solidFill>
                <a:latin typeface="Calibri"/>
              </a:rPr>
              <a:t>a First Dose </a:t>
            </a:r>
            <a:r>
              <a:rPr lang="en-US" sz="1300">
                <a:solidFill>
                  <a:srgbClr val="0F1C32"/>
                </a:solidFill>
                <a:latin typeface="Calibri"/>
              </a:rPr>
              <a:t>of vaccine and whether the community has met or exceeded the statewide average of </a:t>
            </a:r>
            <a:r>
              <a:rPr lang="en-US" sz="1600" b="1">
                <a:solidFill>
                  <a:srgbClr val="5B9BD5">
                    <a:lumMod val="75000"/>
                  </a:srgbClr>
                </a:solidFill>
                <a:latin typeface="Calibri"/>
              </a:rPr>
              <a:t>33.1%.</a:t>
            </a:r>
            <a:endParaRPr lang="en-US" sz="1300">
              <a:solidFill>
                <a:srgbClr val="0F1C32"/>
              </a:solidFill>
              <a:latin typeface="Calibri"/>
            </a:endParaRPr>
          </a:p>
          <a:p>
            <a:pPr marL="742950" lvl="1" indent="-285750">
              <a:buFont typeface="Arial" panose="020B0604020202020204" pitchFamily="34" charset="0"/>
              <a:buChar char="•"/>
            </a:pPr>
            <a:r>
              <a:rPr lang="en-US" sz="1300">
                <a:solidFill>
                  <a:srgbClr val="0F1C32"/>
                </a:solidFill>
                <a:latin typeface="Calibri"/>
              </a:rPr>
              <a:t>Percentage of Lowell that is </a:t>
            </a:r>
            <a:r>
              <a:rPr lang="en-US" sz="1300" b="1">
                <a:solidFill>
                  <a:srgbClr val="0F1C32"/>
                </a:solidFill>
                <a:latin typeface="Calibri"/>
              </a:rPr>
              <a:t>Partially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13.9%.</a:t>
            </a:r>
            <a:endParaRPr lang="en-US" sz="1300" b="1">
              <a:solidFill>
                <a:srgbClr val="5B9BD5">
                  <a:lumMod val="75000"/>
                </a:srgbClr>
              </a:solidFill>
              <a:latin typeface="Calibri"/>
            </a:endParaRPr>
          </a:p>
          <a:p>
            <a:pPr marL="742950" lvl="1" indent="-285750">
              <a:buFont typeface="Arial" panose="020B0604020202020204" pitchFamily="34" charset="0"/>
              <a:buChar char="•"/>
            </a:pPr>
            <a:r>
              <a:rPr lang="en-US" sz="1300">
                <a:solidFill>
                  <a:srgbClr val="0F1C32"/>
                </a:solidFill>
                <a:latin typeface="Calibri"/>
              </a:rPr>
              <a:t>The percentage of Lowell that is </a:t>
            </a:r>
            <a:r>
              <a:rPr lang="en-US" sz="1300" b="1">
                <a:solidFill>
                  <a:srgbClr val="0F1C32"/>
                </a:solidFill>
                <a:latin typeface="Calibri"/>
              </a:rPr>
              <a:t>Fully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19.2%</a:t>
            </a:r>
            <a:r>
              <a:rPr lang="en-US" sz="1600" b="1">
                <a:solidFill>
                  <a:srgbClr val="0F1C32"/>
                </a:solidFill>
                <a:latin typeface="Calibri"/>
              </a:rPr>
              <a:t>.</a:t>
            </a:r>
            <a:endParaRPr lang="en-US" sz="1300" b="1">
              <a:solidFill>
                <a:srgbClr val="0F1C32"/>
              </a:solidFill>
              <a:latin typeface="Calibri"/>
            </a:endParaRPr>
          </a:p>
          <a:p>
            <a:pPr marL="742950" lvl="1" indent="-285750">
              <a:buFont typeface="Arial" panose="020B0604020202020204" pitchFamily="34" charset="0"/>
              <a:buChar char="•"/>
            </a:pPr>
            <a:r>
              <a:rPr lang="en-US" sz="1300">
                <a:solidFill>
                  <a:prstClr val="black"/>
                </a:solidFill>
                <a:latin typeface="Calibri" panose="020F0502020204030204"/>
              </a:rPr>
              <a:t>Lowell</a:t>
            </a:r>
            <a:r>
              <a:rPr lang="en-US" sz="1300">
                <a:solidFill>
                  <a:srgbClr val="0F1C32"/>
                </a:solidFill>
                <a:latin typeface="Calibri"/>
              </a:rPr>
              <a:t> has not met or exceeded the overall state averages in any of the three metrics.</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3576319645"/>
              </p:ext>
            </p:extLst>
          </p:nvPr>
        </p:nvGraphicFramePr>
        <p:xfrm>
          <a:off x="3004125" y="2676722"/>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b="1">
                          <a:solidFill>
                            <a:schemeClr val="tx1"/>
                          </a:solidFill>
                        </a:rPr>
                        <a:t>Lowell</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25,264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2,307,045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a:latin typeface="Segoe UI" panose="020B0502040204020203" pitchFamily="34" charset="0"/>
              </a:rPr>
              <a:t>Count and Percentage of Population for First Dose, Partially, and Fully Vaccinated for </a:t>
            </a:r>
            <a:r>
              <a:rPr lang="en-US" sz="2000">
                <a:latin typeface="Segoe UI" panose="020B0502040204020203" pitchFamily="34" charset="0"/>
                <a:cs typeface="Segoe UI" panose="020B0502040204020203" pitchFamily="34" charset="0"/>
              </a:rPr>
              <a:t>Lowell</a:t>
            </a:r>
            <a:r>
              <a:rPr lang="en-US" sz="2000"/>
              <a:t> </a:t>
            </a:r>
            <a:r>
              <a:rPr lang="en-US" sz="2000">
                <a:latin typeface="Segoe UI" panose="020B0502040204020203" pitchFamily="34" charset="0"/>
              </a:rPr>
              <a:t>Compared to Statewide as of </a:t>
            </a:r>
            <a:r>
              <a:rPr lang="en-US" sz="2000">
                <a:solidFill>
                  <a:schemeClr val="bg1">
                    <a:lumMod val="95000"/>
                  </a:schemeClr>
                </a:solidFill>
                <a:latin typeface="Segoe UI" panose="020B0502040204020203" pitchFamily="34" charset="0"/>
              </a:rPr>
              <a:t>3/31/2021</a:t>
            </a:r>
            <a:endParaRPr lang="en-US" sz="200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057BCA77-8356-40EF-BFB5-A6A4D8F73C8D}"/>
              </a:ext>
            </a:extLst>
          </p:cNvPr>
          <p:cNvSpPr txBox="1"/>
          <p:nvPr/>
        </p:nvSpPr>
        <p:spPr>
          <a:xfrm>
            <a:off x="16684" y="5538771"/>
            <a:ext cx="12158631" cy="954107"/>
          </a:xfrm>
          <a:prstGeom prst="rect">
            <a:avLst/>
          </a:prstGeom>
          <a:noFill/>
        </p:spPr>
        <p:txBody>
          <a:bodyPr wrap="square" rtlCol="0">
            <a:spAutoFit/>
          </a:bodyPr>
          <a:lstStyle/>
          <a:p>
            <a:pPr>
              <a:defRPr/>
            </a:pPr>
            <a:r>
              <a:rPr lang="en-US" sz="800">
                <a:latin typeface="Arial" panose="020B0604020202020204" pitchFamily="34" charset="0"/>
                <a:cs typeface="Arial" panose="020B0604020202020204" pitchFamily="34" charset="0"/>
              </a:rPr>
              <a:t>^First Dose: Anyone who has received any vaccine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 or Johnson &amp; Johnson vaccine)</a:t>
            </a:r>
          </a:p>
          <a:p>
            <a:pPr>
              <a:defRPr/>
            </a:pPr>
            <a:r>
              <a:rPr lang="en-US" sz="800">
                <a:latin typeface="Arial" panose="020B0604020202020204" pitchFamily="34" charset="0"/>
                <a:cs typeface="Arial" panose="020B0604020202020204" pitchFamily="34" charset="0"/>
              </a:rPr>
              <a:t>^^Partially Vaccinated: Anyone who has received only the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a:t>
            </a:r>
          </a:p>
          <a:p>
            <a:pPr>
              <a:defRPr/>
            </a:pPr>
            <a:r>
              <a:rPr lang="en-US" sz="800">
                <a:latin typeface="Arial" panose="020B0604020202020204" pitchFamily="34" charset="0"/>
                <a:cs typeface="Arial" panose="020B0604020202020204" pitchFamily="34" charset="0"/>
              </a:rPr>
              <a:t>^^^Fully Vaccinated: Anyone who has received the 2</a:t>
            </a:r>
            <a:r>
              <a:rPr lang="en-US" sz="800" baseline="30000">
                <a:latin typeface="Arial" panose="020B0604020202020204" pitchFamily="34" charset="0"/>
                <a:cs typeface="Arial" panose="020B0604020202020204" pitchFamily="34" charset="0"/>
              </a:rPr>
              <a:t>nd</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or Johnson &amp; Johnson Vaccine </a:t>
            </a:r>
          </a:p>
          <a:p>
            <a:pPr>
              <a:defRPr/>
            </a:pPr>
            <a:r>
              <a:rPr lang="en-US" sz="80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latin typeface="Arial" panose="020B0604020202020204" pitchFamily="34" charset="0"/>
                <a:cs typeface="Arial" panose="020B0604020202020204" pitchFamily="34" charset="0"/>
              </a:rPr>
              <a:t>Data Current as of 3/31/2021</a:t>
            </a:r>
          </a:p>
          <a:p>
            <a:pPr>
              <a:defRPr/>
            </a:pPr>
            <a:r>
              <a:rPr lang="en-US" sz="80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Calibri"/>
                <a:ea typeface="+mn-ea"/>
                <a:cs typeface="+mn-cs"/>
              </a:rPr>
              <a:t>Anyone who has received any vaccine</a:t>
            </a:r>
            <a:r>
              <a:rPr kumimoji="0" lang="en-US" sz="2000" b="1" i="0" u="none" strike="noStrike" kern="1200" cap="none" spc="0" normalizeH="0" baseline="0" noProof="0">
                <a:ln>
                  <a:noFill/>
                </a:ln>
                <a:solidFill>
                  <a:srgbClr val="FFFFFF"/>
                </a:solidFill>
                <a:effectLst/>
                <a:uLnTx/>
                <a:uFillTx/>
                <a:latin typeface="Calibri"/>
                <a:ea typeface="+mn-ea"/>
                <a:cs typeface="+mn-cs"/>
              </a:rPr>
              <a:t> </a:t>
            </a:r>
            <a:r>
              <a:rPr kumimoji="0" lang="en-US" sz="2000" b="0" i="0" u="none" strike="noStrike" kern="1200" cap="none" spc="0" normalizeH="0" baseline="0" noProof="0">
                <a:ln>
                  <a:noFill/>
                </a:ln>
                <a:solidFill>
                  <a:srgbClr val="FFFFFF"/>
                </a:solidFill>
                <a:effectLst/>
                <a:uLnTx/>
                <a:uFillTx/>
                <a:latin typeface="Calibri"/>
                <a:ea typeface="+mn-ea"/>
                <a:cs typeface="+mn-cs"/>
              </a:rPr>
              <a:t>(1</a:t>
            </a:r>
            <a:r>
              <a:rPr kumimoji="0" lang="en-US" sz="2000" b="0" i="0" u="none" strike="noStrike" kern="1200" cap="none" spc="0" normalizeH="0" baseline="30000" noProof="0">
                <a:ln>
                  <a:noFill/>
                </a:ln>
                <a:solidFill>
                  <a:srgbClr val="FFFFFF"/>
                </a:solidFill>
                <a:effectLst/>
                <a:uLnTx/>
                <a:uFillTx/>
                <a:latin typeface="Calibri"/>
                <a:ea typeface="+mn-ea"/>
                <a:cs typeface="+mn-cs"/>
              </a:rPr>
              <a:t>st</a:t>
            </a:r>
            <a:r>
              <a:rPr kumimoji="0" lang="en-US" sz="2000" b="0" i="0" u="none" strike="noStrike" kern="1200" cap="none" spc="0" normalizeH="0" baseline="0" noProof="0">
                <a:ln>
                  <a:noFill/>
                </a:ln>
                <a:solidFill>
                  <a:srgbClr val="FFFFFF"/>
                </a:solidFill>
                <a:effectLst/>
                <a:uLnTx/>
                <a:uFillTx/>
                <a:latin typeface="Calibri"/>
                <a:ea typeface="+mn-ea"/>
                <a:cs typeface="+mn-cs"/>
              </a:rPr>
              <a:t> dose of </a:t>
            </a:r>
            <a:r>
              <a:rPr kumimoji="0" lang="en-US" sz="2000" b="0" i="0" u="none" strike="noStrike" kern="1200" cap="none" spc="0" normalizeH="0" baseline="0" noProof="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a:ln>
                  <a:noFill/>
                </a:ln>
                <a:solidFill>
                  <a:srgbClr val="FFFFFF"/>
                </a:solidFill>
                <a:effectLst/>
                <a:uLnTx/>
                <a:uFillTx/>
                <a:latin typeface="Calibri"/>
                <a:ea typeface="+mn-ea"/>
                <a:cs typeface="+mn-cs"/>
              </a:rPr>
              <a:t>/Pfizer vaccine or Johnson &amp; Johnson vaccine</a:t>
            </a:r>
            <a:r>
              <a:rPr kumimoji="0" lang="en-US" sz="1800" b="0" i="0" u="none" strike="noStrike" kern="1200" cap="none" spc="0" normalizeH="0" baseline="0" noProof="0">
                <a:ln>
                  <a:noFill/>
                </a:ln>
                <a:solidFill>
                  <a:srgbClr val="FFFFFF"/>
                </a:solidFill>
                <a:effectLst/>
                <a:uLnTx/>
                <a:uFillTx/>
                <a:latin typeface="Calibri"/>
                <a:ea typeface="+mn-ea"/>
                <a:cs typeface="+mn-cs"/>
              </a:rPr>
              <a:t>)</a:t>
            </a:r>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Lowell Compared to Statewide as of 3/31/2021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260394" y="1144145"/>
            <a:ext cx="10945654" cy="2123658"/>
          </a:xfrm>
          <a:prstGeom prst="rect">
            <a:avLst/>
          </a:prstGeom>
          <a:noFill/>
        </p:spPr>
        <p:txBody>
          <a:bodyPr wrap="square" rtlCol="0">
            <a:spAutoFit/>
          </a:bodyPr>
          <a:lstStyle/>
          <a:p>
            <a:r>
              <a:rPr lang="en-US" b="1" u="sng">
                <a:solidFill>
                  <a:srgbClr val="0F1C32"/>
                </a:solidFill>
                <a:latin typeface="Calibri"/>
              </a:rPr>
              <a:t>Vaccine Administration Benchmark</a:t>
            </a:r>
            <a:endParaRPr lang="en-US">
              <a:solidFill>
                <a:srgbClr val="0F1C32"/>
              </a:solidFill>
              <a:latin typeface="Calibri"/>
            </a:endParaRPr>
          </a:p>
          <a:p>
            <a:pPr marL="742950" lvl="1" indent="-285750">
              <a:buFont typeface="Arial" panose="020B0604020202020204" pitchFamily="34" charset="0"/>
              <a:buChar char="•"/>
            </a:pPr>
            <a:r>
              <a:rPr lang="en-US">
                <a:solidFill>
                  <a:srgbClr val="0F1C32"/>
                </a:solidFill>
                <a:latin typeface="Calibri"/>
              </a:rPr>
              <a:t>Percentage by </a:t>
            </a:r>
            <a:r>
              <a:rPr lang="en-US" b="1">
                <a:solidFill>
                  <a:srgbClr val="0F1C32"/>
                </a:solidFill>
                <a:latin typeface="Calibri"/>
              </a:rPr>
              <a:t>Age</a:t>
            </a:r>
            <a:r>
              <a:rPr lang="en-US">
                <a:solidFill>
                  <a:srgbClr val="0F1C32"/>
                </a:solidFill>
                <a:latin typeface="Calibri"/>
              </a:rPr>
              <a:t> </a:t>
            </a:r>
            <a:r>
              <a:rPr lang="en-US" b="1">
                <a:solidFill>
                  <a:srgbClr val="0F1C32"/>
                </a:solidFill>
                <a:latin typeface="Calibri"/>
              </a:rPr>
              <a:t>Group </a:t>
            </a:r>
            <a:r>
              <a:rPr lang="en-US">
                <a:solidFill>
                  <a:srgbClr val="0F1C32"/>
                </a:solidFill>
                <a:latin typeface="Calibri"/>
              </a:rPr>
              <a:t>with</a:t>
            </a:r>
            <a:r>
              <a:rPr lang="en-US" b="1">
                <a:solidFill>
                  <a:srgbClr val="0F1C32"/>
                </a:solidFill>
                <a:latin typeface="Calibri"/>
              </a:rPr>
              <a:t> a first dose </a:t>
            </a:r>
            <a:r>
              <a:rPr lang="en-US">
                <a:solidFill>
                  <a:srgbClr val="0F1C32"/>
                </a:solidFill>
                <a:latin typeface="Calibri"/>
              </a:rPr>
              <a:t>and whether they have met or exceeded the statewide age-specific group average of:                                                                                                                                                                                                                                </a:t>
            </a:r>
            <a:endParaRPr lang="en-US" sz="1600" b="1">
              <a:solidFill>
                <a:srgbClr val="0F1C32"/>
              </a:solidFill>
              <a:latin typeface="Calibri"/>
            </a:endParaRPr>
          </a:p>
          <a:p>
            <a:pPr marL="1257300" lvl="2" indent="-342900">
              <a:buFont typeface="Arial" panose="020B0604020202020204" pitchFamily="34" charset="0"/>
              <a:buChar char="•"/>
            </a:pPr>
            <a:r>
              <a:rPr lang="en-US" sz="2000" b="1">
                <a:solidFill>
                  <a:srgbClr val="5B9BD5">
                    <a:lumMod val="75000"/>
                  </a:srgbClr>
                </a:solidFill>
                <a:latin typeface="Calibri"/>
              </a:rPr>
              <a:t>23.9% </a:t>
            </a:r>
            <a:r>
              <a:rPr lang="en-US" sz="1600" b="1">
                <a:solidFill>
                  <a:srgbClr val="0F1C32"/>
                </a:solidFill>
                <a:latin typeface="Calibri"/>
              </a:rPr>
              <a:t>for ages 0-64</a:t>
            </a:r>
          </a:p>
          <a:p>
            <a:pPr marL="1257300" lvl="2" indent="-342900">
              <a:buFont typeface="Arial" panose="020B0604020202020204" pitchFamily="34" charset="0"/>
              <a:buChar char="•"/>
            </a:pPr>
            <a:r>
              <a:rPr lang="en-US" sz="2000" b="1">
                <a:solidFill>
                  <a:srgbClr val="5B9BD5">
                    <a:lumMod val="75000"/>
                  </a:srgbClr>
                </a:solidFill>
                <a:latin typeface="Calibri"/>
              </a:rPr>
              <a:t>76.3% </a:t>
            </a:r>
            <a:r>
              <a:rPr lang="en-US" sz="1600" b="1">
                <a:solidFill>
                  <a:srgbClr val="0F1C32"/>
                </a:solidFill>
                <a:latin typeface="Calibri"/>
              </a:rPr>
              <a:t>for ages 65-74</a:t>
            </a:r>
          </a:p>
          <a:p>
            <a:pPr marL="1257300" lvl="2" indent="-342900">
              <a:buFont typeface="Arial" panose="020B0604020202020204" pitchFamily="34" charset="0"/>
              <a:buChar char="•"/>
            </a:pPr>
            <a:r>
              <a:rPr lang="en-US" sz="2000" b="1">
                <a:solidFill>
                  <a:srgbClr val="5B9BD5">
                    <a:lumMod val="75000"/>
                  </a:srgbClr>
                </a:solidFill>
                <a:latin typeface="Calibri"/>
              </a:rPr>
              <a:t>82.0%</a:t>
            </a:r>
            <a:r>
              <a:rPr lang="en-US" sz="2000" b="1">
                <a:solidFill>
                  <a:srgbClr val="0F1C32"/>
                </a:solidFill>
                <a:latin typeface="Calibri"/>
              </a:rPr>
              <a:t> </a:t>
            </a:r>
            <a:r>
              <a:rPr lang="en-US" sz="1600" b="1">
                <a:solidFill>
                  <a:srgbClr val="0F1C32"/>
                </a:solidFill>
                <a:latin typeface="Calibri"/>
              </a:rPr>
              <a:t>for ages 75+</a:t>
            </a:r>
            <a:endParaRPr lang="en-US" sz="1600" b="1">
              <a:solidFill>
                <a:srgbClr val="5B9BD5">
                  <a:lumMod val="75000"/>
                </a:srgbClr>
              </a:solidFill>
              <a:latin typeface="Calibri"/>
            </a:endParaRPr>
          </a:p>
          <a:p>
            <a:pPr marL="742950" lvl="1"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3047364654"/>
              </p:ext>
            </p:extLst>
          </p:nvPr>
        </p:nvGraphicFramePr>
        <p:xfrm>
          <a:off x="990601" y="3870986"/>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b="1" u="sng">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b="1">
                          <a:solidFill>
                            <a:schemeClr val="tx1"/>
                          </a:solidFill>
                        </a:rPr>
                        <a:t>Lowell</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15,875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5,561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66.2%</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3,828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1,381,652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520,755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76.3%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404,638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0" y="5841342"/>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a:solidFill>
                  <a:srgbClr val="000000"/>
                </a:solidFill>
                <a:latin typeface="Arial" panose="020B0604020202020204" pitchFamily="34" charset="0"/>
                <a:cs typeface="Arial" panose="020B0604020202020204" pitchFamily="34" charset="0"/>
              </a:rPr>
              <a:t> Data Current as of 3/31/2021</a:t>
            </a:r>
            <a:endParaRPr lang="en-US" sz="800">
              <a:solidFill>
                <a:prstClr val="black"/>
              </a:solidFill>
              <a:latin typeface="Arial" panose="020B0604020202020204" pitchFamily="34" charset="0"/>
              <a:cs typeface="Arial" panose="020B0604020202020204" pitchFamily="34" charset="0"/>
            </a:endParaRP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558755196"/>
              </p:ext>
            </p:extLst>
          </p:nvPr>
        </p:nvGraphicFramePr>
        <p:xfrm>
          <a:off x="87097" y="3900741"/>
          <a:ext cx="11972020" cy="1551896"/>
        </p:xfrm>
        <a:graphic>
          <a:graphicData uri="http://schemas.openxmlformats.org/drawingml/2006/table">
            <a:tbl>
              <a:tblPr firstRow="1" firstCol="1" bandRow="1">
                <a:tableStyleId>{5C22544A-7EE6-4342-B048-85BDC9FD1C3A}</a:tableStyleId>
              </a:tblPr>
              <a:tblGrid>
                <a:gridCol w="1085231">
                  <a:extLst>
                    <a:ext uri="{9D8B030D-6E8A-4147-A177-3AD203B41FA5}">
                      <a16:colId xmlns:a16="http://schemas.microsoft.com/office/drawing/2014/main" val="4075951014"/>
                    </a:ext>
                  </a:extLst>
                </a:gridCol>
                <a:gridCol w="533371">
                  <a:extLst>
                    <a:ext uri="{9D8B030D-6E8A-4147-A177-3AD203B41FA5}">
                      <a16:colId xmlns:a16="http://schemas.microsoft.com/office/drawing/2014/main" val="3719797945"/>
                    </a:ext>
                  </a:extLst>
                </a:gridCol>
                <a:gridCol w="826754">
                  <a:extLst>
                    <a:ext uri="{9D8B030D-6E8A-4147-A177-3AD203B41FA5}">
                      <a16:colId xmlns:a16="http://schemas.microsoft.com/office/drawing/2014/main" val="2111895905"/>
                    </a:ext>
                  </a:extLst>
                </a:gridCol>
                <a:gridCol w="596726">
                  <a:extLst>
                    <a:ext uri="{9D8B030D-6E8A-4147-A177-3AD203B41FA5}">
                      <a16:colId xmlns:a16="http://schemas.microsoft.com/office/drawing/2014/main" val="1228260744"/>
                    </a:ext>
                  </a:extLst>
                </a:gridCol>
                <a:gridCol w="856665">
                  <a:extLst>
                    <a:ext uri="{9D8B030D-6E8A-4147-A177-3AD203B41FA5}">
                      <a16:colId xmlns:a16="http://schemas.microsoft.com/office/drawing/2014/main" val="3870552715"/>
                    </a:ext>
                  </a:extLst>
                </a:gridCol>
                <a:gridCol w="683619">
                  <a:extLst>
                    <a:ext uri="{9D8B030D-6E8A-4147-A177-3AD203B41FA5}">
                      <a16:colId xmlns:a16="http://schemas.microsoft.com/office/drawing/2014/main" val="2196486683"/>
                    </a:ext>
                  </a:extLst>
                </a:gridCol>
                <a:gridCol w="836732">
                  <a:extLst>
                    <a:ext uri="{9D8B030D-6E8A-4147-A177-3AD203B41FA5}">
                      <a16:colId xmlns:a16="http://schemas.microsoft.com/office/drawing/2014/main" val="2808071338"/>
                    </a:ext>
                  </a:extLst>
                </a:gridCol>
                <a:gridCol w="490775">
                  <a:extLst>
                    <a:ext uri="{9D8B030D-6E8A-4147-A177-3AD203B41FA5}">
                      <a16:colId xmlns:a16="http://schemas.microsoft.com/office/drawing/2014/main" val="2266782108"/>
                    </a:ext>
                  </a:extLst>
                </a:gridCol>
                <a:gridCol w="796505">
                  <a:extLst>
                    <a:ext uri="{9D8B030D-6E8A-4147-A177-3AD203B41FA5}">
                      <a16:colId xmlns:a16="http://schemas.microsoft.com/office/drawing/2014/main" val="1400057223"/>
                    </a:ext>
                  </a:extLst>
                </a:gridCol>
                <a:gridCol w="563185">
                  <a:extLst>
                    <a:ext uri="{9D8B030D-6E8A-4147-A177-3AD203B41FA5}">
                      <a16:colId xmlns:a16="http://schemas.microsoft.com/office/drawing/2014/main" val="607151320"/>
                    </a:ext>
                  </a:extLst>
                </a:gridCol>
                <a:gridCol w="812597">
                  <a:extLst>
                    <a:ext uri="{9D8B030D-6E8A-4147-A177-3AD203B41FA5}">
                      <a16:colId xmlns:a16="http://schemas.microsoft.com/office/drawing/2014/main" val="1732447710"/>
                    </a:ext>
                  </a:extLst>
                </a:gridCol>
                <a:gridCol w="574813">
                  <a:extLst>
                    <a:ext uri="{9D8B030D-6E8A-4147-A177-3AD203B41FA5}">
                      <a16:colId xmlns:a16="http://schemas.microsoft.com/office/drawing/2014/main" val="1497268532"/>
                    </a:ext>
                  </a:extLst>
                </a:gridCol>
                <a:gridCol w="704420">
                  <a:extLst>
                    <a:ext uri="{9D8B030D-6E8A-4147-A177-3AD203B41FA5}">
                      <a16:colId xmlns:a16="http://schemas.microsoft.com/office/drawing/2014/main" val="743602275"/>
                    </a:ext>
                  </a:extLst>
                </a:gridCol>
                <a:gridCol w="741574">
                  <a:extLst>
                    <a:ext uri="{9D8B030D-6E8A-4147-A177-3AD203B41FA5}">
                      <a16:colId xmlns:a16="http://schemas.microsoft.com/office/drawing/2014/main" val="1994207196"/>
                    </a:ext>
                  </a:extLst>
                </a:gridCol>
                <a:gridCol w="804550">
                  <a:extLst>
                    <a:ext uri="{9D8B030D-6E8A-4147-A177-3AD203B41FA5}">
                      <a16:colId xmlns:a16="http://schemas.microsoft.com/office/drawing/2014/main" val="3921377560"/>
                    </a:ext>
                  </a:extLst>
                </a:gridCol>
                <a:gridCol w="566905">
                  <a:extLst>
                    <a:ext uri="{9D8B030D-6E8A-4147-A177-3AD203B41FA5}">
                      <a16:colId xmlns:a16="http://schemas.microsoft.com/office/drawing/2014/main" val="3578839088"/>
                    </a:ext>
                  </a:extLst>
                </a:gridCol>
                <a:gridCol w="497598">
                  <a:extLst>
                    <a:ext uri="{9D8B030D-6E8A-4147-A177-3AD203B41FA5}">
                      <a16:colId xmlns:a16="http://schemas.microsoft.com/office/drawing/2014/main" val="2680500572"/>
                    </a:ext>
                  </a:extLst>
                </a:gridCol>
              </a:tblGrid>
              <a:tr h="205880">
                <a:tc>
                  <a:txBody>
                    <a:bodyPr/>
                    <a:lstStyle/>
                    <a:p>
                      <a:pPr marL="0" marR="0" algn="ctr">
                        <a:spcBef>
                          <a:spcPts val="0"/>
                        </a:spcBef>
                        <a:spcAft>
                          <a:spcPts val="0"/>
                        </a:spcAft>
                      </a:pPr>
                      <a:r>
                        <a:rPr lang="en-US" sz="1100">
                          <a:solidFill>
                            <a:schemeClr val="tx1"/>
                          </a:solidFill>
                          <a:effectLst/>
                        </a:rPr>
                        <a:t>Community</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190268">
                <a:tc>
                  <a:txBody>
                    <a:bodyPr/>
                    <a:lstStyle/>
                    <a:p>
                      <a:pPr marL="0" marR="0" algn="ctr">
                        <a:spcBef>
                          <a:spcPts val="0"/>
                        </a:spcBef>
                        <a:spcAft>
                          <a:spcPts val="0"/>
                        </a:spcAft>
                      </a:pPr>
                      <a:r>
                        <a:rPr lang="en-US" sz="1100" b="1">
                          <a:solidFill>
                            <a:schemeClr val="tx1"/>
                          </a:solidFill>
                        </a:rPr>
                        <a:t>Lowell</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4,015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1,595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2,460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13,827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1,710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104,973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113,614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127,540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40,055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1,214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l" fontAlgn="b"/>
                      <a:r>
                        <a:rPr lang="en-US" sz="1100" b="0" i="0" u="none" strike="noStrike">
                          <a:solidFill>
                            <a:srgbClr val="000000"/>
                          </a:solidFill>
                          <a:effectLst/>
                          <a:latin typeface="Calibri" panose="020F0502020204030204" pitchFamily="34" charset="0"/>
                        </a:rPr>
                        <a:t>    1,668,492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103,325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145,734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3816841417"/>
              </p:ext>
            </p:extLst>
          </p:nvPr>
        </p:nvGraphicFramePr>
        <p:xfrm>
          <a:off x="2534130" y="2289520"/>
          <a:ext cx="7195756" cy="1401978"/>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240301">
                <a:tc>
                  <a:txBody>
                    <a:bodyPr/>
                    <a:lstStyle/>
                    <a:p>
                      <a:pPr marL="0" marR="0" algn="ctr">
                        <a:spcBef>
                          <a:spcPts val="0"/>
                        </a:spcBef>
                        <a:spcAft>
                          <a:spcPts val="0"/>
                        </a:spcAft>
                      </a:pPr>
                      <a:r>
                        <a:rPr lang="en-US" sz="1400" b="1">
                          <a:solidFill>
                            <a:schemeClr val="tx1"/>
                          </a:solidFill>
                        </a:rPr>
                        <a:t>Lowell</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14,878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10,318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1422">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1,340,858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932,192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33,995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300356"/>
          </a:xfrm>
          <a:prstGeom prst="rect">
            <a:avLst/>
          </a:prstGeom>
          <a:noFill/>
        </p:spPr>
        <p:txBody>
          <a:bodyPr wrap="square" rtlCol="0">
            <a:spAutoFit/>
          </a:bodyPr>
          <a:lstStyle/>
          <a:p>
            <a:r>
              <a:rPr lang="en-US" sz="1600" b="1" u="sng">
                <a:solidFill>
                  <a:srgbClr val="0F1C32"/>
                </a:solidFill>
                <a:latin typeface="Calibri"/>
              </a:rPr>
              <a:t>Vaccine Administration Benchmark</a:t>
            </a:r>
          </a:p>
          <a:p>
            <a:endParaRPr lang="en-US" sz="1050" b="1" u="sng">
              <a:solidFill>
                <a:srgbClr val="0F1C32"/>
              </a:solidFill>
              <a:latin typeface="Calibri"/>
            </a:endParaRPr>
          </a:p>
          <a:p>
            <a:pPr marL="628650" lvl="1" indent="-171450">
              <a:buFont typeface="Arial" panose="020B0604020202020204" pitchFamily="34" charset="0"/>
              <a:buChar char="•"/>
            </a:pPr>
            <a:r>
              <a:rPr lang="en-US" sz="1600">
                <a:solidFill>
                  <a:srgbClr val="0F1C32"/>
                </a:solidFill>
                <a:latin typeface="Calibri"/>
              </a:rPr>
              <a:t>The percentage of </a:t>
            </a:r>
            <a:r>
              <a:rPr lang="en-US" sz="1600" b="1">
                <a:solidFill>
                  <a:srgbClr val="0F1C32"/>
                </a:solidFill>
                <a:latin typeface="Calibri"/>
              </a:rPr>
              <a:t>Race/Ethnicity groups and Sex </a:t>
            </a:r>
            <a:r>
              <a:rPr lang="en-US" sz="1600">
                <a:solidFill>
                  <a:srgbClr val="0F1C32"/>
                </a:solidFill>
                <a:latin typeface="Calibri"/>
              </a:rPr>
              <a:t>that have received </a:t>
            </a:r>
            <a:r>
              <a:rPr lang="en-US" sz="1600" b="1">
                <a:solidFill>
                  <a:srgbClr val="0F1C32"/>
                </a:solidFill>
                <a:latin typeface="Calibri"/>
              </a:rPr>
              <a:t>a first dose </a:t>
            </a:r>
            <a:r>
              <a:rPr lang="en-US" sz="1600">
                <a:solidFill>
                  <a:srgbClr val="0F1C32"/>
                </a:solidFill>
                <a:latin typeface="Calibri"/>
              </a:rPr>
              <a:t>of vaccine and whether they have met or exceeded the overall state average of </a:t>
            </a:r>
            <a:r>
              <a:rPr lang="en-US" sz="2000" b="1">
                <a:solidFill>
                  <a:srgbClr val="5B9BD5">
                    <a:lumMod val="75000"/>
                  </a:srgbClr>
                </a:solidFill>
                <a:latin typeface="Calibri"/>
              </a:rPr>
              <a:t>33.1</a:t>
            </a:r>
            <a:r>
              <a:rPr lang="en-US" sz="1600" b="1">
                <a:solidFill>
                  <a:srgbClr val="5B9BD5">
                    <a:lumMod val="75000"/>
                  </a:srgbClr>
                </a:solidFill>
                <a:latin typeface="Calibri"/>
              </a:rPr>
              <a:t>%.</a:t>
            </a:r>
          </a:p>
          <a:p>
            <a:pPr marL="628650" lvl="1" indent="-171450">
              <a:buFont typeface="Arial" panose="020B0604020202020204" pitchFamily="34" charset="0"/>
              <a:buChar char="•"/>
            </a:pPr>
            <a:r>
              <a:rPr lang="en-US" sz="1600">
                <a:solidFill>
                  <a:srgbClr val="0F1C32"/>
                </a:solidFill>
                <a:latin typeface="Calibri"/>
              </a:rPr>
              <a:t>Groups that have met or exceeded the overall statewide average are shaded darker. </a:t>
            </a:r>
          </a:p>
        </p:txBody>
      </p:sp>
      <p:sp>
        <p:nvSpPr>
          <p:cNvPr id="11" name="Title 10"/>
          <p:cNvSpPr>
            <a:spLocks noGrp="1"/>
          </p:cNvSpPr>
          <p:nvPr>
            <p:ph type="title"/>
          </p:nvPr>
        </p:nvSpPr>
        <p:spPr>
          <a:xfrm>
            <a:off x="0"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Lowell Compared to Statewide as of 3/31/2021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87097" y="5661880"/>
            <a:ext cx="12089822" cy="83099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a:solidFill>
                  <a:srgbClr val="000000"/>
                </a:solidFill>
                <a:latin typeface="Arial" panose="020B0604020202020204" pitchFamily="34" charset="0"/>
                <a:cs typeface="Arial" panose="020B0604020202020204" pitchFamily="34" charset="0"/>
              </a:rPr>
              <a:t>**Missing/Unknown is defined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2.xml><?xml version="1.0" encoding="utf-8"?>
<ds:datastoreItem xmlns:ds="http://schemas.openxmlformats.org/officeDocument/2006/customXml" ds:itemID="{28F66196-D198-45E7-B220-75B766ED04E5}">
  <ds:schemaRefs>
    <ds:schemaRef ds:uri="http://schemas.microsoft.com/office/2006/metadata/properties"/>
    <ds:schemaRef ds:uri="http://www.w3.org/XML/1998/namespace"/>
    <ds:schemaRef ds:uri="http://purl.org/dc/elements/1.1/"/>
    <ds:schemaRef ds:uri="http://schemas.microsoft.com/office/infopath/2007/PartnerControls"/>
    <ds:schemaRef ds:uri="http://schemas.microsoft.com/office/2006/documentManagement/types"/>
    <ds:schemaRef ds:uri="http://purl.org/dc/terms/"/>
    <ds:schemaRef ds:uri="http://schemas.openxmlformats.org/package/2006/metadata/core-properties"/>
    <ds:schemaRef ds:uri="acf54e11-0fc9-471c-b6ed-0b00911b414f"/>
    <ds:schemaRef ds:uri="http://purl.org/dc/dcmitype/"/>
  </ds:schemaRefs>
</ds:datastoreItem>
</file>

<file path=customXml/itemProps3.xml><?xml version="1.0" encoding="utf-8"?>
<ds:datastoreItem xmlns:ds="http://schemas.openxmlformats.org/officeDocument/2006/customXml" ds:itemID="{7D53692F-A295-452A-8C4B-3D0998778F2F}"/>
</file>

<file path=docProps/app.xml><?xml version="1.0" encoding="utf-8"?>
<Properties xmlns="http://schemas.openxmlformats.org/officeDocument/2006/extended-properties" xmlns:vt="http://schemas.openxmlformats.org/officeDocument/2006/docPropsVTypes">
  <TotalTime>0</TotalTime>
  <Words>3570</Words>
  <Application>Microsoft Office PowerPoint</Application>
  <PresentationFormat>Widescreen</PresentationFormat>
  <Paragraphs>769</Paragraphs>
  <Slides>20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Segoe UI</vt:lpstr>
      <vt:lpstr>DPH-PPT-Template-150</vt:lpstr>
      <vt:lpstr>Vaccination Data Report Lowell</vt:lpstr>
      <vt:lpstr>Lowell – Benchmarks</vt:lpstr>
      <vt:lpstr>PowerPoint Presentation</vt:lpstr>
      <vt:lpstr>Vaccine Administration </vt:lpstr>
      <vt:lpstr>Total Doses and Dose Administration Rate/100,000  for Lowell Compared to Statewide as of 3/31/2021</vt:lpstr>
      <vt:lpstr>Count and Percentage of Population for First Dose, Partially, and Fully Vaccinated for Lowell Compared to Statewide as of 3/31/2021</vt:lpstr>
      <vt:lpstr>First Dose</vt:lpstr>
      <vt:lpstr>Counts and Percentages of Population with a First Dose by Demographics for Lowell Compared to Statewide as of 3/31/2021  contd.</vt:lpstr>
      <vt:lpstr>Counts and Percentages of Population with a First Dose by Demographics for Lowell Compared to Statewide as of 3/31/2021 </vt:lpstr>
      <vt:lpstr>Partially vaccinated</vt:lpstr>
      <vt:lpstr>Counts and Percentages of Population Partially Vaccinated by Demographics for Lowell Compared to Statewide as of 3/31/2021 contd.</vt:lpstr>
      <vt:lpstr>Counts and Percentages of Population Partially Vaccinated by Demographics for Lowell Compared to Statewide as of 3/31/2021</vt:lpstr>
      <vt:lpstr>Fully vaccinated</vt:lpstr>
      <vt:lpstr>Counts and Percentages of Population Fully Vaccinated by Demographics for Lowell Compared to Statewide as of 3/31/2021 contd. </vt:lpstr>
      <vt:lpstr>Counts and Percentages of Population Fully Vaccinated by Demographics for Lowell Compared to Statewide as of 3/31/2021</vt:lpstr>
      <vt:lpstr>Missing Race/Ethnicity Count and Percentage of Population Vaccinated for Lowell Compared to Statewide as of 3/31/2021</vt:lpstr>
      <vt:lpstr>City/Town COVID-19 Burden </vt:lpstr>
      <vt:lpstr>COVID-19 Case Counts and Rates for 20 Prioritized Communities</vt:lpstr>
      <vt:lpstr>Background </vt:lpstr>
      <vt:lpstr> Profile of Lowell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Michelle</cp:lastModifiedBy>
  <cp:revision>1</cp:revision>
  <dcterms:created xsi:type="dcterms:W3CDTF">2021-02-06T16:00:27Z</dcterms:created>
  <dcterms:modified xsi:type="dcterms:W3CDTF">2021-04-02T00:45:15Z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