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 Id="rId5"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4"/>
  </p:sldMasterIdLst>
  <p:notesMasterIdLst>
    <p:notesMasterId r:id="rId19"/>
  </p:notesMasterIdLst>
  <p:sldIdLst>
    <p:sldId id="256" r:id="rId5"/>
    <p:sldId id="257" r:id="rId6"/>
    <p:sldId id="259" r:id="rId7"/>
    <p:sldId id="260" r:id="rId8"/>
    <p:sldId id="261" r:id="rId9"/>
    <p:sldId id="262" r:id="rId10"/>
    <p:sldId id="263" r:id="rId11"/>
    <p:sldId id="265" r:id="rId12"/>
    <p:sldId id="264" r:id="rId13"/>
    <p:sldId id="266" r:id="rId14"/>
    <p:sldId id="267" r:id="rId15"/>
    <p:sldId id="268" r:id="rId16"/>
    <p:sldId id="269" r:id="rId17"/>
    <p:sldId id="25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64" autoAdjust="0"/>
    <p:restoredTop sz="94654" autoAdjust="0"/>
  </p:normalViewPr>
  <p:slideViewPr>
    <p:cSldViewPr>
      <p:cViewPr varScale="1">
        <p:scale>
          <a:sx n="104" d="100"/>
          <a:sy n="104" d="100"/>
        </p:scale>
        <p:origin x="-13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1992" y="-84"/>
      </p:cViewPr>
      <p:guideLst>
        <p:guide orient="horz" pos="2880"/>
        <p:guide pos="2160"/>
      </p:guideLst>
    </p:cSldViewPr>
  </p:notesViewPr>
  <p:gridSpacing cx="78028800" cy="78028800"/>
</p:viewPr>
</file>

<file path=ppt/_rels/presentation.xml.rels><?xml version="1.0" encoding="UTF-8"?>

<Relationships xmlns="http://schemas.openxmlformats.org/package/2006/relationships">
  <Relationship Id="rId1" Type="http://schemas.openxmlformats.org/officeDocument/2006/relationships/customXml" Target="../customXml/item1.xml"/>
  <Relationship Id="rId10" Type="http://schemas.openxmlformats.org/officeDocument/2006/relationships/slide" Target="slides/slide6.xml"/>
  <Relationship Id="rId11" Type="http://schemas.openxmlformats.org/officeDocument/2006/relationships/slide" Target="slides/slide7.xml"/>
  <Relationship Id="rId12" Type="http://schemas.openxmlformats.org/officeDocument/2006/relationships/slide" Target="slides/slide8.xml"/>
  <Relationship Id="rId13" Type="http://schemas.openxmlformats.org/officeDocument/2006/relationships/slide" Target="slides/slide9.xml"/>
  <Relationship Id="rId14" Type="http://schemas.openxmlformats.org/officeDocument/2006/relationships/slide" Target="slides/slide10.xml"/>
  <Relationship Id="rId15" Type="http://schemas.openxmlformats.org/officeDocument/2006/relationships/slide" Target="slides/slide11.xml"/>
  <Relationship Id="rId16" Type="http://schemas.openxmlformats.org/officeDocument/2006/relationships/slide" Target="slides/slide12.xml"/>
  <Relationship Id="rId17" Type="http://schemas.openxmlformats.org/officeDocument/2006/relationships/slide" Target="slides/slide13.xml"/>
  <Relationship Id="rId18" Type="http://schemas.openxmlformats.org/officeDocument/2006/relationships/slide" Target="slides/slide14.xml"/>
  <Relationship Id="rId19" Type="http://schemas.openxmlformats.org/officeDocument/2006/relationships/notesMaster" Target="notesMasters/notesMaster1.xml"/>
  <Relationship Id="rId2" Type="http://schemas.openxmlformats.org/officeDocument/2006/relationships/customXml" Target="../customXml/item2.xml"/>
  <Relationship Id="rId20" Type="http://schemas.openxmlformats.org/officeDocument/2006/relationships/presProps" Target="presProps.xml"/>
  <Relationship Id="rId21" Type="http://schemas.openxmlformats.org/officeDocument/2006/relationships/viewProps" Target="viewProps.xml"/>
  <Relationship Id="rId22" Type="http://schemas.openxmlformats.org/officeDocument/2006/relationships/theme" Target="theme/theme1.xml"/>
  <Relationship Id="rId23" Type="http://schemas.openxmlformats.org/officeDocument/2006/relationships/tableStyles" Target="tableStyles.xml"/>
  <Relationship Id="rId3" Type="http://schemas.openxmlformats.org/officeDocument/2006/relationships/customXml" Target="../customXml/item3.xml"/>
  <Relationship Id="rId4" Type="http://schemas.openxmlformats.org/officeDocument/2006/relationships/slideMaster" Target="slideMasters/slideMaster1.xml"/>
  <Relationship Id="rId5" Type="http://schemas.openxmlformats.org/officeDocument/2006/relationships/slide" Target="slides/slide1.xml"/>
  <Relationship Id="rId6" Type="http://schemas.openxmlformats.org/officeDocument/2006/relationships/slide" Target="slides/slide2.xml"/>
  <Relationship Id="rId7" Type="http://schemas.openxmlformats.org/officeDocument/2006/relationships/slide" Target="slides/slide3.xml"/>
  <Relationship Id="rId8" Type="http://schemas.openxmlformats.org/officeDocument/2006/relationships/slide" Target="slides/slide4.xml"/>
  <Relationship Id="rId9" Type="http://schemas.openxmlformats.org/officeDocument/2006/relationships/slide" Target="slides/slide5.xml"/>
</Relationships>

</file>

<file path=ppt/notesMasters/_rels/notesMaster1.xml.rels><?xml version="1.0" encoding="UTF-8"?>

<Relationships xmlns="http://schemas.openxmlformats.org/package/2006/relationships">
  <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C09283-292A-47C2-B63D-BB5B88C8DB22}" type="datetimeFigureOut">
              <a:rPr lang="en-US" smtClean="0"/>
              <a:pPr/>
              <a:t>8/25/2011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A5FBAC-11FC-4746-BF61-A23A96099B04}"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2.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3.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7A5FBAC-11FC-4746-BF61-A23A96099B04}"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7A5FBAC-11FC-4746-BF61-A23A96099B04}" type="slidenum">
              <a:rPr lang="en-US" smtClean="0"/>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7A5FBAC-11FC-4746-BF61-A23A96099B04}" type="slidenum">
              <a:rPr lang="en-US" smtClean="0"/>
              <a:pPr/>
              <a:t>14</a:t>
            </a:fld>
            <a:endParaRPr lang="en-US" dirty="0"/>
          </a:p>
        </p:txBody>
      </p:sp>
    </p:spTree>
  </p:cSld>
  <p:clrMapOvr>
    <a:masterClrMapping/>
  </p:clrMapOvr>
</p:notes>
</file>

<file path=ppt/slideLayouts/_rels/slideLayout1.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B24316CB-937A-4D83-AE52-303C65F29C8F}" type="datetimeFigureOut">
              <a:rPr lang="en-US" smtClean="0"/>
              <a:pPr/>
              <a:t>8/25/2011</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180DC91D-AAF7-401F-9404-D0472270E786}"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24316CB-937A-4D83-AE52-303C65F29C8F}" type="datetimeFigureOut">
              <a:rPr lang="en-US" smtClean="0"/>
              <a:pPr/>
              <a:t>8/25/2011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0DC91D-AAF7-401F-9404-D0472270E78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24316CB-937A-4D83-AE52-303C65F29C8F}" type="datetimeFigureOut">
              <a:rPr lang="en-US" smtClean="0"/>
              <a:pPr/>
              <a:t>8/25/2011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0DC91D-AAF7-401F-9404-D0472270E78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B24316CB-937A-4D83-AE52-303C65F29C8F}" type="datetimeFigureOut">
              <a:rPr lang="en-US" smtClean="0"/>
              <a:pPr/>
              <a:t>8/25/2011</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180DC91D-AAF7-401F-9404-D0472270E78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B24316CB-937A-4D83-AE52-303C65F29C8F}" type="datetimeFigureOut">
              <a:rPr lang="en-US" smtClean="0"/>
              <a:pPr/>
              <a:t>8/25/2011</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180DC91D-AAF7-401F-9404-D0472270E786}" type="slidenum">
              <a:rPr lang="en-US" smtClean="0"/>
              <a:pPr/>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B24316CB-937A-4D83-AE52-303C65F29C8F}" type="datetimeFigureOut">
              <a:rPr lang="en-US" smtClean="0"/>
              <a:pPr/>
              <a:t>8/25/2011</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180DC91D-AAF7-401F-9404-D0472270E78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B24316CB-937A-4D83-AE52-303C65F29C8F}" type="datetimeFigureOut">
              <a:rPr lang="en-US" smtClean="0"/>
              <a:pPr/>
              <a:t>8/25/2011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180DC91D-AAF7-401F-9404-D0472270E786}"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B24316CB-937A-4D83-AE52-303C65F29C8F}" type="datetimeFigureOut">
              <a:rPr lang="en-US" smtClean="0"/>
              <a:pPr/>
              <a:t>8/25/2011</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0DC91D-AAF7-401F-9404-D0472270E78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24316CB-937A-4D83-AE52-303C65F29C8F}" type="datetimeFigureOut">
              <a:rPr lang="en-US" smtClean="0"/>
              <a:pPr/>
              <a:t>8/25/2011</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0DC91D-AAF7-401F-9404-D0472270E78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B24316CB-937A-4D83-AE52-303C65F29C8F}" type="datetimeFigureOut">
              <a:rPr lang="en-US" smtClean="0"/>
              <a:pPr/>
              <a:t>8/25/2011</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0DC91D-AAF7-401F-9404-D0472270E786}"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B24316CB-937A-4D83-AE52-303C65F29C8F}" type="datetimeFigureOut">
              <a:rPr lang="en-US" smtClean="0"/>
              <a:pPr/>
              <a:t>8/25/2011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180DC91D-AAF7-401F-9404-D0472270E786}"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Relationships xmlns="http://schemas.openxmlformats.org/package/2006/relationships">
  <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B24316CB-937A-4D83-AE52-303C65F29C8F}" type="datetimeFigureOut">
              <a:rPr lang="en-US" smtClean="0"/>
              <a:pPr/>
              <a:t>8/25/2011</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180DC91D-AAF7-401F-9404-D0472270E786}"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image" Target="../media/image3.png"/>
  <Relationship Id="rId4" Type="http://schemas.openxmlformats.org/officeDocument/2006/relationships/image" Target="../media/image4.png"/>
  <Relationship Id="rId5" Type="http://schemas.openxmlformats.org/officeDocument/2006/relationships/image" Target="../media/image5.png"/>
  <Relationship Id="rId6" Type="http://schemas.openxmlformats.org/officeDocument/2006/relationships/image" Target="../media/image6.jpeg"/>
</Relationships>

</file>

<file path=ppt/slides/_rels/slide10.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image12.png"/>
  <Relationship Id="rId3" Type="http://schemas.openxmlformats.org/officeDocument/2006/relationships/image" Target="../media/image13.png"/>
  <Relationship Id="rId4" Type="http://schemas.openxmlformats.org/officeDocument/2006/relationships/image" Target="../media/image14.png"/>
</Relationships>

</file>

<file path=ppt/slides/_rels/slide11.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image6.jpeg"/>
</Relationships>

</file>

<file path=ppt/slides/_rels/slide12.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image6.jpeg"/>
</Relationships>

</file>

<file path=ppt/slides/_rels/slide13.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image6.jpeg"/>
</Relationships>

</file>

<file path=ppt/slides/_rels/slide14.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notesSlide" Target="../notesSlides/notesSlide3.xml"/>
  <Relationship Id="rId3" Type="http://schemas.openxmlformats.org/officeDocument/2006/relationships/hyperlink" TargetMode="External" Target="mailto:avincent@nmcog.org"/>
  <Relationship Id="rId4" Type="http://schemas.openxmlformats.org/officeDocument/2006/relationships/image" Target="../media/image6.jpeg"/>
</Relationships>

</file>

<file path=ppt/slides/_rels/slide2.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image6.jpeg"/>
</Relationships>

</file>

<file path=ppt/slides/_rels/slide3.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2.xml"/>
  <Relationship Id="rId3" Type="http://schemas.openxmlformats.org/officeDocument/2006/relationships/image" Target="../media/image7.png"/>
  <Relationship Id="rId4" Type="http://schemas.openxmlformats.org/officeDocument/2006/relationships/image" Target="../media/image8.gif"/>
  <Relationship Id="rId5" Type="http://schemas.openxmlformats.org/officeDocument/2006/relationships/hyperlink" TargetMode="External" Target="http://www.torkgreenhygienecouncil.com/"/>
  <Relationship Id="rId6" Type="http://schemas.openxmlformats.org/officeDocument/2006/relationships/image" Target="../media/image6.jpeg"/>
</Relationships>

</file>

<file path=ppt/slides/_rels/slide4.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image6.jpeg"/>
</Relationships>

</file>

<file path=ppt/slides/_rels/slide5.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image6.jpeg"/>
  <Relationship Id="rId3" Type="http://schemas.openxmlformats.org/officeDocument/2006/relationships/image" Target="../media/image9.png"/>
</Relationships>

</file>

<file path=ppt/slides/_rels/slide6.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image6.jpeg"/>
</Relationships>

</file>

<file path=ppt/slides/_rels/slide7.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image6.jpeg"/>
  <Relationship Id="rId3" Type="http://schemas.openxmlformats.org/officeDocument/2006/relationships/image" Target="../media/image10.png"/>
</Relationships>

</file>

<file path=ppt/slides/_rels/slide8.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image6.jpeg"/>
  <Relationship Id="rId3" Type="http://schemas.openxmlformats.org/officeDocument/2006/relationships/image" Target="../media/image11.png"/>
</Relationships>

</file>

<file path=ppt/slides/_rels/slide9.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04800"/>
            <a:ext cx="8458200" cy="1222375"/>
          </a:xfrm>
        </p:spPr>
        <p:txBody>
          <a:bodyPr/>
          <a:lstStyle/>
          <a:p>
            <a:pPr algn="ctr"/>
            <a:r>
              <a:rPr lang="en-US" dirty="0" smtClean="0"/>
              <a:t>Lowell Green Restaurant Certification Program</a:t>
            </a:r>
            <a:endParaRPr lang="en-US" dirty="0"/>
          </a:p>
        </p:txBody>
      </p:sp>
      <p:sp>
        <p:nvSpPr>
          <p:cNvPr id="3" name="Subtitle 2"/>
          <p:cNvSpPr>
            <a:spLocks noGrp="1"/>
          </p:cNvSpPr>
          <p:nvPr>
            <p:ph type="subTitle" idx="1"/>
          </p:nvPr>
        </p:nvSpPr>
        <p:spPr>
          <a:xfrm>
            <a:off x="457200" y="5029200"/>
            <a:ext cx="8458200" cy="1524000"/>
          </a:xfrm>
        </p:spPr>
        <p:txBody>
          <a:bodyPr>
            <a:normAutofit fontScale="92500" lnSpcReduction="10000"/>
          </a:bodyPr>
          <a:lstStyle/>
          <a:p>
            <a:r>
              <a:rPr lang="en-US" sz="2000" b="1" dirty="0" smtClean="0"/>
              <a:t>3</a:t>
            </a:r>
            <a:r>
              <a:rPr lang="en-US" sz="2000" b="1" baseline="30000" dirty="0" smtClean="0"/>
              <a:t>rd</a:t>
            </a:r>
            <a:r>
              <a:rPr lang="en-US" sz="2000" b="1" dirty="0" smtClean="0"/>
              <a:t> Annual Regionalization Toolkit Conference</a:t>
            </a:r>
          </a:p>
          <a:p>
            <a:r>
              <a:rPr lang="en-US" sz="1800" dirty="0" smtClean="0"/>
              <a:t>Angela Vincent</a:t>
            </a:r>
          </a:p>
          <a:p>
            <a:r>
              <a:rPr lang="en-US" sz="1800" dirty="0" smtClean="0"/>
              <a:t>Municipal Management Specialist</a:t>
            </a:r>
          </a:p>
          <a:p>
            <a:r>
              <a:rPr lang="en-US" sz="1800" dirty="0" smtClean="0"/>
              <a:t>Northern Middlesex Council of Governments</a:t>
            </a:r>
          </a:p>
          <a:p>
            <a:r>
              <a:rPr lang="en-US" sz="1800" dirty="0" smtClean="0"/>
              <a:t>September 1, 2011</a:t>
            </a:r>
            <a:endParaRPr lang="en-US" sz="1800" dirty="0"/>
          </a:p>
        </p:txBody>
      </p:sp>
      <p:pic>
        <p:nvPicPr>
          <p:cNvPr id="1027" name="Picture 3"/>
          <p:cNvPicPr>
            <a:picLocks noChangeAspect="1" noChangeArrowheads="1"/>
          </p:cNvPicPr>
          <p:nvPr/>
        </p:nvPicPr>
        <p:blipFill>
          <a:blip r:embed="rId3" cstate="print"/>
          <a:srcRect/>
          <a:stretch>
            <a:fillRect/>
          </a:stretch>
        </p:blipFill>
        <p:spPr bwMode="auto">
          <a:xfrm>
            <a:off x="1143000" y="1981200"/>
            <a:ext cx="1905000" cy="219075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6248400" y="1981200"/>
            <a:ext cx="1952625" cy="1937944"/>
          </a:xfrm>
          <a:prstGeom prst="rect">
            <a:avLst/>
          </a:prstGeom>
          <a:noFill/>
          <a:ln w="9525">
            <a:noFill/>
            <a:miter lim="800000"/>
            <a:headEnd/>
            <a:tailEnd/>
          </a:ln>
        </p:spPr>
      </p:pic>
      <p:pic>
        <p:nvPicPr>
          <p:cNvPr id="8" name="Picture 2"/>
          <p:cNvPicPr>
            <a:picLocks noChangeAspect="1" noChangeArrowheads="1"/>
          </p:cNvPicPr>
          <p:nvPr/>
        </p:nvPicPr>
        <p:blipFill>
          <a:blip r:embed="rId5" cstate="print"/>
          <a:srcRect/>
          <a:stretch>
            <a:fillRect/>
          </a:stretch>
        </p:blipFill>
        <p:spPr bwMode="auto">
          <a:xfrm>
            <a:off x="3886200" y="1828800"/>
            <a:ext cx="1645920" cy="2743200"/>
          </a:xfrm>
          <a:prstGeom prst="rect">
            <a:avLst/>
          </a:prstGeom>
          <a:noFill/>
          <a:ln w="9525">
            <a:noFill/>
            <a:miter lim="800000"/>
            <a:headEnd/>
            <a:tailEnd/>
          </a:ln>
        </p:spPr>
      </p:pic>
      <p:pic>
        <p:nvPicPr>
          <p:cNvPr id="9" name="Picture 8" descr="NMCOG LOGO.jpg"/>
          <p:cNvPicPr>
            <a:picLocks noChangeAspect="1"/>
          </p:cNvPicPr>
          <p:nvPr/>
        </p:nvPicPr>
        <p:blipFill>
          <a:blip r:embed="rId6" cstate="print"/>
          <a:stretch>
            <a:fillRect/>
          </a:stretch>
        </p:blipFill>
        <p:spPr>
          <a:xfrm>
            <a:off x="8069010" y="5791200"/>
            <a:ext cx="847913" cy="89605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 Program Benefits</a:t>
            </a:r>
            <a:endParaRPr lang="en-US" dirty="0"/>
          </a:p>
        </p:txBody>
      </p:sp>
      <p:sp>
        <p:nvSpPr>
          <p:cNvPr id="3" name="Content Placeholder 2"/>
          <p:cNvSpPr>
            <a:spLocks noGrp="1"/>
          </p:cNvSpPr>
          <p:nvPr>
            <p:ph idx="1"/>
          </p:nvPr>
        </p:nvSpPr>
        <p:spPr/>
        <p:txBody>
          <a:bodyPr>
            <a:normAutofit fontScale="70000" lnSpcReduction="20000"/>
          </a:bodyPr>
          <a:lstStyle/>
          <a:p>
            <a:pPr>
              <a:buNone/>
            </a:pPr>
            <a:r>
              <a:rPr lang="en-US" sz="4500" b="1" dirty="0" smtClean="0"/>
              <a:t>Program Benefits:</a:t>
            </a:r>
          </a:p>
          <a:p>
            <a:pPr>
              <a:buNone/>
            </a:pPr>
            <a:endParaRPr lang="en-US" sz="1600" b="1" dirty="0" smtClean="0"/>
          </a:p>
          <a:p>
            <a:pPr lvl="0">
              <a:buFont typeface="Arial" pitchFamily="34" charset="0"/>
              <a:buChar char="•"/>
            </a:pPr>
            <a:r>
              <a:rPr lang="en-US" b="1" dirty="0" smtClean="0"/>
              <a:t>Publicize “being green” with window decals</a:t>
            </a:r>
            <a:endParaRPr lang="en-US" sz="3100" b="1" dirty="0" smtClean="0"/>
          </a:p>
          <a:p>
            <a:pPr lvl="0">
              <a:buFont typeface="Arial" pitchFamily="34" charset="0"/>
              <a:buChar char="•"/>
            </a:pPr>
            <a:r>
              <a:rPr lang="en-US" b="1" dirty="0" smtClean="0"/>
              <a:t>Post Lowell Green Certification logos on websites/marketing material </a:t>
            </a:r>
          </a:p>
          <a:p>
            <a:pPr lvl="0">
              <a:buFont typeface="Arial" pitchFamily="34" charset="0"/>
              <a:buChar char="•"/>
            </a:pPr>
            <a:r>
              <a:rPr lang="en-US" b="1" dirty="0" smtClean="0"/>
              <a:t>Listing in Green Restaurant Directory</a:t>
            </a:r>
          </a:p>
          <a:p>
            <a:pPr lvl="0">
              <a:buFont typeface="Arial" pitchFamily="34" charset="0"/>
              <a:buChar char="•"/>
            </a:pPr>
            <a:r>
              <a:rPr lang="en-US" b="1" dirty="0" smtClean="0"/>
              <a:t>Energy/money savings</a:t>
            </a:r>
          </a:p>
          <a:p>
            <a:pPr lvl="0">
              <a:buFont typeface="Arial" pitchFamily="34" charset="0"/>
              <a:buChar char="•"/>
            </a:pPr>
            <a:r>
              <a:rPr lang="en-US" b="1" dirty="0" smtClean="0"/>
              <a:t>Increase in business </a:t>
            </a:r>
          </a:p>
          <a:p>
            <a:pPr lvl="0">
              <a:buFont typeface="Arial" pitchFamily="34" charset="0"/>
              <a:buChar char="•"/>
            </a:pPr>
            <a:r>
              <a:rPr lang="en-US" b="1" dirty="0" smtClean="0"/>
              <a:t>Promotion – websites and promotional materials </a:t>
            </a:r>
          </a:p>
          <a:p>
            <a:pPr lvl="0">
              <a:buFont typeface="Arial" pitchFamily="34" charset="0"/>
              <a:buChar char="•"/>
            </a:pPr>
            <a:r>
              <a:rPr lang="en-US" b="1" dirty="0" smtClean="0"/>
              <a:t>Mentoring from fellow restaurants</a:t>
            </a:r>
          </a:p>
          <a:p>
            <a:pPr lvl="0">
              <a:buFont typeface="Arial" pitchFamily="34" charset="0"/>
              <a:buChar char="•"/>
            </a:pPr>
            <a:r>
              <a:rPr lang="en-US" b="1" dirty="0" smtClean="0"/>
              <a:t>Networking – learn best practices from your peers</a:t>
            </a:r>
          </a:p>
          <a:p>
            <a:pPr lvl="0">
              <a:buFont typeface="Arial" pitchFamily="34" charset="0"/>
              <a:buChar char="•"/>
            </a:pPr>
            <a:r>
              <a:rPr lang="en-US" b="1" dirty="0" smtClean="0"/>
              <a:t>Become more Sustainable</a:t>
            </a:r>
          </a:p>
          <a:p>
            <a:pPr lvl="0">
              <a:buFont typeface="Arial" pitchFamily="34" charset="0"/>
              <a:buChar char="•"/>
            </a:pPr>
            <a:r>
              <a:rPr lang="en-US" b="1" dirty="0" smtClean="0"/>
              <a:t>Access to Energy and Sustainability resources</a:t>
            </a:r>
          </a:p>
          <a:p>
            <a:pPr lvl="0">
              <a:buFont typeface="Arial" pitchFamily="34" charset="0"/>
              <a:buChar char="•"/>
            </a:pPr>
            <a:r>
              <a:rPr lang="en-US" b="1" dirty="0" smtClean="0"/>
              <a:t>More buying power</a:t>
            </a:r>
          </a:p>
          <a:p>
            <a:pPr>
              <a:buNone/>
            </a:pPr>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7408334" y="1219200"/>
            <a:ext cx="1202266" cy="1066800"/>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7175500" y="2971800"/>
            <a:ext cx="1587500" cy="1190625"/>
          </a:xfrm>
          <a:prstGeom prst="rect">
            <a:avLst/>
          </a:prstGeom>
          <a:noFill/>
          <a:ln w="9525">
            <a:noFill/>
            <a:miter lim="800000"/>
            <a:headEnd/>
            <a:tailEnd/>
          </a:ln>
        </p:spPr>
      </p:pic>
      <p:pic>
        <p:nvPicPr>
          <p:cNvPr id="4100" name="Picture 4"/>
          <p:cNvPicPr>
            <a:picLocks noChangeAspect="1" noChangeArrowheads="1"/>
          </p:cNvPicPr>
          <p:nvPr/>
        </p:nvPicPr>
        <p:blipFill>
          <a:blip r:embed="rId4" cstate="print"/>
          <a:srcRect/>
          <a:stretch>
            <a:fillRect/>
          </a:stretch>
        </p:blipFill>
        <p:spPr bwMode="auto">
          <a:xfrm>
            <a:off x="7086600" y="4572000"/>
            <a:ext cx="1752967"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a:t>
            </a:r>
            <a:endParaRPr lang="en-US" dirty="0"/>
          </a:p>
        </p:txBody>
      </p:sp>
      <p:sp>
        <p:nvSpPr>
          <p:cNvPr id="3" name="Content Placeholder 2"/>
          <p:cNvSpPr>
            <a:spLocks noGrp="1"/>
          </p:cNvSpPr>
          <p:nvPr>
            <p:ph idx="1"/>
          </p:nvPr>
        </p:nvSpPr>
        <p:spPr/>
        <p:txBody>
          <a:bodyPr>
            <a:normAutofit/>
          </a:bodyPr>
          <a:lstStyle/>
          <a:p>
            <a:pPr>
              <a:buFont typeface="Arial" pitchFamily="34" charset="0"/>
              <a:buChar char="•"/>
            </a:pPr>
            <a:r>
              <a:rPr lang="en-US" dirty="0" smtClean="0"/>
              <a:t>Developed more interest from Summit</a:t>
            </a:r>
          </a:p>
          <a:p>
            <a:pPr>
              <a:buFont typeface="Arial" pitchFamily="34" charset="0"/>
              <a:buChar char="•"/>
            </a:pPr>
            <a:r>
              <a:rPr lang="en-US" dirty="0" smtClean="0"/>
              <a:t>Continue to meet monthly to network and learn</a:t>
            </a:r>
          </a:p>
          <a:p>
            <a:pPr>
              <a:buFont typeface="Arial" pitchFamily="34" charset="0"/>
              <a:buChar char="•"/>
            </a:pPr>
            <a:r>
              <a:rPr lang="en-US" dirty="0" smtClean="0"/>
              <a:t>Identified 3 issues to work on collaboratively</a:t>
            </a:r>
          </a:p>
          <a:p>
            <a:pPr>
              <a:buFont typeface="Arial" pitchFamily="34" charset="0"/>
              <a:buChar char="•"/>
            </a:pPr>
            <a:r>
              <a:rPr lang="en-US" dirty="0" smtClean="0"/>
              <a:t>Meeting with key stakeholders in Lowell about the program</a:t>
            </a:r>
          </a:p>
          <a:p>
            <a:pPr>
              <a:buFont typeface="Arial" pitchFamily="34" charset="0"/>
              <a:buChar char="•"/>
            </a:pPr>
            <a:r>
              <a:rPr lang="en-US" dirty="0" smtClean="0"/>
              <a:t>Created Google group to communicate and share best practices between meetings</a:t>
            </a:r>
            <a:endParaRPr lang="en-US" dirty="0"/>
          </a:p>
        </p:txBody>
      </p:sp>
      <p:pic>
        <p:nvPicPr>
          <p:cNvPr id="4" name="Picture 3" descr="NMCOG LOGO.jpg"/>
          <p:cNvPicPr>
            <a:picLocks noChangeAspect="1"/>
          </p:cNvPicPr>
          <p:nvPr/>
        </p:nvPicPr>
        <p:blipFill>
          <a:blip r:embed="rId2" cstate="print"/>
          <a:stretch>
            <a:fillRect/>
          </a:stretch>
        </p:blipFill>
        <p:spPr>
          <a:xfrm>
            <a:off x="8069010" y="5791200"/>
            <a:ext cx="847913" cy="896059"/>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lstStyle/>
          <a:p>
            <a:pPr>
              <a:buFont typeface="Arial" pitchFamily="34" charset="0"/>
              <a:buChar char="•"/>
            </a:pPr>
            <a:r>
              <a:rPr lang="en-US" dirty="0" smtClean="0"/>
              <a:t>Establish administration for program</a:t>
            </a:r>
          </a:p>
          <a:p>
            <a:pPr>
              <a:buFont typeface="Arial" pitchFamily="34" charset="0"/>
              <a:buChar char="•"/>
            </a:pPr>
            <a:r>
              <a:rPr lang="en-US" dirty="0" smtClean="0"/>
              <a:t>Identify sustainable funding source </a:t>
            </a:r>
          </a:p>
          <a:p>
            <a:pPr>
              <a:buFont typeface="Arial" pitchFamily="34" charset="0"/>
              <a:buChar char="•"/>
            </a:pPr>
            <a:r>
              <a:rPr lang="en-US" dirty="0" smtClean="0"/>
              <a:t>Continue meeting to guide restaurants through the checklist and implement </a:t>
            </a:r>
            <a:r>
              <a:rPr lang="en-US" b="1" dirty="0" smtClean="0">
                <a:solidFill>
                  <a:srgbClr val="00B050"/>
                </a:solidFill>
              </a:rPr>
              <a:t>green</a:t>
            </a:r>
            <a:r>
              <a:rPr lang="en-US" dirty="0" smtClean="0"/>
              <a:t> measures</a:t>
            </a:r>
          </a:p>
          <a:p>
            <a:pPr>
              <a:buFont typeface="Arial" pitchFamily="34" charset="0"/>
              <a:buChar char="•"/>
            </a:pPr>
            <a:r>
              <a:rPr lang="en-US" dirty="0" smtClean="0"/>
              <a:t>Investigate regionalizing the program </a:t>
            </a:r>
            <a:endParaRPr lang="en-US" dirty="0"/>
          </a:p>
        </p:txBody>
      </p:sp>
      <p:pic>
        <p:nvPicPr>
          <p:cNvPr id="4" name="Picture 3" descr="NMCOG LOGO.jpg"/>
          <p:cNvPicPr>
            <a:picLocks noChangeAspect="1"/>
          </p:cNvPicPr>
          <p:nvPr/>
        </p:nvPicPr>
        <p:blipFill>
          <a:blip r:embed="rId2" cstate="print"/>
          <a:stretch>
            <a:fillRect/>
          </a:stretch>
        </p:blipFill>
        <p:spPr>
          <a:xfrm>
            <a:off x="8069010" y="5791200"/>
            <a:ext cx="847913" cy="896059"/>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learned…to-date</a:t>
            </a:r>
            <a:endParaRPr lang="en-US" dirty="0"/>
          </a:p>
        </p:txBody>
      </p:sp>
      <p:sp>
        <p:nvSpPr>
          <p:cNvPr id="3" name="Content Placeholder 2"/>
          <p:cNvSpPr>
            <a:spLocks noGrp="1"/>
          </p:cNvSpPr>
          <p:nvPr>
            <p:ph idx="1"/>
          </p:nvPr>
        </p:nvSpPr>
        <p:spPr/>
        <p:txBody>
          <a:bodyPr/>
          <a:lstStyle/>
          <a:p>
            <a:pPr>
              <a:buFont typeface="Arial" pitchFamily="34" charset="0"/>
              <a:buChar char="•"/>
            </a:pPr>
            <a:r>
              <a:rPr lang="en-US" dirty="0" smtClean="0"/>
              <a:t>Have a clear champion</a:t>
            </a:r>
          </a:p>
          <a:p>
            <a:pPr>
              <a:buFont typeface="Arial" pitchFamily="34" charset="0"/>
              <a:buChar char="•"/>
            </a:pPr>
            <a:r>
              <a:rPr lang="en-US" dirty="0" smtClean="0"/>
              <a:t>Research, research, research</a:t>
            </a:r>
          </a:p>
          <a:p>
            <a:pPr>
              <a:buFont typeface="Arial" pitchFamily="34" charset="0"/>
              <a:buChar char="•"/>
            </a:pPr>
            <a:r>
              <a:rPr lang="en-US" dirty="0" smtClean="0"/>
              <a:t>Establish common understanding of the program goals and objectives</a:t>
            </a:r>
          </a:p>
          <a:p>
            <a:pPr>
              <a:buFont typeface="Arial" pitchFamily="34" charset="0"/>
              <a:buChar char="•"/>
            </a:pPr>
            <a:r>
              <a:rPr lang="en-US" dirty="0" smtClean="0"/>
              <a:t>Who’s we? Find a program home early</a:t>
            </a:r>
          </a:p>
          <a:p>
            <a:pPr>
              <a:buFont typeface="Arial" pitchFamily="34" charset="0"/>
              <a:buChar char="•"/>
            </a:pPr>
            <a:r>
              <a:rPr lang="en-US" dirty="0" smtClean="0"/>
              <a:t>Be flexible with communication methods and meetings times for restaurants</a:t>
            </a:r>
          </a:p>
          <a:p>
            <a:pPr>
              <a:buFont typeface="Arial" pitchFamily="34" charset="0"/>
              <a:buChar char="•"/>
            </a:pPr>
            <a:r>
              <a:rPr lang="en-US" dirty="0" smtClean="0"/>
              <a:t>Create an equal playing field</a:t>
            </a:r>
          </a:p>
          <a:p>
            <a:pPr>
              <a:buNone/>
            </a:pPr>
            <a:endParaRPr lang="en-US" dirty="0"/>
          </a:p>
        </p:txBody>
      </p:sp>
      <p:pic>
        <p:nvPicPr>
          <p:cNvPr id="4" name="Picture 3" descr="NMCOG LOGO.jpg"/>
          <p:cNvPicPr>
            <a:picLocks noChangeAspect="1"/>
          </p:cNvPicPr>
          <p:nvPr/>
        </p:nvPicPr>
        <p:blipFill>
          <a:blip r:embed="rId2" cstate="print"/>
          <a:stretch>
            <a:fillRect/>
          </a:stretch>
        </p:blipFill>
        <p:spPr>
          <a:xfrm>
            <a:off x="8069010" y="5791200"/>
            <a:ext cx="847913" cy="896059"/>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04800" y="3962400"/>
            <a:ext cx="8458200" cy="1752600"/>
          </a:xfrm>
        </p:spPr>
        <p:txBody>
          <a:bodyPr>
            <a:normAutofit fontScale="92500" lnSpcReduction="10000"/>
          </a:bodyPr>
          <a:lstStyle/>
          <a:p>
            <a:pPr algn="ctr"/>
            <a:r>
              <a:rPr lang="en-US" dirty="0" smtClean="0"/>
              <a:t>Angela Vincent</a:t>
            </a:r>
          </a:p>
          <a:p>
            <a:pPr algn="ctr"/>
            <a:r>
              <a:rPr lang="en-US" dirty="0" smtClean="0"/>
              <a:t>Municipal Management Specialist</a:t>
            </a:r>
          </a:p>
          <a:p>
            <a:pPr algn="ctr"/>
            <a:r>
              <a:rPr lang="en-US" dirty="0" smtClean="0"/>
              <a:t>NMCOG</a:t>
            </a:r>
          </a:p>
          <a:p>
            <a:pPr algn="ctr"/>
            <a:r>
              <a:rPr lang="en-US" dirty="0" smtClean="0"/>
              <a:t>978-454-8021, x22</a:t>
            </a:r>
          </a:p>
          <a:p>
            <a:pPr algn="ctr"/>
            <a:r>
              <a:rPr lang="en-US" dirty="0" smtClean="0"/>
              <a:t>   </a:t>
            </a:r>
            <a:r>
              <a:rPr lang="en-US" dirty="0" smtClean="0">
                <a:solidFill>
                  <a:schemeClr val="tx2"/>
                </a:solidFill>
                <a:hlinkClick r:id="rId3"/>
              </a:rPr>
              <a:t>avincent@nmcog.org</a:t>
            </a:r>
            <a:r>
              <a:rPr lang="en-US" dirty="0" smtClean="0">
                <a:solidFill>
                  <a:schemeClr val="tx2"/>
                </a:solidFill>
              </a:rPr>
              <a:t> </a:t>
            </a:r>
            <a:endParaRPr lang="en-US" dirty="0">
              <a:solidFill>
                <a:schemeClr val="tx2"/>
              </a:solidFill>
            </a:endParaRPr>
          </a:p>
        </p:txBody>
      </p:sp>
      <p:sp>
        <p:nvSpPr>
          <p:cNvPr id="3" name="Title 2"/>
          <p:cNvSpPr>
            <a:spLocks noGrp="1"/>
          </p:cNvSpPr>
          <p:nvPr>
            <p:ph type="title"/>
          </p:nvPr>
        </p:nvSpPr>
        <p:spPr>
          <a:xfrm>
            <a:off x="304800" y="2929975"/>
            <a:ext cx="8686800" cy="1184825"/>
          </a:xfrm>
        </p:spPr>
        <p:txBody>
          <a:bodyPr/>
          <a:lstStyle/>
          <a:p>
            <a:pPr algn="ctr"/>
            <a:r>
              <a:rPr lang="en-US" dirty="0" smtClean="0"/>
              <a:t>Questions???</a:t>
            </a:r>
            <a:endParaRPr lang="en-US" dirty="0"/>
          </a:p>
        </p:txBody>
      </p:sp>
      <p:pic>
        <p:nvPicPr>
          <p:cNvPr id="5" name="Picture 4" descr="NMCOG LOGO.jpg"/>
          <p:cNvPicPr>
            <a:picLocks noChangeAspect="1"/>
          </p:cNvPicPr>
          <p:nvPr/>
        </p:nvPicPr>
        <p:blipFill>
          <a:blip r:embed="rId4" cstate="print"/>
          <a:stretch>
            <a:fillRect/>
          </a:stretch>
        </p:blipFill>
        <p:spPr>
          <a:xfrm>
            <a:off x="1752600" y="4191000"/>
            <a:ext cx="847913" cy="896059"/>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28600" y="1600200"/>
            <a:ext cx="8458200" cy="3733800"/>
          </a:xfrm>
        </p:spPr>
        <p:txBody>
          <a:bodyPr>
            <a:noAutofit/>
          </a:bodyPr>
          <a:lstStyle/>
          <a:p>
            <a:pPr algn="l">
              <a:buFont typeface="Arial" pitchFamily="34" charset="0"/>
              <a:buChar char="•"/>
            </a:pPr>
            <a:r>
              <a:rPr lang="en-US" sz="3500" dirty="0" smtClean="0"/>
              <a:t> Purpose</a:t>
            </a:r>
          </a:p>
          <a:p>
            <a:pPr algn="l">
              <a:buFont typeface="Arial" pitchFamily="34" charset="0"/>
              <a:buChar char="•"/>
            </a:pPr>
            <a:r>
              <a:rPr lang="en-US" sz="3500" dirty="0" smtClean="0"/>
              <a:t> Project History</a:t>
            </a:r>
          </a:p>
          <a:p>
            <a:pPr algn="l">
              <a:buFont typeface="Arial" pitchFamily="34" charset="0"/>
              <a:buChar char="•"/>
            </a:pPr>
            <a:r>
              <a:rPr lang="en-US" sz="3500" dirty="0" smtClean="0"/>
              <a:t> Partners</a:t>
            </a:r>
          </a:p>
          <a:p>
            <a:pPr algn="l">
              <a:buFont typeface="Arial" pitchFamily="34" charset="0"/>
              <a:buChar char="•"/>
            </a:pPr>
            <a:r>
              <a:rPr lang="en-US" sz="3500" dirty="0" smtClean="0"/>
              <a:t> Process</a:t>
            </a:r>
          </a:p>
          <a:p>
            <a:pPr algn="l">
              <a:buFont typeface="Arial" pitchFamily="34" charset="0"/>
              <a:buChar char="•"/>
            </a:pPr>
            <a:r>
              <a:rPr lang="en-US" sz="3500" dirty="0" smtClean="0"/>
              <a:t> Progress</a:t>
            </a:r>
          </a:p>
          <a:p>
            <a:pPr algn="l">
              <a:buFont typeface="Arial" pitchFamily="34" charset="0"/>
              <a:buChar char="•"/>
            </a:pPr>
            <a:r>
              <a:rPr lang="en-US" sz="3500" dirty="0" smtClean="0"/>
              <a:t> Next Steps</a:t>
            </a:r>
            <a:endParaRPr lang="en-US" sz="3500" dirty="0"/>
          </a:p>
        </p:txBody>
      </p:sp>
      <p:sp>
        <p:nvSpPr>
          <p:cNvPr id="3" name="Title 2"/>
          <p:cNvSpPr>
            <a:spLocks noGrp="1"/>
          </p:cNvSpPr>
          <p:nvPr>
            <p:ph type="title"/>
          </p:nvPr>
        </p:nvSpPr>
        <p:spPr>
          <a:xfrm>
            <a:off x="152400" y="228600"/>
            <a:ext cx="8686800" cy="1184825"/>
          </a:xfrm>
        </p:spPr>
        <p:txBody>
          <a:bodyPr/>
          <a:lstStyle/>
          <a:p>
            <a:pPr algn="l"/>
            <a:r>
              <a:rPr lang="en-US" dirty="0" smtClean="0"/>
              <a:t>Today’s Presentation</a:t>
            </a:r>
            <a:endParaRPr lang="en-US" dirty="0"/>
          </a:p>
        </p:txBody>
      </p:sp>
      <p:pic>
        <p:nvPicPr>
          <p:cNvPr id="4" name="Picture 3" descr="NMCOG LOGO.jpg"/>
          <p:cNvPicPr>
            <a:picLocks noChangeAspect="1"/>
          </p:cNvPicPr>
          <p:nvPr/>
        </p:nvPicPr>
        <p:blipFill>
          <a:blip r:embed="rId2" cstate="print"/>
          <a:stretch>
            <a:fillRect/>
          </a:stretch>
        </p:blipFill>
        <p:spPr>
          <a:xfrm>
            <a:off x="8069010" y="5791200"/>
            <a:ext cx="847913" cy="896059"/>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838200"/>
          </a:xfrm>
        </p:spPr>
        <p:txBody>
          <a:bodyPr>
            <a:normAutofit/>
          </a:bodyPr>
          <a:lstStyle/>
          <a:p>
            <a:r>
              <a:rPr lang="en-US" dirty="0" smtClean="0"/>
              <a:t>Purpose</a:t>
            </a:r>
            <a:endParaRPr lang="en-US" dirty="0"/>
          </a:p>
        </p:txBody>
      </p:sp>
      <p:pic>
        <p:nvPicPr>
          <p:cNvPr id="4" name="Picture 2"/>
          <p:cNvPicPr>
            <a:picLocks noGrp="1" noChangeAspect="1" noChangeArrowheads="1"/>
          </p:cNvPicPr>
          <p:nvPr>
            <p:ph idx="1"/>
          </p:nvPr>
        </p:nvPicPr>
        <p:blipFill>
          <a:blip r:embed="rId3" cstate="print"/>
          <a:srcRect/>
          <a:stretch>
            <a:fillRect/>
          </a:stretch>
        </p:blipFill>
        <p:spPr bwMode="auto">
          <a:xfrm>
            <a:off x="7239000" y="1524000"/>
            <a:ext cx="1724025" cy="3286125"/>
          </a:xfrm>
          <a:prstGeom prst="rect">
            <a:avLst/>
          </a:prstGeom>
          <a:noFill/>
          <a:ln w="9525">
            <a:noFill/>
            <a:miter lim="800000"/>
            <a:headEnd/>
            <a:tailEnd/>
          </a:ln>
        </p:spPr>
      </p:pic>
      <p:sp>
        <p:nvSpPr>
          <p:cNvPr id="3075" name="Rectangle 3"/>
          <p:cNvSpPr>
            <a:spLocks noChangeArrowheads="1"/>
          </p:cNvSpPr>
          <p:nvPr/>
        </p:nvSpPr>
        <p:spPr bwMode="auto">
          <a:xfrm>
            <a:off x="228600" y="1278553"/>
            <a:ext cx="6858000"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marR="0" lvl="0" indent="228600" algn="l" defTabSz="914400" rtl="0" eaLnBrk="0" fontAlgn="base" latinLnBrk="0" hangingPunct="0">
              <a:lnSpc>
                <a:spcPct val="100000"/>
              </a:lnSpc>
              <a:spcBef>
                <a:spcPct val="0"/>
              </a:spcBef>
              <a:spcAft>
                <a:spcPct val="0"/>
              </a:spcAft>
              <a:buClrTx/>
              <a:buSzTx/>
              <a:buFontTx/>
              <a:buChar char="•"/>
              <a:tabLst>
                <a:tab pos="457200" algn="l"/>
              </a:tabLst>
            </a:pP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Consumers are requesting to know more about green.</a:t>
            </a:r>
            <a:endParaRPr kumimoji="0" lang="en-US" b="0" i="0" u="none" strike="noStrike" cap="none" normalizeH="0" baseline="0" dirty="0" smtClean="0">
              <a:ln>
                <a:noFill/>
              </a:ln>
              <a:solidFill>
                <a:schemeClr val="tx1"/>
              </a:solidFill>
              <a:effectLst/>
              <a:latin typeface="Arial" pitchFamily="34" charset="0"/>
            </a:endParaRPr>
          </a:p>
          <a:p>
            <a:pPr marR="0" lvl="1" indent="228600" algn="l" defTabSz="914400" rtl="0" eaLnBrk="0" fontAlgn="base" latinLnBrk="0" hangingPunct="0">
              <a:lnSpc>
                <a:spcPct val="100000"/>
              </a:lnSpc>
              <a:spcBef>
                <a:spcPct val="0"/>
              </a:spcBef>
              <a:spcAft>
                <a:spcPct val="0"/>
              </a:spcAft>
              <a:buClr>
                <a:schemeClr val="tx1"/>
              </a:buClr>
              <a:buSzTx/>
              <a:buFontTx/>
              <a:buBlip>
                <a:blip r:embed="rId4"/>
              </a:buBlip>
              <a:tabLst>
                <a:tab pos="457200" algn="l"/>
              </a:tabLst>
            </a:pPr>
            <a:r>
              <a:rPr kumimoji="0" lang="en-US"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40% of shoppers desire more green information at the store level.</a:t>
            </a:r>
            <a:endParaRPr kumimoji="0" lang="en-US" sz="1600" b="0" i="0" u="none" strike="noStrike" cap="none" normalizeH="0" baseline="0" dirty="0" smtClean="0">
              <a:ln>
                <a:noFill/>
              </a:ln>
              <a:solidFill>
                <a:schemeClr val="tx1"/>
              </a:solidFill>
              <a:effectLst/>
              <a:latin typeface="Arial" pitchFamily="34" charset="0"/>
            </a:endParaRPr>
          </a:p>
          <a:p>
            <a:pPr marL="741363" marR="0" lvl="0" algn="l" defTabSz="914400" rtl="0" eaLnBrk="0" fontAlgn="base" latinLnBrk="0" hangingPunct="0">
              <a:lnSpc>
                <a:spcPct val="100000"/>
              </a:lnSpc>
              <a:spcBef>
                <a:spcPct val="0"/>
              </a:spcBef>
              <a:spcAft>
                <a:spcPct val="0"/>
              </a:spcAft>
              <a:buClrTx/>
              <a:buSzTx/>
              <a:buFontTx/>
              <a:buNone/>
              <a:tabLst>
                <a:tab pos="457200" algn="l"/>
              </a:tabLst>
            </a:pPr>
            <a:r>
              <a:rPr kumimoji="0" lang="en-US" sz="1000" b="0" i="1" u="none" strike="noStrike" cap="none" normalizeH="0" baseline="0" dirty="0" smtClean="0">
                <a:ln>
                  <a:noFill/>
                </a:ln>
                <a:solidFill>
                  <a:schemeClr val="tx1"/>
                </a:solidFill>
                <a:effectLst/>
                <a:latin typeface="Calibri" pitchFamily="34" charset="0"/>
                <a:ea typeface="Calibri" pitchFamily="34" charset="0"/>
                <a:cs typeface="Arial" pitchFamily="34" charset="0"/>
              </a:rPr>
              <a:t>Source: BBMG Conscious Consumer Report, 2009.</a:t>
            </a:r>
          </a:p>
          <a:p>
            <a:pPr marL="741363" marR="0" lvl="0" algn="l" defTabSz="914400" rtl="0" eaLnBrk="0" fontAlgn="base" latinLnBrk="0" hangingPunct="0">
              <a:lnSpc>
                <a:spcPct val="100000"/>
              </a:lnSpc>
              <a:spcBef>
                <a:spcPct val="0"/>
              </a:spcBef>
              <a:spcAft>
                <a:spcPct val="0"/>
              </a:spcAft>
              <a:buClrTx/>
              <a:buSzTx/>
              <a:buFontTx/>
              <a:buNone/>
              <a:tabLst>
                <a:tab pos="457200" algn="l"/>
              </a:tabLst>
            </a:pPr>
            <a:endParaRPr kumimoji="0" lang="en-US" b="0" i="0" u="none" strike="noStrike" cap="none" normalizeH="0" baseline="0" dirty="0" smtClean="0">
              <a:ln>
                <a:noFill/>
              </a:ln>
              <a:solidFill>
                <a:schemeClr val="tx1"/>
              </a:solidFill>
              <a:effectLst/>
              <a:latin typeface="Arial" pitchFamily="34" charset="0"/>
            </a:endParaRPr>
          </a:p>
          <a:p>
            <a:pPr marL="228600" marR="0" lvl="0" indent="228600" eaLnBrk="0" fontAlgn="base" hangingPunct="0">
              <a:lnSpc>
                <a:spcPct val="100000"/>
              </a:lnSpc>
              <a:spcBef>
                <a:spcPct val="0"/>
              </a:spcBef>
              <a:spcAft>
                <a:spcPct val="0"/>
              </a:spcAft>
              <a:buClrTx/>
              <a:buSzTx/>
              <a:buFontTx/>
              <a:buChar char="•"/>
              <a:tabLst>
                <a:tab pos="457200" algn="l"/>
              </a:tabLst>
            </a:pPr>
            <a:r>
              <a:rPr lang="en-US" b="1" dirty="0" smtClean="0">
                <a:latin typeface="Calibri" pitchFamily="34" charset="0"/>
                <a:ea typeface="Times New Roman" pitchFamily="18" charset="0"/>
                <a:cs typeface="Times New Roman" pitchFamily="18" charset="0"/>
              </a:rPr>
              <a:t>Green restaurants and businesses have a competitive advantage. </a:t>
            </a:r>
          </a:p>
          <a:p>
            <a:pPr lvl="1" indent="228600" eaLnBrk="0" fontAlgn="base" hangingPunct="0">
              <a:spcBef>
                <a:spcPct val="0"/>
              </a:spcBef>
              <a:spcAft>
                <a:spcPct val="0"/>
              </a:spcAft>
              <a:buClr>
                <a:schemeClr val="tx1"/>
              </a:buClr>
              <a:buBlip>
                <a:blip r:embed="rId4"/>
              </a:buBlip>
              <a:tabLst>
                <a:tab pos="690563" algn="l"/>
              </a:tabLst>
            </a:pP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lang="en-US" sz="1600" dirty="0" smtClean="0">
                <a:latin typeface="Calibri" pitchFamily="34" charset="0"/>
                <a:ea typeface="Times New Roman" pitchFamily="18" charset="0"/>
                <a:cs typeface="Times New Roman" pitchFamily="18" charset="0"/>
              </a:rPr>
              <a:t>53% indicated they would choose a restaurant that is socially and 	environmentally responsible over another which isn’t. </a:t>
            </a:r>
          </a:p>
          <a:p>
            <a:pPr lvl="1" indent="228600" eaLnBrk="0" fontAlgn="base" hangingPunct="0">
              <a:spcBef>
                <a:spcPct val="0"/>
              </a:spcBef>
              <a:spcAft>
                <a:spcPct val="0"/>
              </a:spcAft>
              <a:buClr>
                <a:schemeClr val="tx1"/>
              </a:buClr>
              <a:buBlip>
                <a:blip r:embed="rId4"/>
              </a:buBlip>
              <a:tabLst>
                <a:tab pos="690563" algn="l"/>
              </a:tabLst>
            </a:pPr>
            <a:r>
              <a:rPr lang="en-US" sz="1600" dirty="0" smtClean="0">
                <a:latin typeface="Calibri" pitchFamily="34" charset="0"/>
                <a:ea typeface="Times New Roman" pitchFamily="18" charset="0"/>
                <a:cs typeface="Times New Roman" pitchFamily="18" charset="0"/>
              </a:rPr>
              <a:t> 23% said they would make the same choice even if the wait time was 	longer. </a:t>
            </a:r>
          </a:p>
          <a:p>
            <a:pPr lvl="1" indent="228600" eaLnBrk="0" fontAlgn="base" hangingPunct="0">
              <a:spcBef>
                <a:spcPct val="0"/>
              </a:spcBef>
              <a:spcAft>
                <a:spcPct val="0"/>
              </a:spcAft>
              <a:buClr>
                <a:schemeClr val="tx1"/>
              </a:buClr>
              <a:buBlip>
                <a:blip r:embed="rId4"/>
              </a:buBlip>
              <a:tabLst>
                <a:tab pos="690563" algn="l"/>
              </a:tabLst>
            </a:pPr>
            <a:r>
              <a:rPr lang="en-US" sz="1600" dirty="0" smtClean="0">
                <a:latin typeface="Calibri" pitchFamily="34" charset="0"/>
                <a:ea typeface="Times New Roman" pitchFamily="18" charset="0"/>
                <a:cs typeface="Times New Roman" pitchFamily="18" charset="0"/>
              </a:rPr>
              <a:t> 47% said they expect to pay more at a restaurant with a social and 	environmental focus.</a:t>
            </a:r>
          </a:p>
          <a:p>
            <a:pPr marL="693738" marR="0" lvl="0" indent="-3175" algn="l" defTabSz="914400" rtl="0" eaLnBrk="0" fontAlgn="base" latinLnBrk="0" hangingPunct="0">
              <a:lnSpc>
                <a:spcPct val="100000"/>
              </a:lnSpc>
              <a:spcBef>
                <a:spcPct val="0"/>
              </a:spcBef>
              <a:spcAft>
                <a:spcPct val="0"/>
              </a:spcAft>
              <a:buClrTx/>
              <a:buSzTx/>
              <a:buFontTx/>
              <a:buNone/>
              <a:tabLst>
                <a:tab pos="457200" algn="l"/>
              </a:tabLst>
            </a:pPr>
            <a:r>
              <a:rPr kumimoji="0" lang="en-US" sz="1000" b="0" i="1" u="none" strike="noStrike" cap="none" normalizeH="0" baseline="0" dirty="0" smtClean="0">
                <a:ln>
                  <a:noFill/>
                </a:ln>
                <a:solidFill>
                  <a:schemeClr val="tx1"/>
                </a:solidFill>
                <a:effectLst/>
                <a:latin typeface="Calibri" pitchFamily="34" charset="0"/>
                <a:ea typeface="Calibri" pitchFamily="34" charset="0"/>
                <a:cs typeface="Arial" pitchFamily="34" charset="0"/>
              </a:rPr>
              <a:t>Source: SCA’s Tork Brand 2011 Survey, June 2011.</a:t>
            </a:r>
          </a:p>
          <a:p>
            <a:pPr marL="693738" marR="0" lvl="0" indent="-3175" algn="l" defTabSz="914400" rtl="0" eaLnBrk="0" fontAlgn="base" latinLnBrk="0" hangingPunct="0">
              <a:lnSpc>
                <a:spcPct val="100000"/>
              </a:lnSpc>
              <a:spcBef>
                <a:spcPct val="0"/>
              </a:spcBef>
              <a:spcAft>
                <a:spcPct val="0"/>
              </a:spcAft>
              <a:buClrTx/>
              <a:buSzTx/>
              <a:buFontTx/>
              <a:buNone/>
              <a:tabLst>
                <a:tab pos="457200" algn="l"/>
              </a:tabLst>
            </a:pPr>
            <a:endParaRPr kumimoji="0" lang="en-US" b="0" i="0" u="none" strike="noStrike" cap="none" normalizeH="0" baseline="0" dirty="0" smtClean="0">
              <a:ln>
                <a:noFill/>
              </a:ln>
              <a:solidFill>
                <a:schemeClr val="tx1"/>
              </a:solidFill>
              <a:effectLst/>
              <a:latin typeface="Arial" pitchFamily="34" charset="0"/>
            </a:endParaRPr>
          </a:p>
          <a:p>
            <a:pPr marL="228600" indent="228600" eaLnBrk="0" fontAlgn="base" hangingPunct="0">
              <a:spcBef>
                <a:spcPct val="0"/>
              </a:spcBef>
              <a:spcAft>
                <a:spcPct val="0"/>
              </a:spcAft>
              <a:buFontTx/>
              <a:buChar char="•"/>
              <a:tabLst>
                <a:tab pos="457200" algn="l"/>
              </a:tabLst>
            </a:pPr>
            <a:r>
              <a:rPr lang="en-US" b="1" dirty="0" smtClean="0">
                <a:latin typeface="Calibri" pitchFamily="34" charset="0"/>
                <a:ea typeface="Times New Roman" pitchFamily="18" charset="0"/>
                <a:cs typeface="Times New Roman" pitchFamily="18" charset="0"/>
              </a:rPr>
              <a:t>Green certifications are viewed as more legit.</a:t>
            </a:r>
          </a:p>
          <a:p>
            <a:pPr marL="457200" marR="0" lvl="0" algn="l" defTabSz="914400" rtl="0" eaLnBrk="0" fontAlgn="base" latinLnBrk="0" hangingPunct="0">
              <a:lnSpc>
                <a:spcPct val="100000"/>
              </a:lnSpc>
              <a:spcBef>
                <a:spcPct val="0"/>
              </a:spcBef>
              <a:spcAft>
                <a:spcPct val="0"/>
              </a:spcAft>
              <a:buClrTx/>
              <a:buSzTx/>
              <a:buFontTx/>
              <a:buNone/>
              <a:tabLst>
                <a:tab pos="457200" algn="l"/>
              </a:tabLst>
            </a:pPr>
            <a:r>
              <a:rPr kumimoji="0" lang="en-US"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“Green certifications are an unbiased way to let your customers know your efforts are genuine and authentic,” said </a:t>
            </a:r>
            <a:r>
              <a:rPr kumimoji="0" lang="en-US"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hlinkClick r:id="rId5"/>
              </a:rPr>
              <a:t>Tork Green Hygiene Council™</a:t>
            </a:r>
            <a:r>
              <a:rPr kumimoji="0" lang="en-US"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member Joshua Radoff. “Consumers are increasingly wary of greenwashing and are looking to claims that are substantive and backed by third party certifications wherever possible.”</a:t>
            </a:r>
            <a:endParaRPr kumimoji="0" lang="en-US" sz="1600" b="0" i="0" u="none" strike="noStrike" cap="none" normalizeH="0" baseline="0" dirty="0" smtClean="0">
              <a:ln>
                <a:noFill/>
              </a:ln>
              <a:solidFill>
                <a:schemeClr val="tx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457200" algn="l"/>
              </a:tabLst>
            </a:pPr>
            <a:r>
              <a:rPr kumimoji="0" lang="en-US" sz="1000" b="0" i="1" u="none" strike="noStrike" cap="none" normalizeH="0" baseline="0" dirty="0" smtClean="0">
                <a:ln>
                  <a:noFill/>
                </a:ln>
                <a:solidFill>
                  <a:schemeClr val="tx1"/>
                </a:solidFill>
                <a:effectLst/>
                <a:latin typeface="Calibri" pitchFamily="34" charset="0"/>
                <a:ea typeface="Calibri" pitchFamily="34" charset="0"/>
                <a:cs typeface="Arial" pitchFamily="34" charset="0"/>
              </a:rPr>
              <a:t>Source: SCA’s Tork Brand 2011 Survey, June 2011.</a:t>
            </a:r>
            <a:endParaRPr kumimoji="0" lang="en-US" sz="1800" b="0" i="0" u="none" strike="noStrike" cap="none" normalizeH="0" baseline="0" dirty="0" smtClean="0">
              <a:ln>
                <a:noFill/>
              </a:ln>
              <a:solidFill>
                <a:schemeClr val="tx1"/>
              </a:solidFill>
              <a:effectLst/>
              <a:latin typeface="Arial" pitchFamily="34" charset="0"/>
            </a:endParaRPr>
          </a:p>
        </p:txBody>
      </p:sp>
      <p:pic>
        <p:nvPicPr>
          <p:cNvPr id="8" name="Picture 7" descr="NMCOG LOGO.jpg"/>
          <p:cNvPicPr>
            <a:picLocks noChangeAspect="1"/>
          </p:cNvPicPr>
          <p:nvPr/>
        </p:nvPicPr>
        <p:blipFill>
          <a:blip r:embed="rId6" cstate="print"/>
          <a:stretch>
            <a:fillRect/>
          </a:stretch>
        </p:blipFill>
        <p:spPr>
          <a:xfrm>
            <a:off x="8069010" y="5791200"/>
            <a:ext cx="847913" cy="896059"/>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history</a:t>
            </a:r>
            <a:endParaRPr lang="en-US" dirty="0"/>
          </a:p>
        </p:txBody>
      </p:sp>
      <p:sp>
        <p:nvSpPr>
          <p:cNvPr id="3" name="Content Placeholder 2"/>
          <p:cNvSpPr>
            <a:spLocks noGrp="1"/>
          </p:cNvSpPr>
          <p:nvPr>
            <p:ph idx="1"/>
          </p:nvPr>
        </p:nvSpPr>
        <p:spPr>
          <a:xfrm>
            <a:off x="304800" y="1554162"/>
            <a:ext cx="8686800" cy="4846638"/>
          </a:xfrm>
        </p:spPr>
        <p:txBody>
          <a:bodyPr>
            <a:normAutofit/>
          </a:bodyPr>
          <a:lstStyle/>
          <a:p>
            <a:pPr marL="2687638" indent="-2687638">
              <a:buNone/>
            </a:pPr>
            <a:r>
              <a:rPr lang="en-US" dirty="0" smtClean="0"/>
              <a:t>January 2010– </a:t>
            </a:r>
            <a:r>
              <a:rPr lang="en-US" sz="2800" dirty="0" smtClean="0"/>
              <a:t>City Councilor requests Green </a:t>
            </a:r>
            <a:r>
              <a:rPr lang="en-US" sz="2800" dirty="0" smtClean="0"/>
              <a:t>Building </a:t>
            </a:r>
            <a:r>
              <a:rPr lang="en-US" sz="2800" dirty="0" smtClean="0"/>
              <a:t>Commission to investigate Best Practices Guide</a:t>
            </a:r>
            <a:endParaRPr lang="en-US" sz="2800" dirty="0" smtClean="0"/>
          </a:p>
          <a:p>
            <a:pPr marL="2971800" indent="-2971800">
              <a:buNone/>
            </a:pPr>
            <a:r>
              <a:rPr lang="en-US" dirty="0" smtClean="0"/>
              <a:t>February 2010 </a:t>
            </a:r>
            <a:r>
              <a:rPr lang="en-US" dirty="0" smtClean="0"/>
              <a:t>– </a:t>
            </a:r>
            <a:r>
              <a:rPr lang="en-US" sz="2800" dirty="0" smtClean="0"/>
              <a:t>Subcommittee </a:t>
            </a:r>
            <a:r>
              <a:rPr lang="en-US" sz="2800" dirty="0" smtClean="0"/>
              <a:t>formed to develop guide</a:t>
            </a:r>
            <a:endParaRPr lang="en-US" sz="2800" dirty="0" smtClean="0"/>
          </a:p>
          <a:p>
            <a:pPr marL="2743200" indent="-2743200">
              <a:buNone/>
            </a:pPr>
            <a:r>
              <a:rPr lang="en-US" dirty="0" smtClean="0"/>
              <a:t>2010 – 2011 – </a:t>
            </a:r>
            <a:r>
              <a:rPr lang="en-US" sz="2800" dirty="0" smtClean="0"/>
              <a:t>Monthly meetings held </a:t>
            </a:r>
            <a:r>
              <a:rPr lang="en-US" sz="2800" dirty="0" smtClean="0"/>
              <a:t>– guide turns into certification program</a:t>
            </a:r>
            <a:endParaRPr lang="en-US" sz="2800" dirty="0" smtClean="0"/>
          </a:p>
          <a:p>
            <a:pPr marL="2230438" indent="-2230438">
              <a:buNone/>
            </a:pPr>
            <a:r>
              <a:rPr lang="en-US" dirty="0" smtClean="0"/>
              <a:t>April 2011 – </a:t>
            </a:r>
            <a:r>
              <a:rPr lang="en-US" sz="2800" dirty="0" smtClean="0"/>
              <a:t>Request NMCOG’s assistance to create formal program. Funding from DLTA.</a:t>
            </a:r>
            <a:endParaRPr lang="en-US" sz="2800" dirty="0"/>
          </a:p>
        </p:txBody>
      </p:sp>
      <p:pic>
        <p:nvPicPr>
          <p:cNvPr id="4" name="Picture 3" descr="NMCOG LOGO.jpg"/>
          <p:cNvPicPr>
            <a:picLocks noChangeAspect="1"/>
          </p:cNvPicPr>
          <p:nvPr/>
        </p:nvPicPr>
        <p:blipFill>
          <a:blip r:embed="rId2" cstate="print"/>
          <a:stretch>
            <a:fillRect/>
          </a:stretch>
        </p:blipFill>
        <p:spPr>
          <a:xfrm>
            <a:off x="8069010" y="5791200"/>
            <a:ext cx="847913" cy="896059"/>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Partners</a:t>
            </a:r>
            <a:endParaRPr lang="en-US" dirty="0"/>
          </a:p>
        </p:txBody>
      </p:sp>
      <p:sp>
        <p:nvSpPr>
          <p:cNvPr id="3" name="Content Placeholder 2"/>
          <p:cNvSpPr>
            <a:spLocks noGrp="1"/>
          </p:cNvSpPr>
          <p:nvPr>
            <p:ph idx="1"/>
          </p:nvPr>
        </p:nvSpPr>
        <p:spPr/>
        <p:txBody>
          <a:bodyPr>
            <a:normAutofit lnSpcReduction="10000"/>
          </a:bodyPr>
          <a:lstStyle/>
          <a:p>
            <a:pPr>
              <a:buFont typeface="Arial" pitchFamily="34" charset="0"/>
              <a:buChar char="•"/>
            </a:pPr>
            <a:r>
              <a:rPr lang="en-US" sz="2800" dirty="0" smtClean="0"/>
              <a:t>Lowell Green Building Commission</a:t>
            </a:r>
          </a:p>
          <a:p>
            <a:pPr>
              <a:buFont typeface="Arial" pitchFamily="34" charset="0"/>
              <a:buChar char="•"/>
            </a:pPr>
            <a:r>
              <a:rPr lang="en-US" sz="2800" dirty="0" smtClean="0"/>
              <a:t>City of Lowell – Department of Planning and Development</a:t>
            </a:r>
          </a:p>
          <a:p>
            <a:pPr>
              <a:buFont typeface="Arial" pitchFamily="34" charset="0"/>
              <a:buChar char="•"/>
            </a:pPr>
            <a:r>
              <a:rPr lang="en-US" sz="2800" dirty="0" smtClean="0"/>
              <a:t>Lowell Restaurants</a:t>
            </a:r>
          </a:p>
          <a:p>
            <a:pPr lvl="1">
              <a:buFont typeface="Arial" pitchFamily="34" charset="0"/>
              <a:buChar char="•"/>
            </a:pPr>
            <a:r>
              <a:rPr lang="en-US" sz="2400" dirty="0" smtClean="0"/>
              <a:t>Mambo Grill</a:t>
            </a:r>
          </a:p>
          <a:p>
            <a:pPr lvl="1">
              <a:buFont typeface="Arial" pitchFamily="34" charset="0"/>
              <a:buChar char="•"/>
            </a:pPr>
            <a:r>
              <a:rPr lang="en-US" sz="2400" dirty="0" smtClean="0"/>
              <a:t>La Boniche</a:t>
            </a:r>
          </a:p>
          <a:p>
            <a:pPr lvl="1">
              <a:buFont typeface="Arial" pitchFamily="34" charset="0"/>
              <a:buChar char="•"/>
            </a:pPr>
            <a:r>
              <a:rPr lang="en-US" sz="2400" dirty="0" smtClean="0"/>
              <a:t>Life Alive</a:t>
            </a:r>
          </a:p>
          <a:p>
            <a:pPr lvl="1">
              <a:buFont typeface="Arial" pitchFamily="34" charset="0"/>
              <a:buChar char="•"/>
            </a:pPr>
            <a:r>
              <a:rPr lang="en-US" sz="2400" dirty="0" smtClean="0"/>
              <a:t>Brew’d Awakenings Coffeehaus</a:t>
            </a:r>
          </a:p>
          <a:p>
            <a:pPr lvl="1">
              <a:buFont typeface="Arial" pitchFamily="34" charset="0"/>
              <a:buChar char="•"/>
            </a:pPr>
            <a:r>
              <a:rPr lang="en-US" sz="2400" dirty="0" smtClean="0"/>
              <a:t>Fio's Pizza</a:t>
            </a:r>
          </a:p>
          <a:p>
            <a:pPr lvl="1">
              <a:buFont typeface="Arial" pitchFamily="34" charset="0"/>
              <a:buChar char="•"/>
            </a:pPr>
            <a:r>
              <a:rPr lang="en-US" sz="2400" dirty="0" smtClean="0"/>
              <a:t>Espresso Pizza</a:t>
            </a:r>
            <a:endParaRPr lang="en-US" sz="2400" dirty="0"/>
          </a:p>
        </p:txBody>
      </p:sp>
      <p:pic>
        <p:nvPicPr>
          <p:cNvPr id="4" name="Picture 3" descr="NMCOG LOGO.jpg"/>
          <p:cNvPicPr>
            <a:picLocks noChangeAspect="1"/>
          </p:cNvPicPr>
          <p:nvPr/>
        </p:nvPicPr>
        <p:blipFill>
          <a:blip r:embed="rId2" cstate="print"/>
          <a:stretch>
            <a:fillRect/>
          </a:stretch>
        </p:blipFill>
        <p:spPr>
          <a:xfrm>
            <a:off x="8069010" y="5791200"/>
            <a:ext cx="847913" cy="896059"/>
          </a:xfrm>
          <a:prstGeom prst="rect">
            <a:avLst/>
          </a:prstGeom>
        </p:spPr>
      </p:pic>
      <p:pic>
        <p:nvPicPr>
          <p:cNvPr id="1028" name="Picture 4"/>
          <p:cNvPicPr>
            <a:picLocks noChangeAspect="1" noChangeArrowheads="1"/>
          </p:cNvPicPr>
          <p:nvPr/>
        </p:nvPicPr>
        <p:blipFill>
          <a:blip r:embed="rId3" cstate="print"/>
          <a:srcRect/>
          <a:stretch>
            <a:fillRect/>
          </a:stretch>
        </p:blipFill>
        <p:spPr bwMode="auto">
          <a:xfrm>
            <a:off x="5638800" y="2743200"/>
            <a:ext cx="2717800" cy="2038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a:t>
            </a:r>
            <a:endParaRPr lang="en-US" dirty="0"/>
          </a:p>
        </p:txBody>
      </p:sp>
      <p:sp>
        <p:nvSpPr>
          <p:cNvPr id="3" name="Content Placeholder 2"/>
          <p:cNvSpPr>
            <a:spLocks noGrp="1"/>
          </p:cNvSpPr>
          <p:nvPr>
            <p:ph idx="1"/>
          </p:nvPr>
        </p:nvSpPr>
        <p:spPr/>
        <p:txBody>
          <a:bodyPr>
            <a:normAutofit lnSpcReduction="10000"/>
          </a:bodyPr>
          <a:lstStyle/>
          <a:p>
            <a:pPr>
              <a:buFont typeface="Arial" pitchFamily="34" charset="0"/>
              <a:buChar char="•"/>
            </a:pPr>
            <a:r>
              <a:rPr lang="en-US" dirty="0" smtClean="0"/>
              <a:t>Researched restaurant and business certification programs</a:t>
            </a:r>
          </a:p>
          <a:p>
            <a:pPr>
              <a:buFont typeface="Arial" pitchFamily="34" charset="0"/>
              <a:buChar char="•"/>
            </a:pPr>
            <a:r>
              <a:rPr lang="en-US" dirty="0" smtClean="0"/>
              <a:t>Common themes and components:</a:t>
            </a:r>
          </a:p>
          <a:p>
            <a:pPr lvl="1">
              <a:buFont typeface="Courier New" pitchFamily="49" charset="0"/>
              <a:buChar char="­"/>
            </a:pPr>
            <a:r>
              <a:rPr lang="en-US" dirty="0" smtClean="0"/>
              <a:t>Scoring</a:t>
            </a:r>
          </a:p>
          <a:p>
            <a:pPr lvl="1">
              <a:buFont typeface="Courier New" pitchFamily="49" charset="0"/>
              <a:buChar char="­"/>
            </a:pPr>
            <a:r>
              <a:rPr lang="en-US" dirty="0" smtClean="0"/>
              <a:t>Green measures</a:t>
            </a:r>
          </a:p>
          <a:p>
            <a:pPr lvl="1">
              <a:buFont typeface="Courier New" pitchFamily="49" charset="0"/>
              <a:buChar char="­"/>
            </a:pPr>
            <a:r>
              <a:rPr lang="en-US" dirty="0" smtClean="0"/>
              <a:t>Process for certification</a:t>
            </a:r>
          </a:p>
          <a:p>
            <a:pPr lvl="1">
              <a:buFont typeface="Courier New" pitchFamily="49" charset="0"/>
              <a:buChar char="­"/>
            </a:pPr>
            <a:r>
              <a:rPr lang="en-US" dirty="0" smtClean="0"/>
              <a:t>Cost</a:t>
            </a:r>
          </a:p>
          <a:p>
            <a:pPr lvl="1">
              <a:buFont typeface="Courier New" pitchFamily="49" charset="0"/>
              <a:buChar char="­"/>
            </a:pPr>
            <a:r>
              <a:rPr lang="en-US" dirty="0" smtClean="0"/>
              <a:t>Benefits</a:t>
            </a:r>
          </a:p>
          <a:p>
            <a:pPr lvl="1">
              <a:buFont typeface="Courier New" pitchFamily="49" charset="0"/>
              <a:buChar char="­"/>
            </a:pPr>
            <a:r>
              <a:rPr lang="en-US" dirty="0" smtClean="0"/>
              <a:t>Staffing</a:t>
            </a:r>
          </a:p>
        </p:txBody>
      </p:sp>
      <p:pic>
        <p:nvPicPr>
          <p:cNvPr id="4" name="Picture 3" descr="NMCOG LOGO.jpg"/>
          <p:cNvPicPr>
            <a:picLocks noChangeAspect="1"/>
          </p:cNvPicPr>
          <p:nvPr/>
        </p:nvPicPr>
        <p:blipFill>
          <a:blip r:embed="rId2" cstate="print"/>
          <a:stretch>
            <a:fillRect/>
          </a:stretch>
        </p:blipFill>
        <p:spPr>
          <a:xfrm>
            <a:off x="8069010" y="5791200"/>
            <a:ext cx="847913" cy="896059"/>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a:t>
            </a:r>
            <a:endParaRPr lang="en-US" dirty="0"/>
          </a:p>
        </p:txBody>
      </p:sp>
      <p:sp>
        <p:nvSpPr>
          <p:cNvPr id="3" name="Content Placeholder 2"/>
          <p:cNvSpPr>
            <a:spLocks noGrp="1"/>
          </p:cNvSpPr>
          <p:nvPr>
            <p:ph idx="1"/>
          </p:nvPr>
        </p:nvSpPr>
        <p:spPr/>
        <p:txBody>
          <a:bodyPr/>
          <a:lstStyle/>
          <a:p>
            <a:pPr>
              <a:buFont typeface="Arial" pitchFamily="34" charset="0"/>
              <a:buChar char="•"/>
            </a:pPr>
            <a:r>
              <a:rPr lang="en-US" dirty="0" smtClean="0"/>
              <a:t>Created program process and checklist that combined needs with green goals</a:t>
            </a:r>
          </a:p>
          <a:p>
            <a:pPr>
              <a:buFont typeface="Arial" pitchFamily="34" charset="0"/>
              <a:buChar char="•"/>
            </a:pPr>
            <a:r>
              <a:rPr lang="en-US" dirty="0" smtClean="0"/>
              <a:t>Introduced program at Green </a:t>
            </a:r>
            <a:br>
              <a:rPr lang="en-US" dirty="0" smtClean="0"/>
            </a:br>
            <a:r>
              <a:rPr lang="en-US" dirty="0" smtClean="0"/>
              <a:t>Restaurant Summit</a:t>
            </a:r>
          </a:p>
          <a:p>
            <a:pPr>
              <a:buFont typeface="Arial" pitchFamily="34" charset="0"/>
              <a:buChar char="•"/>
            </a:pPr>
            <a:r>
              <a:rPr lang="en-US" dirty="0" smtClean="0"/>
              <a:t>Gathered feedback from </a:t>
            </a:r>
            <a:br>
              <a:rPr lang="en-US" dirty="0" smtClean="0"/>
            </a:br>
            <a:r>
              <a:rPr lang="en-US" dirty="0" smtClean="0"/>
              <a:t>restaurants and stakeholders</a:t>
            </a:r>
          </a:p>
          <a:p>
            <a:pPr>
              <a:buNone/>
            </a:pPr>
            <a:endParaRPr lang="en-US" dirty="0" smtClean="0"/>
          </a:p>
        </p:txBody>
      </p:sp>
      <p:pic>
        <p:nvPicPr>
          <p:cNvPr id="4" name="Picture 3" descr="NMCOG LOGO.jpg"/>
          <p:cNvPicPr>
            <a:picLocks noChangeAspect="1"/>
          </p:cNvPicPr>
          <p:nvPr/>
        </p:nvPicPr>
        <p:blipFill>
          <a:blip r:embed="rId2" cstate="print"/>
          <a:stretch>
            <a:fillRect/>
          </a:stretch>
        </p:blipFill>
        <p:spPr>
          <a:xfrm>
            <a:off x="8069010" y="5791200"/>
            <a:ext cx="847913" cy="896059"/>
          </a:xfrm>
          <a:prstGeom prst="rect">
            <a:avLst/>
          </a:prstGeom>
        </p:spPr>
      </p:pic>
      <p:pic>
        <p:nvPicPr>
          <p:cNvPr id="2051" name="Picture 3"/>
          <p:cNvPicPr>
            <a:picLocks noChangeAspect="1" noChangeArrowheads="1"/>
          </p:cNvPicPr>
          <p:nvPr/>
        </p:nvPicPr>
        <p:blipFill>
          <a:blip r:embed="rId3" cstate="print"/>
          <a:srcRect l="27689" t="17969" r="26250" b="7812"/>
          <a:stretch>
            <a:fillRect/>
          </a:stretch>
        </p:blipFill>
        <p:spPr bwMode="auto">
          <a:xfrm>
            <a:off x="6553200" y="2590800"/>
            <a:ext cx="2068945"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 Program Goal</a:t>
            </a:r>
            <a:endParaRPr lang="en-US" dirty="0"/>
          </a:p>
        </p:txBody>
      </p:sp>
      <p:sp>
        <p:nvSpPr>
          <p:cNvPr id="3" name="Content Placeholder 2"/>
          <p:cNvSpPr>
            <a:spLocks noGrp="1"/>
          </p:cNvSpPr>
          <p:nvPr>
            <p:ph idx="1"/>
          </p:nvPr>
        </p:nvSpPr>
        <p:spPr>
          <a:xfrm>
            <a:off x="304800" y="1752600"/>
            <a:ext cx="8686800" cy="4525963"/>
          </a:xfrm>
        </p:spPr>
        <p:txBody>
          <a:bodyPr>
            <a:normAutofit/>
          </a:bodyPr>
          <a:lstStyle/>
          <a:p>
            <a:pPr algn="ctr">
              <a:buNone/>
            </a:pPr>
            <a:r>
              <a:rPr lang="en-US" i="1" dirty="0" smtClean="0"/>
              <a:t>To assess a restaurant based on the green initiatives they have implemented to reduce energy use, conserve water, recycle or reuse products to keep them out of the waste stream, eliminate harmful toxins from our air and water, and overall, to reduce their carbon footprint.</a:t>
            </a:r>
          </a:p>
          <a:p>
            <a:pPr>
              <a:buNone/>
            </a:pPr>
            <a:endParaRPr lang="en-US" dirty="0" smtClean="0"/>
          </a:p>
        </p:txBody>
      </p:sp>
      <p:pic>
        <p:nvPicPr>
          <p:cNvPr id="4" name="Picture 3" descr="NMCOG LOGO.jpg"/>
          <p:cNvPicPr>
            <a:picLocks noChangeAspect="1"/>
          </p:cNvPicPr>
          <p:nvPr/>
        </p:nvPicPr>
        <p:blipFill>
          <a:blip r:embed="rId2" cstate="print"/>
          <a:stretch>
            <a:fillRect/>
          </a:stretch>
        </p:blipFill>
        <p:spPr>
          <a:xfrm>
            <a:off x="8069010" y="5791200"/>
            <a:ext cx="847913" cy="896059"/>
          </a:xfrm>
          <a:prstGeom prst="rect">
            <a:avLst/>
          </a:prstGeom>
        </p:spPr>
      </p:pic>
      <p:pic>
        <p:nvPicPr>
          <p:cNvPr id="3074" name="Picture 2"/>
          <p:cNvPicPr>
            <a:picLocks noChangeAspect="1" noChangeArrowheads="1"/>
          </p:cNvPicPr>
          <p:nvPr/>
        </p:nvPicPr>
        <p:blipFill>
          <a:blip r:embed="rId3" cstate="print"/>
          <a:srcRect/>
          <a:stretch>
            <a:fillRect/>
          </a:stretch>
        </p:blipFill>
        <p:spPr bwMode="auto">
          <a:xfrm>
            <a:off x="3276600" y="4800600"/>
            <a:ext cx="2419350" cy="18934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 Getting Certified </a:t>
            </a:r>
            <a:endParaRPr lang="en-US" dirty="0"/>
          </a:p>
        </p:txBody>
      </p:sp>
      <p:sp>
        <p:nvSpPr>
          <p:cNvPr id="3" name="Content Placeholder 2"/>
          <p:cNvSpPr>
            <a:spLocks noGrp="1"/>
          </p:cNvSpPr>
          <p:nvPr>
            <p:ph idx="1"/>
          </p:nvPr>
        </p:nvSpPr>
        <p:spPr/>
        <p:txBody>
          <a:bodyPr>
            <a:normAutofit fontScale="62500" lnSpcReduction="20000"/>
          </a:bodyPr>
          <a:lstStyle/>
          <a:p>
            <a:pPr>
              <a:buNone/>
            </a:pPr>
            <a:r>
              <a:rPr lang="en-US" b="1" dirty="0" smtClean="0"/>
              <a:t>How to Become a Lowell Green Restaurant:</a:t>
            </a:r>
            <a:endParaRPr lang="en-US" dirty="0" smtClean="0"/>
          </a:p>
          <a:p>
            <a:pPr lvl="0">
              <a:buFont typeface="Arial" pitchFamily="34" charset="0"/>
              <a:buChar char="•"/>
            </a:pPr>
            <a:r>
              <a:rPr lang="en-US" dirty="0" smtClean="0"/>
              <a:t>Contact the Green Certification Coordinator to express interest</a:t>
            </a:r>
          </a:p>
          <a:p>
            <a:pPr lvl="0">
              <a:buFont typeface="Arial" pitchFamily="34" charset="0"/>
              <a:buChar char="•"/>
            </a:pPr>
            <a:r>
              <a:rPr lang="en-US" dirty="0" smtClean="0"/>
              <a:t>When ready to apply, submit the </a:t>
            </a:r>
            <a:r>
              <a:rPr lang="en-US" u="sng" dirty="0" smtClean="0"/>
              <a:t>enrollment form</a:t>
            </a:r>
            <a:r>
              <a:rPr lang="en-US" dirty="0" smtClean="0"/>
              <a:t> and completed </a:t>
            </a:r>
            <a:r>
              <a:rPr lang="en-US" u="sng" dirty="0" smtClean="0"/>
              <a:t>checklist</a:t>
            </a:r>
            <a:r>
              <a:rPr lang="en-US" dirty="0" smtClean="0"/>
              <a:t> </a:t>
            </a:r>
          </a:p>
          <a:p>
            <a:pPr lvl="0">
              <a:buFont typeface="Arial" pitchFamily="34" charset="0"/>
              <a:buChar char="•"/>
            </a:pPr>
            <a:r>
              <a:rPr lang="en-US" dirty="0" smtClean="0"/>
              <a:t>Upon completion of the enrollment form and checklist, schedule a site visit with the Green Certification Coordinator </a:t>
            </a:r>
          </a:p>
          <a:p>
            <a:pPr lvl="0">
              <a:buFont typeface="Arial" pitchFamily="34" charset="0"/>
              <a:buChar char="•"/>
            </a:pPr>
            <a:r>
              <a:rPr lang="en-US" dirty="0" smtClean="0"/>
              <a:t>Once successfully cleared by the Green Certification Coordinator, Lowell Green Restaurant Certification recognition will be awarded</a:t>
            </a:r>
          </a:p>
          <a:p>
            <a:pPr>
              <a:buNone/>
            </a:pPr>
            <a:r>
              <a:rPr lang="en-US" dirty="0" smtClean="0"/>
              <a:t> </a:t>
            </a:r>
          </a:p>
          <a:p>
            <a:pPr>
              <a:buNone/>
            </a:pPr>
            <a:r>
              <a:rPr lang="en-US" b="1" dirty="0" smtClean="0"/>
              <a:t>How to Maintain Your Certification:</a:t>
            </a:r>
            <a:endParaRPr lang="en-US" dirty="0" smtClean="0"/>
          </a:p>
          <a:p>
            <a:pPr>
              <a:buFont typeface="Arial" pitchFamily="34" charset="0"/>
              <a:buChar char="•"/>
            </a:pPr>
            <a:r>
              <a:rPr lang="en-US" dirty="0" smtClean="0"/>
              <a:t>Continue to implement items on the checklist </a:t>
            </a:r>
          </a:p>
          <a:p>
            <a:pPr>
              <a:buFont typeface="Arial" pitchFamily="34" charset="0"/>
              <a:buChar char="•"/>
            </a:pPr>
            <a:r>
              <a:rPr lang="en-US" dirty="0" smtClean="0"/>
              <a:t>After Year 2, complete an assessment to verify that the Lowell Green Restaurant standards are being met. </a:t>
            </a:r>
          </a:p>
          <a:p>
            <a:pPr>
              <a:buFont typeface="Arial" pitchFamily="34" charset="0"/>
              <a:buChar char="•"/>
            </a:pPr>
            <a:r>
              <a:rPr lang="en-US" dirty="0" smtClean="0"/>
              <a:t>Work with the Green Certification Coordinator to identify additional green initiatives that can be undertaken.</a:t>
            </a:r>
          </a:p>
          <a:p>
            <a:pPr>
              <a:buNone/>
            </a:pPr>
            <a:endParaRPr lang="en-US" dirty="0" smtClean="0"/>
          </a:p>
        </p:txBody>
      </p:sp>
      <p:pic>
        <p:nvPicPr>
          <p:cNvPr id="4" name="Picture 3" descr="NMCOG LOGO.jpg"/>
          <p:cNvPicPr>
            <a:picLocks noChangeAspect="1"/>
          </p:cNvPicPr>
          <p:nvPr/>
        </p:nvPicPr>
        <p:blipFill>
          <a:blip r:embed="rId2" cstate="print"/>
          <a:stretch>
            <a:fillRect/>
          </a:stretch>
        </p:blipFill>
        <p:spPr>
          <a:xfrm>
            <a:off x="8069010" y="5791200"/>
            <a:ext cx="847913" cy="896059"/>
          </a:xfrm>
          <a:prstGeom prst="rect">
            <a:avLst/>
          </a:prstGeom>
        </p:spPr>
      </p:pic>
    </p:spTree>
  </p:cSld>
  <p:clrMapOvr>
    <a:masterClrMapping/>
  </p:clrMapOvr>
  <p:timing>
    <p:tnLst>
      <p:par>
        <p:cTn id="1" dur="indefinite" restart="never" nodeType="tmRoot"/>
      </p:par>
    </p:tnLst>
  </p:timing>
</p:sld>
</file>

<file path=ppt/theme/_rels/theme1.xml.rels><?xml version="1.0" encoding="UTF-8"?>

<Relationships xmlns="http://schemas.openxmlformats.org/package/2006/relationships">
  <Relationship Id="rId1" Type="http://schemas.openxmlformats.org/officeDocument/2006/relationships/image" Target="../media/image1.jpeg"/>
  <Relationship Id="rId2" Type="http://schemas.openxmlformats.org/officeDocument/2006/relationships/image" Target="../media/image2.jpeg"/>
</Relationships>

</file>

<file path=ppt/theme/theme1.xml><?xml version="1.0" encoding="utf-8"?>
<a:theme xmlns:a="http://schemas.openxmlformats.org/drawingml/2006/main" name="TP030006244">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Relationships xmlns="http://schemas.openxmlformats.org/package/2006/relationships">
  <Relationship Id="rId1" Type="http://schemas.openxmlformats.org/officeDocument/2006/relationships/customXmlProps" Target="itemProps1.xml"/>
</Relationships>

</file>

<file path=customXml/_rels/item2.xml.rels><?xml version="1.0" encoding="UTF-8"?>

<Relationships xmlns="http://schemas.openxmlformats.org/package/2006/relationships">
  <Relationship Id="rId1" Type="http://schemas.openxmlformats.org/officeDocument/2006/relationships/customXmlProps" Target="itemProps2.xml"/>
</Relationships>

</file>

<file path=customXml/_rels/item3.xml.rels><?xml version="1.0" encoding="UTF-8"?>

<Relationships xmlns="http://schemas.openxmlformats.org/package/2006/relationships">
  <Relationship Id="rId1" Type="http://schemas.openxmlformats.org/officeDocument/2006/relationships/customXmlProps" Target="itemProps3.xml"/>
</Relationships>

</file>

<file path=customXml/item1.xml><?xml version="1.0" encoding="utf-8"?>
<p:properties xmlns:p="http://schemas.microsoft.com/office/2006/metadata/properties" xmlns:xsi="http://www.w3.org/2001/XMLSchema-instance" xmlns:pc="http://schemas.microsoft.com/office/infopath/2007/PartnerControl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34" ma:contentTypeDescription="Create a new document." ma:contentTypeScope="" ma:versionID="e4b7918f6d70a6bbd3ae09fdaae93119"/>
</file>

<file path=customXml/itemProps1.xml><?xml version="1.0" encoding="utf-8"?>
<ds:datastoreItem xmlns:ds="http://schemas.openxmlformats.org/officeDocument/2006/customXml" ds:itemID="{B52E29C8-7284-491C-B935-F9E996974AB0}">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DF44F363-1BB0-47DE-8CEA-C46029BBFBA6}">
  <ds:schemaRefs>
    <ds:schemaRef ds:uri="http://schemas.microsoft.com/sharepoint/v3/contenttype/forms"/>
  </ds:schemaRefs>
</ds:datastoreItem>
</file>

<file path=customXml/itemProps3.xml><?xml version="1.0" encoding="utf-8"?>
<ds:datastoreItem xmlns:ds="http://schemas.openxmlformats.org/officeDocument/2006/customXml" ds:itemID="{FD037148-38C7-43D6-BC59-E493BBB5209B}">
  <ds:schemaRefs>
    <ds:schemaRef ds:uri="http://schemas.microsoft.com/office/2006/metadata/contentType"/>
    <ds:schemaRef ds:uri="http://schemas.microsoft.com/office/2006/metadata/properties/metaAttributes"/>
  </ds:schemaRefs>
</ds:datastoreItem>
</file>

<file path=docProps/app.xml><?xml version="1.0" encoding="utf-8"?>
<Properties xmlns="http://schemas.openxmlformats.org/officeDocument/2006/extended-properties" xmlns:vt="http://schemas.openxmlformats.org/officeDocument/2006/docPropsVTypes">
  <Template>TP030006244</Template>
  <TotalTime>141</TotalTime>
  <Words>524</Words>
  <Application>Microsoft Office PowerPoint</Application>
  <PresentationFormat>On-screen Show (4:3)</PresentationFormat>
  <Paragraphs>109</Paragraphs>
  <Slides>14</Slides>
  <Notes>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TP030006244</vt:lpstr>
      <vt:lpstr>Lowell Green Restaurant Certification Program</vt:lpstr>
      <vt:lpstr>Today’s Presentation</vt:lpstr>
      <vt:lpstr>Purpose</vt:lpstr>
      <vt:lpstr>Project history</vt:lpstr>
      <vt:lpstr>Partners</vt:lpstr>
      <vt:lpstr>Process</vt:lpstr>
      <vt:lpstr>Process</vt:lpstr>
      <vt:lpstr>Process – Program Goal</vt:lpstr>
      <vt:lpstr>Process – Getting Certified </vt:lpstr>
      <vt:lpstr>Process – Program Benefits</vt:lpstr>
      <vt:lpstr>Progress</vt:lpstr>
      <vt:lpstr>Next Steps</vt:lpstr>
      <vt:lpstr>Lessons learned…to-date</vt:lpstr>
      <vt:lpstr>Questions???</vt:lpstr>
    </vt:vector>
  </TitlesOfParts>
  <LinksUpToDate>false</LinksUpToDate>
  <SharedDoc>false</SharedDoc>
  <HyperlinksChanged>false</HyperlinksChanged>
  <AppVersion>12.0000</AppVersion>
</Properties>
</file>

<file path=docProps/core.xml><?xml version="1.0" encoding="utf-8"?>
<coreProperties xmlns="http://schemas.openxmlformats.org/package/2006/metadata/core-properties" xmlns:cp="http://schemas.openxmlformats.org/package/2006/metadata/core-properties" xmlns:dc="http://purl.org/dc/elements/1.1/" xmlns:dcterms="http://purl.org/dc/terms/" xmlns:xsi="http://www.w3.org/2001/XMLSchema-instance">
  <dcterms:created xsi:type="dcterms:W3CDTF">2011-08-16T14:11:08Z</dcterms:created>
  <dc:creator>Angela Vincent</dc:creator>
  <lastModifiedBy>Angela Vincent</lastModifiedBy>
  <dcterms:modified xsi:type="dcterms:W3CDTF">2011-08-25T14:17:49Z</dcterms:modified>
  <revision>44</revision>
  <dc:title>Lowell Green Restaurant Certification Program</dc:title>
</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TC300062449990</vt:lpwstr>
  </property>
</Properties>
</file>