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Lst>
  <p:notesMasterIdLst>
    <p:notesMasterId r:id="rId38"/>
  </p:notesMasterIdLst>
  <p:handoutMasterIdLst>
    <p:handoutMasterId r:id="rId39"/>
  </p:handoutMasterIdLst>
  <p:sldIdLst>
    <p:sldId id="256" r:id="rId3"/>
    <p:sldId id="341" r:id="rId4"/>
    <p:sldId id="301" r:id="rId5"/>
    <p:sldId id="302" r:id="rId6"/>
    <p:sldId id="451" r:id="rId7"/>
    <p:sldId id="392" r:id="rId8"/>
    <p:sldId id="376" r:id="rId9"/>
    <p:sldId id="651" r:id="rId10"/>
    <p:sldId id="631" r:id="rId11"/>
    <p:sldId id="623" r:id="rId12"/>
    <p:sldId id="650" r:id="rId13"/>
    <p:sldId id="633" r:id="rId14"/>
    <p:sldId id="634" r:id="rId15"/>
    <p:sldId id="635" r:id="rId16"/>
    <p:sldId id="636" r:id="rId17"/>
    <p:sldId id="654" r:id="rId18"/>
    <p:sldId id="640" r:id="rId19"/>
    <p:sldId id="641" r:id="rId20"/>
    <p:sldId id="652" r:id="rId21"/>
    <p:sldId id="642" r:id="rId22"/>
    <p:sldId id="643" r:id="rId23"/>
    <p:sldId id="644" r:id="rId24"/>
    <p:sldId id="653" r:id="rId25"/>
    <p:sldId id="638" r:id="rId26"/>
    <p:sldId id="624" r:id="rId27"/>
    <p:sldId id="639" r:id="rId28"/>
    <p:sldId id="645" r:id="rId29"/>
    <p:sldId id="646" r:id="rId30"/>
    <p:sldId id="554" r:id="rId31"/>
    <p:sldId id="628" r:id="rId32"/>
    <p:sldId id="333" r:id="rId33"/>
    <p:sldId id="655" r:id="rId34"/>
    <p:sldId id="656" r:id="rId35"/>
    <p:sldId id="335" r:id="rId36"/>
    <p:sldId id="334" r:id="rId37"/>
  </p:sldIdLst>
  <p:sldSz cx="9144000" cy="6858000" type="screen4x3"/>
  <p:notesSz cx="7023100" cy="93091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ngl" initials="LL-B" lastIdx="4" clrIdx="0"/>
  <p:cmAuthor id="1" name="Johnson, Michael J" initials="JM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5BAB"/>
    <a:srgbClr val="0079C1"/>
    <a:srgbClr val="66339C"/>
    <a:srgbClr val="969696"/>
    <a:srgbClr val="CC9900"/>
    <a:srgbClr val="FD9900"/>
    <a:srgbClr val="FF932B"/>
    <a:srgbClr val="663399"/>
    <a:srgbClr val="00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6" autoAdjust="0"/>
    <p:restoredTop sz="82878" autoAdjust="0"/>
  </p:normalViewPr>
  <p:slideViewPr>
    <p:cSldViewPr>
      <p:cViewPr>
        <p:scale>
          <a:sx n="56" d="100"/>
          <a:sy n="56" d="100"/>
        </p:scale>
        <p:origin x="-2160" y="-4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7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D4563-F574-4926-85EE-BBFAC248219C}" type="doc">
      <dgm:prSet loTypeId="urn:microsoft.com/office/officeart/2005/8/layout/radial1" loCatId="cycle" qsTypeId="urn:microsoft.com/office/officeart/2005/8/quickstyle/simple4" qsCatId="simple" csTypeId="urn:microsoft.com/office/officeart/2005/8/colors/accent4_3" csCatId="accent4" phldr="1"/>
      <dgm:spPr/>
      <dgm:t>
        <a:bodyPr/>
        <a:lstStyle/>
        <a:p>
          <a:endParaRPr lang="en-US"/>
        </a:p>
      </dgm:t>
    </dgm:pt>
    <dgm:pt modelId="{0487F5EB-9494-4F46-9276-6FC9262BF827}">
      <dgm:prSet phldrT="[Text]"/>
      <dgm:spPr>
        <a:solidFill>
          <a:srgbClr val="0079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smtClean="0"/>
            <a:t>LTS Coordinators in CBOs</a:t>
          </a:r>
          <a:endParaRPr lang="en-US" dirty="0"/>
        </a:p>
      </dgm:t>
    </dgm:pt>
    <dgm:pt modelId="{FBE8AA42-E3F7-426F-B7AD-E4DC0AFBA555}" type="parTrans" cxnId="{2B980EA2-639A-47F4-92DD-B00277492553}">
      <dgm:prSet/>
      <dgm:spPr/>
      <dgm:t>
        <a:bodyPr/>
        <a:lstStyle/>
        <a:p>
          <a:endParaRPr lang="en-US"/>
        </a:p>
      </dgm:t>
    </dgm:pt>
    <dgm:pt modelId="{E5F0CE2F-74C5-49B5-BE2B-A816FEBDB332}" type="sibTrans" cxnId="{2B980EA2-639A-47F4-92DD-B00277492553}">
      <dgm:prSet/>
      <dgm:spPr/>
      <dgm:t>
        <a:bodyPr/>
        <a:lstStyle/>
        <a:p>
          <a:endParaRPr lang="en-US"/>
        </a:p>
      </dgm:t>
    </dgm:pt>
    <dgm:pt modelId="{FBE20DF8-E4EE-44AE-B5BF-09F034F1D343}">
      <dgm:prSet phldrT="[Text]"/>
      <dgm:spPr/>
      <dgm:t>
        <a:bodyPr/>
        <a:lstStyle/>
        <a:p>
          <a:r>
            <a:rPr lang="en-US" dirty="0" smtClean="0"/>
            <a:t>Housing</a:t>
          </a:r>
          <a:endParaRPr lang="en-US" dirty="0"/>
        </a:p>
      </dgm:t>
    </dgm:pt>
    <dgm:pt modelId="{D85E2A77-F6D2-4503-A45E-77799C291B4B}" type="parTrans" cxnId="{B5115B5A-9460-42F0-A087-9E7486A33564}">
      <dgm:prSet/>
      <dgm:spPr/>
      <dgm:t>
        <a:bodyPr/>
        <a:lstStyle/>
        <a:p>
          <a:endParaRPr lang="en-US"/>
        </a:p>
      </dgm:t>
    </dgm:pt>
    <dgm:pt modelId="{4F429F8B-30AB-4307-8269-45F668170A5A}" type="sibTrans" cxnId="{B5115B5A-9460-42F0-A087-9E7486A33564}">
      <dgm:prSet/>
      <dgm:spPr/>
      <dgm:t>
        <a:bodyPr/>
        <a:lstStyle/>
        <a:p>
          <a:endParaRPr lang="en-US"/>
        </a:p>
      </dgm:t>
    </dgm:pt>
    <dgm:pt modelId="{A009A1D4-0771-4029-891B-9AD9DF0AB020}">
      <dgm:prSet phldrT="[Text]"/>
      <dgm:spPr/>
      <dgm:t>
        <a:bodyPr/>
        <a:lstStyle/>
        <a:p>
          <a:r>
            <a:rPr lang="en-US" dirty="0" smtClean="0"/>
            <a:t>Food</a:t>
          </a:r>
          <a:endParaRPr lang="en-US" dirty="0"/>
        </a:p>
      </dgm:t>
    </dgm:pt>
    <dgm:pt modelId="{C970CC2F-3A0B-44A2-BCA0-71C0EED688FD}" type="parTrans" cxnId="{532E66F4-B70E-421A-B50F-6DFC252C2DE7}">
      <dgm:prSet/>
      <dgm:spPr/>
      <dgm:t>
        <a:bodyPr/>
        <a:lstStyle/>
        <a:p>
          <a:endParaRPr lang="en-US"/>
        </a:p>
      </dgm:t>
    </dgm:pt>
    <dgm:pt modelId="{6BAD9F2B-F940-427E-ADD1-2EA5602F442B}" type="sibTrans" cxnId="{532E66F4-B70E-421A-B50F-6DFC252C2DE7}">
      <dgm:prSet/>
      <dgm:spPr/>
      <dgm:t>
        <a:bodyPr/>
        <a:lstStyle/>
        <a:p>
          <a:endParaRPr lang="en-US"/>
        </a:p>
      </dgm:t>
    </dgm:pt>
    <dgm:pt modelId="{047A17DC-1AD8-449B-AE3B-61CDEED36D44}">
      <dgm:prSet phldrT="[Text]"/>
      <dgm:spPr/>
      <dgm:t>
        <a:bodyPr/>
        <a:lstStyle/>
        <a:p>
          <a:r>
            <a:rPr lang="en-US" dirty="0" smtClean="0"/>
            <a:t>Employment</a:t>
          </a:r>
          <a:endParaRPr lang="en-US" dirty="0"/>
        </a:p>
      </dgm:t>
    </dgm:pt>
    <dgm:pt modelId="{CE8094E2-3DEC-4A8B-8918-B82346D275F0}" type="parTrans" cxnId="{FAD7880B-525A-4A28-A088-02C670B8AE18}">
      <dgm:prSet/>
      <dgm:spPr/>
      <dgm:t>
        <a:bodyPr/>
        <a:lstStyle/>
        <a:p>
          <a:endParaRPr lang="en-US"/>
        </a:p>
      </dgm:t>
    </dgm:pt>
    <dgm:pt modelId="{888A7A41-C572-4C88-937F-F03C7FC69BB8}" type="sibTrans" cxnId="{FAD7880B-525A-4A28-A088-02C670B8AE18}">
      <dgm:prSet/>
      <dgm:spPr/>
      <dgm:t>
        <a:bodyPr/>
        <a:lstStyle/>
        <a:p>
          <a:endParaRPr lang="en-US"/>
        </a:p>
      </dgm:t>
    </dgm:pt>
    <dgm:pt modelId="{3A7C2109-A7C2-4631-990B-3E514B8A6E8C}">
      <dgm:prSet phldrT="[Text]"/>
      <dgm:spPr/>
      <dgm:t>
        <a:bodyPr/>
        <a:lstStyle/>
        <a:p>
          <a:r>
            <a:rPr lang="en-US" dirty="0" smtClean="0"/>
            <a:t>Other community supports</a:t>
          </a:r>
          <a:endParaRPr lang="en-US" dirty="0"/>
        </a:p>
      </dgm:t>
    </dgm:pt>
    <dgm:pt modelId="{3E3BF7A0-7890-47F9-9DF3-691F865C47D0}" type="parTrans" cxnId="{ADCE4B5B-113C-4F15-A855-EC0826865011}">
      <dgm:prSet/>
      <dgm:spPr/>
      <dgm:t>
        <a:bodyPr/>
        <a:lstStyle/>
        <a:p>
          <a:endParaRPr lang="en-US"/>
        </a:p>
      </dgm:t>
    </dgm:pt>
    <dgm:pt modelId="{8E3CDC81-FBA4-4047-807E-32B4E431E327}" type="sibTrans" cxnId="{ADCE4B5B-113C-4F15-A855-EC0826865011}">
      <dgm:prSet/>
      <dgm:spPr/>
      <dgm:t>
        <a:bodyPr/>
        <a:lstStyle/>
        <a:p>
          <a:endParaRPr lang="en-US"/>
        </a:p>
      </dgm:t>
    </dgm:pt>
    <dgm:pt modelId="{C5DE0249-DE5F-4250-B320-07C6AB3827D6}" type="pres">
      <dgm:prSet presAssocID="{32DD4563-F574-4926-85EE-BBFAC248219C}" presName="cycle" presStyleCnt="0">
        <dgm:presLayoutVars>
          <dgm:chMax val="1"/>
          <dgm:dir/>
          <dgm:animLvl val="ctr"/>
          <dgm:resizeHandles val="exact"/>
        </dgm:presLayoutVars>
      </dgm:prSet>
      <dgm:spPr/>
      <dgm:t>
        <a:bodyPr/>
        <a:lstStyle/>
        <a:p>
          <a:endParaRPr lang="en-US"/>
        </a:p>
      </dgm:t>
    </dgm:pt>
    <dgm:pt modelId="{ACE400AD-8E24-418C-8213-2275892796CE}" type="pres">
      <dgm:prSet presAssocID="{0487F5EB-9494-4F46-9276-6FC9262BF827}" presName="centerShape" presStyleLbl="node0" presStyleIdx="0" presStyleCnt="1" custScaleX="170556" custScaleY="122378"/>
      <dgm:spPr/>
      <dgm:t>
        <a:bodyPr/>
        <a:lstStyle/>
        <a:p>
          <a:endParaRPr lang="en-US"/>
        </a:p>
      </dgm:t>
    </dgm:pt>
    <dgm:pt modelId="{6F418D83-252B-4A56-B03C-E1926BF428DE}" type="pres">
      <dgm:prSet presAssocID="{D85E2A77-F6D2-4503-A45E-77799C291B4B}" presName="Name9" presStyleLbl="parChTrans1D2" presStyleIdx="0" presStyleCnt="4"/>
      <dgm:spPr/>
      <dgm:t>
        <a:bodyPr/>
        <a:lstStyle/>
        <a:p>
          <a:endParaRPr lang="en-US"/>
        </a:p>
      </dgm:t>
    </dgm:pt>
    <dgm:pt modelId="{9A77B246-35B2-4E47-A374-86D944C12691}" type="pres">
      <dgm:prSet presAssocID="{D85E2A77-F6D2-4503-A45E-77799C291B4B}" presName="connTx" presStyleLbl="parChTrans1D2" presStyleIdx="0" presStyleCnt="4"/>
      <dgm:spPr/>
      <dgm:t>
        <a:bodyPr/>
        <a:lstStyle/>
        <a:p>
          <a:endParaRPr lang="en-US"/>
        </a:p>
      </dgm:t>
    </dgm:pt>
    <dgm:pt modelId="{D4B422F4-E50F-4BC3-AA49-7129379540AC}" type="pres">
      <dgm:prSet presAssocID="{FBE20DF8-E4EE-44AE-B5BF-09F034F1D343}" presName="node" presStyleLbl="node1" presStyleIdx="0" presStyleCnt="4" custScaleX="157957">
        <dgm:presLayoutVars>
          <dgm:bulletEnabled val="1"/>
        </dgm:presLayoutVars>
      </dgm:prSet>
      <dgm:spPr/>
      <dgm:t>
        <a:bodyPr/>
        <a:lstStyle/>
        <a:p>
          <a:endParaRPr lang="en-US"/>
        </a:p>
      </dgm:t>
    </dgm:pt>
    <dgm:pt modelId="{2BC064A3-70F1-4677-9C02-C761032066EF}" type="pres">
      <dgm:prSet presAssocID="{C970CC2F-3A0B-44A2-BCA0-71C0EED688FD}" presName="Name9" presStyleLbl="parChTrans1D2" presStyleIdx="1" presStyleCnt="4"/>
      <dgm:spPr/>
      <dgm:t>
        <a:bodyPr/>
        <a:lstStyle/>
        <a:p>
          <a:endParaRPr lang="en-US"/>
        </a:p>
      </dgm:t>
    </dgm:pt>
    <dgm:pt modelId="{DE530E3C-9566-440C-8DF5-497D51C6AB25}" type="pres">
      <dgm:prSet presAssocID="{C970CC2F-3A0B-44A2-BCA0-71C0EED688FD}" presName="connTx" presStyleLbl="parChTrans1D2" presStyleIdx="1" presStyleCnt="4"/>
      <dgm:spPr/>
      <dgm:t>
        <a:bodyPr/>
        <a:lstStyle/>
        <a:p>
          <a:endParaRPr lang="en-US"/>
        </a:p>
      </dgm:t>
    </dgm:pt>
    <dgm:pt modelId="{3670EAC8-F4F7-421E-A8D5-70C13D646AB5}" type="pres">
      <dgm:prSet presAssocID="{A009A1D4-0771-4029-891B-9AD9DF0AB020}" presName="node" presStyleLbl="node1" presStyleIdx="1" presStyleCnt="4" custScaleX="157957" custRadScaleRad="146561">
        <dgm:presLayoutVars>
          <dgm:bulletEnabled val="1"/>
        </dgm:presLayoutVars>
      </dgm:prSet>
      <dgm:spPr/>
      <dgm:t>
        <a:bodyPr/>
        <a:lstStyle/>
        <a:p>
          <a:endParaRPr lang="en-US"/>
        </a:p>
      </dgm:t>
    </dgm:pt>
    <dgm:pt modelId="{B75E55C5-29E4-45C0-BE97-FDAAC24BDE31}" type="pres">
      <dgm:prSet presAssocID="{CE8094E2-3DEC-4A8B-8918-B82346D275F0}" presName="Name9" presStyleLbl="parChTrans1D2" presStyleIdx="2" presStyleCnt="4"/>
      <dgm:spPr/>
      <dgm:t>
        <a:bodyPr/>
        <a:lstStyle/>
        <a:p>
          <a:endParaRPr lang="en-US"/>
        </a:p>
      </dgm:t>
    </dgm:pt>
    <dgm:pt modelId="{475C9C23-8A6D-4ECE-889C-2B0FF5B9BBBC}" type="pres">
      <dgm:prSet presAssocID="{CE8094E2-3DEC-4A8B-8918-B82346D275F0}" presName="connTx" presStyleLbl="parChTrans1D2" presStyleIdx="2" presStyleCnt="4"/>
      <dgm:spPr/>
      <dgm:t>
        <a:bodyPr/>
        <a:lstStyle/>
        <a:p>
          <a:endParaRPr lang="en-US"/>
        </a:p>
      </dgm:t>
    </dgm:pt>
    <dgm:pt modelId="{C7330129-2179-4567-B282-31DB8F8C1685}" type="pres">
      <dgm:prSet presAssocID="{047A17DC-1AD8-449B-AE3B-61CDEED36D44}" presName="node" presStyleLbl="node1" presStyleIdx="2" presStyleCnt="4" custScaleX="157957" custRadScaleRad="102971">
        <dgm:presLayoutVars>
          <dgm:bulletEnabled val="1"/>
        </dgm:presLayoutVars>
      </dgm:prSet>
      <dgm:spPr/>
      <dgm:t>
        <a:bodyPr/>
        <a:lstStyle/>
        <a:p>
          <a:endParaRPr lang="en-US"/>
        </a:p>
      </dgm:t>
    </dgm:pt>
    <dgm:pt modelId="{46AB6E19-C89C-4050-8E95-E19A36D990FF}" type="pres">
      <dgm:prSet presAssocID="{3E3BF7A0-7890-47F9-9DF3-691F865C47D0}" presName="Name9" presStyleLbl="parChTrans1D2" presStyleIdx="3" presStyleCnt="4"/>
      <dgm:spPr/>
      <dgm:t>
        <a:bodyPr/>
        <a:lstStyle/>
        <a:p>
          <a:endParaRPr lang="en-US"/>
        </a:p>
      </dgm:t>
    </dgm:pt>
    <dgm:pt modelId="{DD74E16C-D3B6-4BA7-83FB-10D8E9BF80A2}" type="pres">
      <dgm:prSet presAssocID="{3E3BF7A0-7890-47F9-9DF3-691F865C47D0}" presName="connTx" presStyleLbl="parChTrans1D2" presStyleIdx="3" presStyleCnt="4"/>
      <dgm:spPr/>
      <dgm:t>
        <a:bodyPr/>
        <a:lstStyle/>
        <a:p>
          <a:endParaRPr lang="en-US"/>
        </a:p>
      </dgm:t>
    </dgm:pt>
    <dgm:pt modelId="{C8FA48D6-57A0-4C4D-B62E-63BDD3ADDB1D}" type="pres">
      <dgm:prSet presAssocID="{3A7C2109-A7C2-4631-990B-3E514B8A6E8C}" presName="node" presStyleLbl="node1" presStyleIdx="3" presStyleCnt="4" custScaleX="157957" custRadScaleRad="143567">
        <dgm:presLayoutVars>
          <dgm:bulletEnabled val="1"/>
        </dgm:presLayoutVars>
      </dgm:prSet>
      <dgm:spPr/>
      <dgm:t>
        <a:bodyPr/>
        <a:lstStyle/>
        <a:p>
          <a:endParaRPr lang="en-US"/>
        </a:p>
      </dgm:t>
    </dgm:pt>
  </dgm:ptLst>
  <dgm:cxnLst>
    <dgm:cxn modelId="{C0C0EF80-C723-4431-B051-25FEA3EB85B5}" type="presOf" srcId="{D85E2A77-F6D2-4503-A45E-77799C291B4B}" destId="{6F418D83-252B-4A56-B03C-E1926BF428DE}" srcOrd="0" destOrd="0" presId="urn:microsoft.com/office/officeart/2005/8/layout/radial1"/>
    <dgm:cxn modelId="{66EB8ECB-4B7C-42B4-B4E7-F2DD9128435D}" type="presOf" srcId="{0487F5EB-9494-4F46-9276-6FC9262BF827}" destId="{ACE400AD-8E24-418C-8213-2275892796CE}" srcOrd="0" destOrd="0" presId="urn:microsoft.com/office/officeart/2005/8/layout/radial1"/>
    <dgm:cxn modelId="{C461AD45-DB8A-4D9E-AD29-D41C06C47DDF}" type="presOf" srcId="{A009A1D4-0771-4029-891B-9AD9DF0AB020}" destId="{3670EAC8-F4F7-421E-A8D5-70C13D646AB5}" srcOrd="0" destOrd="0" presId="urn:microsoft.com/office/officeart/2005/8/layout/radial1"/>
    <dgm:cxn modelId="{3E473291-5F37-4963-ABD3-F516B945BD62}" type="presOf" srcId="{C970CC2F-3A0B-44A2-BCA0-71C0EED688FD}" destId="{DE530E3C-9566-440C-8DF5-497D51C6AB25}" srcOrd="1" destOrd="0" presId="urn:microsoft.com/office/officeart/2005/8/layout/radial1"/>
    <dgm:cxn modelId="{04B8F35C-51E5-4959-9148-C0A034EB372C}" type="presOf" srcId="{3A7C2109-A7C2-4631-990B-3E514B8A6E8C}" destId="{C8FA48D6-57A0-4C4D-B62E-63BDD3ADDB1D}" srcOrd="0" destOrd="0" presId="urn:microsoft.com/office/officeart/2005/8/layout/radial1"/>
    <dgm:cxn modelId="{2B980EA2-639A-47F4-92DD-B00277492553}" srcId="{32DD4563-F574-4926-85EE-BBFAC248219C}" destId="{0487F5EB-9494-4F46-9276-6FC9262BF827}" srcOrd="0" destOrd="0" parTransId="{FBE8AA42-E3F7-426F-B7AD-E4DC0AFBA555}" sibTransId="{E5F0CE2F-74C5-49B5-BE2B-A816FEBDB332}"/>
    <dgm:cxn modelId="{0E59BB11-3E9E-4D0E-9653-E42C1481F4CA}" type="presOf" srcId="{32DD4563-F574-4926-85EE-BBFAC248219C}" destId="{C5DE0249-DE5F-4250-B320-07C6AB3827D6}" srcOrd="0" destOrd="0" presId="urn:microsoft.com/office/officeart/2005/8/layout/radial1"/>
    <dgm:cxn modelId="{FAD7880B-525A-4A28-A088-02C670B8AE18}" srcId="{0487F5EB-9494-4F46-9276-6FC9262BF827}" destId="{047A17DC-1AD8-449B-AE3B-61CDEED36D44}" srcOrd="2" destOrd="0" parTransId="{CE8094E2-3DEC-4A8B-8918-B82346D275F0}" sibTransId="{888A7A41-C572-4C88-937F-F03C7FC69BB8}"/>
    <dgm:cxn modelId="{ADCE4B5B-113C-4F15-A855-EC0826865011}" srcId="{0487F5EB-9494-4F46-9276-6FC9262BF827}" destId="{3A7C2109-A7C2-4631-990B-3E514B8A6E8C}" srcOrd="3" destOrd="0" parTransId="{3E3BF7A0-7890-47F9-9DF3-691F865C47D0}" sibTransId="{8E3CDC81-FBA4-4047-807E-32B4E431E327}"/>
    <dgm:cxn modelId="{36388BAC-DDCC-49EF-8222-8690BF3224A9}" type="presOf" srcId="{FBE20DF8-E4EE-44AE-B5BF-09F034F1D343}" destId="{D4B422F4-E50F-4BC3-AA49-7129379540AC}" srcOrd="0" destOrd="0" presId="urn:microsoft.com/office/officeart/2005/8/layout/radial1"/>
    <dgm:cxn modelId="{62D8EF7F-E5B6-4EC1-A156-36FEF92C59EF}" type="presOf" srcId="{3E3BF7A0-7890-47F9-9DF3-691F865C47D0}" destId="{DD74E16C-D3B6-4BA7-83FB-10D8E9BF80A2}" srcOrd="1" destOrd="0" presId="urn:microsoft.com/office/officeart/2005/8/layout/radial1"/>
    <dgm:cxn modelId="{532E66F4-B70E-421A-B50F-6DFC252C2DE7}" srcId="{0487F5EB-9494-4F46-9276-6FC9262BF827}" destId="{A009A1D4-0771-4029-891B-9AD9DF0AB020}" srcOrd="1" destOrd="0" parTransId="{C970CC2F-3A0B-44A2-BCA0-71C0EED688FD}" sibTransId="{6BAD9F2B-F940-427E-ADD1-2EA5602F442B}"/>
    <dgm:cxn modelId="{B5115B5A-9460-42F0-A087-9E7486A33564}" srcId="{0487F5EB-9494-4F46-9276-6FC9262BF827}" destId="{FBE20DF8-E4EE-44AE-B5BF-09F034F1D343}" srcOrd="0" destOrd="0" parTransId="{D85E2A77-F6D2-4503-A45E-77799C291B4B}" sibTransId="{4F429F8B-30AB-4307-8269-45F668170A5A}"/>
    <dgm:cxn modelId="{E59A25CE-F475-4957-82A1-5BD05BE8F8DB}" type="presOf" srcId="{047A17DC-1AD8-449B-AE3B-61CDEED36D44}" destId="{C7330129-2179-4567-B282-31DB8F8C1685}" srcOrd="0" destOrd="0" presId="urn:microsoft.com/office/officeart/2005/8/layout/radial1"/>
    <dgm:cxn modelId="{B8EF6061-BF54-4C0D-8439-47BAE3E74E43}" type="presOf" srcId="{CE8094E2-3DEC-4A8B-8918-B82346D275F0}" destId="{475C9C23-8A6D-4ECE-889C-2B0FF5B9BBBC}" srcOrd="1" destOrd="0" presId="urn:microsoft.com/office/officeart/2005/8/layout/radial1"/>
    <dgm:cxn modelId="{F22CE919-0FA3-46B5-944E-30D32C244B1B}" type="presOf" srcId="{CE8094E2-3DEC-4A8B-8918-B82346D275F0}" destId="{B75E55C5-29E4-45C0-BE97-FDAAC24BDE31}" srcOrd="0" destOrd="0" presId="urn:microsoft.com/office/officeart/2005/8/layout/radial1"/>
    <dgm:cxn modelId="{364ACBEA-1A51-41F9-9C40-B49055B2DBD4}" type="presOf" srcId="{3E3BF7A0-7890-47F9-9DF3-691F865C47D0}" destId="{46AB6E19-C89C-4050-8E95-E19A36D990FF}" srcOrd="0" destOrd="0" presId="urn:microsoft.com/office/officeart/2005/8/layout/radial1"/>
    <dgm:cxn modelId="{072AB4F1-7587-4A9D-9B4B-1B6E31553B76}" type="presOf" srcId="{C970CC2F-3A0B-44A2-BCA0-71C0EED688FD}" destId="{2BC064A3-70F1-4677-9C02-C761032066EF}" srcOrd="0" destOrd="0" presId="urn:microsoft.com/office/officeart/2005/8/layout/radial1"/>
    <dgm:cxn modelId="{5BFE5FC8-808B-4C1B-AED9-892BFC70F84B}" type="presOf" srcId="{D85E2A77-F6D2-4503-A45E-77799C291B4B}" destId="{9A77B246-35B2-4E47-A374-86D944C12691}" srcOrd="1" destOrd="0" presId="urn:microsoft.com/office/officeart/2005/8/layout/radial1"/>
    <dgm:cxn modelId="{4FE4A182-5596-44D6-89E6-838FD756CF72}" type="presParOf" srcId="{C5DE0249-DE5F-4250-B320-07C6AB3827D6}" destId="{ACE400AD-8E24-418C-8213-2275892796CE}" srcOrd="0" destOrd="0" presId="urn:microsoft.com/office/officeart/2005/8/layout/radial1"/>
    <dgm:cxn modelId="{5AD8BEBD-67DE-45DC-BD7D-DD382B4D6A4A}" type="presParOf" srcId="{C5DE0249-DE5F-4250-B320-07C6AB3827D6}" destId="{6F418D83-252B-4A56-B03C-E1926BF428DE}" srcOrd="1" destOrd="0" presId="urn:microsoft.com/office/officeart/2005/8/layout/radial1"/>
    <dgm:cxn modelId="{319C382E-A27B-4045-BE4C-EDDDAE36BAE0}" type="presParOf" srcId="{6F418D83-252B-4A56-B03C-E1926BF428DE}" destId="{9A77B246-35B2-4E47-A374-86D944C12691}" srcOrd="0" destOrd="0" presId="urn:microsoft.com/office/officeart/2005/8/layout/radial1"/>
    <dgm:cxn modelId="{E913652C-E322-47BB-88C7-EE7F62540081}" type="presParOf" srcId="{C5DE0249-DE5F-4250-B320-07C6AB3827D6}" destId="{D4B422F4-E50F-4BC3-AA49-7129379540AC}" srcOrd="2" destOrd="0" presId="urn:microsoft.com/office/officeart/2005/8/layout/radial1"/>
    <dgm:cxn modelId="{E1FA5BAF-E6B3-4960-A354-9B5D1E8C856A}" type="presParOf" srcId="{C5DE0249-DE5F-4250-B320-07C6AB3827D6}" destId="{2BC064A3-70F1-4677-9C02-C761032066EF}" srcOrd="3" destOrd="0" presId="urn:microsoft.com/office/officeart/2005/8/layout/radial1"/>
    <dgm:cxn modelId="{19ACB6D2-8AA3-47A0-8998-2E629972567B}" type="presParOf" srcId="{2BC064A3-70F1-4677-9C02-C761032066EF}" destId="{DE530E3C-9566-440C-8DF5-497D51C6AB25}" srcOrd="0" destOrd="0" presId="urn:microsoft.com/office/officeart/2005/8/layout/radial1"/>
    <dgm:cxn modelId="{C18168C2-AB70-42CC-AFB6-4FE472A32F10}" type="presParOf" srcId="{C5DE0249-DE5F-4250-B320-07C6AB3827D6}" destId="{3670EAC8-F4F7-421E-A8D5-70C13D646AB5}" srcOrd="4" destOrd="0" presId="urn:microsoft.com/office/officeart/2005/8/layout/radial1"/>
    <dgm:cxn modelId="{AA95C895-CE10-45B5-B949-CC2D49A27222}" type="presParOf" srcId="{C5DE0249-DE5F-4250-B320-07C6AB3827D6}" destId="{B75E55C5-29E4-45C0-BE97-FDAAC24BDE31}" srcOrd="5" destOrd="0" presId="urn:microsoft.com/office/officeart/2005/8/layout/radial1"/>
    <dgm:cxn modelId="{1CC210B7-E677-46DD-AFFD-35655E1E5AA6}" type="presParOf" srcId="{B75E55C5-29E4-45C0-BE97-FDAAC24BDE31}" destId="{475C9C23-8A6D-4ECE-889C-2B0FF5B9BBBC}" srcOrd="0" destOrd="0" presId="urn:microsoft.com/office/officeart/2005/8/layout/radial1"/>
    <dgm:cxn modelId="{0B205AB1-0BCC-426A-9D90-2DE24769B314}" type="presParOf" srcId="{C5DE0249-DE5F-4250-B320-07C6AB3827D6}" destId="{C7330129-2179-4567-B282-31DB8F8C1685}" srcOrd="6" destOrd="0" presId="urn:microsoft.com/office/officeart/2005/8/layout/radial1"/>
    <dgm:cxn modelId="{6E433BF9-87F0-49D9-AE19-D90923AF4571}" type="presParOf" srcId="{C5DE0249-DE5F-4250-B320-07C6AB3827D6}" destId="{46AB6E19-C89C-4050-8E95-E19A36D990FF}" srcOrd="7" destOrd="0" presId="urn:microsoft.com/office/officeart/2005/8/layout/radial1"/>
    <dgm:cxn modelId="{88A5A16C-D87A-4FDE-AD7F-2D687EA4F16F}" type="presParOf" srcId="{46AB6E19-C89C-4050-8E95-E19A36D990FF}" destId="{DD74E16C-D3B6-4BA7-83FB-10D8E9BF80A2}" srcOrd="0" destOrd="0" presId="urn:microsoft.com/office/officeart/2005/8/layout/radial1"/>
    <dgm:cxn modelId="{5278ED26-A334-493F-B609-0E0BEDEC14D1}" type="presParOf" srcId="{C5DE0249-DE5F-4250-B320-07C6AB3827D6}" destId="{C8FA48D6-57A0-4C4D-B62E-63BDD3ADDB1D}"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2F4BAF-A43F-4DC3-A422-4176AB596EEC}" type="doc">
      <dgm:prSet loTypeId="urn:microsoft.com/office/officeart/2005/8/layout/hList6" loCatId="list" qsTypeId="urn:microsoft.com/office/officeart/2005/8/quickstyle/simple4" qsCatId="simple" csTypeId="urn:microsoft.com/office/officeart/2005/8/colors/colorful4" csCatId="colorful" phldr="1"/>
      <dgm:spPr/>
      <dgm:t>
        <a:bodyPr/>
        <a:lstStyle/>
        <a:p>
          <a:endParaRPr lang="en-US"/>
        </a:p>
      </dgm:t>
    </dgm:pt>
    <dgm:pt modelId="{F1D60A7A-AF7F-4CCA-9A47-73BD3798E20E}">
      <dgm:prSet phldrT="[Text]"/>
      <dgm:spPr>
        <a:gradFill rotWithShape="0">
          <a:gsLst>
            <a:gs pos="0">
              <a:schemeClr val="accent4">
                <a:hueOff val="0"/>
                <a:satOff val="0"/>
                <a:lumOff val="0"/>
                <a:alphaOff val="0"/>
                <a:tint val="100000"/>
                <a:shade val="100000"/>
                <a:satMod val="130000"/>
              </a:schemeClr>
            </a:gs>
            <a:gs pos="97000">
              <a:schemeClr val="accent4">
                <a:hueOff val="0"/>
                <a:satOff val="0"/>
                <a:lumOff val="0"/>
                <a:alphaOff val="0"/>
                <a:tint val="50000"/>
                <a:shade val="100000"/>
                <a:satMod val="350000"/>
              </a:schemeClr>
            </a:gs>
          </a:gsLst>
        </a:gradFill>
      </dgm:spPr>
      <dgm:t>
        <a:bodyPr/>
        <a:lstStyle/>
        <a:p>
          <a:r>
            <a:rPr lang="en-US" b="1" dirty="0" smtClean="0"/>
            <a:t>Identify</a:t>
          </a:r>
          <a:endParaRPr lang="en-US" b="1" dirty="0"/>
        </a:p>
      </dgm:t>
    </dgm:pt>
    <dgm:pt modelId="{3B01DC2B-ADA2-43DC-9509-36A92C30B799}" type="parTrans" cxnId="{0223F161-0FAB-4C4B-A90B-F4F1764FCD28}">
      <dgm:prSet/>
      <dgm:spPr/>
      <dgm:t>
        <a:bodyPr/>
        <a:lstStyle/>
        <a:p>
          <a:endParaRPr lang="en-US"/>
        </a:p>
      </dgm:t>
    </dgm:pt>
    <dgm:pt modelId="{EFC1BEC1-9522-4D2D-ABF2-490968D19193}" type="sibTrans" cxnId="{0223F161-0FAB-4C4B-A90B-F4F1764FCD28}">
      <dgm:prSet/>
      <dgm:spPr/>
      <dgm:t>
        <a:bodyPr/>
        <a:lstStyle/>
        <a:p>
          <a:endParaRPr lang="en-US"/>
        </a:p>
      </dgm:t>
    </dgm:pt>
    <dgm:pt modelId="{300B16A5-C04E-4D38-AA87-B4BEEBB6F293}">
      <dgm:prSet phldrT="[Text]"/>
      <dgm:spPr>
        <a:gradFill rotWithShape="0">
          <a:gsLst>
            <a:gs pos="0">
              <a:schemeClr val="accent4">
                <a:hueOff val="0"/>
                <a:satOff val="0"/>
                <a:lumOff val="0"/>
                <a:alphaOff val="0"/>
                <a:tint val="100000"/>
                <a:shade val="100000"/>
                <a:satMod val="130000"/>
              </a:schemeClr>
            </a:gs>
            <a:gs pos="97000">
              <a:schemeClr val="accent4">
                <a:hueOff val="0"/>
                <a:satOff val="0"/>
                <a:lumOff val="0"/>
                <a:alphaOff val="0"/>
                <a:tint val="50000"/>
                <a:shade val="100000"/>
                <a:satMod val="350000"/>
              </a:schemeClr>
            </a:gs>
          </a:gsLst>
        </a:gradFill>
      </dgm:spPr>
      <dgm:t>
        <a:bodyPr/>
        <a:lstStyle/>
        <a:p>
          <a:r>
            <a:rPr lang="en-US" dirty="0" smtClean="0"/>
            <a:t>Needs &amp; wants for LTSS</a:t>
          </a:r>
          <a:endParaRPr lang="en-US" dirty="0"/>
        </a:p>
      </dgm:t>
    </dgm:pt>
    <dgm:pt modelId="{CC469AFA-DDCD-4FB5-9302-494402BF2413}" type="parTrans" cxnId="{C1797775-6F99-4B15-9382-08499E9047FB}">
      <dgm:prSet/>
      <dgm:spPr/>
      <dgm:t>
        <a:bodyPr/>
        <a:lstStyle/>
        <a:p>
          <a:endParaRPr lang="en-US"/>
        </a:p>
      </dgm:t>
    </dgm:pt>
    <dgm:pt modelId="{5685EACD-CAE6-4C54-BF69-AB32CAFEC40E}" type="sibTrans" cxnId="{C1797775-6F99-4B15-9382-08499E9047FB}">
      <dgm:prSet/>
      <dgm:spPr/>
      <dgm:t>
        <a:bodyPr/>
        <a:lstStyle/>
        <a:p>
          <a:endParaRPr lang="en-US"/>
        </a:p>
      </dgm:t>
    </dgm:pt>
    <dgm:pt modelId="{BF20371D-0C3F-465F-9EBD-1D77CE95B5DD}">
      <dgm:prSet phldrT="[Text]"/>
      <dgm:spPr>
        <a:gradFill rotWithShape="0">
          <a:gsLst>
            <a:gs pos="0">
              <a:schemeClr val="accent4">
                <a:hueOff val="-2976513"/>
                <a:satOff val="17933"/>
                <a:lumOff val="1437"/>
                <a:alphaOff val="0"/>
                <a:tint val="100000"/>
                <a:shade val="100000"/>
                <a:satMod val="130000"/>
              </a:schemeClr>
            </a:gs>
            <a:gs pos="96000">
              <a:schemeClr val="accent4">
                <a:hueOff val="-2976513"/>
                <a:satOff val="17933"/>
                <a:lumOff val="1437"/>
                <a:alphaOff val="0"/>
                <a:tint val="50000"/>
                <a:shade val="100000"/>
                <a:satMod val="350000"/>
              </a:schemeClr>
            </a:gs>
          </a:gsLst>
        </a:gradFill>
      </dgm:spPr>
      <dgm:t>
        <a:bodyPr/>
        <a:lstStyle/>
        <a:p>
          <a:r>
            <a:rPr lang="en-US" b="1" dirty="0" smtClean="0"/>
            <a:t>Advocate</a:t>
          </a:r>
        </a:p>
      </dgm:t>
    </dgm:pt>
    <dgm:pt modelId="{AA48496B-946F-40CC-93C2-5389207488E5}" type="parTrans" cxnId="{6A14FD5F-5157-4E01-953E-C93F7AC052DC}">
      <dgm:prSet/>
      <dgm:spPr/>
      <dgm:t>
        <a:bodyPr/>
        <a:lstStyle/>
        <a:p>
          <a:endParaRPr lang="en-US"/>
        </a:p>
      </dgm:t>
    </dgm:pt>
    <dgm:pt modelId="{51181D1F-B22D-4486-AD19-AB0D54A694BD}" type="sibTrans" cxnId="{6A14FD5F-5157-4E01-953E-C93F7AC052DC}">
      <dgm:prSet/>
      <dgm:spPr/>
      <dgm:t>
        <a:bodyPr/>
        <a:lstStyle/>
        <a:p>
          <a:endParaRPr lang="en-US"/>
        </a:p>
      </dgm:t>
    </dgm:pt>
    <dgm:pt modelId="{E3F7E98C-E0A5-4153-83BB-2276D22EA4BC}">
      <dgm:prSet phldrT="[Text]"/>
      <dgm:spPr>
        <a:gradFill rotWithShape="0">
          <a:gsLst>
            <a:gs pos="0">
              <a:schemeClr val="accent4">
                <a:hueOff val="-2976513"/>
                <a:satOff val="17933"/>
                <a:lumOff val="1437"/>
                <a:alphaOff val="0"/>
                <a:tint val="100000"/>
                <a:shade val="100000"/>
                <a:satMod val="130000"/>
              </a:schemeClr>
            </a:gs>
            <a:gs pos="96000">
              <a:schemeClr val="accent4">
                <a:hueOff val="-2976513"/>
                <a:satOff val="17933"/>
                <a:lumOff val="1437"/>
                <a:alphaOff val="0"/>
                <a:tint val="50000"/>
                <a:shade val="100000"/>
                <a:satMod val="350000"/>
              </a:schemeClr>
            </a:gs>
          </a:gsLst>
        </a:gradFill>
      </dgm:spPr>
      <dgm:t>
        <a:bodyPr/>
        <a:lstStyle/>
        <a:p>
          <a:r>
            <a:rPr lang="en-US" dirty="0" smtClean="0"/>
            <a:t>For enrollee</a:t>
          </a:r>
          <a:endParaRPr lang="en-US" dirty="0"/>
        </a:p>
      </dgm:t>
    </dgm:pt>
    <dgm:pt modelId="{86C529DE-4143-4B51-B8BC-17C50876B91A}" type="parTrans" cxnId="{F90BCEA5-F5E1-4BC0-ABE8-D26A875126C5}">
      <dgm:prSet/>
      <dgm:spPr/>
      <dgm:t>
        <a:bodyPr/>
        <a:lstStyle/>
        <a:p>
          <a:endParaRPr lang="en-US"/>
        </a:p>
      </dgm:t>
    </dgm:pt>
    <dgm:pt modelId="{9E6A51AF-48EE-406D-812A-2C5597FD3453}" type="sibTrans" cxnId="{F90BCEA5-F5E1-4BC0-ABE8-D26A875126C5}">
      <dgm:prSet/>
      <dgm:spPr/>
      <dgm:t>
        <a:bodyPr/>
        <a:lstStyle/>
        <a:p>
          <a:endParaRPr lang="en-US"/>
        </a:p>
      </dgm:t>
    </dgm:pt>
    <dgm:pt modelId="{502DA5F6-4810-49EC-9ECF-18168BE581BC}">
      <dgm:prSet phldrT="[Text]"/>
      <dgm:spPr>
        <a:gradFill rotWithShape="0">
          <a:gsLst>
            <a:gs pos="0">
              <a:schemeClr val="accent4">
                <a:hueOff val="-2976513"/>
                <a:satOff val="17933"/>
                <a:lumOff val="1437"/>
                <a:alphaOff val="0"/>
                <a:tint val="100000"/>
                <a:shade val="100000"/>
                <a:satMod val="130000"/>
              </a:schemeClr>
            </a:gs>
            <a:gs pos="96000">
              <a:schemeClr val="accent4">
                <a:hueOff val="-2976513"/>
                <a:satOff val="17933"/>
                <a:lumOff val="1437"/>
                <a:alphaOff val="0"/>
                <a:tint val="50000"/>
                <a:shade val="100000"/>
                <a:satMod val="350000"/>
              </a:schemeClr>
            </a:gs>
          </a:gsLst>
        </a:gradFill>
      </dgm:spPr>
      <dgm:t>
        <a:bodyPr/>
        <a:lstStyle/>
        <a:p>
          <a:r>
            <a:rPr lang="en-US" dirty="0" smtClean="0"/>
            <a:t>Act as a bridge</a:t>
          </a:r>
          <a:endParaRPr lang="en-US" dirty="0"/>
        </a:p>
      </dgm:t>
    </dgm:pt>
    <dgm:pt modelId="{9E233BEE-3292-419F-81C8-2D6341C6AA3C}" type="parTrans" cxnId="{787E8140-D637-4F77-8914-32001D05E187}">
      <dgm:prSet/>
      <dgm:spPr/>
      <dgm:t>
        <a:bodyPr/>
        <a:lstStyle/>
        <a:p>
          <a:endParaRPr lang="en-US"/>
        </a:p>
      </dgm:t>
    </dgm:pt>
    <dgm:pt modelId="{4242692D-CE1F-46B2-97FA-4FDE2A69EA84}" type="sibTrans" cxnId="{787E8140-D637-4F77-8914-32001D05E187}">
      <dgm:prSet/>
      <dgm:spPr/>
      <dgm:t>
        <a:bodyPr/>
        <a:lstStyle/>
        <a:p>
          <a:endParaRPr lang="en-US"/>
        </a:p>
      </dgm:t>
    </dgm:pt>
    <dgm:pt modelId="{2C935040-C73D-4EAA-B282-B70CE3C01AFC}">
      <dgm:prSet phldrT="[Text]"/>
      <dgm:spPr>
        <a:gradFill rotWithShape="0">
          <a:gsLst>
            <a:gs pos="0">
              <a:schemeClr val="accent5">
                <a:lumMod val="47000"/>
              </a:schemeClr>
            </a:gs>
            <a:gs pos="98000">
              <a:schemeClr val="accent4">
                <a:hueOff val="-4464770"/>
                <a:satOff val="26899"/>
                <a:lumOff val="2156"/>
                <a:alphaOff val="0"/>
                <a:tint val="50000"/>
                <a:shade val="100000"/>
                <a:satMod val="350000"/>
              </a:schemeClr>
            </a:gs>
          </a:gsLst>
        </a:gradFill>
      </dgm:spPr>
      <dgm:t>
        <a:bodyPr/>
        <a:lstStyle/>
        <a:p>
          <a:r>
            <a:rPr lang="en-US" b="1" dirty="0" smtClean="0"/>
            <a:t>Help</a:t>
          </a:r>
          <a:endParaRPr lang="en-US" b="1" dirty="0"/>
        </a:p>
      </dgm:t>
    </dgm:pt>
    <dgm:pt modelId="{50EC9F1D-D4FC-4E7A-BEC1-C8CEE3811FF9}" type="parTrans" cxnId="{C84F7446-AF54-4F92-A16B-833F03B42236}">
      <dgm:prSet/>
      <dgm:spPr/>
      <dgm:t>
        <a:bodyPr/>
        <a:lstStyle/>
        <a:p>
          <a:endParaRPr lang="en-US"/>
        </a:p>
      </dgm:t>
    </dgm:pt>
    <dgm:pt modelId="{E5E088BA-9E91-4A18-A00D-F121D56B689C}" type="sibTrans" cxnId="{C84F7446-AF54-4F92-A16B-833F03B42236}">
      <dgm:prSet/>
      <dgm:spPr/>
      <dgm:t>
        <a:bodyPr/>
        <a:lstStyle/>
        <a:p>
          <a:endParaRPr lang="en-US"/>
        </a:p>
      </dgm:t>
    </dgm:pt>
    <dgm:pt modelId="{9AC9EB78-4B52-4201-90F9-46BDF231AF99}">
      <dgm:prSet phldrT="[Text]"/>
      <dgm:spPr>
        <a:gradFill rotWithShape="0">
          <a:gsLst>
            <a:gs pos="0">
              <a:schemeClr val="accent5">
                <a:lumMod val="47000"/>
              </a:schemeClr>
            </a:gs>
            <a:gs pos="98000">
              <a:schemeClr val="accent4">
                <a:hueOff val="-4464770"/>
                <a:satOff val="26899"/>
                <a:lumOff val="2156"/>
                <a:alphaOff val="0"/>
                <a:tint val="50000"/>
                <a:shade val="100000"/>
                <a:satMod val="350000"/>
              </a:schemeClr>
            </a:gs>
          </a:gsLst>
        </a:gradFill>
      </dgm:spPr>
      <dgm:t>
        <a:bodyPr/>
        <a:lstStyle/>
        <a:p>
          <a:r>
            <a:rPr lang="en-US" dirty="0" smtClean="0"/>
            <a:t>Enrollees protect their rights</a:t>
          </a:r>
          <a:endParaRPr lang="en-US" dirty="0"/>
        </a:p>
      </dgm:t>
    </dgm:pt>
    <dgm:pt modelId="{70405FB2-992D-41A2-A87B-FA95590C4D65}" type="parTrans" cxnId="{C72877FC-F278-442A-879B-B8B986AE0C34}">
      <dgm:prSet/>
      <dgm:spPr/>
      <dgm:t>
        <a:bodyPr/>
        <a:lstStyle/>
        <a:p>
          <a:endParaRPr lang="en-US"/>
        </a:p>
      </dgm:t>
    </dgm:pt>
    <dgm:pt modelId="{202B6E33-4FC8-4065-BF46-FFC78DC4370C}" type="sibTrans" cxnId="{C72877FC-F278-442A-879B-B8B986AE0C34}">
      <dgm:prSet/>
      <dgm:spPr/>
      <dgm:t>
        <a:bodyPr/>
        <a:lstStyle/>
        <a:p>
          <a:endParaRPr lang="en-US"/>
        </a:p>
      </dgm:t>
    </dgm:pt>
    <dgm:pt modelId="{1F43724F-6687-489E-8FA4-19C5C72BD07B}">
      <dgm:prSet phldrT="[Text]"/>
      <dgm:spPr>
        <a:gradFill rotWithShape="0">
          <a:gsLst>
            <a:gs pos="0">
              <a:schemeClr val="accent5">
                <a:lumMod val="47000"/>
              </a:schemeClr>
            </a:gs>
            <a:gs pos="98000">
              <a:schemeClr val="accent4">
                <a:hueOff val="-4464770"/>
                <a:satOff val="26899"/>
                <a:lumOff val="2156"/>
                <a:alphaOff val="0"/>
                <a:tint val="50000"/>
                <a:shade val="100000"/>
                <a:satMod val="350000"/>
              </a:schemeClr>
            </a:gs>
          </a:gsLst>
        </a:gradFill>
      </dgm:spPr>
      <dgm:t>
        <a:bodyPr/>
        <a:lstStyle/>
        <a:p>
          <a:r>
            <a:rPr lang="en-US" dirty="0" smtClean="0"/>
            <a:t>Care team members incorporate LTSS</a:t>
          </a:r>
          <a:endParaRPr lang="en-US" dirty="0"/>
        </a:p>
      </dgm:t>
    </dgm:pt>
    <dgm:pt modelId="{2B0E26E1-9938-43C5-8452-01DE1CF819A1}" type="parTrans" cxnId="{A40E3E44-E385-4449-A909-5DEFAC25EF86}">
      <dgm:prSet/>
      <dgm:spPr/>
      <dgm:t>
        <a:bodyPr/>
        <a:lstStyle/>
        <a:p>
          <a:endParaRPr lang="en-US"/>
        </a:p>
      </dgm:t>
    </dgm:pt>
    <dgm:pt modelId="{CD0722EF-6E2D-4257-A8D7-F235F739ECF4}" type="sibTrans" cxnId="{A40E3E44-E385-4449-A909-5DEFAC25EF86}">
      <dgm:prSet/>
      <dgm:spPr/>
      <dgm:t>
        <a:bodyPr/>
        <a:lstStyle/>
        <a:p>
          <a:endParaRPr lang="en-US"/>
        </a:p>
      </dgm:t>
    </dgm:pt>
    <dgm:pt modelId="{5EEACEC2-3E28-47BB-AADB-484C22555A47}">
      <dgm:prSet/>
      <dgm:spPr>
        <a:gradFill rotWithShape="0">
          <a:gsLst>
            <a:gs pos="0">
              <a:schemeClr val="accent4">
                <a:hueOff val="-1488257"/>
                <a:satOff val="8966"/>
                <a:lumOff val="719"/>
                <a:alphaOff val="0"/>
                <a:tint val="100000"/>
                <a:shade val="100000"/>
                <a:satMod val="130000"/>
              </a:schemeClr>
            </a:gs>
            <a:gs pos="98000">
              <a:schemeClr val="accent4">
                <a:hueOff val="-1488257"/>
                <a:satOff val="8966"/>
                <a:lumOff val="719"/>
                <a:alphaOff val="0"/>
                <a:tint val="50000"/>
                <a:shade val="100000"/>
                <a:satMod val="350000"/>
              </a:schemeClr>
            </a:gs>
          </a:gsLst>
        </a:gradFill>
      </dgm:spPr>
      <dgm:t>
        <a:bodyPr/>
        <a:lstStyle/>
        <a:p>
          <a:r>
            <a:rPr lang="en-US" b="1" dirty="0" smtClean="0"/>
            <a:t>Develop &amp; Coordinate &amp; Monitor</a:t>
          </a:r>
        </a:p>
      </dgm:t>
    </dgm:pt>
    <dgm:pt modelId="{C8266340-31C8-4858-9198-A7D99B166EB0}" type="parTrans" cxnId="{911E623A-66AC-49A0-A25A-D6D974DEFF76}">
      <dgm:prSet/>
      <dgm:spPr/>
      <dgm:t>
        <a:bodyPr/>
        <a:lstStyle/>
        <a:p>
          <a:endParaRPr lang="en-US"/>
        </a:p>
      </dgm:t>
    </dgm:pt>
    <dgm:pt modelId="{513455BD-7614-4971-BAF2-A0115490647C}" type="sibTrans" cxnId="{911E623A-66AC-49A0-A25A-D6D974DEFF76}">
      <dgm:prSet/>
      <dgm:spPr/>
      <dgm:t>
        <a:bodyPr/>
        <a:lstStyle/>
        <a:p>
          <a:endParaRPr lang="en-US"/>
        </a:p>
      </dgm:t>
    </dgm:pt>
    <dgm:pt modelId="{20CC3672-C47C-491B-97C8-B5941366CCEE}">
      <dgm:prSet phldrT="[Text]"/>
      <dgm:spPr>
        <a:gradFill rotWithShape="0">
          <a:gsLst>
            <a:gs pos="0">
              <a:schemeClr val="accent4">
                <a:hueOff val="0"/>
                <a:satOff val="0"/>
                <a:lumOff val="0"/>
                <a:alphaOff val="0"/>
                <a:tint val="100000"/>
                <a:shade val="100000"/>
                <a:satMod val="130000"/>
              </a:schemeClr>
            </a:gs>
            <a:gs pos="97000">
              <a:schemeClr val="accent4">
                <a:hueOff val="0"/>
                <a:satOff val="0"/>
                <a:lumOff val="0"/>
                <a:alphaOff val="0"/>
                <a:tint val="50000"/>
                <a:shade val="100000"/>
                <a:satMod val="350000"/>
              </a:schemeClr>
            </a:gs>
          </a:gsLst>
        </a:gradFill>
      </dgm:spPr>
      <dgm:t>
        <a:bodyPr/>
        <a:lstStyle/>
        <a:p>
          <a:r>
            <a:rPr lang="en-US" dirty="0" smtClean="0"/>
            <a:t>Community resources</a:t>
          </a:r>
          <a:endParaRPr lang="en-US" dirty="0"/>
        </a:p>
      </dgm:t>
    </dgm:pt>
    <dgm:pt modelId="{A23B616A-E91F-483A-A716-DDA8C2BDA928}" type="parTrans" cxnId="{FCF8F91B-3FEB-43B2-9DE8-62FEBC726C6C}">
      <dgm:prSet/>
      <dgm:spPr/>
      <dgm:t>
        <a:bodyPr/>
        <a:lstStyle/>
        <a:p>
          <a:endParaRPr lang="en-US"/>
        </a:p>
      </dgm:t>
    </dgm:pt>
    <dgm:pt modelId="{40D56301-2248-480A-81BE-CFBF8BAC274A}" type="sibTrans" cxnId="{FCF8F91B-3FEB-43B2-9DE8-62FEBC726C6C}">
      <dgm:prSet/>
      <dgm:spPr/>
      <dgm:t>
        <a:bodyPr/>
        <a:lstStyle/>
        <a:p>
          <a:endParaRPr lang="en-US"/>
        </a:p>
      </dgm:t>
    </dgm:pt>
    <dgm:pt modelId="{07FD7FAD-6F0B-426B-BD34-1682AD400E6C}">
      <dgm:prSet/>
      <dgm:spPr>
        <a:gradFill rotWithShape="0">
          <a:gsLst>
            <a:gs pos="0">
              <a:schemeClr val="accent4">
                <a:hueOff val="-1488257"/>
                <a:satOff val="8966"/>
                <a:lumOff val="719"/>
                <a:alphaOff val="0"/>
                <a:tint val="100000"/>
                <a:shade val="100000"/>
                <a:satMod val="130000"/>
              </a:schemeClr>
            </a:gs>
            <a:gs pos="98000">
              <a:schemeClr val="accent4">
                <a:hueOff val="-1488257"/>
                <a:satOff val="8966"/>
                <a:lumOff val="719"/>
                <a:alphaOff val="0"/>
                <a:tint val="50000"/>
                <a:shade val="100000"/>
                <a:satMod val="350000"/>
              </a:schemeClr>
            </a:gs>
          </a:gsLst>
        </a:gradFill>
      </dgm:spPr>
      <dgm:t>
        <a:bodyPr/>
        <a:lstStyle/>
        <a:p>
          <a:r>
            <a:rPr lang="en-US" dirty="0" smtClean="0"/>
            <a:t>Care Plan with community based supports</a:t>
          </a:r>
          <a:endParaRPr lang="en-US" dirty="0"/>
        </a:p>
      </dgm:t>
    </dgm:pt>
    <dgm:pt modelId="{54627593-F3AB-4E4F-881E-6DEB3C89881C}" type="parTrans" cxnId="{5EECFE73-E191-4BE8-A965-52150CC61D7C}">
      <dgm:prSet/>
      <dgm:spPr/>
      <dgm:t>
        <a:bodyPr/>
        <a:lstStyle/>
        <a:p>
          <a:endParaRPr lang="en-US"/>
        </a:p>
      </dgm:t>
    </dgm:pt>
    <dgm:pt modelId="{92179A0F-8BA5-47A3-A6D3-1F65969C904A}" type="sibTrans" cxnId="{5EECFE73-E191-4BE8-A965-52150CC61D7C}">
      <dgm:prSet/>
      <dgm:spPr/>
      <dgm:t>
        <a:bodyPr/>
        <a:lstStyle/>
        <a:p>
          <a:endParaRPr lang="en-US"/>
        </a:p>
      </dgm:t>
    </dgm:pt>
    <dgm:pt modelId="{73C69B5E-7EE6-498D-BE20-0462938C058D}" type="pres">
      <dgm:prSet presAssocID="{A52F4BAF-A43F-4DC3-A422-4176AB596EEC}" presName="Name0" presStyleCnt="0">
        <dgm:presLayoutVars>
          <dgm:dir/>
          <dgm:resizeHandles val="exact"/>
        </dgm:presLayoutVars>
      </dgm:prSet>
      <dgm:spPr/>
      <dgm:t>
        <a:bodyPr/>
        <a:lstStyle/>
        <a:p>
          <a:endParaRPr lang="en-US"/>
        </a:p>
      </dgm:t>
    </dgm:pt>
    <dgm:pt modelId="{B324EB93-9301-49E5-9F23-9B1810E178AB}" type="pres">
      <dgm:prSet presAssocID="{F1D60A7A-AF7F-4CCA-9A47-73BD3798E20E}" presName="node" presStyleLbl="node1" presStyleIdx="0" presStyleCnt="4">
        <dgm:presLayoutVars>
          <dgm:bulletEnabled val="1"/>
        </dgm:presLayoutVars>
      </dgm:prSet>
      <dgm:spPr/>
      <dgm:t>
        <a:bodyPr/>
        <a:lstStyle/>
        <a:p>
          <a:endParaRPr lang="en-US"/>
        </a:p>
      </dgm:t>
    </dgm:pt>
    <dgm:pt modelId="{3DC03CC7-16F5-42E9-9E15-C1E82B8C351D}" type="pres">
      <dgm:prSet presAssocID="{EFC1BEC1-9522-4D2D-ABF2-490968D19193}" presName="sibTrans" presStyleCnt="0"/>
      <dgm:spPr/>
    </dgm:pt>
    <dgm:pt modelId="{72705A36-CC8B-4F51-9101-4036F764CC51}" type="pres">
      <dgm:prSet presAssocID="{5EEACEC2-3E28-47BB-AADB-484C22555A47}" presName="node" presStyleLbl="node1" presStyleIdx="1" presStyleCnt="4">
        <dgm:presLayoutVars>
          <dgm:bulletEnabled val="1"/>
        </dgm:presLayoutVars>
      </dgm:prSet>
      <dgm:spPr/>
      <dgm:t>
        <a:bodyPr/>
        <a:lstStyle/>
        <a:p>
          <a:endParaRPr lang="en-US"/>
        </a:p>
      </dgm:t>
    </dgm:pt>
    <dgm:pt modelId="{8C2E7759-0ADB-4289-9529-2CB4B13E54E1}" type="pres">
      <dgm:prSet presAssocID="{513455BD-7614-4971-BAF2-A0115490647C}" presName="sibTrans" presStyleCnt="0"/>
      <dgm:spPr/>
    </dgm:pt>
    <dgm:pt modelId="{37D84A94-66AB-4DA4-B1D5-C9E46F795720}" type="pres">
      <dgm:prSet presAssocID="{BF20371D-0C3F-465F-9EBD-1D77CE95B5DD}" presName="node" presStyleLbl="node1" presStyleIdx="2" presStyleCnt="4">
        <dgm:presLayoutVars>
          <dgm:bulletEnabled val="1"/>
        </dgm:presLayoutVars>
      </dgm:prSet>
      <dgm:spPr/>
      <dgm:t>
        <a:bodyPr/>
        <a:lstStyle/>
        <a:p>
          <a:endParaRPr lang="en-US"/>
        </a:p>
      </dgm:t>
    </dgm:pt>
    <dgm:pt modelId="{9965C9CE-589E-40EE-95D8-FEE4B62E1444}" type="pres">
      <dgm:prSet presAssocID="{51181D1F-B22D-4486-AD19-AB0D54A694BD}" presName="sibTrans" presStyleCnt="0"/>
      <dgm:spPr/>
    </dgm:pt>
    <dgm:pt modelId="{ECDE24D0-00EF-4827-9179-12764AC1AE8C}" type="pres">
      <dgm:prSet presAssocID="{2C935040-C73D-4EAA-B282-B70CE3C01AFC}" presName="node" presStyleLbl="node1" presStyleIdx="3" presStyleCnt="4" custScaleX="100119">
        <dgm:presLayoutVars>
          <dgm:bulletEnabled val="1"/>
        </dgm:presLayoutVars>
      </dgm:prSet>
      <dgm:spPr/>
      <dgm:t>
        <a:bodyPr/>
        <a:lstStyle/>
        <a:p>
          <a:endParaRPr lang="en-US"/>
        </a:p>
      </dgm:t>
    </dgm:pt>
  </dgm:ptLst>
  <dgm:cxnLst>
    <dgm:cxn modelId="{C72877FC-F278-442A-879B-B8B986AE0C34}" srcId="{2C935040-C73D-4EAA-B282-B70CE3C01AFC}" destId="{9AC9EB78-4B52-4201-90F9-46BDF231AF99}" srcOrd="0" destOrd="0" parTransId="{70405FB2-992D-41A2-A87B-FA95590C4D65}" sibTransId="{202B6E33-4FC8-4065-BF46-FFC78DC4370C}"/>
    <dgm:cxn modelId="{C5449A45-D2FE-4BFA-9497-74E4837EB41C}" type="presOf" srcId="{2C935040-C73D-4EAA-B282-B70CE3C01AFC}" destId="{ECDE24D0-00EF-4827-9179-12764AC1AE8C}" srcOrd="0" destOrd="0" presId="urn:microsoft.com/office/officeart/2005/8/layout/hList6"/>
    <dgm:cxn modelId="{B0A33433-3C6A-44A2-A567-AB63301C8867}" type="presOf" srcId="{5EEACEC2-3E28-47BB-AADB-484C22555A47}" destId="{72705A36-CC8B-4F51-9101-4036F764CC51}" srcOrd="0" destOrd="0" presId="urn:microsoft.com/office/officeart/2005/8/layout/hList6"/>
    <dgm:cxn modelId="{FCF8F91B-3FEB-43B2-9DE8-62FEBC726C6C}" srcId="{F1D60A7A-AF7F-4CCA-9A47-73BD3798E20E}" destId="{20CC3672-C47C-491B-97C8-B5941366CCEE}" srcOrd="1" destOrd="0" parTransId="{A23B616A-E91F-483A-A716-DDA8C2BDA928}" sibTransId="{40D56301-2248-480A-81BE-CFBF8BAC274A}"/>
    <dgm:cxn modelId="{F0C9B3C5-F5B6-4871-A869-1443F068AB9C}" type="presOf" srcId="{9AC9EB78-4B52-4201-90F9-46BDF231AF99}" destId="{ECDE24D0-00EF-4827-9179-12764AC1AE8C}" srcOrd="0" destOrd="1" presId="urn:microsoft.com/office/officeart/2005/8/layout/hList6"/>
    <dgm:cxn modelId="{5EECFE73-E191-4BE8-A965-52150CC61D7C}" srcId="{5EEACEC2-3E28-47BB-AADB-484C22555A47}" destId="{07FD7FAD-6F0B-426B-BD34-1682AD400E6C}" srcOrd="0" destOrd="0" parTransId="{54627593-F3AB-4E4F-881E-6DEB3C89881C}" sibTransId="{92179A0F-8BA5-47A3-A6D3-1F65969C904A}"/>
    <dgm:cxn modelId="{C84F7446-AF54-4F92-A16B-833F03B42236}" srcId="{A52F4BAF-A43F-4DC3-A422-4176AB596EEC}" destId="{2C935040-C73D-4EAA-B282-B70CE3C01AFC}" srcOrd="3" destOrd="0" parTransId="{50EC9F1D-D4FC-4E7A-BEC1-C8CEE3811FF9}" sibTransId="{E5E088BA-9E91-4A18-A00D-F121D56B689C}"/>
    <dgm:cxn modelId="{57442D0F-992C-4199-ACF4-4FF94A262EA3}" type="presOf" srcId="{A52F4BAF-A43F-4DC3-A422-4176AB596EEC}" destId="{73C69B5E-7EE6-498D-BE20-0462938C058D}" srcOrd="0" destOrd="0" presId="urn:microsoft.com/office/officeart/2005/8/layout/hList6"/>
    <dgm:cxn modelId="{A40E3E44-E385-4449-A909-5DEFAC25EF86}" srcId="{2C935040-C73D-4EAA-B282-B70CE3C01AFC}" destId="{1F43724F-6687-489E-8FA4-19C5C72BD07B}" srcOrd="1" destOrd="0" parTransId="{2B0E26E1-9938-43C5-8452-01DE1CF819A1}" sibTransId="{CD0722EF-6E2D-4257-A8D7-F235F739ECF4}"/>
    <dgm:cxn modelId="{B5F93290-CBB2-40EF-AE65-CC3150C00342}" type="presOf" srcId="{F1D60A7A-AF7F-4CCA-9A47-73BD3798E20E}" destId="{B324EB93-9301-49E5-9F23-9B1810E178AB}" srcOrd="0" destOrd="0" presId="urn:microsoft.com/office/officeart/2005/8/layout/hList6"/>
    <dgm:cxn modelId="{C1797775-6F99-4B15-9382-08499E9047FB}" srcId="{F1D60A7A-AF7F-4CCA-9A47-73BD3798E20E}" destId="{300B16A5-C04E-4D38-AA87-B4BEEBB6F293}" srcOrd="0" destOrd="0" parTransId="{CC469AFA-DDCD-4FB5-9302-494402BF2413}" sibTransId="{5685EACD-CAE6-4C54-BF69-AB32CAFEC40E}"/>
    <dgm:cxn modelId="{6A14FD5F-5157-4E01-953E-C93F7AC052DC}" srcId="{A52F4BAF-A43F-4DC3-A422-4176AB596EEC}" destId="{BF20371D-0C3F-465F-9EBD-1D77CE95B5DD}" srcOrd="2" destOrd="0" parTransId="{AA48496B-946F-40CC-93C2-5389207488E5}" sibTransId="{51181D1F-B22D-4486-AD19-AB0D54A694BD}"/>
    <dgm:cxn modelId="{911E623A-66AC-49A0-A25A-D6D974DEFF76}" srcId="{A52F4BAF-A43F-4DC3-A422-4176AB596EEC}" destId="{5EEACEC2-3E28-47BB-AADB-484C22555A47}" srcOrd="1" destOrd="0" parTransId="{C8266340-31C8-4858-9198-A7D99B166EB0}" sibTransId="{513455BD-7614-4971-BAF2-A0115490647C}"/>
    <dgm:cxn modelId="{3009350A-9AC5-4A24-9852-4F29220BFE00}" type="presOf" srcId="{BF20371D-0C3F-465F-9EBD-1D77CE95B5DD}" destId="{37D84A94-66AB-4DA4-B1D5-C9E46F795720}" srcOrd="0" destOrd="0" presId="urn:microsoft.com/office/officeart/2005/8/layout/hList6"/>
    <dgm:cxn modelId="{AE2CB20A-4838-478A-81EC-173EEB75A278}" type="presOf" srcId="{300B16A5-C04E-4D38-AA87-B4BEEBB6F293}" destId="{B324EB93-9301-49E5-9F23-9B1810E178AB}" srcOrd="0" destOrd="1" presId="urn:microsoft.com/office/officeart/2005/8/layout/hList6"/>
    <dgm:cxn modelId="{EE644ADB-1104-4E8A-B855-B2A2914B293C}" type="presOf" srcId="{E3F7E98C-E0A5-4153-83BB-2276D22EA4BC}" destId="{37D84A94-66AB-4DA4-B1D5-C9E46F795720}" srcOrd="0" destOrd="1" presId="urn:microsoft.com/office/officeart/2005/8/layout/hList6"/>
    <dgm:cxn modelId="{5866AF4A-0183-4CE0-938B-D80F053ECAA3}" type="presOf" srcId="{1F43724F-6687-489E-8FA4-19C5C72BD07B}" destId="{ECDE24D0-00EF-4827-9179-12764AC1AE8C}" srcOrd="0" destOrd="2" presId="urn:microsoft.com/office/officeart/2005/8/layout/hList6"/>
    <dgm:cxn modelId="{787E8140-D637-4F77-8914-32001D05E187}" srcId="{BF20371D-0C3F-465F-9EBD-1D77CE95B5DD}" destId="{502DA5F6-4810-49EC-9ECF-18168BE581BC}" srcOrd="1" destOrd="0" parTransId="{9E233BEE-3292-419F-81C8-2D6341C6AA3C}" sibTransId="{4242692D-CE1F-46B2-97FA-4FDE2A69EA84}"/>
    <dgm:cxn modelId="{F3EAD4DF-8FE2-48C0-9EFC-6255F1D393A9}" type="presOf" srcId="{07FD7FAD-6F0B-426B-BD34-1682AD400E6C}" destId="{72705A36-CC8B-4F51-9101-4036F764CC51}" srcOrd="0" destOrd="1" presId="urn:microsoft.com/office/officeart/2005/8/layout/hList6"/>
    <dgm:cxn modelId="{0223F161-0FAB-4C4B-A90B-F4F1764FCD28}" srcId="{A52F4BAF-A43F-4DC3-A422-4176AB596EEC}" destId="{F1D60A7A-AF7F-4CCA-9A47-73BD3798E20E}" srcOrd="0" destOrd="0" parTransId="{3B01DC2B-ADA2-43DC-9509-36A92C30B799}" sibTransId="{EFC1BEC1-9522-4D2D-ABF2-490968D19193}"/>
    <dgm:cxn modelId="{E994006C-DCDF-42EE-B647-27AE04299BD6}" type="presOf" srcId="{502DA5F6-4810-49EC-9ECF-18168BE581BC}" destId="{37D84A94-66AB-4DA4-B1D5-C9E46F795720}" srcOrd="0" destOrd="2" presId="urn:microsoft.com/office/officeart/2005/8/layout/hList6"/>
    <dgm:cxn modelId="{F90BCEA5-F5E1-4BC0-ABE8-D26A875126C5}" srcId="{BF20371D-0C3F-465F-9EBD-1D77CE95B5DD}" destId="{E3F7E98C-E0A5-4153-83BB-2276D22EA4BC}" srcOrd="0" destOrd="0" parTransId="{86C529DE-4143-4B51-B8BC-17C50876B91A}" sibTransId="{9E6A51AF-48EE-406D-812A-2C5597FD3453}"/>
    <dgm:cxn modelId="{37B44BFF-03F2-4CDA-9EF2-7964EB4E7AE2}" type="presOf" srcId="{20CC3672-C47C-491B-97C8-B5941366CCEE}" destId="{B324EB93-9301-49E5-9F23-9B1810E178AB}" srcOrd="0" destOrd="2" presId="urn:microsoft.com/office/officeart/2005/8/layout/hList6"/>
    <dgm:cxn modelId="{FDC3EAB9-37BA-46B5-B077-067A7FDA3535}" type="presParOf" srcId="{73C69B5E-7EE6-498D-BE20-0462938C058D}" destId="{B324EB93-9301-49E5-9F23-9B1810E178AB}" srcOrd="0" destOrd="0" presId="urn:microsoft.com/office/officeart/2005/8/layout/hList6"/>
    <dgm:cxn modelId="{352E7CE4-D316-49A7-9AE0-07C9CEA488EF}" type="presParOf" srcId="{73C69B5E-7EE6-498D-BE20-0462938C058D}" destId="{3DC03CC7-16F5-42E9-9E15-C1E82B8C351D}" srcOrd="1" destOrd="0" presId="urn:microsoft.com/office/officeart/2005/8/layout/hList6"/>
    <dgm:cxn modelId="{46253813-6581-4A5C-8C24-DB66075F200B}" type="presParOf" srcId="{73C69B5E-7EE6-498D-BE20-0462938C058D}" destId="{72705A36-CC8B-4F51-9101-4036F764CC51}" srcOrd="2" destOrd="0" presId="urn:microsoft.com/office/officeart/2005/8/layout/hList6"/>
    <dgm:cxn modelId="{8CCD7542-E935-455F-8C58-16FA8C2CE108}" type="presParOf" srcId="{73C69B5E-7EE6-498D-BE20-0462938C058D}" destId="{8C2E7759-0ADB-4289-9529-2CB4B13E54E1}" srcOrd="3" destOrd="0" presId="urn:microsoft.com/office/officeart/2005/8/layout/hList6"/>
    <dgm:cxn modelId="{D44A8B19-41E9-40C4-A158-1449A50020FD}" type="presParOf" srcId="{73C69B5E-7EE6-498D-BE20-0462938C058D}" destId="{37D84A94-66AB-4DA4-B1D5-C9E46F795720}" srcOrd="4" destOrd="0" presId="urn:microsoft.com/office/officeart/2005/8/layout/hList6"/>
    <dgm:cxn modelId="{37439641-D016-48AD-AF9F-5018F991CC6B}" type="presParOf" srcId="{73C69B5E-7EE6-498D-BE20-0462938C058D}" destId="{9965C9CE-589E-40EE-95D8-FEE4B62E1444}" srcOrd="5" destOrd="0" presId="urn:microsoft.com/office/officeart/2005/8/layout/hList6"/>
    <dgm:cxn modelId="{D315C052-85EB-41CD-B33E-29193687178E}" type="presParOf" srcId="{73C69B5E-7EE6-498D-BE20-0462938C058D}" destId="{ECDE24D0-00EF-4827-9179-12764AC1AE8C}"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400AD-8E24-418C-8213-2275892796CE}">
      <dsp:nvSpPr>
        <dsp:cNvPr id="0" name=""/>
        <dsp:cNvSpPr/>
      </dsp:nvSpPr>
      <dsp:spPr>
        <a:xfrm>
          <a:off x="2997670" y="1560633"/>
          <a:ext cx="2234258" cy="1603133"/>
        </a:xfrm>
        <a:prstGeom prst="ellipse">
          <a:avLst/>
        </a:prstGeom>
        <a:solidFill>
          <a:srgbClr val="0079C1"/>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LTS Coordinators in CBOs</a:t>
          </a:r>
          <a:endParaRPr lang="en-US" sz="2200" kern="1200" dirty="0"/>
        </a:p>
      </dsp:txBody>
      <dsp:txXfrm>
        <a:off x="3324870" y="1795406"/>
        <a:ext cx="1579858" cy="1133587"/>
      </dsp:txXfrm>
    </dsp:sp>
    <dsp:sp modelId="{6F418D83-252B-4A56-B03C-E1926BF428DE}">
      <dsp:nvSpPr>
        <dsp:cNvPr id="0" name=""/>
        <dsp:cNvSpPr/>
      </dsp:nvSpPr>
      <dsp:spPr>
        <a:xfrm rot="16200000">
          <a:off x="3990847" y="1422354"/>
          <a:ext cx="247904" cy="28652"/>
        </a:xfrm>
        <a:custGeom>
          <a:avLst/>
          <a:gdLst/>
          <a:ahLst/>
          <a:cxnLst/>
          <a:rect l="0" t="0" r="0" b="0"/>
          <a:pathLst>
            <a:path>
              <a:moveTo>
                <a:pt x="0" y="14326"/>
              </a:moveTo>
              <a:lnTo>
                <a:pt x="247904" y="14326"/>
              </a:lnTo>
            </a:path>
          </a:pathLst>
        </a:custGeom>
        <a:noFill/>
        <a:ln w="9525" cap="flat" cmpd="sng" algn="ctr">
          <a:solidFill>
            <a:schemeClr val="accent4">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8602" y="1430483"/>
        <a:ext cx="12395" cy="12395"/>
      </dsp:txXfrm>
    </dsp:sp>
    <dsp:sp modelId="{D4B422F4-E50F-4BC3-AA49-7129379540AC}">
      <dsp:nvSpPr>
        <dsp:cNvPr id="0" name=""/>
        <dsp:cNvSpPr/>
      </dsp:nvSpPr>
      <dsp:spPr>
        <a:xfrm>
          <a:off x="3080193" y="2743"/>
          <a:ext cx="2069213" cy="1309985"/>
        </a:xfrm>
        <a:prstGeom prst="ellipse">
          <a:avLst/>
        </a:prstGeom>
        <a:gradFill rotWithShape="0">
          <a:gsLst>
            <a:gs pos="0">
              <a:schemeClr val="accent4">
                <a:shade val="80000"/>
                <a:hueOff val="0"/>
                <a:satOff val="0"/>
                <a:lumOff val="0"/>
                <a:alphaOff val="0"/>
                <a:tint val="100000"/>
                <a:shade val="100000"/>
                <a:satMod val="130000"/>
              </a:schemeClr>
            </a:gs>
            <a:gs pos="100000">
              <a:schemeClr val="accent4">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Housing</a:t>
          </a:r>
          <a:endParaRPr lang="en-US" sz="1900" kern="1200" dirty="0"/>
        </a:p>
      </dsp:txBody>
      <dsp:txXfrm>
        <a:off x="3383222" y="194586"/>
        <a:ext cx="1463155" cy="926299"/>
      </dsp:txXfrm>
    </dsp:sp>
    <dsp:sp modelId="{2BC064A3-70F1-4677-9C02-C761032066EF}">
      <dsp:nvSpPr>
        <dsp:cNvPr id="0" name=""/>
        <dsp:cNvSpPr/>
      </dsp:nvSpPr>
      <dsp:spPr>
        <a:xfrm>
          <a:off x="5231929" y="2347873"/>
          <a:ext cx="346344" cy="28652"/>
        </a:xfrm>
        <a:custGeom>
          <a:avLst/>
          <a:gdLst/>
          <a:ahLst/>
          <a:cxnLst/>
          <a:rect l="0" t="0" r="0" b="0"/>
          <a:pathLst>
            <a:path>
              <a:moveTo>
                <a:pt x="0" y="14326"/>
              </a:moveTo>
              <a:lnTo>
                <a:pt x="346344" y="14326"/>
              </a:lnTo>
            </a:path>
          </a:pathLst>
        </a:custGeom>
        <a:noFill/>
        <a:ln w="9525" cap="flat" cmpd="sng" algn="ctr">
          <a:solidFill>
            <a:schemeClr val="accent4">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96442" y="2353541"/>
        <a:ext cx="17317" cy="17317"/>
      </dsp:txXfrm>
    </dsp:sp>
    <dsp:sp modelId="{3670EAC8-F4F7-421E-A8D5-70C13D646AB5}">
      <dsp:nvSpPr>
        <dsp:cNvPr id="0" name=""/>
        <dsp:cNvSpPr/>
      </dsp:nvSpPr>
      <dsp:spPr>
        <a:xfrm>
          <a:off x="5578273" y="1707207"/>
          <a:ext cx="2069213" cy="1309985"/>
        </a:xfrm>
        <a:prstGeom prst="ellipse">
          <a:avLst/>
        </a:prstGeom>
        <a:gradFill rotWithShape="0">
          <a:gsLst>
            <a:gs pos="0">
              <a:schemeClr val="accent4">
                <a:shade val="80000"/>
                <a:hueOff val="-58853"/>
                <a:satOff val="-1455"/>
                <a:lumOff val="8329"/>
                <a:alphaOff val="0"/>
                <a:tint val="100000"/>
                <a:shade val="100000"/>
                <a:satMod val="130000"/>
              </a:schemeClr>
            </a:gs>
            <a:gs pos="100000">
              <a:schemeClr val="accent4">
                <a:shade val="80000"/>
                <a:hueOff val="-58853"/>
                <a:satOff val="-1455"/>
                <a:lumOff val="832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Food</a:t>
          </a:r>
          <a:endParaRPr lang="en-US" sz="1900" kern="1200" dirty="0"/>
        </a:p>
      </dsp:txBody>
      <dsp:txXfrm>
        <a:off x="5881302" y="1899050"/>
        <a:ext cx="1463155" cy="926299"/>
      </dsp:txXfrm>
    </dsp:sp>
    <dsp:sp modelId="{B75E55C5-29E4-45C0-BE97-FDAAC24BDE31}">
      <dsp:nvSpPr>
        <dsp:cNvPr id="0" name=""/>
        <dsp:cNvSpPr/>
      </dsp:nvSpPr>
      <dsp:spPr>
        <a:xfrm rot="5400000">
          <a:off x="3989475" y="3274764"/>
          <a:ext cx="250648" cy="28652"/>
        </a:xfrm>
        <a:custGeom>
          <a:avLst/>
          <a:gdLst/>
          <a:ahLst/>
          <a:cxnLst/>
          <a:rect l="0" t="0" r="0" b="0"/>
          <a:pathLst>
            <a:path>
              <a:moveTo>
                <a:pt x="0" y="14326"/>
              </a:moveTo>
              <a:lnTo>
                <a:pt x="250648" y="14326"/>
              </a:lnTo>
            </a:path>
          </a:pathLst>
        </a:custGeom>
        <a:noFill/>
        <a:ln w="9525" cap="flat" cmpd="sng" algn="ctr">
          <a:solidFill>
            <a:schemeClr val="accent4">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08533" y="3282824"/>
        <a:ext cx="12532" cy="12532"/>
      </dsp:txXfrm>
    </dsp:sp>
    <dsp:sp modelId="{C7330129-2179-4567-B282-31DB8F8C1685}">
      <dsp:nvSpPr>
        <dsp:cNvPr id="0" name=""/>
        <dsp:cNvSpPr/>
      </dsp:nvSpPr>
      <dsp:spPr>
        <a:xfrm>
          <a:off x="3080193" y="3414414"/>
          <a:ext cx="2069213" cy="1309985"/>
        </a:xfrm>
        <a:prstGeom prst="ellipse">
          <a:avLst/>
        </a:prstGeom>
        <a:gradFill rotWithShape="0">
          <a:gsLst>
            <a:gs pos="0">
              <a:schemeClr val="accent4">
                <a:shade val="80000"/>
                <a:hueOff val="-117705"/>
                <a:satOff val="-2910"/>
                <a:lumOff val="16659"/>
                <a:alphaOff val="0"/>
                <a:tint val="100000"/>
                <a:shade val="100000"/>
                <a:satMod val="130000"/>
              </a:schemeClr>
            </a:gs>
            <a:gs pos="100000">
              <a:schemeClr val="accent4">
                <a:shade val="80000"/>
                <a:hueOff val="-117705"/>
                <a:satOff val="-2910"/>
                <a:lumOff val="166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Employment</a:t>
          </a:r>
          <a:endParaRPr lang="en-US" sz="1800" kern="1200" dirty="0"/>
        </a:p>
      </dsp:txBody>
      <dsp:txXfrm>
        <a:off x="3383222" y="3606257"/>
        <a:ext cx="1463155" cy="926299"/>
      </dsp:txXfrm>
    </dsp:sp>
    <dsp:sp modelId="{46AB6E19-C89C-4050-8E95-E19A36D990FF}">
      <dsp:nvSpPr>
        <dsp:cNvPr id="0" name=""/>
        <dsp:cNvSpPr/>
      </dsp:nvSpPr>
      <dsp:spPr>
        <a:xfrm rot="10800000">
          <a:off x="2702358" y="2347873"/>
          <a:ext cx="295312" cy="28652"/>
        </a:xfrm>
        <a:custGeom>
          <a:avLst/>
          <a:gdLst/>
          <a:ahLst/>
          <a:cxnLst/>
          <a:rect l="0" t="0" r="0" b="0"/>
          <a:pathLst>
            <a:path>
              <a:moveTo>
                <a:pt x="0" y="14326"/>
              </a:moveTo>
              <a:lnTo>
                <a:pt x="295312" y="14326"/>
              </a:lnTo>
            </a:path>
          </a:pathLst>
        </a:custGeom>
        <a:noFill/>
        <a:ln w="9525" cap="flat" cmpd="sng" algn="ctr">
          <a:solidFill>
            <a:schemeClr val="accent4">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42631" y="2354817"/>
        <a:ext cx="14765" cy="14765"/>
      </dsp:txXfrm>
    </dsp:sp>
    <dsp:sp modelId="{C8FA48D6-57A0-4C4D-B62E-63BDD3ADDB1D}">
      <dsp:nvSpPr>
        <dsp:cNvPr id="0" name=""/>
        <dsp:cNvSpPr/>
      </dsp:nvSpPr>
      <dsp:spPr>
        <a:xfrm>
          <a:off x="633145" y="1707207"/>
          <a:ext cx="2069213" cy="1309985"/>
        </a:xfrm>
        <a:prstGeom prst="ellipse">
          <a:avLst/>
        </a:prstGeom>
        <a:gradFill rotWithShape="0">
          <a:gsLst>
            <a:gs pos="0">
              <a:schemeClr val="accent4">
                <a:shade val="80000"/>
                <a:hueOff val="-176558"/>
                <a:satOff val="-4365"/>
                <a:lumOff val="24988"/>
                <a:alphaOff val="0"/>
                <a:tint val="100000"/>
                <a:shade val="100000"/>
                <a:satMod val="130000"/>
              </a:schemeClr>
            </a:gs>
            <a:gs pos="100000">
              <a:schemeClr val="accent4">
                <a:shade val="80000"/>
                <a:hueOff val="-176558"/>
                <a:satOff val="-4365"/>
                <a:lumOff val="249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Other community supports</a:t>
          </a:r>
          <a:endParaRPr lang="en-US" sz="1700" kern="1200" dirty="0"/>
        </a:p>
      </dsp:txBody>
      <dsp:txXfrm>
        <a:off x="936174" y="1899050"/>
        <a:ext cx="1463155" cy="926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4EB93-9301-49E5-9F23-9B1810E178AB}">
      <dsp:nvSpPr>
        <dsp:cNvPr id="0" name=""/>
        <dsp:cNvSpPr/>
      </dsp:nvSpPr>
      <dsp:spPr>
        <a:xfrm rot="16200000">
          <a:off x="-976537" y="977431"/>
          <a:ext cx="4064000" cy="2109136"/>
        </a:xfrm>
        <a:prstGeom prst="flowChartManualOperation">
          <a:avLst/>
        </a:prstGeom>
        <a:gradFill rotWithShape="0">
          <a:gsLst>
            <a:gs pos="0">
              <a:schemeClr val="accent4">
                <a:hueOff val="0"/>
                <a:satOff val="0"/>
                <a:lumOff val="0"/>
                <a:alphaOff val="0"/>
                <a:tint val="100000"/>
                <a:shade val="100000"/>
                <a:satMod val="130000"/>
              </a:schemeClr>
            </a:gs>
            <a:gs pos="97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4178" bIns="0" numCol="1" spcCol="1270" anchor="t" anchorCtr="0">
          <a:noAutofit/>
        </a:bodyPr>
        <a:lstStyle/>
        <a:p>
          <a:pPr lvl="0" algn="l" defTabSz="1066800">
            <a:lnSpc>
              <a:spcPct val="90000"/>
            </a:lnSpc>
            <a:spcBef>
              <a:spcPct val="0"/>
            </a:spcBef>
            <a:spcAft>
              <a:spcPct val="35000"/>
            </a:spcAft>
          </a:pPr>
          <a:r>
            <a:rPr lang="en-US" sz="2400" b="1" kern="1200" dirty="0" smtClean="0"/>
            <a:t>Identify</a:t>
          </a:r>
          <a:endParaRPr lang="en-US" sz="2400" b="1" kern="1200" dirty="0"/>
        </a:p>
        <a:p>
          <a:pPr marL="171450" lvl="1" indent="-171450" algn="l" defTabSz="844550">
            <a:lnSpc>
              <a:spcPct val="90000"/>
            </a:lnSpc>
            <a:spcBef>
              <a:spcPct val="0"/>
            </a:spcBef>
            <a:spcAft>
              <a:spcPct val="15000"/>
            </a:spcAft>
            <a:buChar char="••"/>
          </a:pPr>
          <a:r>
            <a:rPr lang="en-US" sz="1900" kern="1200" dirty="0" smtClean="0"/>
            <a:t>Needs &amp; wants for LTSS</a:t>
          </a:r>
          <a:endParaRPr lang="en-US" sz="1900" kern="1200" dirty="0"/>
        </a:p>
        <a:p>
          <a:pPr marL="171450" lvl="1" indent="-171450" algn="l" defTabSz="844550">
            <a:lnSpc>
              <a:spcPct val="90000"/>
            </a:lnSpc>
            <a:spcBef>
              <a:spcPct val="0"/>
            </a:spcBef>
            <a:spcAft>
              <a:spcPct val="15000"/>
            </a:spcAft>
            <a:buChar char="••"/>
          </a:pPr>
          <a:r>
            <a:rPr lang="en-US" sz="1900" kern="1200" dirty="0" smtClean="0"/>
            <a:t>Community resources</a:t>
          </a:r>
          <a:endParaRPr lang="en-US" sz="1900" kern="1200" dirty="0"/>
        </a:p>
      </dsp:txBody>
      <dsp:txXfrm rot="5400000">
        <a:off x="895" y="812799"/>
        <a:ext cx="2109136" cy="2438400"/>
      </dsp:txXfrm>
    </dsp:sp>
    <dsp:sp modelId="{72705A36-CC8B-4F51-9101-4036F764CC51}">
      <dsp:nvSpPr>
        <dsp:cNvPr id="0" name=""/>
        <dsp:cNvSpPr/>
      </dsp:nvSpPr>
      <dsp:spPr>
        <a:xfrm rot="16200000">
          <a:off x="1290784" y="977431"/>
          <a:ext cx="4064000" cy="2109136"/>
        </a:xfrm>
        <a:prstGeom prst="flowChartManualOperation">
          <a:avLst/>
        </a:prstGeom>
        <a:gradFill rotWithShape="0">
          <a:gsLst>
            <a:gs pos="0">
              <a:schemeClr val="accent4">
                <a:hueOff val="-1488257"/>
                <a:satOff val="8966"/>
                <a:lumOff val="719"/>
                <a:alphaOff val="0"/>
                <a:tint val="100000"/>
                <a:shade val="100000"/>
                <a:satMod val="130000"/>
              </a:schemeClr>
            </a:gs>
            <a:gs pos="98000">
              <a:schemeClr val="accent4">
                <a:hueOff val="-1488257"/>
                <a:satOff val="8966"/>
                <a:lumOff val="71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4178" bIns="0" numCol="1" spcCol="1270" anchor="t" anchorCtr="0">
          <a:noAutofit/>
        </a:bodyPr>
        <a:lstStyle/>
        <a:p>
          <a:pPr lvl="0" algn="l" defTabSz="1066800">
            <a:lnSpc>
              <a:spcPct val="90000"/>
            </a:lnSpc>
            <a:spcBef>
              <a:spcPct val="0"/>
            </a:spcBef>
            <a:spcAft>
              <a:spcPct val="35000"/>
            </a:spcAft>
          </a:pPr>
          <a:r>
            <a:rPr lang="en-US" sz="2400" b="1" kern="1200" dirty="0" smtClean="0"/>
            <a:t>Develop &amp; Coordinate &amp; Monitor</a:t>
          </a:r>
        </a:p>
        <a:p>
          <a:pPr marL="171450" lvl="1" indent="-171450" algn="l" defTabSz="844550">
            <a:lnSpc>
              <a:spcPct val="90000"/>
            </a:lnSpc>
            <a:spcBef>
              <a:spcPct val="0"/>
            </a:spcBef>
            <a:spcAft>
              <a:spcPct val="15000"/>
            </a:spcAft>
            <a:buChar char="••"/>
          </a:pPr>
          <a:r>
            <a:rPr lang="en-US" sz="1900" kern="1200" dirty="0" smtClean="0"/>
            <a:t>Care Plan with community based supports</a:t>
          </a:r>
          <a:endParaRPr lang="en-US" sz="1900" kern="1200" dirty="0"/>
        </a:p>
      </dsp:txBody>
      <dsp:txXfrm rot="5400000">
        <a:off x="2268216" y="812799"/>
        <a:ext cx="2109136" cy="2438400"/>
      </dsp:txXfrm>
    </dsp:sp>
    <dsp:sp modelId="{37D84A94-66AB-4DA4-B1D5-C9E46F795720}">
      <dsp:nvSpPr>
        <dsp:cNvPr id="0" name=""/>
        <dsp:cNvSpPr/>
      </dsp:nvSpPr>
      <dsp:spPr>
        <a:xfrm rot="16200000">
          <a:off x="3558105" y="977431"/>
          <a:ext cx="4064000" cy="2109136"/>
        </a:xfrm>
        <a:prstGeom prst="flowChartManualOperation">
          <a:avLst/>
        </a:prstGeom>
        <a:gradFill rotWithShape="0">
          <a:gsLst>
            <a:gs pos="0">
              <a:schemeClr val="accent4">
                <a:hueOff val="-2976513"/>
                <a:satOff val="17933"/>
                <a:lumOff val="1437"/>
                <a:alphaOff val="0"/>
                <a:tint val="100000"/>
                <a:shade val="100000"/>
                <a:satMod val="130000"/>
              </a:schemeClr>
            </a:gs>
            <a:gs pos="96000">
              <a:schemeClr val="accent4">
                <a:hueOff val="-2976513"/>
                <a:satOff val="17933"/>
                <a:lumOff val="143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4178" bIns="0" numCol="1" spcCol="1270" anchor="t" anchorCtr="0">
          <a:noAutofit/>
        </a:bodyPr>
        <a:lstStyle/>
        <a:p>
          <a:pPr lvl="0" algn="l" defTabSz="1066800">
            <a:lnSpc>
              <a:spcPct val="90000"/>
            </a:lnSpc>
            <a:spcBef>
              <a:spcPct val="0"/>
            </a:spcBef>
            <a:spcAft>
              <a:spcPct val="35000"/>
            </a:spcAft>
          </a:pPr>
          <a:r>
            <a:rPr lang="en-US" sz="2400" b="1" kern="1200" dirty="0" smtClean="0"/>
            <a:t>Advocate</a:t>
          </a:r>
        </a:p>
        <a:p>
          <a:pPr marL="171450" lvl="1" indent="-171450" algn="l" defTabSz="844550">
            <a:lnSpc>
              <a:spcPct val="90000"/>
            </a:lnSpc>
            <a:spcBef>
              <a:spcPct val="0"/>
            </a:spcBef>
            <a:spcAft>
              <a:spcPct val="15000"/>
            </a:spcAft>
            <a:buChar char="••"/>
          </a:pPr>
          <a:r>
            <a:rPr lang="en-US" sz="1900" kern="1200" dirty="0" smtClean="0"/>
            <a:t>For enrollee</a:t>
          </a:r>
          <a:endParaRPr lang="en-US" sz="1900" kern="1200" dirty="0"/>
        </a:p>
        <a:p>
          <a:pPr marL="171450" lvl="1" indent="-171450" algn="l" defTabSz="844550">
            <a:lnSpc>
              <a:spcPct val="90000"/>
            </a:lnSpc>
            <a:spcBef>
              <a:spcPct val="0"/>
            </a:spcBef>
            <a:spcAft>
              <a:spcPct val="15000"/>
            </a:spcAft>
            <a:buChar char="••"/>
          </a:pPr>
          <a:r>
            <a:rPr lang="en-US" sz="1900" kern="1200" dirty="0" smtClean="0"/>
            <a:t>Act as a bridge</a:t>
          </a:r>
          <a:endParaRPr lang="en-US" sz="1900" kern="1200" dirty="0"/>
        </a:p>
      </dsp:txBody>
      <dsp:txXfrm rot="5400000">
        <a:off x="4535537" y="812799"/>
        <a:ext cx="2109136" cy="2438400"/>
      </dsp:txXfrm>
    </dsp:sp>
    <dsp:sp modelId="{ECDE24D0-00EF-4827-9179-12764AC1AE8C}">
      <dsp:nvSpPr>
        <dsp:cNvPr id="0" name=""/>
        <dsp:cNvSpPr/>
      </dsp:nvSpPr>
      <dsp:spPr>
        <a:xfrm rot="16200000">
          <a:off x="5826682" y="976176"/>
          <a:ext cx="4064000" cy="2111646"/>
        </a:xfrm>
        <a:prstGeom prst="flowChartManualOperation">
          <a:avLst/>
        </a:prstGeom>
        <a:gradFill rotWithShape="0">
          <a:gsLst>
            <a:gs pos="0">
              <a:schemeClr val="accent5">
                <a:lumMod val="47000"/>
              </a:schemeClr>
            </a:gs>
            <a:gs pos="98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0" rIns="154178" bIns="0" numCol="1" spcCol="1270" anchor="t" anchorCtr="0">
          <a:noAutofit/>
        </a:bodyPr>
        <a:lstStyle/>
        <a:p>
          <a:pPr lvl="0" algn="l" defTabSz="1066800">
            <a:lnSpc>
              <a:spcPct val="90000"/>
            </a:lnSpc>
            <a:spcBef>
              <a:spcPct val="0"/>
            </a:spcBef>
            <a:spcAft>
              <a:spcPct val="35000"/>
            </a:spcAft>
          </a:pPr>
          <a:r>
            <a:rPr lang="en-US" sz="2400" b="1" kern="1200" dirty="0" smtClean="0"/>
            <a:t>Help</a:t>
          </a:r>
          <a:endParaRPr lang="en-US" sz="2400" b="1" kern="1200" dirty="0"/>
        </a:p>
        <a:p>
          <a:pPr marL="171450" lvl="1" indent="-171450" algn="l" defTabSz="844550">
            <a:lnSpc>
              <a:spcPct val="90000"/>
            </a:lnSpc>
            <a:spcBef>
              <a:spcPct val="0"/>
            </a:spcBef>
            <a:spcAft>
              <a:spcPct val="15000"/>
            </a:spcAft>
            <a:buChar char="••"/>
          </a:pPr>
          <a:r>
            <a:rPr lang="en-US" sz="1900" kern="1200" dirty="0" smtClean="0"/>
            <a:t>Enrollees protect their rights</a:t>
          </a:r>
          <a:endParaRPr lang="en-US" sz="1900" kern="1200" dirty="0"/>
        </a:p>
        <a:p>
          <a:pPr marL="171450" lvl="1" indent="-171450" algn="l" defTabSz="844550">
            <a:lnSpc>
              <a:spcPct val="90000"/>
            </a:lnSpc>
            <a:spcBef>
              <a:spcPct val="0"/>
            </a:spcBef>
            <a:spcAft>
              <a:spcPct val="15000"/>
            </a:spcAft>
            <a:buChar char="••"/>
          </a:pPr>
          <a:r>
            <a:rPr lang="en-US" sz="1900" kern="1200" dirty="0" smtClean="0"/>
            <a:t>Care team members incorporate LTSS</a:t>
          </a:r>
          <a:endParaRPr lang="en-US" sz="1900" kern="1200" dirty="0"/>
        </a:p>
      </dsp:txBody>
      <dsp:txXfrm rot="5400000">
        <a:off x="6802859" y="812799"/>
        <a:ext cx="2111646"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0" tIns="45714" rIns="91430" bIns="45714"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0" tIns="45714" rIns="91430" bIns="45714" rtlCol="0"/>
          <a:lstStyle>
            <a:lvl1pPr algn="r">
              <a:defRPr sz="1200"/>
            </a:lvl1pPr>
          </a:lstStyle>
          <a:p>
            <a:fld id="{917293DE-DF68-4F4A-83EA-1DCC6A77D095}" type="datetimeFigureOut">
              <a:rPr lang="en-US" smtClean="0"/>
              <a:t>10/2/2014</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30" tIns="45714" rIns="91430"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30" tIns="45714" rIns="91430" bIns="45714" rtlCol="0" anchor="b"/>
          <a:lstStyle>
            <a:lvl1pPr algn="r">
              <a:defRPr sz="1200"/>
            </a:lvl1pPr>
          </a:lstStyle>
          <a:p>
            <a:fld id="{2995A5F3-F34C-4EF8-A092-714CE772C275}" type="slidenum">
              <a:rPr lang="en-US" smtClean="0"/>
              <a:t>‹#›</a:t>
            </a:fld>
            <a:endParaRPr lang="en-US" dirty="0"/>
          </a:p>
        </p:txBody>
      </p:sp>
    </p:spTree>
    <p:extLst>
      <p:ext uri="{BB962C8B-B14F-4D97-AF65-F5344CB8AC3E}">
        <p14:creationId xmlns:p14="http://schemas.microsoft.com/office/powerpoint/2010/main" val="1262059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3" tIns="46657" rIns="93313" bIns="46657"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13" tIns="46657" rIns="93313" bIns="46657" rtlCol="0"/>
          <a:lstStyle>
            <a:lvl1pPr algn="r">
              <a:defRPr sz="1200"/>
            </a:lvl1pPr>
          </a:lstStyle>
          <a:p>
            <a:fld id="{A8F173B3-4FD1-4DDE-856D-D6ADE7CA2F01}" type="datetimeFigureOut">
              <a:rPr lang="en-US" smtClean="0"/>
              <a:pPr/>
              <a:t>10/2/2014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3" tIns="46657" rIns="93313" bIns="46657"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3" tIns="46657" rIns="93313" bIns="466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13" tIns="46657" rIns="93313"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13" tIns="46657" rIns="93313" bIns="46657" rtlCol="0" anchor="b"/>
          <a:lstStyle>
            <a:lvl1pPr algn="r">
              <a:defRPr sz="1200"/>
            </a:lvl1pPr>
          </a:lstStyle>
          <a:p>
            <a:fld id="{817FC99A-F2C8-4FCA-AC81-818647897137}" type="slidenum">
              <a:rPr lang="en-US" smtClean="0"/>
              <a:pPr/>
              <a:t>‹#›</a:t>
            </a:fld>
            <a:endParaRPr lang="en-US" dirty="0"/>
          </a:p>
        </p:txBody>
      </p:sp>
    </p:spTree>
    <p:extLst>
      <p:ext uri="{BB962C8B-B14F-4D97-AF65-F5344CB8AC3E}">
        <p14:creationId xmlns:p14="http://schemas.microsoft.com/office/powerpoint/2010/main" val="119647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FC99A-F2C8-4FCA-AC81-818647897137}" type="slidenum">
              <a:rPr lang="en-US" smtClean="0"/>
              <a:pPr/>
              <a:t>1</a:t>
            </a:fld>
            <a:endParaRPr lang="en-US" dirty="0"/>
          </a:p>
        </p:txBody>
      </p:sp>
    </p:spTree>
    <p:extLst>
      <p:ext uri="{BB962C8B-B14F-4D97-AF65-F5344CB8AC3E}">
        <p14:creationId xmlns:p14="http://schemas.microsoft.com/office/powerpoint/2010/main" val="2385062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defRPr/>
            </a:pPr>
            <a:endParaRPr lang="en-US" altLang="en-US" dirty="0"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a:defRPr/>
            </a:pPr>
            <a:fld id="{53C238A2-1580-4433-9FE7-EC961637BE71}" type="slidenum">
              <a:rPr lang="en-US" altLang="en-US" smtClean="0">
                <a:solidFill>
                  <a:prstClr val="black"/>
                </a:solidFill>
              </a:rPr>
              <a:pPr>
                <a:defRPr/>
              </a:pPr>
              <a:t>10</a:t>
            </a:fld>
            <a:endParaRPr lang="en-US" altLang="en-US"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Tx/>
              <a:buNone/>
              <a:defRPr/>
            </a:pPr>
            <a:endParaRPr lang="en-US" altLang="en-US" dirty="0" smtClean="0"/>
          </a:p>
        </p:txBody>
      </p:sp>
      <p:sp>
        <p:nvSpPr>
          <p:cNvPr id="14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a:defRPr/>
            </a:pPr>
            <a:fld id="{53C238A2-1580-4433-9FE7-EC961637BE71}" type="slidenum">
              <a:rPr lang="en-US" altLang="en-US" smtClean="0">
                <a:solidFill>
                  <a:prstClr val="black"/>
                </a:solidFill>
              </a:rPr>
              <a:pPr>
                <a:defRPr/>
              </a:pPr>
              <a:t>12</a:t>
            </a:fld>
            <a:endParaRPr lang="en-US" altLang="en-U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794">
              <a:spcBef>
                <a:spcPct val="0"/>
              </a:spcBef>
            </a:pPr>
            <a:endParaRPr lang="en-US" altLang="en-US" dirty="0"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a:defRPr/>
            </a:pPr>
            <a:fld id="{DF00AE94-B706-43FB-B037-200DD54D9B9B}" type="slidenum">
              <a:rPr lang="en-US" altLang="en-US" smtClean="0">
                <a:solidFill>
                  <a:prstClr val="black"/>
                </a:solidFill>
              </a:rPr>
              <a:pPr>
                <a:defRPr/>
              </a:pPr>
              <a:t>25</a:t>
            </a:fld>
            <a:endParaRPr lang="en-US" altLang="en-US"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794">
              <a:spcBef>
                <a:spcPct val="0"/>
              </a:spcBef>
            </a:pPr>
            <a:endParaRPr lang="en-US" altLang="en-US" dirty="0"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a:defRPr/>
            </a:pPr>
            <a:fld id="{DF00AE94-B706-43FB-B037-200DD54D9B9B}" type="slidenum">
              <a:rPr lang="en-US" altLang="en-US" smtClean="0">
                <a:solidFill>
                  <a:prstClr val="black"/>
                </a:solidFill>
              </a:rPr>
              <a:pPr>
                <a:defRPr/>
              </a:pPr>
              <a:t>26</a:t>
            </a:fld>
            <a:endParaRPr lang="en-US" altLang="en-US"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794">
              <a:spcBef>
                <a:spcPct val="0"/>
              </a:spcBef>
            </a:pPr>
            <a:endParaRPr lang="en-US" altLang="en-US" dirty="0"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a:defRPr/>
            </a:pPr>
            <a:fld id="{DF00AE94-B706-43FB-B037-200DD54D9B9B}" type="slidenum">
              <a:rPr lang="en-US" altLang="en-US" smtClean="0">
                <a:solidFill>
                  <a:prstClr val="black"/>
                </a:solidFill>
              </a:rPr>
              <a:pPr>
                <a:defRPr/>
              </a:pPr>
              <a:t>27</a:t>
            </a:fld>
            <a:endParaRPr lang="en-US" altLang="en-US"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17FC99A-F2C8-4FCA-AC81-818647897137}" type="slidenum">
              <a:rPr lang="en-US" smtClean="0"/>
              <a:pPr/>
              <a:t>29</a:t>
            </a:fld>
            <a:endParaRPr lang="en-US" dirty="0"/>
          </a:p>
        </p:txBody>
      </p:sp>
    </p:spTree>
    <p:extLst>
      <p:ext uri="{BB962C8B-B14F-4D97-AF65-F5344CB8AC3E}">
        <p14:creationId xmlns:p14="http://schemas.microsoft.com/office/powerpoint/2010/main" val="2615517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a:defRPr/>
            </a:pPr>
            <a:fld id="{1EF2FFFF-F54D-4CD0-82A4-BFFDB30D9842}" type="slidenum">
              <a:rPr lang="en-US" altLang="en-US" smtClean="0">
                <a:solidFill>
                  <a:prstClr val="black"/>
                </a:solidFill>
              </a:rPr>
              <a:pPr>
                <a:defRPr/>
              </a:pPr>
              <a:t>30</a:t>
            </a:fld>
            <a:endParaRPr lang="en-US" alt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FC99A-F2C8-4FCA-AC81-818647897137}" type="slidenum">
              <a:rPr lang="en-US" smtClean="0"/>
              <a:pPr/>
              <a:t>31</a:t>
            </a:fld>
            <a:endParaRPr lang="en-US" dirty="0"/>
          </a:p>
        </p:txBody>
      </p:sp>
    </p:spTree>
    <p:extLst>
      <p:ext uri="{BB962C8B-B14F-4D97-AF65-F5344CB8AC3E}">
        <p14:creationId xmlns:p14="http://schemas.microsoft.com/office/powerpoint/2010/main" val="3280955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10"/>
          </p:nvPr>
        </p:nvSpPr>
        <p:spPr/>
        <p:txBody>
          <a:bodyPr/>
          <a:lstStyle/>
          <a:p>
            <a:fld id="{A6EA4BBA-03D8-2B4A-97F2-F554B843DD1F}" type="slidenum">
              <a:rPr lang="en-US" smtClean="0"/>
              <a:pPr/>
              <a:t>34</a:t>
            </a:fld>
            <a:endParaRPr lang="en-US" dirty="0"/>
          </a:p>
        </p:txBody>
      </p:sp>
    </p:spTree>
    <p:extLst>
      <p:ext uri="{BB962C8B-B14F-4D97-AF65-F5344CB8AC3E}">
        <p14:creationId xmlns:p14="http://schemas.microsoft.com/office/powerpoint/2010/main" val="3395776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FC99A-F2C8-4FCA-AC81-818647897137}" type="slidenum">
              <a:rPr lang="en-US" smtClean="0"/>
              <a:pPr/>
              <a:t>35</a:t>
            </a:fld>
            <a:endParaRPr lang="en-US" dirty="0"/>
          </a:p>
        </p:txBody>
      </p:sp>
    </p:spTree>
    <p:extLst>
      <p:ext uri="{BB962C8B-B14F-4D97-AF65-F5344CB8AC3E}">
        <p14:creationId xmlns:p14="http://schemas.microsoft.com/office/powerpoint/2010/main" val="353698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of presenters</a:t>
            </a:r>
          </a:p>
          <a:p>
            <a:endParaRPr lang="en-US" dirty="0"/>
          </a:p>
        </p:txBody>
      </p:sp>
      <p:sp>
        <p:nvSpPr>
          <p:cNvPr id="4" name="Slide Number Placeholder 3"/>
          <p:cNvSpPr>
            <a:spLocks noGrp="1"/>
          </p:cNvSpPr>
          <p:nvPr>
            <p:ph type="sldNum" sz="quarter" idx="10"/>
          </p:nvPr>
        </p:nvSpPr>
        <p:spPr/>
        <p:txBody>
          <a:bodyPr/>
          <a:lstStyle/>
          <a:p>
            <a:fld id="{A6EA4BBA-03D8-2B4A-97F2-F554B843DD1F}" type="slidenum">
              <a:rPr lang="en-US" smtClean="0"/>
              <a:pPr/>
              <a:t>2</a:t>
            </a:fld>
            <a:endParaRPr lang="en-US" dirty="0"/>
          </a:p>
        </p:txBody>
      </p:sp>
    </p:spTree>
    <p:extLst>
      <p:ext uri="{BB962C8B-B14F-4D97-AF65-F5344CB8AC3E}">
        <p14:creationId xmlns:p14="http://schemas.microsoft.com/office/powerpoint/2010/main" val="93060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FC99A-F2C8-4FCA-AC81-818647897137}" type="slidenum">
              <a:rPr lang="en-US" smtClean="0"/>
              <a:pPr/>
              <a:t>3</a:t>
            </a:fld>
            <a:endParaRPr lang="en-US" dirty="0"/>
          </a:p>
        </p:txBody>
      </p:sp>
    </p:spTree>
    <p:extLst>
      <p:ext uri="{BB962C8B-B14F-4D97-AF65-F5344CB8AC3E}">
        <p14:creationId xmlns:p14="http://schemas.microsoft.com/office/powerpoint/2010/main" val="131145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Even though this is a webinar we encourage and expect your participation!  We will keep the </a:t>
            </a:r>
            <a:r>
              <a:rPr lang="en-US" sz="1200" b="1" u="sng" dirty="0" smtClean="0"/>
              <a:t>Question and Answer</a:t>
            </a:r>
            <a:r>
              <a:rPr lang="en-US" sz="1200" b="1" dirty="0" smtClean="0"/>
              <a:t> </a:t>
            </a:r>
            <a:r>
              <a:rPr lang="en-US" sz="1200" dirty="0" smtClean="0"/>
              <a:t>pods open for you throughout</a:t>
            </a:r>
            <a:r>
              <a:rPr lang="en-US" sz="1200" baseline="0" dirty="0" smtClean="0"/>
              <a:t> the webinar.  When you have a question type it into the Q&amp;A box on the left hand side of your screen and send the question.  It will go to the us here but other participants will not see it.  We will pause periodically to answer the questions that come in.</a:t>
            </a:r>
            <a:endParaRPr lang="en-US" sz="1200" dirty="0" smtClean="0"/>
          </a:p>
          <a:p>
            <a:endParaRPr lang="en-US" sz="1200" dirty="0" smtClean="0"/>
          </a:p>
          <a:p>
            <a:r>
              <a:rPr lang="en-US" sz="1200" dirty="0" smtClean="0"/>
              <a:t>We will ask you to participate in </a:t>
            </a:r>
            <a:r>
              <a:rPr lang="en-US" sz="1200" b="1" u="sng" dirty="0" smtClean="0"/>
              <a:t>Polling Questions</a:t>
            </a:r>
            <a:r>
              <a:rPr lang="en-US" sz="1200" dirty="0" smtClean="0"/>
              <a:t> </a:t>
            </a:r>
            <a:r>
              <a:rPr lang="en-US" sz="1200" b="0" u="none" baseline="0" dirty="0" smtClean="0"/>
              <a:t>that can help us all to get a sense of who other participants are and allow us to “hear” your thoughts.  And we will also ask you to think about the reflection questions that come to think about how the content applies to your work.</a:t>
            </a:r>
            <a:endParaRPr lang="en-US" dirty="0"/>
          </a:p>
        </p:txBody>
      </p:sp>
      <p:sp>
        <p:nvSpPr>
          <p:cNvPr id="4" name="Slide Number Placeholder 3"/>
          <p:cNvSpPr>
            <a:spLocks noGrp="1"/>
          </p:cNvSpPr>
          <p:nvPr>
            <p:ph type="sldNum" sz="quarter" idx="10"/>
          </p:nvPr>
        </p:nvSpPr>
        <p:spPr/>
        <p:txBody>
          <a:bodyPr/>
          <a:lstStyle/>
          <a:p>
            <a:fld id="{817FC99A-F2C8-4FCA-AC81-818647897137}" type="slidenum">
              <a:rPr lang="en-US" smtClean="0"/>
              <a:pPr/>
              <a:t>4</a:t>
            </a:fld>
            <a:endParaRPr lang="en-US" dirty="0"/>
          </a:p>
        </p:txBody>
      </p:sp>
    </p:spTree>
    <p:extLst>
      <p:ext uri="{BB962C8B-B14F-4D97-AF65-F5344CB8AC3E}">
        <p14:creationId xmlns:p14="http://schemas.microsoft.com/office/powerpoint/2010/main" val="148889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first polling question</a:t>
            </a:r>
            <a:r>
              <a:rPr lang="en-US" baseline="0" dirty="0" smtClean="0"/>
              <a:t> is the one we have done at the beginning of our webinars to get a sense of who else is “in the room”.  </a:t>
            </a:r>
            <a:endParaRPr lang="en-US" dirty="0"/>
          </a:p>
        </p:txBody>
      </p:sp>
      <p:sp>
        <p:nvSpPr>
          <p:cNvPr id="4" name="Slide Number Placeholder 3"/>
          <p:cNvSpPr>
            <a:spLocks noGrp="1"/>
          </p:cNvSpPr>
          <p:nvPr>
            <p:ph type="sldNum" sz="quarter" idx="10"/>
          </p:nvPr>
        </p:nvSpPr>
        <p:spPr/>
        <p:txBody>
          <a:bodyPr/>
          <a:lstStyle/>
          <a:p>
            <a:fld id="{817FC99A-F2C8-4FCA-AC81-81864789713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FC99A-F2C8-4FCA-AC81-818647897137}" type="slidenum">
              <a:rPr lang="en-US" smtClean="0"/>
              <a:pPr/>
              <a:t>6</a:t>
            </a:fld>
            <a:endParaRPr lang="en-US" dirty="0"/>
          </a:p>
        </p:txBody>
      </p:sp>
    </p:spTree>
    <p:extLst>
      <p:ext uri="{BB962C8B-B14F-4D97-AF65-F5344CB8AC3E}">
        <p14:creationId xmlns:p14="http://schemas.microsoft.com/office/powerpoint/2010/main" val="2086939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FC99A-F2C8-4FCA-AC81-818647897137}" type="slidenum">
              <a:rPr lang="en-US" smtClean="0"/>
              <a:pPr/>
              <a:t>7</a:t>
            </a:fld>
            <a:endParaRPr lang="en-US" dirty="0"/>
          </a:p>
        </p:txBody>
      </p:sp>
    </p:spTree>
    <p:extLst>
      <p:ext uri="{BB962C8B-B14F-4D97-AF65-F5344CB8AC3E}">
        <p14:creationId xmlns:p14="http://schemas.microsoft.com/office/powerpoint/2010/main" val="298593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Our first polling question</a:t>
            </a:r>
            <a:r>
              <a:rPr lang="en-US" baseline="0" smtClean="0"/>
              <a:t> is the one we have done at the beginning of our webinars to get a sense of who else is “in the room”.  </a:t>
            </a:r>
            <a:endParaRPr lang="en-US" dirty="0"/>
          </a:p>
        </p:txBody>
      </p:sp>
      <p:sp>
        <p:nvSpPr>
          <p:cNvPr id="4" name="Slide Number Placeholder 3"/>
          <p:cNvSpPr>
            <a:spLocks noGrp="1"/>
          </p:cNvSpPr>
          <p:nvPr>
            <p:ph type="sldNum" sz="quarter" idx="10"/>
          </p:nvPr>
        </p:nvSpPr>
        <p:spPr/>
        <p:txBody>
          <a:bodyPr/>
          <a:lstStyle/>
          <a:p>
            <a:fld id="{817FC99A-F2C8-4FCA-AC81-81864789713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FC99A-F2C8-4FCA-AC81-818647897137}" type="slidenum">
              <a:rPr lang="en-US" smtClean="0"/>
              <a:pPr/>
              <a:t>9</a:t>
            </a:fld>
            <a:endParaRPr lang="en-US" dirty="0"/>
          </a:p>
        </p:txBody>
      </p:sp>
    </p:spTree>
    <p:extLst>
      <p:ext uri="{BB962C8B-B14F-4D97-AF65-F5344CB8AC3E}">
        <p14:creationId xmlns:p14="http://schemas.microsoft.com/office/powerpoint/2010/main" val="295415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solidFill>
                  <a:srgbClr val="441A66"/>
                </a:solidFill>
                <a:latin typeface="Myriad Pro"/>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58000" y="6400800"/>
            <a:ext cx="2133600" cy="365125"/>
          </a:xfrm>
        </p:spPr>
        <p:txBody>
          <a:bodyPr/>
          <a:lstStyle/>
          <a:p>
            <a:fld id="{6E52EC89-6A6B-46EC-8479-DD7C06359898}" type="datetime1">
              <a:rPr lang="en-US" smtClean="0"/>
              <a:t>10/2/2014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 y="6248400"/>
            <a:ext cx="600075" cy="365125"/>
          </a:xfrm>
        </p:spPr>
        <p:txBody>
          <a:body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15562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0AF0F-9C66-42A2-B8F4-5B3A8922754D}" type="datetime1">
              <a:rPr lang="en-US" smtClean="0"/>
              <a:t>10/2/2014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207912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5D2D5-7E00-4DEB-8ACC-0D612CE8473A}" type="datetime1">
              <a:rPr lang="en-US" smtClean="0"/>
              <a:t>10/2/2014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4157279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B76A5-B654-41D7-A8E9-78553478D4F2}" type="datetime1">
              <a:rPr lang="en-US" smtClean="0"/>
              <a:t>10/2/2014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77089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a:lvl1pPr>
          </a:lstStyle>
          <a:p>
            <a:pPr>
              <a:defRPr/>
            </a:pPr>
            <a:fld id="{C8B2250C-35F3-4471-B47F-21B012CBE147}" type="datetime1">
              <a:rPr lang="en-US" smtClean="0"/>
              <a:t>10/2/2014</a:t>
            </a:fld>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D7F78485-435D-47C7-AC4F-9FFA69A76BF8}" type="slidenum">
              <a:rPr lang="en-US"/>
              <a:pPr>
                <a:defRPr/>
              </a:pPr>
              <a:t>‹#›</a:t>
            </a:fld>
            <a:endParaRPr lang="en-US" dirty="0"/>
          </a:p>
        </p:txBody>
      </p:sp>
    </p:spTree>
    <p:extLst>
      <p:ext uri="{BB962C8B-B14F-4D97-AF65-F5344CB8AC3E}">
        <p14:creationId xmlns:p14="http://schemas.microsoft.com/office/powerpoint/2010/main" val="28305474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solidFill>
                  <a:srgbClr val="441A66"/>
                </a:solidFill>
                <a:latin typeface="Myriad Pro"/>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i="0">
                <a:solidFill>
                  <a:schemeClr val="tx1">
                    <a:tint val="75000"/>
                  </a:schemeClr>
                </a:solidFill>
                <a:latin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58A4EA5-05A5-41FA-8BB3-410A20AC126D}" type="datetime1">
              <a:rPr lang="en-US" smtClean="0">
                <a:solidFill>
                  <a:prstClr val="black">
                    <a:tint val="75000"/>
                  </a:prstClr>
                </a:solidFill>
              </a:rPr>
              <a:t>10/2/2014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863583-BA18-4CB9-9293-6F079A43AE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6008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41A66"/>
                </a:solidFill>
                <a:latin typeface="Myriad Pro"/>
                <a:cs typeface="Myriad Pro"/>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yriad Pro"/>
                <a:cs typeface="Myriad Pro"/>
              </a:defRPr>
            </a:lvl1pPr>
            <a:lvl2pPr>
              <a:defRPr>
                <a:latin typeface="Myriad Pro"/>
                <a:cs typeface="Myriad Pro"/>
              </a:defRPr>
            </a:lvl2pPr>
            <a:lvl3pPr>
              <a:defRPr>
                <a:latin typeface="Myriad Pro"/>
                <a:cs typeface="Myriad Pro"/>
              </a:defRPr>
            </a:lvl3pPr>
            <a:lvl4pPr>
              <a:defRPr>
                <a:latin typeface="Myriad Pro"/>
                <a:cs typeface="Myriad Pro"/>
              </a:defRPr>
            </a:lvl4pPr>
            <a:lvl5pPr>
              <a:defRPr>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baseline="0">
                <a:solidFill>
                  <a:schemeClr val="tx1"/>
                </a:solidFill>
              </a:defRPr>
            </a:lvl1pPr>
          </a:lstStyle>
          <a:p>
            <a:pPr>
              <a:defRPr/>
            </a:pPr>
            <a:fld id="{7710082C-6F32-4D50-8EB5-76169AF6582C}" type="datetime1">
              <a:rPr lang="en-US" smtClean="0">
                <a:solidFill>
                  <a:prstClr val="black"/>
                </a:solidFill>
              </a:rPr>
              <a:t>10/2/2014</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1C1EBE-43A7-469D-89B0-AB7B8C03D6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5615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lvl1pPr>
              <a:defRPr sz="4000" b="1">
                <a:solidFill>
                  <a:srgbClr val="441A66"/>
                </a:solidFill>
                <a:latin typeface="Myriad Pro"/>
                <a:cs typeface="Myriad Pro"/>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lstStyle>
            <a:lvl1pPr>
              <a:defRPr>
                <a:latin typeface="Myriad Pro"/>
                <a:cs typeface="Myriad Pro"/>
              </a:defRPr>
            </a:lvl1pPr>
            <a:lvl2pPr>
              <a:defRPr>
                <a:latin typeface="Myriad Pro"/>
                <a:cs typeface="Myriad Pro"/>
              </a:defRPr>
            </a:lvl2pPr>
            <a:lvl3pPr>
              <a:defRPr>
                <a:latin typeface="Myriad Pro"/>
                <a:cs typeface="Myriad Pro"/>
              </a:defRPr>
            </a:lvl3pPr>
            <a:lvl4pPr>
              <a:defRPr>
                <a:latin typeface="Myriad Pro"/>
                <a:cs typeface="Myriad Pro"/>
              </a:defRPr>
            </a:lvl4pPr>
            <a:lvl5pPr>
              <a:defRPr>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baseline="0">
                <a:solidFill>
                  <a:schemeClr val="tx1"/>
                </a:solidFill>
              </a:defRPr>
            </a:lvl1pPr>
          </a:lstStyle>
          <a:p>
            <a:pPr>
              <a:defRPr/>
            </a:pPr>
            <a:fld id="{4D5838F2-8681-4C52-8294-7E46D7B12496}" type="datetime1">
              <a:rPr lang="en-US" smtClean="0">
                <a:solidFill>
                  <a:prstClr val="black"/>
                </a:solidFill>
              </a:rPr>
              <a:t>10/2/2014</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D0A244-7F55-47BA-8B7A-949168932C6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6903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yriad Pro"/>
                <a:cs typeface="Myriad Pro"/>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01265F-FE1D-41B9-86DF-1B3BFC35FBD8}" type="datetime1">
              <a:rPr lang="en-US" smtClean="0">
                <a:solidFill>
                  <a:prstClr val="black">
                    <a:tint val="75000"/>
                  </a:prstClr>
                </a:solidFill>
              </a:rPr>
              <a:t>10/2/2014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AAD9D5-CBD0-4062-AB0A-DC3A4C595B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147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B72438-1AF6-4F21-AF3E-2179FF3C7A5D}" type="datetime1">
              <a:rPr lang="en-US" smtClean="0">
                <a:solidFill>
                  <a:prstClr val="black">
                    <a:tint val="75000"/>
                  </a:prstClr>
                </a:solidFill>
              </a:rPr>
              <a:t>10/2/2014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1468242-772D-4166-93F5-0D34127B64D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5978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A9CF29-2EE3-4DED-8E05-33821F2B0CE0}" type="datetime1">
              <a:rPr lang="en-US" smtClean="0">
                <a:solidFill>
                  <a:prstClr val="black">
                    <a:tint val="75000"/>
                  </a:prstClr>
                </a:solidFill>
              </a:rPr>
              <a:t>10/2/2014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2983013-642E-4BFE-8C7D-CEABB7B3B7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930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b="1">
                <a:solidFill>
                  <a:srgbClr val="441A66"/>
                </a:solidFill>
                <a:latin typeface="Myriad Pro"/>
                <a:cs typeface="Myriad Pro"/>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yriad Pro"/>
                <a:cs typeface="Myriad Pro"/>
              </a:defRPr>
            </a:lvl1pPr>
            <a:lvl2pPr>
              <a:defRPr>
                <a:latin typeface="Myriad Pro"/>
                <a:cs typeface="Myriad Pro"/>
              </a:defRPr>
            </a:lvl2pPr>
            <a:lvl3pPr>
              <a:defRPr>
                <a:latin typeface="Myriad Pro"/>
                <a:cs typeface="Myriad Pro"/>
              </a:defRPr>
            </a:lvl3pPr>
            <a:lvl4pPr>
              <a:defRPr>
                <a:latin typeface="Myriad Pro"/>
                <a:cs typeface="Myriad Pro"/>
              </a:defRPr>
            </a:lvl4pPr>
            <a:lvl5pPr>
              <a:defRPr>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baseline="0">
                <a:solidFill>
                  <a:schemeClr val="tx1"/>
                </a:solidFill>
              </a:defRPr>
            </a:lvl1pPr>
          </a:lstStyle>
          <a:p>
            <a:fld id="{9A350CA8-4E64-4325-87D5-ECE37DC6C60E}" type="datetime1">
              <a:rPr lang="en-US" smtClean="0"/>
              <a:t>10/2/2014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3289251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DDD480-07FF-4EC1-A559-AFBCAEC9C256}" type="datetime1">
              <a:rPr lang="en-US" smtClean="0">
                <a:solidFill>
                  <a:prstClr val="black">
                    <a:tint val="75000"/>
                  </a:prstClr>
                </a:solidFill>
              </a:rPr>
              <a:t>10/2/2014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A166D68-FB41-4658-B7A6-F54EF8D26B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5004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F211ED-F284-4434-A621-E54797CA20E2}" type="datetime1">
              <a:rPr lang="en-US" smtClean="0">
                <a:solidFill>
                  <a:prstClr val="black">
                    <a:tint val="75000"/>
                  </a:prstClr>
                </a:solidFill>
              </a:rPr>
              <a:t>10/2/2014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EA23DED-3C4A-4F13-8603-C67614D61C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3713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DF9BC4-C4A8-4E87-B6C7-43CB0F8F819D}" type="datetime1">
              <a:rPr lang="en-US" smtClean="0">
                <a:solidFill>
                  <a:prstClr val="black">
                    <a:tint val="75000"/>
                  </a:prstClr>
                </a:solidFill>
              </a:rPr>
              <a:t>10/2/2014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4158E2B-3CE4-43FE-8A58-46AAAFBEE9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6101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C67372-D701-482F-B511-0952C2845ED1}" type="datetime1">
              <a:rPr lang="en-US" smtClean="0">
                <a:solidFill>
                  <a:prstClr val="black">
                    <a:tint val="75000"/>
                  </a:prstClr>
                </a:solidFill>
              </a:rPr>
              <a:t>10/2/2014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8E758E-0645-4C1C-9B38-073ABA824C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8325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2DF70D-7B2D-4E45-941F-6D1F04C2D8C8}" type="datetime1">
              <a:rPr lang="en-US" smtClean="0">
                <a:solidFill>
                  <a:prstClr val="black">
                    <a:tint val="75000"/>
                  </a:prstClr>
                </a:solidFill>
              </a:rPr>
              <a:t>10/2/2014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DBDF9A-1CB3-4C0D-8DA7-5AC6035E91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010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B86CFA-98D5-4F2A-97C2-22D6C63F9DEA}" type="datetime1">
              <a:rPr lang="en-US" smtClean="0">
                <a:solidFill>
                  <a:prstClr val="black">
                    <a:tint val="75000"/>
                  </a:prstClr>
                </a:solidFill>
              </a:rPr>
              <a:t>10/2/2014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68EBBA-90D4-4C31-8E70-D58FA6D826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535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lvl1pPr>
              <a:defRPr sz="4000" b="1">
                <a:solidFill>
                  <a:srgbClr val="441A66"/>
                </a:solidFill>
                <a:latin typeface="Myriad Pro"/>
                <a:cs typeface="Myriad Pro"/>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lstStyle>
            <a:lvl1pPr>
              <a:defRPr>
                <a:latin typeface="Myriad Pro"/>
                <a:cs typeface="Myriad Pro"/>
              </a:defRPr>
            </a:lvl1pPr>
            <a:lvl2pPr>
              <a:defRPr>
                <a:latin typeface="Myriad Pro"/>
                <a:cs typeface="Myriad Pro"/>
              </a:defRPr>
            </a:lvl2pPr>
            <a:lvl3pPr>
              <a:defRPr>
                <a:latin typeface="Myriad Pro"/>
                <a:cs typeface="Myriad Pro"/>
              </a:defRPr>
            </a:lvl3pPr>
            <a:lvl4pPr>
              <a:defRPr>
                <a:latin typeface="Myriad Pro"/>
                <a:cs typeface="Myriad Pro"/>
              </a:defRPr>
            </a:lvl4pPr>
            <a:lvl5pPr>
              <a:defRPr>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baseline="0">
                <a:solidFill>
                  <a:schemeClr val="tx1"/>
                </a:solidFill>
              </a:defRPr>
            </a:lvl1pPr>
          </a:lstStyle>
          <a:p>
            <a:fld id="{768B6E11-F6AA-4235-BB81-7BE413B88C49}" type="datetime1">
              <a:rPr lang="en-US" smtClean="0"/>
              <a:t>10/2/2014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3364914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yriad Pro"/>
                <a:cs typeface="Myriad Pro"/>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58C4A53-840D-4742-B97D-D61BFA4D519A}" type="datetime1">
              <a:rPr lang="en-US" smtClean="0"/>
              <a:t>10/2/2014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31616150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DFC793-9D43-461F-86D1-1137DBBF6205}" type="datetime1">
              <a:rPr lang="en-US" smtClean="0"/>
              <a:t>10/2/2014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122724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6ECE9-12EE-4CF6-864D-7D553E749BF7}" type="datetime1">
              <a:rPr lang="en-US" smtClean="0"/>
              <a:t>10/2/2014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117341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D09D1-928B-434E-AB0A-8663C59F3F22}" type="datetime1">
              <a:rPr lang="en-US" smtClean="0"/>
              <a:t>10/2/2014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27335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3CB37-29B0-4C73-9A62-C35B29590F34}" type="datetime1">
              <a:rPr lang="en-US" smtClean="0"/>
              <a:t>10/2/2014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166564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AFAB0-5EF8-448F-BC91-97D6472C5C26}" type="datetime1">
              <a:rPr lang="en-US" smtClean="0"/>
              <a:t>10/2/2014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367244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0" y="64008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E6F2C-2DF7-4829-9F92-67AEBC112B28}" type="datetime1">
              <a:rPr lang="en-US" smtClean="0"/>
              <a:t>10/2/2014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2400" y="6248400"/>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973EB-D5A4-47E2-A86F-3EDDCF3C1C2D}" type="slidenum">
              <a:rPr lang="en-US" smtClean="0"/>
              <a:pPr/>
              <a:t>‹#›</a:t>
            </a:fld>
            <a:endParaRPr lang="en-US" dirty="0"/>
          </a:p>
        </p:txBody>
      </p:sp>
    </p:spTree>
    <p:extLst>
      <p:ext uri="{BB962C8B-B14F-4D97-AF65-F5344CB8AC3E}">
        <p14:creationId xmlns:p14="http://schemas.microsoft.com/office/powerpoint/2010/main" val="3355469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457200" rtl="0" eaLnBrk="1" latinLnBrk="0" hangingPunct="1">
        <a:spcBef>
          <a:spcPct val="0"/>
        </a:spcBef>
        <a:buNone/>
        <a:defRPr sz="4400" b="1" kern="1200">
          <a:solidFill>
            <a:srgbClr val="441A66"/>
          </a:solidFill>
          <a:latin typeface="Myriad Pro"/>
          <a:ea typeface="+mj-ea"/>
          <a:cs typeface="Myriad Pro"/>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C757221-348A-4470-9EEE-51D4EE0E312B}" type="datetime1">
              <a:rPr lang="en-US" smtClean="0">
                <a:solidFill>
                  <a:prstClr val="black">
                    <a:tint val="75000"/>
                  </a:prstClr>
                </a:solidFill>
              </a:rPr>
              <a:t>10/2/2014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89C9604-F48D-4626-A7BE-A17A2349B2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71171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457200" rtl="0" eaLnBrk="0" fontAlgn="base" hangingPunct="0">
        <a:spcBef>
          <a:spcPct val="0"/>
        </a:spcBef>
        <a:spcAft>
          <a:spcPct val="0"/>
        </a:spcAft>
        <a:defRPr sz="4400" b="1" kern="1200">
          <a:solidFill>
            <a:srgbClr val="441A66"/>
          </a:solidFill>
          <a:latin typeface="Myriad Pro"/>
          <a:ea typeface="Myriad Pro" pitchFamily="34" charset="0"/>
          <a:cs typeface="Myriad Pro"/>
        </a:defRPr>
      </a:lvl1pPr>
      <a:lvl2pPr algn="ctr" defTabSz="457200" rtl="0" eaLnBrk="0" fontAlgn="base" hangingPunct="0">
        <a:spcBef>
          <a:spcPct val="0"/>
        </a:spcBef>
        <a:spcAft>
          <a:spcPct val="0"/>
        </a:spcAft>
        <a:defRPr sz="4400" b="1">
          <a:solidFill>
            <a:srgbClr val="441A66"/>
          </a:solidFill>
          <a:latin typeface="Myriad Pro" pitchFamily="34" charset="0"/>
          <a:ea typeface="Myriad Pro" pitchFamily="34" charset="0"/>
          <a:cs typeface="Myriad Pro" pitchFamily="34" charset="0"/>
        </a:defRPr>
      </a:lvl2pPr>
      <a:lvl3pPr algn="ctr" defTabSz="457200" rtl="0" eaLnBrk="0" fontAlgn="base" hangingPunct="0">
        <a:spcBef>
          <a:spcPct val="0"/>
        </a:spcBef>
        <a:spcAft>
          <a:spcPct val="0"/>
        </a:spcAft>
        <a:defRPr sz="4400" b="1">
          <a:solidFill>
            <a:srgbClr val="441A66"/>
          </a:solidFill>
          <a:latin typeface="Myriad Pro" pitchFamily="34" charset="0"/>
          <a:ea typeface="Myriad Pro" pitchFamily="34" charset="0"/>
          <a:cs typeface="Myriad Pro" pitchFamily="34" charset="0"/>
        </a:defRPr>
      </a:lvl3pPr>
      <a:lvl4pPr algn="ctr" defTabSz="457200" rtl="0" eaLnBrk="0" fontAlgn="base" hangingPunct="0">
        <a:spcBef>
          <a:spcPct val="0"/>
        </a:spcBef>
        <a:spcAft>
          <a:spcPct val="0"/>
        </a:spcAft>
        <a:defRPr sz="4400" b="1">
          <a:solidFill>
            <a:srgbClr val="441A66"/>
          </a:solidFill>
          <a:latin typeface="Myriad Pro" pitchFamily="34" charset="0"/>
          <a:ea typeface="Myriad Pro" pitchFamily="34" charset="0"/>
          <a:cs typeface="Myriad Pro" pitchFamily="34" charset="0"/>
        </a:defRPr>
      </a:lvl4pPr>
      <a:lvl5pPr algn="ctr" defTabSz="457200" rtl="0" eaLnBrk="0" fontAlgn="base" hangingPunct="0">
        <a:spcBef>
          <a:spcPct val="0"/>
        </a:spcBef>
        <a:spcAft>
          <a:spcPct val="0"/>
        </a:spcAft>
        <a:defRPr sz="4400" b="1">
          <a:solidFill>
            <a:srgbClr val="441A66"/>
          </a:solidFill>
          <a:latin typeface="Myriad Pro" pitchFamily="34" charset="0"/>
          <a:ea typeface="Myriad Pro" pitchFamily="34" charset="0"/>
          <a:cs typeface="Myriad Pro" pitchFamily="34" charset="0"/>
        </a:defRPr>
      </a:lvl5pPr>
      <a:lvl6pPr marL="457200" algn="ctr" defTabSz="457200" rtl="0" fontAlgn="base">
        <a:spcBef>
          <a:spcPct val="0"/>
        </a:spcBef>
        <a:spcAft>
          <a:spcPct val="0"/>
        </a:spcAft>
        <a:defRPr sz="4400" b="1">
          <a:solidFill>
            <a:srgbClr val="441A66"/>
          </a:solidFill>
          <a:latin typeface="Myriad Pro" pitchFamily="34" charset="0"/>
          <a:ea typeface="Myriad Pro" pitchFamily="34" charset="0"/>
          <a:cs typeface="Myriad Pro" pitchFamily="34" charset="0"/>
        </a:defRPr>
      </a:lvl6pPr>
      <a:lvl7pPr marL="914400" algn="ctr" defTabSz="457200" rtl="0" fontAlgn="base">
        <a:spcBef>
          <a:spcPct val="0"/>
        </a:spcBef>
        <a:spcAft>
          <a:spcPct val="0"/>
        </a:spcAft>
        <a:defRPr sz="4400" b="1">
          <a:solidFill>
            <a:srgbClr val="441A66"/>
          </a:solidFill>
          <a:latin typeface="Myriad Pro" pitchFamily="34" charset="0"/>
          <a:ea typeface="Myriad Pro" pitchFamily="34" charset="0"/>
          <a:cs typeface="Myriad Pro" pitchFamily="34" charset="0"/>
        </a:defRPr>
      </a:lvl7pPr>
      <a:lvl8pPr marL="1371600" algn="ctr" defTabSz="457200" rtl="0" fontAlgn="base">
        <a:spcBef>
          <a:spcPct val="0"/>
        </a:spcBef>
        <a:spcAft>
          <a:spcPct val="0"/>
        </a:spcAft>
        <a:defRPr sz="4400" b="1">
          <a:solidFill>
            <a:srgbClr val="441A66"/>
          </a:solidFill>
          <a:latin typeface="Myriad Pro" pitchFamily="34" charset="0"/>
          <a:ea typeface="Myriad Pro" pitchFamily="34" charset="0"/>
          <a:cs typeface="Myriad Pro" pitchFamily="34" charset="0"/>
        </a:defRPr>
      </a:lvl8pPr>
      <a:lvl9pPr marL="1828800" algn="ctr" defTabSz="457200" rtl="0" fontAlgn="base">
        <a:spcBef>
          <a:spcPct val="0"/>
        </a:spcBef>
        <a:spcAft>
          <a:spcPct val="0"/>
        </a:spcAft>
        <a:defRPr sz="4400" b="1">
          <a:solidFill>
            <a:srgbClr val="441A66"/>
          </a:solidFill>
          <a:latin typeface="Myriad Pro" pitchFamily="34" charset="0"/>
          <a:ea typeface="Myriad Pro" pitchFamily="34" charset="0"/>
          <a:cs typeface="Myriad Pro"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yriad Pro"/>
          <a:ea typeface="Myriad Pro" pitchFamily="34" charset="0"/>
          <a:cs typeface="Myriad Pro"/>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yriad Pro"/>
          <a:ea typeface="Myriad Pro" pitchFamily="34" charset="0"/>
          <a:cs typeface="Myriad Pro"/>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yriad Pro"/>
          <a:ea typeface="Myriad Pro" pitchFamily="34" charset="0"/>
          <a:cs typeface="Myriad Pro"/>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Myriad Pro" pitchFamily="34" charset="0"/>
          <a:cs typeface="Myriad Pro"/>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Myriad Pro" pitchFamily="34" charset="0"/>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www.mass.gov/masshealth/onecar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mass.gov/masshealth/onecare/learnin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onecarelearning.ehs.state.ma.us/mod/lesson/view.php?id=104"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mailto:learning.onecare@umassmed.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White rounded rectangle with text."/>
          <p:cNvSpPr/>
          <p:nvPr/>
        </p:nvSpPr>
        <p:spPr>
          <a:xfrm>
            <a:off x="1071563" y="857250"/>
            <a:ext cx="7248526" cy="4248150"/>
          </a:xfrm>
          <a:prstGeom prst="roundRect">
            <a:avLst/>
          </a:prstGeom>
          <a:solidFill>
            <a:schemeClr val="bg1"/>
          </a:soli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63399"/>
              </a:solidFill>
            </a:endParaRPr>
          </a:p>
        </p:txBody>
      </p:sp>
      <p:pic>
        <p:nvPicPr>
          <p:cNvPr id="3" name="Picture 2" descr="One Car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7212" y="1143000"/>
            <a:ext cx="3303588"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ctrTitle"/>
          </p:nvPr>
        </p:nvSpPr>
        <p:spPr>
          <a:xfrm>
            <a:off x="1071562" y="3254375"/>
            <a:ext cx="7248527" cy="1470025"/>
          </a:xfrm>
        </p:spPr>
        <p:txBody>
          <a:bodyPr>
            <a:noAutofit/>
          </a:bodyPr>
          <a:lstStyle/>
          <a:p>
            <a:r>
              <a:rPr lang="en-US" sz="4000" dirty="0" smtClean="0">
                <a:solidFill>
                  <a:schemeClr val="tx1">
                    <a:lumMod val="75000"/>
                    <a:lumOff val="25000"/>
                  </a:schemeClr>
                </a:solidFill>
              </a:rPr>
              <a:t>The LTS Coordinator: </a:t>
            </a:r>
            <a:br>
              <a:rPr lang="en-US" sz="4000" dirty="0" smtClean="0">
                <a:solidFill>
                  <a:schemeClr val="tx1">
                    <a:lumMod val="75000"/>
                    <a:lumOff val="25000"/>
                  </a:schemeClr>
                </a:solidFill>
              </a:rPr>
            </a:br>
            <a:r>
              <a:rPr lang="en-US" sz="4000" dirty="0" smtClean="0">
                <a:solidFill>
                  <a:schemeClr val="tx1">
                    <a:lumMod val="75000"/>
                    <a:lumOff val="25000"/>
                  </a:schemeClr>
                </a:solidFill>
              </a:rPr>
              <a:t>Role and Benefits for </a:t>
            </a:r>
            <a:br>
              <a:rPr lang="en-US" sz="4000" dirty="0" smtClean="0">
                <a:solidFill>
                  <a:schemeClr val="tx1">
                    <a:lumMod val="75000"/>
                    <a:lumOff val="25000"/>
                  </a:schemeClr>
                </a:solidFill>
              </a:rPr>
            </a:br>
            <a:r>
              <a:rPr lang="en-US" sz="4000" dirty="0" smtClean="0">
                <a:solidFill>
                  <a:schemeClr val="tx1">
                    <a:lumMod val="75000"/>
                    <a:lumOff val="25000"/>
                  </a:schemeClr>
                </a:solidFill>
              </a:rPr>
              <a:t>One Care Enrollees</a:t>
            </a:r>
            <a:endParaRPr lang="en-US" sz="4000" dirty="0">
              <a:solidFill>
                <a:schemeClr val="tx1">
                  <a:lumMod val="75000"/>
                  <a:lumOff val="25000"/>
                </a:schemeClr>
              </a:solidFill>
            </a:endParaRPr>
          </a:p>
        </p:txBody>
      </p:sp>
      <p:sp>
        <p:nvSpPr>
          <p:cNvPr id="9" name="Slide Number Placeholder 8"/>
          <p:cNvSpPr>
            <a:spLocks noGrp="1"/>
          </p:cNvSpPr>
          <p:nvPr>
            <p:ph type="sldNum" sz="quarter" idx="12"/>
          </p:nvPr>
        </p:nvSpPr>
        <p:spPr/>
        <p:txBody>
          <a:bodyPr/>
          <a:lstStyle/>
          <a:p>
            <a:fld id="{1CA973EB-D5A4-47E2-A86F-3EDDCF3C1C2D}" type="slidenum">
              <a:rPr lang="en-US" smtClean="0"/>
              <a:pPr/>
              <a:t>1</a:t>
            </a:fld>
            <a:endParaRPr lang="en-US" dirty="0"/>
          </a:p>
        </p:txBody>
      </p:sp>
    </p:spTree>
    <p:extLst>
      <p:ext uri="{BB962C8B-B14F-4D97-AF65-F5344CB8AC3E}">
        <p14:creationId xmlns:p14="http://schemas.microsoft.com/office/powerpoint/2010/main" val="4285341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38113" y="152400"/>
            <a:ext cx="8828087" cy="1143000"/>
          </a:xfrm>
        </p:spPr>
        <p:txBody>
          <a:bodyPr>
            <a:normAutofit fontScale="90000"/>
          </a:bodyPr>
          <a:lstStyle/>
          <a:p>
            <a:pPr eaLnBrk="1" hangingPunct="1"/>
            <a:r>
              <a:rPr lang="en-US" altLang="en-US" sz="3800" dirty="0" smtClean="0">
                <a:latin typeface="Myriad Pro" pitchFamily="34" charset="0"/>
                <a:cs typeface="Myriad Pro" pitchFamily="34" charset="0"/>
              </a:rPr>
              <a:t>Long-Term Services &amp; Supports Coordinator</a:t>
            </a:r>
          </a:p>
        </p:txBody>
      </p:sp>
      <p:sp>
        <p:nvSpPr>
          <p:cNvPr id="4" name="Oval 3" descr="LTS Coordinator in purple rectangle " title="LTS Coordinator"/>
          <p:cNvSpPr/>
          <p:nvPr/>
        </p:nvSpPr>
        <p:spPr>
          <a:xfrm>
            <a:off x="7696200" y="1600200"/>
            <a:ext cx="1371600" cy="4039412"/>
          </a:xfrm>
          <a:prstGeom prst="roundRect">
            <a:avLst/>
          </a:prstGeom>
          <a:solidFill>
            <a:schemeClr val="bg1"/>
          </a:solidFill>
          <a:ln w="38100">
            <a:solidFill>
              <a:srgbClr val="7F5BA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130" name="TextBox 10"/>
          <p:cNvSpPr txBox="1">
            <a:spLocks noChangeArrowheads="1"/>
          </p:cNvSpPr>
          <p:nvPr/>
        </p:nvSpPr>
        <p:spPr bwMode="auto">
          <a:xfrm>
            <a:off x="7587457" y="4684341"/>
            <a:ext cx="15565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Myriad Pro" pitchFamily="34" charset="0"/>
                <a:ea typeface="Myriad Pro" pitchFamily="34" charset="0"/>
                <a:cs typeface="Myriad Pro" pitchFamily="34" charset="0"/>
              </a:defRPr>
            </a:lvl1pPr>
            <a:lvl2pPr marL="742950" indent="-285750" eaLnBrk="0" hangingPunct="0">
              <a:spcBef>
                <a:spcPct val="20000"/>
              </a:spcBef>
              <a:buFont typeface="Arial" charset="0"/>
              <a:buChar char="–"/>
              <a:defRPr sz="2800">
                <a:solidFill>
                  <a:schemeClr val="tx1"/>
                </a:solidFill>
                <a:latin typeface="Myriad Pro" pitchFamily="34" charset="0"/>
                <a:ea typeface="Myriad Pro" pitchFamily="34" charset="0"/>
                <a:cs typeface="Myriad Pro" pitchFamily="34" charset="0"/>
              </a:defRPr>
            </a:lvl2pPr>
            <a:lvl3pPr marL="1143000" indent="-228600" eaLnBrk="0" hangingPunct="0">
              <a:spcBef>
                <a:spcPct val="20000"/>
              </a:spcBef>
              <a:buFont typeface="Arial" charset="0"/>
              <a:buChar char="•"/>
              <a:defRPr sz="2400">
                <a:solidFill>
                  <a:schemeClr val="tx1"/>
                </a:solidFill>
                <a:latin typeface="Myriad Pro" pitchFamily="34" charset="0"/>
                <a:ea typeface="Myriad Pro" pitchFamily="34" charset="0"/>
                <a:cs typeface="Myriad Pro" pitchFamily="34" charset="0"/>
              </a:defRPr>
            </a:lvl3pPr>
            <a:lvl4pPr marL="1600200" indent="-228600" eaLnBrk="0" hangingPunct="0">
              <a:spcBef>
                <a:spcPct val="20000"/>
              </a:spcBef>
              <a:buFont typeface="Arial" charset="0"/>
              <a:buChar char="–"/>
              <a:defRPr sz="2000">
                <a:solidFill>
                  <a:schemeClr val="tx1"/>
                </a:solidFill>
                <a:latin typeface="Myriad Pro" pitchFamily="34" charset="0"/>
                <a:ea typeface="Myriad Pro" pitchFamily="34" charset="0"/>
                <a:cs typeface="Myriad Pro" pitchFamily="34" charset="0"/>
              </a:defRPr>
            </a:lvl4pPr>
            <a:lvl5pPr marL="2057400" indent="-228600" eaLnBrk="0" hangingPunct="0">
              <a:spcBef>
                <a:spcPct val="20000"/>
              </a:spcBef>
              <a:buFont typeface="Arial" charset="0"/>
              <a:buChar char="»"/>
              <a:defRPr sz="2000">
                <a:solidFill>
                  <a:schemeClr val="tx1"/>
                </a:solidFill>
                <a:latin typeface="Myriad Pro" pitchFamily="34" charset="0"/>
                <a:ea typeface="Myriad Pro" pitchFamily="34" charset="0"/>
                <a:cs typeface="Myriad Pro"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9pPr>
          </a:lstStyle>
          <a:p>
            <a:pPr algn="ctr" eaLnBrk="1" fontAlgn="base" hangingPunct="1">
              <a:spcBef>
                <a:spcPct val="0"/>
              </a:spcBef>
              <a:spcAft>
                <a:spcPct val="0"/>
              </a:spcAft>
              <a:buFontTx/>
              <a:buNone/>
            </a:pPr>
            <a:r>
              <a:rPr lang="en-US" altLang="en-US" sz="2000" dirty="0" smtClean="0">
                <a:solidFill>
                  <a:prstClr val="black"/>
                </a:solidFill>
                <a:latin typeface="Calibri" pitchFamily="34" charset="0"/>
                <a:cs typeface="Arial" charset="0"/>
              </a:rPr>
              <a:t>LTS</a:t>
            </a:r>
          </a:p>
          <a:p>
            <a:pPr algn="ctr" eaLnBrk="1" fontAlgn="base" hangingPunct="1">
              <a:spcBef>
                <a:spcPct val="0"/>
              </a:spcBef>
              <a:spcAft>
                <a:spcPct val="0"/>
              </a:spcAft>
              <a:buFontTx/>
              <a:buNone/>
            </a:pPr>
            <a:r>
              <a:rPr lang="en-US" altLang="en-US" sz="2000" dirty="0" smtClean="0">
                <a:solidFill>
                  <a:prstClr val="black"/>
                </a:solidFill>
                <a:latin typeface="Calibri" pitchFamily="34" charset="0"/>
                <a:cs typeface="Arial" charset="0"/>
              </a:rPr>
              <a:t>Coordinator</a:t>
            </a:r>
          </a:p>
        </p:txBody>
      </p:sp>
      <p:pic>
        <p:nvPicPr>
          <p:cNvPr id="6146" name="Picture 2" descr="Six member care team. " title="Care Team"/>
          <p:cNvPicPr>
            <a:picLocks noChangeAspect="1" noChangeArrowheads="1"/>
          </p:cNvPicPr>
          <p:nvPr/>
        </p:nvPicPr>
        <p:blipFill>
          <a:blip r:embed="rId3"/>
          <a:srcRect/>
          <a:stretch>
            <a:fillRect/>
          </a:stretch>
        </p:blipFill>
        <p:spPr bwMode="auto">
          <a:xfrm>
            <a:off x="381000" y="1865739"/>
            <a:ext cx="8380680" cy="2706261"/>
          </a:xfrm>
          <a:prstGeom prst="rect">
            <a:avLst/>
          </a:prstGeom>
          <a:noFill/>
          <a:extLst>
            <a:ext uri="{909E8E84-426E-40DD-AFC4-6F175D3DCCD1}">
              <a14:hiddenFill xmlns:a14="http://schemas.microsoft.com/office/drawing/2010/main">
                <a:solidFill>
                  <a:srgbClr val="FFFFFF"/>
                </a:solidFill>
              </a14:hiddenFill>
            </a:ext>
          </a:extLst>
        </p:spPr>
      </p:pic>
      <p:sp>
        <p:nvSpPr>
          <p:cNvPr id="5125" name="TextBox 4"/>
          <p:cNvSpPr txBox="1">
            <a:spLocks noChangeArrowheads="1"/>
          </p:cNvSpPr>
          <p:nvPr/>
        </p:nvSpPr>
        <p:spPr bwMode="auto">
          <a:xfrm>
            <a:off x="0" y="4641761"/>
            <a:ext cx="14525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Myriad Pro" pitchFamily="34" charset="0"/>
                <a:ea typeface="Myriad Pro" pitchFamily="34" charset="0"/>
                <a:cs typeface="Myriad Pro" pitchFamily="34" charset="0"/>
              </a:defRPr>
            </a:lvl1pPr>
            <a:lvl2pPr marL="742950" indent="-285750" eaLnBrk="0" hangingPunct="0">
              <a:spcBef>
                <a:spcPct val="20000"/>
              </a:spcBef>
              <a:buFont typeface="Arial" charset="0"/>
              <a:buChar char="–"/>
              <a:defRPr sz="2800">
                <a:solidFill>
                  <a:schemeClr val="tx1"/>
                </a:solidFill>
                <a:latin typeface="Myriad Pro" pitchFamily="34" charset="0"/>
                <a:ea typeface="Myriad Pro" pitchFamily="34" charset="0"/>
                <a:cs typeface="Myriad Pro" pitchFamily="34" charset="0"/>
              </a:defRPr>
            </a:lvl2pPr>
            <a:lvl3pPr marL="1143000" indent="-228600" eaLnBrk="0" hangingPunct="0">
              <a:spcBef>
                <a:spcPct val="20000"/>
              </a:spcBef>
              <a:buFont typeface="Arial" charset="0"/>
              <a:buChar char="•"/>
              <a:defRPr sz="2400">
                <a:solidFill>
                  <a:schemeClr val="tx1"/>
                </a:solidFill>
                <a:latin typeface="Myriad Pro" pitchFamily="34" charset="0"/>
                <a:ea typeface="Myriad Pro" pitchFamily="34" charset="0"/>
                <a:cs typeface="Myriad Pro" pitchFamily="34" charset="0"/>
              </a:defRPr>
            </a:lvl3pPr>
            <a:lvl4pPr marL="1600200" indent="-228600" eaLnBrk="0" hangingPunct="0">
              <a:spcBef>
                <a:spcPct val="20000"/>
              </a:spcBef>
              <a:buFont typeface="Arial" charset="0"/>
              <a:buChar char="–"/>
              <a:defRPr sz="2000">
                <a:solidFill>
                  <a:schemeClr val="tx1"/>
                </a:solidFill>
                <a:latin typeface="Myriad Pro" pitchFamily="34" charset="0"/>
                <a:ea typeface="Myriad Pro" pitchFamily="34" charset="0"/>
                <a:cs typeface="Myriad Pro" pitchFamily="34" charset="0"/>
              </a:defRPr>
            </a:lvl4pPr>
            <a:lvl5pPr marL="2057400" indent="-228600" eaLnBrk="0" hangingPunct="0">
              <a:spcBef>
                <a:spcPct val="20000"/>
              </a:spcBef>
              <a:buFont typeface="Arial" charset="0"/>
              <a:buChar char="»"/>
              <a:defRPr sz="2000">
                <a:solidFill>
                  <a:schemeClr val="tx1"/>
                </a:solidFill>
                <a:latin typeface="Myriad Pro" pitchFamily="34" charset="0"/>
                <a:ea typeface="Myriad Pro" pitchFamily="34" charset="0"/>
                <a:cs typeface="Myriad Pro"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9pPr>
          </a:lstStyle>
          <a:p>
            <a:pPr algn="ctr" eaLnBrk="1" fontAlgn="base" hangingPunct="1">
              <a:spcBef>
                <a:spcPct val="0"/>
              </a:spcBef>
              <a:spcAft>
                <a:spcPct val="0"/>
              </a:spcAft>
              <a:buFontTx/>
              <a:buNone/>
            </a:pPr>
            <a:r>
              <a:rPr lang="en-US" altLang="en-US" sz="2000" dirty="0" smtClean="0">
                <a:solidFill>
                  <a:prstClr val="black"/>
                </a:solidFill>
                <a:latin typeface="Calibri" pitchFamily="34" charset="0"/>
                <a:cs typeface="Arial" charset="0"/>
              </a:rPr>
              <a:t>Care</a:t>
            </a:r>
          </a:p>
          <a:p>
            <a:pPr algn="ctr" eaLnBrk="1" fontAlgn="base" hangingPunct="1">
              <a:spcBef>
                <a:spcPct val="0"/>
              </a:spcBef>
              <a:spcAft>
                <a:spcPct val="0"/>
              </a:spcAft>
              <a:buFontTx/>
              <a:buNone/>
            </a:pPr>
            <a:r>
              <a:rPr lang="en-US" altLang="en-US" sz="2000" dirty="0" smtClean="0">
                <a:solidFill>
                  <a:prstClr val="black"/>
                </a:solidFill>
                <a:latin typeface="Calibri" pitchFamily="34" charset="0"/>
                <a:cs typeface="Arial" charset="0"/>
              </a:rPr>
              <a:t>Coordinator </a:t>
            </a:r>
          </a:p>
          <a:p>
            <a:pPr algn="ctr" eaLnBrk="1" fontAlgn="base" hangingPunct="1">
              <a:spcBef>
                <a:spcPct val="0"/>
              </a:spcBef>
              <a:spcAft>
                <a:spcPct val="0"/>
              </a:spcAft>
              <a:buFontTx/>
              <a:buNone/>
            </a:pPr>
            <a:endParaRPr lang="en-US" altLang="en-US" sz="2000" dirty="0" smtClean="0">
              <a:solidFill>
                <a:prstClr val="black"/>
              </a:solidFill>
              <a:latin typeface="Calibri" pitchFamily="34" charset="0"/>
              <a:cs typeface="Arial" charset="0"/>
            </a:endParaRPr>
          </a:p>
        </p:txBody>
      </p:sp>
      <p:sp>
        <p:nvSpPr>
          <p:cNvPr id="3" name="TextBox 2" descr="The six care team members surrounded by a blue circle. " title="Six Care Team members"/>
          <p:cNvSpPr txBox="1"/>
          <p:nvPr/>
        </p:nvSpPr>
        <p:spPr>
          <a:xfrm>
            <a:off x="1752600" y="4625887"/>
            <a:ext cx="1391402" cy="1015663"/>
          </a:xfrm>
          <a:prstGeom prst="rect">
            <a:avLst/>
          </a:prstGeom>
          <a:noFill/>
        </p:spPr>
        <p:txBody>
          <a:bodyPr wrap="square">
            <a:spAutoFit/>
          </a:bodyPr>
          <a:lstStyle>
            <a:defPPr>
              <a:defRPr lang="en-US"/>
            </a:defPPr>
            <a:lvl1pPr algn="ctr">
              <a:defRPr sz="1100"/>
            </a:lvl1pPr>
          </a:lstStyle>
          <a:p>
            <a:pPr>
              <a:defRPr/>
            </a:pPr>
            <a:r>
              <a:rPr lang="en-US" sz="2000" dirty="0" smtClean="0">
                <a:solidFill>
                  <a:prstClr val="black"/>
                </a:solidFill>
              </a:rPr>
              <a:t>Clinical Care</a:t>
            </a:r>
          </a:p>
          <a:p>
            <a:pPr>
              <a:defRPr/>
            </a:pPr>
            <a:r>
              <a:rPr lang="en-US" sz="2000" dirty="0" smtClean="0">
                <a:solidFill>
                  <a:prstClr val="black"/>
                </a:solidFill>
              </a:rPr>
              <a:t>Manager</a:t>
            </a:r>
            <a:endParaRPr lang="en-US" sz="2000" dirty="0">
              <a:solidFill>
                <a:prstClr val="black"/>
              </a:solidFill>
            </a:endParaRPr>
          </a:p>
        </p:txBody>
      </p:sp>
      <p:sp>
        <p:nvSpPr>
          <p:cNvPr id="41" name="TextBox 40" descr="The six care team members surrounded by a blue circle. " title="Six Care Team members"/>
          <p:cNvSpPr txBox="1"/>
          <p:nvPr/>
        </p:nvSpPr>
        <p:spPr>
          <a:xfrm>
            <a:off x="3505200" y="4756521"/>
            <a:ext cx="1070309" cy="400110"/>
          </a:xfrm>
          <a:prstGeom prst="rect">
            <a:avLst/>
          </a:prstGeom>
          <a:noFill/>
        </p:spPr>
        <p:txBody>
          <a:bodyPr wrap="square">
            <a:spAutoFit/>
          </a:bodyPr>
          <a:lstStyle/>
          <a:p>
            <a:pPr algn="ctr">
              <a:defRPr/>
            </a:pPr>
            <a:r>
              <a:rPr lang="en-US" sz="2000" dirty="0">
                <a:solidFill>
                  <a:prstClr val="black"/>
                </a:solidFill>
              </a:rPr>
              <a:t>Enrollee</a:t>
            </a:r>
          </a:p>
        </p:txBody>
      </p:sp>
      <p:sp>
        <p:nvSpPr>
          <p:cNvPr id="6" name="TextBox 5" descr="The six care team members surrounded by a blue circle. " title="Six Care Team members"/>
          <p:cNvSpPr txBox="1"/>
          <p:nvPr/>
        </p:nvSpPr>
        <p:spPr>
          <a:xfrm>
            <a:off x="5020594" y="4657636"/>
            <a:ext cx="1075406" cy="1015663"/>
          </a:xfrm>
          <a:prstGeom prst="rect">
            <a:avLst/>
          </a:prstGeom>
          <a:noFill/>
        </p:spPr>
        <p:txBody>
          <a:bodyPr wrap="square">
            <a:spAutoFit/>
          </a:bodyPr>
          <a:lstStyle/>
          <a:p>
            <a:pPr algn="ctr">
              <a:defRPr/>
            </a:pPr>
            <a:r>
              <a:rPr lang="en-US" sz="2000" dirty="0">
                <a:solidFill>
                  <a:prstClr val="black"/>
                </a:solidFill>
              </a:rPr>
              <a:t>Primary</a:t>
            </a:r>
          </a:p>
          <a:p>
            <a:pPr algn="ctr">
              <a:defRPr/>
            </a:pPr>
            <a:r>
              <a:rPr lang="en-US" sz="2000" dirty="0">
                <a:solidFill>
                  <a:prstClr val="black"/>
                </a:solidFill>
              </a:rPr>
              <a:t>Care</a:t>
            </a:r>
          </a:p>
          <a:p>
            <a:pPr algn="ctr">
              <a:defRPr/>
            </a:pPr>
            <a:r>
              <a:rPr lang="en-US" sz="2000" dirty="0">
                <a:solidFill>
                  <a:prstClr val="black"/>
                </a:solidFill>
              </a:rPr>
              <a:t>Provider</a:t>
            </a:r>
          </a:p>
        </p:txBody>
      </p:sp>
      <p:sp>
        <p:nvSpPr>
          <p:cNvPr id="5129" name="TextBox 6"/>
          <p:cNvSpPr txBox="1">
            <a:spLocks noChangeArrowheads="1"/>
          </p:cNvSpPr>
          <p:nvPr/>
        </p:nvSpPr>
        <p:spPr bwMode="auto">
          <a:xfrm>
            <a:off x="6348370" y="4644936"/>
            <a:ext cx="12716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Myriad Pro" pitchFamily="34" charset="0"/>
                <a:ea typeface="Myriad Pro" pitchFamily="34" charset="0"/>
                <a:cs typeface="Myriad Pro" pitchFamily="34" charset="0"/>
              </a:defRPr>
            </a:lvl1pPr>
            <a:lvl2pPr marL="742950" indent="-285750" eaLnBrk="0" hangingPunct="0">
              <a:spcBef>
                <a:spcPct val="20000"/>
              </a:spcBef>
              <a:buFont typeface="Arial" charset="0"/>
              <a:buChar char="–"/>
              <a:defRPr sz="2800">
                <a:solidFill>
                  <a:schemeClr val="tx1"/>
                </a:solidFill>
                <a:latin typeface="Myriad Pro" pitchFamily="34" charset="0"/>
                <a:ea typeface="Myriad Pro" pitchFamily="34" charset="0"/>
                <a:cs typeface="Myriad Pro" pitchFamily="34" charset="0"/>
              </a:defRPr>
            </a:lvl2pPr>
            <a:lvl3pPr marL="1143000" indent="-228600" eaLnBrk="0" hangingPunct="0">
              <a:spcBef>
                <a:spcPct val="20000"/>
              </a:spcBef>
              <a:buFont typeface="Arial" charset="0"/>
              <a:buChar char="•"/>
              <a:defRPr sz="2400">
                <a:solidFill>
                  <a:schemeClr val="tx1"/>
                </a:solidFill>
                <a:latin typeface="Myriad Pro" pitchFamily="34" charset="0"/>
                <a:ea typeface="Myriad Pro" pitchFamily="34" charset="0"/>
                <a:cs typeface="Myriad Pro" pitchFamily="34" charset="0"/>
              </a:defRPr>
            </a:lvl3pPr>
            <a:lvl4pPr marL="1600200" indent="-228600" eaLnBrk="0" hangingPunct="0">
              <a:spcBef>
                <a:spcPct val="20000"/>
              </a:spcBef>
              <a:buFont typeface="Arial" charset="0"/>
              <a:buChar char="–"/>
              <a:defRPr sz="2000">
                <a:solidFill>
                  <a:schemeClr val="tx1"/>
                </a:solidFill>
                <a:latin typeface="Myriad Pro" pitchFamily="34" charset="0"/>
                <a:ea typeface="Myriad Pro" pitchFamily="34" charset="0"/>
                <a:cs typeface="Myriad Pro" pitchFamily="34" charset="0"/>
              </a:defRPr>
            </a:lvl4pPr>
            <a:lvl5pPr marL="2057400" indent="-228600" eaLnBrk="0" hangingPunct="0">
              <a:spcBef>
                <a:spcPct val="20000"/>
              </a:spcBef>
              <a:buFont typeface="Arial" charset="0"/>
              <a:buChar char="»"/>
              <a:defRPr sz="2000">
                <a:solidFill>
                  <a:schemeClr val="tx1"/>
                </a:solidFill>
                <a:latin typeface="Myriad Pro" pitchFamily="34" charset="0"/>
                <a:ea typeface="Myriad Pro" pitchFamily="34" charset="0"/>
                <a:cs typeface="Myriad Pro"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9pPr>
          </a:lstStyle>
          <a:p>
            <a:pPr algn="ctr" eaLnBrk="1" fontAlgn="base" hangingPunct="1">
              <a:spcBef>
                <a:spcPct val="0"/>
              </a:spcBef>
              <a:spcAft>
                <a:spcPct val="0"/>
              </a:spcAft>
              <a:buFontTx/>
              <a:buNone/>
            </a:pPr>
            <a:r>
              <a:rPr lang="en-US" altLang="en-US" sz="2000" dirty="0" smtClean="0">
                <a:solidFill>
                  <a:prstClr val="black"/>
                </a:solidFill>
                <a:latin typeface="Calibri" pitchFamily="34" charset="0"/>
                <a:cs typeface="Arial" charset="0"/>
              </a:rPr>
              <a:t>Behavioral</a:t>
            </a:r>
          </a:p>
          <a:p>
            <a:pPr algn="ctr" eaLnBrk="1" fontAlgn="base" hangingPunct="1">
              <a:spcBef>
                <a:spcPct val="0"/>
              </a:spcBef>
              <a:spcAft>
                <a:spcPct val="0"/>
              </a:spcAft>
              <a:buFontTx/>
              <a:buNone/>
            </a:pPr>
            <a:r>
              <a:rPr lang="en-US" altLang="en-US" sz="2000" dirty="0" smtClean="0">
                <a:solidFill>
                  <a:prstClr val="black"/>
                </a:solidFill>
                <a:latin typeface="Calibri" pitchFamily="34" charset="0"/>
                <a:cs typeface="Arial" charset="0"/>
              </a:rPr>
              <a:t>Health </a:t>
            </a:r>
          </a:p>
          <a:p>
            <a:pPr algn="ctr" eaLnBrk="1" fontAlgn="base" hangingPunct="1">
              <a:spcBef>
                <a:spcPct val="0"/>
              </a:spcBef>
              <a:spcAft>
                <a:spcPct val="0"/>
              </a:spcAft>
              <a:buFontTx/>
              <a:buNone/>
            </a:pPr>
            <a:r>
              <a:rPr lang="en-US" altLang="en-US" sz="2000" dirty="0" smtClean="0">
                <a:solidFill>
                  <a:prstClr val="black"/>
                </a:solidFill>
                <a:latin typeface="Calibri" pitchFamily="34" charset="0"/>
                <a:cs typeface="Arial" charset="0"/>
              </a:rPr>
              <a:t>Provider</a:t>
            </a:r>
          </a:p>
        </p:txBody>
      </p:sp>
    </p:spTree>
    <p:extLst>
      <p:ext uri="{BB962C8B-B14F-4D97-AF65-F5344CB8AC3E}">
        <p14:creationId xmlns:p14="http://schemas.microsoft.com/office/powerpoint/2010/main" val="602463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Healey</a:t>
            </a:r>
            <a:endParaRPr lang="en-US" dirty="0"/>
          </a:p>
        </p:txBody>
      </p:sp>
      <p:sp>
        <p:nvSpPr>
          <p:cNvPr id="3" name="Text Placeholder 2"/>
          <p:cNvSpPr>
            <a:spLocks noGrp="1"/>
          </p:cNvSpPr>
          <p:nvPr>
            <p:ph type="body" idx="1"/>
          </p:nvPr>
        </p:nvSpPr>
        <p:spPr/>
        <p:txBody>
          <a:bodyPr/>
          <a:lstStyle/>
          <a:p>
            <a:r>
              <a:rPr lang="en-US" dirty="0" smtClean="0"/>
              <a:t>Background and Vision of the LTS Coordinator Role</a:t>
            </a:r>
            <a:endParaRPr lang="en-US" dirty="0"/>
          </a:p>
        </p:txBody>
      </p:sp>
      <p:sp>
        <p:nvSpPr>
          <p:cNvPr id="4" name="Slide Number Placeholder 3"/>
          <p:cNvSpPr>
            <a:spLocks noGrp="1"/>
          </p:cNvSpPr>
          <p:nvPr>
            <p:ph type="sldNum" sz="quarter" idx="12"/>
          </p:nvPr>
        </p:nvSpPr>
        <p:spPr/>
        <p:txBody>
          <a:bodyPr/>
          <a:lstStyle/>
          <a:p>
            <a:pPr>
              <a:defRPr/>
            </a:pPr>
            <a:fld id="{80AAD9D5-CBD0-4062-AB0A-DC3A4C595BCB}" type="slidenum">
              <a:rPr lang="en-US" smtClean="0">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3420847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39713" y="-114822"/>
            <a:ext cx="8828087" cy="1143000"/>
          </a:xfrm>
        </p:spPr>
        <p:txBody>
          <a:bodyPr>
            <a:normAutofit/>
          </a:bodyPr>
          <a:lstStyle/>
          <a:p>
            <a:pPr eaLnBrk="1" hangingPunct="1"/>
            <a:r>
              <a:rPr lang="en-US" altLang="en-US" sz="3800" dirty="0" smtClean="0">
                <a:latin typeface="Myriad Pro" pitchFamily="34" charset="0"/>
                <a:cs typeface="Myriad Pro" pitchFamily="34" charset="0"/>
              </a:rPr>
              <a:t>Development of the Role</a:t>
            </a:r>
          </a:p>
        </p:txBody>
      </p:sp>
      <p:pic>
        <p:nvPicPr>
          <p:cNvPr id="13" name="Picture 2" descr="LTS Coordinato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0" y="1181099"/>
            <a:ext cx="1561464" cy="40568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0"/>
          <p:cNvSpPr txBox="1">
            <a:spLocks noChangeArrowheads="1"/>
          </p:cNvSpPr>
          <p:nvPr/>
        </p:nvSpPr>
        <p:spPr bwMode="auto">
          <a:xfrm>
            <a:off x="6781800" y="5105400"/>
            <a:ext cx="15565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Myriad Pro" pitchFamily="34" charset="0"/>
                <a:ea typeface="Myriad Pro" pitchFamily="34" charset="0"/>
                <a:cs typeface="Myriad Pro" pitchFamily="34" charset="0"/>
              </a:defRPr>
            </a:lvl1pPr>
            <a:lvl2pPr marL="742950" indent="-285750" eaLnBrk="0" hangingPunct="0">
              <a:spcBef>
                <a:spcPct val="20000"/>
              </a:spcBef>
              <a:buFont typeface="Arial" charset="0"/>
              <a:buChar char="–"/>
              <a:defRPr sz="2800">
                <a:solidFill>
                  <a:schemeClr val="tx1"/>
                </a:solidFill>
                <a:latin typeface="Myriad Pro" pitchFamily="34" charset="0"/>
                <a:ea typeface="Myriad Pro" pitchFamily="34" charset="0"/>
                <a:cs typeface="Myriad Pro" pitchFamily="34" charset="0"/>
              </a:defRPr>
            </a:lvl2pPr>
            <a:lvl3pPr marL="1143000" indent="-228600" eaLnBrk="0" hangingPunct="0">
              <a:spcBef>
                <a:spcPct val="20000"/>
              </a:spcBef>
              <a:buFont typeface="Arial" charset="0"/>
              <a:buChar char="•"/>
              <a:defRPr sz="2400">
                <a:solidFill>
                  <a:schemeClr val="tx1"/>
                </a:solidFill>
                <a:latin typeface="Myriad Pro" pitchFamily="34" charset="0"/>
                <a:ea typeface="Myriad Pro" pitchFamily="34" charset="0"/>
                <a:cs typeface="Myriad Pro" pitchFamily="34" charset="0"/>
              </a:defRPr>
            </a:lvl3pPr>
            <a:lvl4pPr marL="1600200" indent="-228600" eaLnBrk="0" hangingPunct="0">
              <a:spcBef>
                <a:spcPct val="20000"/>
              </a:spcBef>
              <a:buFont typeface="Arial" charset="0"/>
              <a:buChar char="–"/>
              <a:defRPr sz="2000">
                <a:solidFill>
                  <a:schemeClr val="tx1"/>
                </a:solidFill>
                <a:latin typeface="Myriad Pro" pitchFamily="34" charset="0"/>
                <a:ea typeface="Myriad Pro" pitchFamily="34" charset="0"/>
                <a:cs typeface="Myriad Pro" pitchFamily="34" charset="0"/>
              </a:defRPr>
            </a:lvl4pPr>
            <a:lvl5pPr marL="2057400" indent="-228600" eaLnBrk="0" hangingPunct="0">
              <a:spcBef>
                <a:spcPct val="20000"/>
              </a:spcBef>
              <a:buFont typeface="Arial" charset="0"/>
              <a:buChar char="»"/>
              <a:defRPr sz="2000">
                <a:solidFill>
                  <a:schemeClr val="tx1"/>
                </a:solidFill>
                <a:latin typeface="Myriad Pro" pitchFamily="34" charset="0"/>
                <a:ea typeface="Myriad Pro" pitchFamily="34" charset="0"/>
                <a:cs typeface="Myriad Pro"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9pPr>
          </a:lstStyle>
          <a:p>
            <a:pPr algn="ctr" eaLnBrk="1" fontAlgn="base" hangingPunct="1">
              <a:spcBef>
                <a:spcPct val="0"/>
              </a:spcBef>
              <a:spcAft>
                <a:spcPct val="0"/>
              </a:spcAft>
              <a:buFontTx/>
              <a:buNone/>
            </a:pPr>
            <a:r>
              <a:rPr lang="en-US" altLang="en-US" sz="2000" dirty="0" smtClean="0">
                <a:solidFill>
                  <a:prstClr val="black"/>
                </a:solidFill>
                <a:latin typeface="Calibri" pitchFamily="34" charset="0"/>
                <a:cs typeface="Arial" charset="0"/>
              </a:rPr>
              <a:t>LTS</a:t>
            </a:r>
          </a:p>
          <a:p>
            <a:pPr algn="ctr" eaLnBrk="1" fontAlgn="base" hangingPunct="1">
              <a:spcBef>
                <a:spcPct val="0"/>
              </a:spcBef>
              <a:spcAft>
                <a:spcPct val="0"/>
              </a:spcAft>
              <a:buFontTx/>
              <a:buNone/>
            </a:pPr>
            <a:r>
              <a:rPr lang="en-US" altLang="en-US" sz="2000" dirty="0" smtClean="0">
                <a:solidFill>
                  <a:prstClr val="black"/>
                </a:solidFill>
                <a:latin typeface="Calibri" pitchFamily="34" charset="0"/>
                <a:cs typeface="Arial" charset="0"/>
              </a:rPr>
              <a:t>Coordinator</a:t>
            </a:r>
          </a:p>
        </p:txBody>
      </p:sp>
      <p:sp>
        <p:nvSpPr>
          <p:cNvPr id="2" name="Oval 1"/>
          <p:cNvSpPr/>
          <p:nvPr/>
        </p:nvSpPr>
        <p:spPr>
          <a:xfrm>
            <a:off x="1981200" y="893523"/>
            <a:ext cx="4038600" cy="14859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a:solidFill>
                  <a:schemeClr val="tx1"/>
                </a:solidFill>
              </a:rPr>
              <a:t>Collaborative </a:t>
            </a:r>
            <a:r>
              <a:rPr lang="en-US" sz="2200" dirty="0" smtClean="0">
                <a:solidFill>
                  <a:schemeClr val="tx1"/>
                </a:solidFill>
              </a:rPr>
              <a:t>Process with CMS and </a:t>
            </a:r>
          </a:p>
          <a:p>
            <a:pPr algn="ctr"/>
            <a:r>
              <a:rPr lang="en-US" sz="2200" dirty="0" smtClean="0">
                <a:solidFill>
                  <a:schemeClr val="tx1"/>
                </a:solidFill>
              </a:rPr>
              <a:t>One Care stakeholders</a:t>
            </a:r>
            <a:endParaRPr lang="en-US" sz="2200" dirty="0">
              <a:solidFill>
                <a:schemeClr val="tx1"/>
              </a:solidFill>
            </a:endParaRPr>
          </a:p>
        </p:txBody>
      </p:sp>
      <p:cxnSp>
        <p:nvCxnSpPr>
          <p:cNvPr id="9" name="Straight Connector 8" descr="line from collaborative process to LTS Coordinator"/>
          <p:cNvCxnSpPr/>
          <p:nvPr/>
        </p:nvCxnSpPr>
        <p:spPr>
          <a:xfrm>
            <a:off x="6016724" y="1923528"/>
            <a:ext cx="841276" cy="257175"/>
          </a:xfrm>
          <a:prstGeom prst="line">
            <a:avLst/>
          </a:prstGeom>
        </p:spPr>
        <p:style>
          <a:lnRef idx="2">
            <a:schemeClr val="dk1"/>
          </a:lnRef>
          <a:fillRef idx="0">
            <a:schemeClr val="dk1"/>
          </a:fillRef>
          <a:effectRef idx="1">
            <a:schemeClr val="dk1"/>
          </a:effectRef>
          <a:fontRef idx="minor">
            <a:schemeClr val="tx1"/>
          </a:fontRef>
        </p:style>
      </p:cxnSp>
      <p:sp>
        <p:nvSpPr>
          <p:cNvPr id="18" name="Oval 17"/>
          <p:cNvSpPr/>
          <p:nvPr/>
        </p:nvSpPr>
        <p:spPr>
          <a:xfrm>
            <a:off x="299358" y="2577193"/>
            <a:ext cx="4044042" cy="1398814"/>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solidFill>
                  <a:schemeClr val="tx1"/>
                </a:solidFill>
              </a:rPr>
              <a:t>Independent Living and Recovery Principles</a:t>
            </a:r>
            <a:endParaRPr lang="en-US" sz="2200" dirty="0">
              <a:solidFill>
                <a:schemeClr val="tx1"/>
              </a:solidFill>
            </a:endParaRPr>
          </a:p>
        </p:txBody>
      </p:sp>
      <p:cxnSp>
        <p:nvCxnSpPr>
          <p:cNvPr id="24" name="Straight Connector 23" descr="line from IL and Recovery to LTS Coordinator"/>
          <p:cNvCxnSpPr/>
          <p:nvPr/>
        </p:nvCxnSpPr>
        <p:spPr>
          <a:xfrm>
            <a:off x="4495800" y="3276600"/>
            <a:ext cx="2135138" cy="0"/>
          </a:xfrm>
          <a:prstGeom prst="line">
            <a:avLst/>
          </a:prstGeom>
        </p:spPr>
        <p:style>
          <a:lnRef idx="2">
            <a:schemeClr val="dk1"/>
          </a:lnRef>
          <a:fillRef idx="0">
            <a:schemeClr val="dk1"/>
          </a:fillRef>
          <a:effectRef idx="1">
            <a:schemeClr val="dk1"/>
          </a:effectRef>
          <a:fontRef idx="minor">
            <a:schemeClr val="tx1"/>
          </a:fontRef>
        </p:style>
      </p:cxnSp>
      <p:sp>
        <p:nvSpPr>
          <p:cNvPr id="19" name="Oval 18"/>
          <p:cNvSpPr/>
          <p:nvPr/>
        </p:nvSpPr>
        <p:spPr>
          <a:xfrm>
            <a:off x="2204358" y="4191000"/>
            <a:ext cx="4044042" cy="1398814"/>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solidFill>
                  <a:schemeClr val="tx1"/>
                </a:solidFill>
              </a:rPr>
              <a:t>To ensure integration of LTSS in person-centered care</a:t>
            </a:r>
            <a:endParaRPr lang="en-US" sz="2200" dirty="0">
              <a:solidFill>
                <a:schemeClr val="tx1"/>
              </a:solidFill>
            </a:endParaRPr>
          </a:p>
        </p:txBody>
      </p:sp>
      <p:cxnSp>
        <p:nvCxnSpPr>
          <p:cNvPr id="25" name="Straight Connector 24" descr="line from integration to LTS Coordinator"/>
          <p:cNvCxnSpPr/>
          <p:nvPr/>
        </p:nvCxnSpPr>
        <p:spPr>
          <a:xfrm flipV="1">
            <a:off x="6248400" y="4191000"/>
            <a:ext cx="765076" cy="45720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84900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152400"/>
            <a:ext cx="8229600" cy="1143000"/>
          </a:xfrm>
        </p:spPr>
        <p:txBody>
          <a:bodyPr>
            <a:normAutofit fontScale="90000"/>
          </a:bodyPr>
          <a:lstStyle/>
          <a:p>
            <a:r>
              <a:rPr lang="en-US" dirty="0" smtClean="0"/>
              <a:t>Long-Term Services &amp; Supports (LTSS)</a:t>
            </a:r>
            <a:endParaRPr lang="en-US" dirty="0"/>
          </a:p>
        </p:txBody>
      </p:sp>
      <p:sp>
        <p:nvSpPr>
          <p:cNvPr id="16" name="Content Placeholder 15"/>
          <p:cNvSpPr>
            <a:spLocks noGrp="1"/>
          </p:cNvSpPr>
          <p:nvPr>
            <p:ph sz="half" idx="2"/>
          </p:nvPr>
        </p:nvSpPr>
        <p:spPr>
          <a:xfrm>
            <a:off x="152400" y="1535112"/>
            <a:ext cx="3810000" cy="4256088"/>
          </a:xfrm>
        </p:spPr>
        <p:txBody>
          <a:bodyPr>
            <a:normAutofit lnSpcReduction="10000"/>
          </a:bodyPr>
          <a:lstStyle/>
          <a:p>
            <a:r>
              <a:rPr lang="en-US" dirty="0" smtClean="0"/>
              <a:t>Assistance with ADLs </a:t>
            </a:r>
            <a:r>
              <a:rPr lang="en-US" sz="1600" dirty="0" smtClean="0"/>
              <a:t>(Activities of Daily Living)</a:t>
            </a:r>
          </a:p>
          <a:p>
            <a:r>
              <a:rPr lang="en-US" dirty="0" smtClean="0"/>
              <a:t>Assistance with IADLs </a:t>
            </a:r>
            <a:r>
              <a:rPr lang="en-US" sz="1600" dirty="0" smtClean="0"/>
              <a:t>(Instrumental Activities of Daily Living)</a:t>
            </a:r>
          </a:p>
          <a:p>
            <a:r>
              <a:rPr lang="en-US" dirty="0" smtClean="0"/>
              <a:t>Skills training and  education</a:t>
            </a:r>
          </a:p>
          <a:p>
            <a:r>
              <a:rPr lang="en-US" dirty="0" smtClean="0"/>
              <a:t>Peer support</a:t>
            </a:r>
          </a:p>
          <a:p>
            <a:r>
              <a:rPr lang="en-US" dirty="0" smtClean="0"/>
              <a:t>Nonmedical transportation</a:t>
            </a:r>
          </a:p>
          <a:p>
            <a:r>
              <a:rPr lang="en-US" dirty="0" smtClean="0"/>
              <a:t>Assistive technology</a:t>
            </a:r>
          </a:p>
          <a:p>
            <a:r>
              <a:rPr lang="en-US" dirty="0" smtClean="0"/>
              <a:t>Home modifications</a:t>
            </a:r>
            <a:endParaRPr lang="en-US" dirty="0"/>
          </a:p>
        </p:txBody>
      </p:sp>
      <p:pic>
        <p:nvPicPr>
          <p:cNvPr id="15" name="Picture 14" descr="two people sitting using AS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3413925"/>
            <a:ext cx="2737185" cy="1997758"/>
          </a:xfrm>
          <a:prstGeom prst="rect">
            <a:avLst/>
          </a:prstGeom>
          <a:ln>
            <a:noFill/>
          </a:ln>
          <a:effectLst>
            <a:outerShdw blurRad="292100" dist="139700" dir="2700000" algn="tl" rotWithShape="0">
              <a:srgbClr val="333333">
                <a:alpha val="65000"/>
              </a:srgbClr>
            </a:outerShdw>
          </a:effectLst>
        </p:spPr>
      </p:pic>
      <p:pic>
        <p:nvPicPr>
          <p:cNvPr id="2" name="Picture 1" descr="man potting plants"/>
          <p:cNvPicPr>
            <a:picLocks noChangeAspect="1"/>
          </p:cNvPicPr>
          <p:nvPr/>
        </p:nvPicPr>
        <p:blipFill rotWithShape="1">
          <a:blip r:embed="rId3" cstate="print">
            <a:extLst>
              <a:ext uri="{28A0092B-C50C-407E-A947-70E740481C1C}">
                <a14:useLocalDpi xmlns:a14="http://schemas.microsoft.com/office/drawing/2010/main" val="0"/>
              </a:ext>
            </a:extLst>
          </a:blip>
          <a:srcRect b="13136"/>
          <a:stretch/>
        </p:blipFill>
        <p:spPr>
          <a:xfrm>
            <a:off x="4833151" y="1524000"/>
            <a:ext cx="3062168" cy="1876355"/>
          </a:xfrm>
          <a:prstGeom prst="rect">
            <a:avLst/>
          </a:prstGeom>
          <a:ln>
            <a:noFill/>
          </a:ln>
          <a:effectLst>
            <a:outerShdw blurRad="292100" dist="139700" dir="2700000" algn="tl" rotWithShape="0">
              <a:srgbClr val="333333">
                <a:alpha val="65000"/>
              </a:srgbClr>
            </a:outerShdw>
          </a:effectLst>
        </p:spPr>
      </p:pic>
      <p:pic>
        <p:nvPicPr>
          <p:cNvPr id="3" name="Picture 2" descr="Olivia with her do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470" y="3413925"/>
            <a:ext cx="2663930" cy="1997947"/>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1CA973EB-D5A4-47E2-A86F-3EDDCF3C1C2D}" type="slidenum">
              <a:rPr lang="en-US" smtClean="0"/>
              <a:pPr/>
              <a:t>13</a:t>
            </a:fld>
            <a:endParaRPr lang="en-US" dirty="0"/>
          </a:p>
        </p:txBody>
      </p:sp>
    </p:spTree>
    <p:extLst>
      <p:ext uri="{BB962C8B-B14F-4D97-AF65-F5344CB8AC3E}">
        <p14:creationId xmlns:p14="http://schemas.microsoft.com/office/powerpoint/2010/main" val="3591139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LTSS in One Care</a:t>
            </a:r>
            <a:endParaRPr lang="en-US" dirty="0"/>
          </a:p>
        </p:txBody>
      </p:sp>
      <p:pic>
        <p:nvPicPr>
          <p:cNvPr id="10" name="Content Placeholder 9" descr="Personal Care Pl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22231" y="1752600"/>
            <a:ext cx="1959769" cy="2162503"/>
          </a:xfrm>
        </p:spPr>
      </p:pic>
      <p:sp>
        <p:nvSpPr>
          <p:cNvPr id="15" name="Content Placeholder 15"/>
          <p:cNvSpPr txBox="1">
            <a:spLocks/>
          </p:cNvSpPr>
          <p:nvPr/>
        </p:nvSpPr>
        <p:spPr>
          <a:xfrm>
            <a:off x="5867400" y="4191000"/>
            <a:ext cx="3124200" cy="73478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t>Self-Directed</a:t>
            </a:r>
            <a:endParaRPr lang="en-US" b="1" dirty="0"/>
          </a:p>
        </p:txBody>
      </p:sp>
      <p:sp>
        <p:nvSpPr>
          <p:cNvPr id="16" name="Content Placeholder 15"/>
          <p:cNvSpPr txBox="1">
            <a:spLocks/>
          </p:cNvSpPr>
          <p:nvPr/>
        </p:nvSpPr>
        <p:spPr>
          <a:xfrm>
            <a:off x="381000" y="1524000"/>
            <a:ext cx="5334000" cy="4343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All </a:t>
            </a:r>
            <a:r>
              <a:rPr lang="en-US" dirty="0" err="1" smtClean="0"/>
              <a:t>MassHealth</a:t>
            </a:r>
            <a:r>
              <a:rPr lang="en-US" dirty="0" smtClean="0"/>
              <a:t> LTSS </a:t>
            </a:r>
          </a:p>
          <a:p>
            <a:pPr marL="0" indent="0" algn="ctr">
              <a:spcBef>
                <a:spcPts val="0"/>
              </a:spcBef>
              <a:buNone/>
            </a:pPr>
            <a:r>
              <a:rPr lang="en-US" sz="4800" b="1" dirty="0" smtClean="0"/>
              <a:t>+ </a:t>
            </a:r>
          </a:p>
          <a:p>
            <a:pPr marL="0" indent="0" algn="ctr">
              <a:buNone/>
            </a:pPr>
            <a:r>
              <a:rPr lang="en-US" dirty="0" smtClean="0"/>
              <a:t>Additional Community–Based Services </a:t>
            </a:r>
          </a:p>
          <a:p>
            <a:pPr marL="0" indent="0" algn="ctr">
              <a:buNone/>
            </a:pPr>
            <a:r>
              <a:rPr lang="en-US" sz="4800" b="1" dirty="0" smtClean="0"/>
              <a:t>+</a:t>
            </a:r>
          </a:p>
          <a:p>
            <a:pPr marL="0" indent="0" algn="ctr">
              <a:buNone/>
            </a:pPr>
            <a:r>
              <a:rPr lang="en-US" dirty="0" smtClean="0"/>
              <a:t>LTS Coordinator</a:t>
            </a:r>
            <a:endParaRPr lang="en-US" dirty="0"/>
          </a:p>
        </p:txBody>
      </p:sp>
      <p:sp>
        <p:nvSpPr>
          <p:cNvPr id="7" name="Slide Number Placeholder 6"/>
          <p:cNvSpPr>
            <a:spLocks noGrp="1"/>
          </p:cNvSpPr>
          <p:nvPr>
            <p:ph type="sldNum" sz="quarter" idx="12"/>
          </p:nvPr>
        </p:nvSpPr>
        <p:spPr/>
        <p:txBody>
          <a:bodyPr/>
          <a:lstStyle/>
          <a:p>
            <a:fld id="{1CA973EB-D5A4-47E2-A86F-3EDDCF3C1C2D}" type="slidenum">
              <a:rPr lang="en-US" smtClean="0"/>
              <a:pPr/>
              <a:t>14</a:t>
            </a:fld>
            <a:endParaRPr lang="en-US" dirty="0"/>
          </a:p>
        </p:txBody>
      </p:sp>
    </p:spTree>
    <p:extLst>
      <p:ext uri="{BB962C8B-B14F-4D97-AF65-F5344CB8AC3E}">
        <p14:creationId xmlns:p14="http://schemas.microsoft.com/office/powerpoint/2010/main" val="731673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Additional Services</a:t>
            </a:r>
            <a:endParaRPr lang="en-US" dirty="0"/>
          </a:p>
        </p:txBody>
      </p:sp>
      <p:graphicFrame>
        <p:nvGraphicFramePr>
          <p:cNvPr id="6" name="Content Placeholder 5" descr="diagram of circles around LTS Coordinator in CBOs"/>
          <p:cNvGraphicFramePr>
            <a:graphicFrameLocks noGrp="1"/>
          </p:cNvGraphicFramePr>
          <p:nvPr>
            <p:ph idx="1"/>
            <p:extLst>
              <p:ext uri="{D42A27DB-BD31-4B8C-83A1-F6EECF244321}">
                <p14:modId xmlns:p14="http://schemas.microsoft.com/office/powerpoint/2010/main" val="3696508413"/>
              </p:ext>
            </p:extLst>
          </p:nvPr>
        </p:nvGraphicFramePr>
        <p:xfrm>
          <a:off x="533400" y="10668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CA973EB-D5A4-47E2-A86F-3EDDCF3C1C2D}" type="slidenum">
              <a:rPr lang="en-US" smtClean="0"/>
              <a:pPr/>
              <a:t>15</a:t>
            </a:fld>
            <a:endParaRPr lang="en-US" dirty="0"/>
          </a:p>
        </p:txBody>
      </p:sp>
    </p:spTree>
    <p:extLst>
      <p:ext uri="{BB962C8B-B14F-4D97-AF65-F5344CB8AC3E}">
        <p14:creationId xmlns:p14="http://schemas.microsoft.com/office/powerpoint/2010/main" val="2233709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Care approaching 1 year mark!</a:t>
            </a:r>
            <a:endParaRPr lang="en-US" dirty="0"/>
          </a:p>
        </p:txBody>
      </p:sp>
      <p:pic>
        <p:nvPicPr>
          <p:cNvPr id="1026" name="Picture 2" descr="one candle on a cake"/>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tretch/>
        </p:blipFill>
        <p:spPr bwMode="auto">
          <a:xfrm>
            <a:off x="5047803" y="1524000"/>
            <a:ext cx="3791397"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ontent Placeholder 2"/>
          <p:cNvSpPr>
            <a:spLocks noGrp="1"/>
          </p:cNvSpPr>
          <p:nvPr>
            <p:ph sz="half" idx="2"/>
          </p:nvPr>
        </p:nvSpPr>
        <p:spPr>
          <a:xfrm>
            <a:off x="152400" y="1371600"/>
            <a:ext cx="4800600" cy="4572000"/>
          </a:xfrm>
        </p:spPr>
        <p:txBody>
          <a:bodyPr>
            <a:normAutofit/>
          </a:bodyPr>
          <a:lstStyle/>
          <a:p>
            <a:r>
              <a:rPr lang="en-US" sz="2400" dirty="0" smtClean="0"/>
              <a:t>LTS Coordinator role evolves to fit needs of enrollee</a:t>
            </a:r>
          </a:p>
          <a:p>
            <a:endParaRPr lang="en-US" sz="2400" dirty="0" smtClean="0"/>
          </a:p>
          <a:p>
            <a:r>
              <a:rPr lang="en-US" sz="2400" dirty="0" smtClean="0"/>
              <a:t>Particularly important to define LTS Coordinators for auto-enrolled people</a:t>
            </a:r>
          </a:p>
          <a:p>
            <a:endParaRPr lang="en-US" sz="2400" dirty="0" smtClean="0"/>
          </a:p>
          <a:p>
            <a:r>
              <a:rPr lang="en-US" sz="2400" dirty="0" err="1" smtClean="0"/>
              <a:t>MassHealth</a:t>
            </a:r>
            <a:r>
              <a:rPr lang="en-US" sz="2400" dirty="0" smtClean="0"/>
              <a:t>, plans and CBOs have been creative to help enrollees reach their goals</a:t>
            </a:r>
            <a:endParaRPr lang="en-US" sz="2400" dirty="0"/>
          </a:p>
        </p:txBody>
      </p:sp>
      <p:sp>
        <p:nvSpPr>
          <p:cNvPr id="4" name="Slide Number Placeholder 3"/>
          <p:cNvSpPr>
            <a:spLocks noGrp="1"/>
          </p:cNvSpPr>
          <p:nvPr>
            <p:ph type="sldNum" sz="quarter" idx="12"/>
          </p:nvPr>
        </p:nvSpPr>
        <p:spPr/>
        <p:txBody>
          <a:bodyPr/>
          <a:lstStyle/>
          <a:p>
            <a:fld id="{1CA973EB-D5A4-47E2-A86F-3EDDCF3C1C2D}" type="slidenum">
              <a:rPr lang="en-US" smtClean="0"/>
              <a:pPr/>
              <a:t>16</a:t>
            </a:fld>
            <a:endParaRPr lang="en-US" dirty="0"/>
          </a:p>
        </p:txBody>
      </p:sp>
    </p:spTree>
    <p:extLst>
      <p:ext uri="{BB962C8B-B14F-4D97-AF65-F5344CB8AC3E}">
        <p14:creationId xmlns:p14="http://schemas.microsoft.com/office/powerpoint/2010/main" val="852809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Benefits to Enrollee</a:t>
            </a:r>
            <a:endParaRPr lang="en-US" dirty="0"/>
          </a:p>
        </p:txBody>
      </p:sp>
      <p:graphicFrame>
        <p:nvGraphicFramePr>
          <p:cNvPr id="5" name="Diagram 4" descr="Diagram of trapazoids listing benefits"/>
          <p:cNvGraphicFramePr/>
          <p:nvPr>
            <p:extLst>
              <p:ext uri="{D42A27DB-BD31-4B8C-83A1-F6EECF244321}">
                <p14:modId xmlns:p14="http://schemas.microsoft.com/office/powerpoint/2010/main" val="71693956"/>
              </p:ext>
            </p:extLst>
          </p:nvPr>
        </p:nvGraphicFramePr>
        <p:xfrm>
          <a:off x="152400" y="1397000"/>
          <a:ext cx="8915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6D0A244-7F55-47BA-8B7A-949168932C60}" type="slidenum">
              <a:rPr lang="en-US" smtClean="0">
                <a:solidFill>
                  <a:prstClr val="black">
                    <a:tint val="75000"/>
                  </a:prstClr>
                </a:solidFill>
              </a:rPr>
              <a:pPr>
                <a:defRPr/>
              </a:pPr>
              <a:t>17</a:t>
            </a:fld>
            <a:endParaRPr lang="en-US">
              <a:solidFill>
                <a:prstClr val="black">
                  <a:tint val="75000"/>
                </a:prstClr>
              </a:solidFill>
            </a:endParaRPr>
          </a:p>
        </p:txBody>
      </p:sp>
    </p:spTree>
    <p:extLst>
      <p:ext uri="{BB962C8B-B14F-4D97-AF65-F5344CB8AC3E}">
        <p14:creationId xmlns:p14="http://schemas.microsoft.com/office/powerpoint/2010/main" val="3841697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Olivia Richard</a:t>
            </a:r>
            <a:endParaRPr lang="en-US" dirty="0"/>
          </a:p>
        </p:txBody>
      </p:sp>
      <p:sp>
        <p:nvSpPr>
          <p:cNvPr id="6" name="Text Placeholder 5"/>
          <p:cNvSpPr>
            <a:spLocks noGrp="1"/>
          </p:cNvSpPr>
          <p:nvPr>
            <p:ph type="body" idx="1"/>
          </p:nvPr>
        </p:nvSpPr>
        <p:spPr/>
        <p:txBody>
          <a:bodyPr/>
          <a:lstStyle/>
          <a:p>
            <a:r>
              <a:rPr lang="en-US" dirty="0" smtClean="0"/>
              <a:t>Benefits to Enrollees</a:t>
            </a:r>
            <a:endParaRPr lang="en-US" dirty="0"/>
          </a:p>
        </p:txBody>
      </p:sp>
      <p:sp>
        <p:nvSpPr>
          <p:cNvPr id="4" name="Slide Number Placeholder 3"/>
          <p:cNvSpPr>
            <a:spLocks noGrp="1"/>
          </p:cNvSpPr>
          <p:nvPr>
            <p:ph type="sldNum" sz="quarter" idx="12"/>
          </p:nvPr>
        </p:nvSpPr>
        <p:spPr/>
        <p:txBody>
          <a:bodyPr/>
          <a:lstStyle/>
          <a:p>
            <a:pPr>
              <a:defRPr/>
            </a:pPr>
            <a:fld id="{86D0A244-7F55-47BA-8B7A-949168932C60}" type="slidenum">
              <a:rPr lang="en-US" smtClean="0">
                <a:solidFill>
                  <a:prstClr val="black">
                    <a:tint val="75000"/>
                  </a:prstClr>
                </a:solidFill>
              </a:rPr>
              <a:pPr>
                <a:defRPr/>
              </a:pPr>
              <a:t>18</a:t>
            </a:fld>
            <a:endParaRPr lang="en-US">
              <a:solidFill>
                <a:prstClr val="black">
                  <a:tint val="75000"/>
                </a:prstClr>
              </a:solidFill>
            </a:endParaRPr>
          </a:p>
        </p:txBody>
      </p:sp>
    </p:spTree>
    <p:extLst>
      <p:ext uri="{BB962C8B-B14F-4D97-AF65-F5344CB8AC3E}">
        <p14:creationId xmlns:p14="http://schemas.microsoft.com/office/powerpoint/2010/main" val="3847916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Olivia’s Perspective</a:t>
            </a:r>
            <a:endParaRPr lang="en-US" dirty="0"/>
          </a:p>
        </p:txBody>
      </p:sp>
      <p:pic>
        <p:nvPicPr>
          <p:cNvPr id="5" name="Picture 4" descr="Olivia Richard speaking"/>
          <p:cNvPicPr>
            <a:picLocks noChangeAspect="1"/>
          </p:cNvPicPr>
          <p:nvPr/>
        </p:nvPicPr>
        <p:blipFill rotWithShape="1">
          <a:blip r:embed="rId2" cstate="print">
            <a:extLst>
              <a:ext uri="{28A0092B-C50C-407E-A947-70E740481C1C}">
                <a14:useLocalDpi xmlns:a14="http://schemas.microsoft.com/office/drawing/2010/main" val="0"/>
              </a:ext>
            </a:extLst>
          </a:blip>
          <a:srcRect l="8637" t="7397" r="-8637" b="5960"/>
          <a:stretch/>
        </p:blipFill>
        <p:spPr>
          <a:xfrm flipH="1">
            <a:off x="76200" y="1317855"/>
            <a:ext cx="5904978" cy="3837231"/>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6182638" y="1371600"/>
            <a:ext cx="2971800" cy="4525963"/>
          </a:xfrm>
        </p:spPr>
        <p:txBody>
          <a:bodyPr/>
          <a:lstStyle/>
          <a:p>
            <a:r>
              <a:rPr lang="en-US" dirty="0" smtClean="0"/>
              <a:t>Accessing One Care</a:t>
            </a:r>
          </a:p>
          <a:p>
            <a:endParaRPr lang="en-US" dirty="0" smtClean="0"/>
          </a:p>
          <a:p>
            <a:r>
              <a:rPr lang="en-US" dirty="0" smtClean="0"/>
              <a:t>Navigating the system before One Care</a:t>
            </a:r>
          </a:p>
        </p:txBody>
      </p:sp>
      <p:sp>
        <p:nvSpPr>
          <p:cNvPr id="4" name="Slide Number Placeholder 3"/>
          <p:cNvSpPr>
            <a:spLocks noGrp="1"/>
          </p:cNvSpPr>
          <p:nvPr>
            <p:ph type="sldNum" sz="quarter" idx="12"/>
          </p:nvPr>
        </p:nvSpPr>
        <p:spPr/>
        <p:txBody>
          <a:bodyPr/>
          <a:lstStyle/>
          <a:p>
            <a:pPr>
              <a:defRPr/>
            </a:pPr>
            <a:fld id="{5B1C1EBE-43A7-469D-89B0-AB7B8C03D63E}"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val="171166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86200"/>
            <a:ext cx="7676878" cy="1219200"/>
          </a:xfrm>
        </p:spPr>
        <p:txBody>
          <a:bodyPr>
            <a:noAutofit/>
          </a:bodyPr>
          <a:lstStyle/>
          <a:p>
            <a:pPr algn="ctr">
              <a:spcBef>
                <a:spcPts val="0"/>
              </a:spcBef>
            </a:pPr>
            <a:endParaRPr lang="en-US" sz="3600" b="1" dirty="0" smtClean="0">
              <a:solidFill>
                <a:srgbClr val="441A66"/>
              </a:solidFill>
              <a:ea typeface="+mj-ea"/>
            </a:endParaRPr>
          </a:p>
          <a:p>
            <a:pPr marL="0" indent="0">
              <a:spcBef>
                <a:spcPct val="0"/>
              </a:spcBef>
              <a:buNone/>
            </a:pPr>
            <a:r>
              <a:rPr lang="en-US" sz="3600" b="1" dirty="0">
                <a:solidFill>
                  <a:srgbClr val="441A66"/>
                </a:solidFill>
                <a:ea typeface="+mj-ea"/>
              </a:rPr>
              <a:t>Facilitator</a:t>
            </a:r>
          </a:p>
          <a:p>
            <a:pPr algn="ctr">
              <a:spcBef>
                <a:spcPts val="0"/>
              </a:spcBef>
            </a:pPr>
            <a:endParaRPr lang="en-US" sz="3600" b="1" dirty="0"/>
          </a:p>
          <a:p>
            <a:pPr algn="ctr">
              <a:spcBef>
                <a:spcPts val="0"/>
              </a:spcBef>
            </a:pPr>
            <a:endParaRPr lang="en-US" sz="3600" b="1" dirty="0" smtClean="0"/>
          </a:p>
        </p:txBody>
      </p:sp>
      <p:sp>
        <p:nvSpPr>
          <p:cNvPr id="5" name="Rounded Rectangle 4" descr="Blue rounded rectangle with text"/>
          <p:cNvSpPr/>
          <p:nvPr/>
        </p:nvSpPr>
        <p:spPr>
          <a:xfrm>
            <a:off x="306514" y="5029200"/>
            <a:ext cx="8464688" cy="762000"/>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spcBef>
                <a:spcPts val="0"/>
              </a:spcBef>
            </a:pPr>
            <a:r>
              <a:rPr lang="en-US" sz="2000" b="1" dirty="0" smtClean="0">
                <a:solidFill>
                  <a:srgbClr val="66339C"/>
                </a:solidFill>
              </a:rPr>
              <a:t>Lisa McGlinchy, </a:t>
            </a:r>
            <a:r>
              <a:rPr lang="en-US" dirty="0" smtClean="0">
                <a:solidFill>
                  <a:srgbClr val="66339C"/>
                </a:solidFill>
              </a:rPr>
              <a:t>Acting Associate Director of Performance Improvement</a:t>
            </a:r>
            <a:endParaRPr lang="en-US" sz="2000" b="1" dirty="0" smtClean="0">
              <a:solidFill>
                <a:srgbClr val="66339C"/>
              </a:solidFill>
            </a:endParaRPr>
          </a:p>
          <a:p>
            <a:pPr>
              <a:spcBef>
                <a:spcPts val="0"/>
              </a:spcBef>
            </a:pPr>
            <a:r>
              <a:rPr lang="en-US" dirty="0" smtClean="0">
                <a:solidFill>
                  <a:srgbClr val="66339C"/>
                </a:solidFill>
              </a:rPr>
              <a:t>Disability and Community Services (DCS), UMass Medical School</a:t>
            </a:r>
            <a:endParaRPr lang="en-US" dirty="0">
              <a:solidFill>
                <a:srgbClr val="66339C"/>
              </a:solidFill>
            </a:endParaRPr>
          </a:p>
        </p:txBody>
      </p:sp>
      <p:sp>
        <p:nvSpPr>
          <p:cNvPr id="2" name="Title 1"/>
          <p:cNvSpPr>
            <a:spLocks noGrp="1"/>
          </p:cNvSpPr>
          <p:nvPr>
            <p:ph type="title"/>
          </p:nvPr>
        </p:nvSpPr>
        <p:spPr>
          <a:xfrm>
            <a:off x="457199" y="85670"/>
            <a:ext cx="8229600" cy="919040"/>
          </a:xfrm>
        </p:spPr>
        <p:txBody>
          <a:bodyPr>
            <a:normAutofit/>
          </a:bodyPr>
          <a:lstStyle/>
          <a:p>
            <a:pPr algn="l"/>
            <a:r>
              <a:rPr lang="en-US" sz="3600" dirty="0" smtClean="0"/>
              <a:t>Presenters</a:t>
            </a:r>
            <a:endParaRPr lang="en-US" sz="3600" dirty="0"/>
          </a:p>
        </p:txBody>
      </p:sp>
      <p:sp>
        <p:nvSpPr>
          <p:cNvPr id="4" name="Rounded Rectangle 3" descr="Blue rounded rectangle with text"/>
          <p:cNvSpPr/>
          <p:nvPr/>
        </p:nvSpPr>
        <p:spPr>
          <a:xfrm>
            <a:off x="304800" y="2895599"/>
            <a:ext cx="2590800" cy="1447801"/>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lstStyle/>
          <a:p>
            <a:r>
              <a:rPr lang="en-US" sz="2400" b="1" dirty="0" smtClean="0">
                <a:solidFill>
                  <a:srgbClr val="66339C"/>
                </a:solidFill>
              </a:rPr>
              <a:t>David Healey</a:t>
            </a:r>
            <a:r>
              <a:rPr lang="en-US" sz="2000" dirty="0" smtClean="0">
                <a:solidFill>
                  <a:srgbClr val="66339C"/>
                </a:solidFill>
              </a:rPr>
              <a:t>, </a:t>
            </a:r>
          </a:p>
          <a:p>
            <a:r>
              <a:rPr lang="en-US" sz="2000" dirty="0" smtClean="0">
                <a:solidFill>
                  <a:srgbClr val="66339C"/>
                </a:solidFill>
              </a:rPr>
              <a:t>Clinical Manager</a:t>
            </a:r>
            <a:endParaRPr lang="en-US" sz="2000" dirty="0">
              <a:solidFill>
                <a:srgbClr val="66339C"/>
              </a:solidFill>
            </a:endParaRPr>
          </a:p>
          <a:p>
            <a:r>
              <a:rPr lang="en-US" sz="2000" dirty="0" smtClean="0">
                <a:solidFill>
                  <a:srgbClr val="66339C"/>
                </a:solidFill>
              </a:rPr>
              <a:t>One Care </a:t>
            </a:r>
          </a:p>
          <a:p>
            <a:r>
              <a:rPr lang="en-US" sz="2000" dirty="0" err="1" smtClean="0">
                <a:solidFill>
                  <a:srgbClr val="66339C"/>
                </a:solidFill>
              </a:rPr>
              <a:t>MassHealth</a:t>
            </a:r>
            <a:endParaRPr lang="en-US" sz="2000" dirty="0">
              <a:solidFill>
                <a:srgbClr val="66339C"/>
              </a:solidFill>
            </a:endParaRPr>
          </a:p>
        </p:txBody>
      </p:sp>
      <p:pic>
        <p:nvPicPr>
          <p:cNvPr id="12" name="Picture 11" descr="David Healey"/>
          <p:cNvPicPr>
            <a:picLocks noChangeAspect="1"/>
          </p:cNvPicPr>
          <p:nvPr/>
        </p:nvPicPr>
        <p:blipFill rotWithShape="1">
          <a:blip r:embed="rId3" cstate="print">
            <a:extLst>
              <a:ext uri="{28A0092B-C50C-407E-A947-70E740481C1C}">
                <a14:useLocalDpi xmlns:a14="http://schemas.microsoft.com/office/drawing/2010/main" val="0"/>
              </a:ext>
            </a:extLst>
          </a:blip>
          <a:srcRect l="34108" t="1816" r="37677" b="50546"/>
          <a:stretch/>
        </p:blipFill>
        <p:spPr>
          <a:xfrm>
            <a:off x="748625" y="1128638"/>
            <a:ext cx="1703150" cy="1616527"/>
          </a:xfrm>
          <a:prstGeom prst="rect">
            <a:avLst/>
          </a:prstGeom>
          <a:ln>
            <a:noFill/>
          </a:ln>
          <a:effectLst>
            <a:outerShdw blurRad="292100" dist="139700" dir="2700000" algn="tl" rotWithShape="0">
              <a:srgbClr val="333333">
                <a:alpha val="65000"/>
              </a:srgbClr>
            </a:outerShdw>
          </a:effectLst>
        </p:spPr>
      </p:pic>
      <p:sp>
        <p:nvSpPr>
          <p:cNvPr id="7" name="Rounded Rectangle 6" descr="Blue rounded rectangle with text"/>
          <p:cNvSpPr/>
          <p:nvPr/>
        </p:nvSpPr>
        <p:spPr>
          <a:xfrm>
            <a:off x="3242601" y="2895599"/>
            <a:ext cx="2590800" cy="1447801"/>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lstStyle/>
          <a:p>
            <a:r>
              <a:rPr lang="en-US" sz="2400" b="1" dirty="0" smtClean="0">
                <a:solidFill>
                  <a:srgbClr val="66339C"/>
                </a:solidFill>
              </a:rPr>
              <a:t>Jennifer Turpin</a:t>
            </a:r>
            <a:r>
              <a:rPr lang="en-US" sz="2000" dirty="0" smtClean="0">
                <a:solidFill>
                  <a:srgbClr val="66339C"/>
                </a:solidFill>
              </a:rPr>
              <a:t>, LTS Coordinator</a:t>
            </a:r>
          </a:p>
          <a:p>
            <a:r>
              <a:rPr lang="en-US" sz="2000" dirty="0" smtClean="0">
                <a:solidFill>
                  <a:srgbClr val="66339C"/>
                </a:solidFill>
              </a:rPr>
              <a:t>Boston Center for Independent Living</a:t>
            </a:r>
            <a:endParaRPr lang="en-US" sz="2000" dirty="0">
              <a:solidFill>
                <a:srgbClr val="66339C"/>
              </a:solidFill>
            </a:endParaRPr>
          </a:p>
        </p:txBody>
      </p:sp>
      <p:pic>
        <p:nvPicPr>
          <p:cNvPr id="9" name="Picture 8" descr="Jennifer Turpi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501" y="1071690"/>
            <a:ext cx="1905000" cy="1673475"/>
          </a:xfrm>
          <a:prstGeom prst="rect">
            <a:avLst/>
          </a:prstGeom>
          <a:ln>
            <a:noFill/>
          </a:ln>
          <a:effectLst>
            <a:outerShdw blurRad="292100" dist="139700" dir="2700000" algn="tl" rotWithShape="0">
              <a:srgbClr val="333333">
                <a:alpha val="65000"/>
              </a:srgbClr>
            </a:outerShdw>
          </a:effectLst>
        </p:spPr>
      </p:pic>
      <p:sp>
        <p:nvSpPr>
          <p:cNvPr id="8" name="Rounded Rectangle 7" descr="Blue rounded rectangle with text"/>
          <p:cNvSpPr/>
          <p:nvPr/>
        </p:nvSpPr>
        <p:spPr>
          <a:xfrm>
            <a:off x="6180402" y="2895599"/>
            <a:ext cx="2590800" cy="1447801"/>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lstStyle/>
          <a:p>
            <a:r>
              <a:rPr lang="en-US" sz="2400" b="1" dirty="0" smtClean="0">
                <a:solidFill>
                  <a:srgbClr val="66339C"/>
                </a:solidFill>
              </a:rPr>
              <a:t>Olivia Richard</a:t>
            </a:r>
            <a:r>
              <a:rPr lang="en-US" sz="2000" dirty="0" smtClean="0">
                <a:solidFill>
                  <a:srgbClr val="66339C"/>
                </a:solidFill>
              </a:rPr>
              <a:t>, Implementation Council Member</a:t>
            </a:r>
          </a:p>
          <a:p>
            <a:r>
              <a:rPr lang="en-US" sz="2000" dirty="0" smtClean="0">
                <a:solidFill>
                  <a:srgbClr val="66339C"/>
                </a:solidFill>
              </a:rPr>
              <a:t>&amp; One Care Enrollee</a:t>
            </a:r>
            <a:endParaRPr lang="en-US" sz="2000" dirty="0">
              <a:solidFill>
                <a:srgbClr val="66339C"/>
              </a:solidFill>
            </a:endParaRPr>
          </a:p>
        </p:txBody>
      </p:sp>
      <p:pic>
        <p:nvPicPr>
          <p:cNvPr id="13" name="Picture 12" descr="Olivia Richar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6149" y="1044513"/>
            <a:ext cx="1553451" cy="1715015"/>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fld id="{1CA973EB-D5A4-47E2-A86F-3EDDCF3C1C2D}" type="slidenum">
              <a:rPr lang="en-US" smtClean="0"/>
              <a:pPr/>
              <a:t>2</a:t>
            </a:fld>
            <a:endParaRPr lang="en-US" dirty="0"/>
          </a:p>
        </p:txBody>
      </p:sp>
    </p:spTree>
    <p:extLst>
      <p:ext uri="{BB962C8B-B14F-4D97-AF65-F5344CB8AC3E}">
        <p14:creationId xmlns:p14="http://schemas.microsoft.com/office/powerpoint/2010/main" val="1022468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When to Access an </a:t>
            </a:r>
            <a:br>
              <a:rPr lang="en-US" dirty="0" smtClean="0"/>
            </a:br>
            <a:r>
              <a:rPr lang="en-US" dirty="0" smtClean="0"/>
              <a:t>LTS Coordinator</a:t>
            </a:r>
            <a:endParaRPr lang="en-US" dirty="0"/>
          </a:p>
        </p:txBody>
      </p:sp>
      <p:pic>
        <p:nvPicPr>
          <p:cNvPr id="5" name="Picture 4" descr="One Care enrolle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808865"/>
            <a:ext cx="1905000" cy="3067935"/>
          </a:xfrm>
          <a:prstGeom prst="rect">
            <a:avLst/>
          </a:prstGeom>
        </p:spPr>
      </p:pic>
      <p:sp>
        <p:nvSpPr>
          <p:cNvPr id="7" name="Content Placeholder 6"/>
          <p:cNvSpPr>
            <a:spLocks noGrp="1"/>
          </p:cNvSpPr>
          <p:nvPr>
            <p:ph idx="1"/>
          </p:nvPr>
        </p:nvSpPr>
        <p:spPr>
          <a:xfrm>
            <a:off x="2233808" y="1524000"/>
            <a:ext cx="5562600" cy="4525963"/>
          </a:xfrm>
        </p:spPr>
        <p:txBody>
          <a:bodyPr/>
          <a:lstStyle/>
          <a:p>
            <a:pPr>
              <a:buFont typeface="Wingdings" panose="05000000000000000000" pitchFamily="2" charset="2"/>
              <a:buChar char="ü"/>
            </a:pPr>
            <a:r>
              <a:rPr lang="en-US" dirty="0" smtClean="0"/>
              <a:t>At enrollment</a:t>
            </a:r>
          </a:p>
          <a:p>
            <a:pPr>
              <a:buFont typeface="Wingdings" panose="05000000000000000000" pitchFamily="2" charset="2"/>
              <a:buChar char="ü"/>
            </a:pPr>
            <a:r>
              <a:rPr lang="en-US" dirty="0"/>
              <a:t>During assessment if indicated or requested</a:t>
            </a:r>
          </a:p>
          <a:p>
            <a:pPr>
              <a:buFont typeface="Wingdings" panose="05000000000000000000" pitchFamily="2" charset="2"/>
              <a:buChar char="ü"/>
            </a:pPr>
            <a:r>
              <a:rPr lang="en-US" dirty="0" smtClean="0"/>
              <a:t>By request of the enrollee at any time</a:t>
            </a:r>
          </a:p>
          <a:p>
            <a:pPr>
              <a:buFont typeface="Wingdings" panose="05000000000000000000" pitchFamily="2" charset="2"/>
              <a:buChar char="ü"/>
            </a:pPr>
            <a:r>
              <a:rPr lang="en-US" dirty="0" smtClean="0"/>
              <a:t>When LTSS need is identified</a:t>
            </a:r>
          </a:p>
          <a:p>
            <a:pPr>
              <a:buFont typeface="Wingdings" panose="05000000000000000000" pitchFamily="2" charset="2"/>
              <a:buChar char="ü"/>
            </a:pPr>
            <a:r>
              <a:rPr lang="en-US" dirty="0" smtClean="0"/>
              <a:t>If admitted to a facility</a:t>
            </a:r>
            <a:endParaRPr lang="en-US" dirty="0"/>
          </a:p>
        </p:txBody>
      </p:sp>
      <p:pic>
        <p:nvPicPr>
          <p:cNvPr id="6" name="Picture 5" descr="LTS Coordin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795" y="1471808"/>
            <a:ext cx="1462601" cy="3505200"/>
          </a:xfrm>
          <a:prstGeom prst="rect">
            <a:avLst/>
          </a:prstGeom>
        </p:spPr>
      </p:pic>
      <p:sp>
        <p:nvSpPr>
          <p:cNvPr id="4" name="Slide Number Placeholder 3"/>
          <p:cNvSpPr>
            <a:spLocks noGrp="1"/>
          </p:cNvSpPr>
          <p:nvPr>
            <p:ph type="sldNum" sz="quarter" idx="12"/>
          </p:nvPr>
        </p:nvSpPr>
        <p:spPr/>
        <p:txBody>
          <a:bodyPr/>
          <a:lstStyle/>
          <a:p>
            <a:pPr>
              <a:defRPr/>
            </a:pPr>
            <a:fld id="{5B1C1EBE-43A7-469D-89B0-AB7B8C03D63E}" type="slidenum">
              <a:rPr lang="en-US" smtClean="0">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2122726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58" y="76200"/>
            <a:ext cx="8229600" cy="1143000"/>
          </a:xfrm>
        </p:spPr>
        <p:txBody>
          <a:bodyPr/>
          <a:lstStyle/>
          <a:p>
            <a:r>
              <a:rPr lang="en-US" dirty="0" smtClean="0"/>
              <a:t>Enrollee Role</a:t>
            </a:r>
            <a:endParaRPr lang="en-US" dirty="0"/>
          </a:p>
        </p:txBody>
      </p:sp>
      <p:pic>
        <p:nvPicPr>
          <p:cNvPr id="5" name="Picture 4" descr="One Care enrolle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74179"/>
            <a:ext cx="1905000" cy="3067935"/>
          </a:xfrm>
          <a:prstGeom prst="rect">
            <a:avLst/>
          </a:prstGeom>
        </p:spPr>
      </p:pic>
      <p:cxnSp>
        <p:nvCxnSpPr>
          <p:cNvPr id="11" name="Straight Connector 10" descr="line from enrollee to choice"/>
          <p:cNvCxnSpPr/>
          <p:nvPr/>
        </p:nvCxnSpPr>
        <p:spPr>
          <a:xfrm flipV="1">
            <a:off x="2286000" y="2351314"/>
            <a:ext cx="765076" cy="381000"/>
          </a:xfrm>
          <a:prstGeom prst="line">
            <a:avLst/>
          </a:prstGeom>
        </p:spPr>
        <p:style>
          <a:lnRef idx="2">
            <a:schemeClr val="dk1"/>
          </a:lnRef>
          <a:fillRef idx="0">
            <a:schemeClr val="dk1"/>
          </a:fillRef>
          <a:effectRef idx="1">
            <a:schemeClr val="dk1"/>
          </a:effectRef>
          <a:fontRef idx="minor">
            <a:schemeClr val="tx1"/>
          </a:fontRef>
        </p:style>
      </p:cxnSp>
      <p:sp>
        <p:nvSpPr>
          <p:cNvPr id="8" name="Oval 7"/>
          <p:cNvSpPr/>
          <p:nvPr/>
        </p:nvSpPr>
        <p:spPr>
          <a:xfrm>
            <a:off x="3200400" y="1219200"/>
            <a:ext cx="4038600" cy="14859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solidFill>
                  <a:schemeClr val="tx1"/>
                </a:solidFill>
              </a:rPr>
              <a:t>Always have a choice</a:t>
            </a:r>
            <a:endParaRPr lang="en-US" sz="2200" dirty="0">
              <a:solidFill>
                <a:schemeClr val="tx1"/>
              </a:solidFill>
            </a:endParaRPr>
          </a:p>
        </p:txBody>
      </p:sp>
      <p:cxnSp>
        <p:nvCxnSpPr>
          <p:cNvPr id="12" name="Straight Connector 11" descr="line from enrollee to right to change"/>
          <p:cNvCxnSpPr/>
          <p:nvPr/>
        </p:nvCxnSpPr>
        <p:spPr>
          <a:xfrm>
            <a:off x="2286000" y="3341914"/>
            <a:ext cx="2362200" cy="0"/>
          </a:xfrm>
          <a:prstGeom prst="line">
            <a:avLst/>
          </a:prstGeom>
        </p:spPr>
        <p:style>
          <a:lnRef idx="2">
            <a:schemeClr val="dk1"/>
          </a:lnRef>
          <a:fillRef idx="0">
            <a:schemeClr val="dk1"/>
          </a:fillRef>
          <a:effectRef idx="1">
            <a:schemeClr val="dk1"/>
          </a:effectRef>
          <a:fontRef idx="minor">
            <a:schemeClr val="tx1"/>
          </a:fontRef>
        </p:style>
      </p:cxnSp>
      <p:sp>
        <p:nvSpPr>
          <p:cNvPr id="9" name="Oval 8"/>
          <p:cNvSpPr/>
          <p:nvPr/>
        </p:nvSpPr>
        <p:spPr>
          <a:xfrm>
            <a:off x="4871358" y="2705100"/>
            <a:ext cx="4044042" cy="1398814"/>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solidFill>
                  <a:schemeClr val="tx1"/>
                </a:solidFill>
              </a:rPr>
              <a:t>Right to pick their own and/or change</a:t>
            </a:r>
            <a:endParaRPr lang="en-US" sz="2200" dirty="0">
              <a:solidFill>
                <a:schemeClr val="tx1"/>
              </a:solidFill>
            </a:endParaRPr>
          </a:p>
        </p:txBody>
      </p:sp>
      <p:cxnSp>
        <p:nvCxnSpPr>
          <p:cNvPr id="13" name="Straight Connector 12" descr="line from enrollee to choice of CBOs"/>
          <p:cNvCxnSpPr/>
          <p:nvPr/>
        </p:nvCxnSpPr>
        <p:spPr>
          <a:xfrm>
            <a:off x="2438400" y="3951514"/>
            <a:ext cx="762000" cy="304800"/>
          </a:xfrm>
          <a:prstGeom prst="line">
            <a:avLst/>
          </a:prstGeom>
        </p:spPr>
        <p:style>
          <a:lnRef idx="2">
            <a:schemeClr val="dk1"/>
          </a:lnRef>
          <a:fillRef idx="0">
            <a:schemeClr val="dk1"/>
          </a:fillRef>
          <a:effectRef idx="1">
            <a:schemeClr val="dk1"/>
          </a:effectRef>
          <a:fontRef idx="minor">
            <a:schemeClr val="tx1"/>
          </a:fontRef>
        </p:style>
      </p:cxnSp>
      <p:sp>
        <p:nvSpPr>
          <p:cNvPr id="10" name="Oval 9"/>
          <p:cNvSpPr/>
          <p:nvPr/>
        </p:nvSpPr>
        <p:spPr>
          <a:xfrm>
            <a:off x="3203476" y="4229100"/>
            <a:ext cx="4044042" cy="1398814"/>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200" dirty="0" smtClean="0">
                <a:solidFill>
                  <a:schemeClr val="tx1"/>
                </a:solidFill>
              </a:rPr>
              <a:t>Right to choose the CBO to work with</a:t>
            </a:r>
            <a:endParaRPr lang="en-US" sz="2200" dirty="0">
              <a:solidFill>
                <a:schemeClr val="tx1"/>
              </a:solidFill>
            </a:endParaRPr>
          </a:p>
        </p:txBody>
      </p:sp>
      <p:sp>
        <p:nvSpPr>
          <p:cNvPr id="4" name="Slide Number Placeholder 3"/>
          <p:cNvSpPr>
            <a:spLocks noGrp="1"/>
          </p:cNvSpPr>
          <p:nvPr>
            <p:ph type="sldNum" sz="quarter" idx="12"/>
          </p:nvPr>
        </p:nvSpPr>
        <p:spPr/>
        <p:txBody>
          <a:bodyPr/>
          <a:lstStyle/>
          <a:p>
            <a:pPr>
              <a:defRPr/>
            </a:pPr>
            <a:fld id="{5B1C1EBE-43A7-469D-89B0-AB7B8C03D63E}" type="slidenum">
              <a:rPr lang="en-US" smtClean="0">
                <a:solidFill>
                  <a:prstClr val="black">
                    <a:tint val="75000"/>
                  </a:prstClr>
                </a:solidFill>
              </a:rPr>
              <a:pPr>
                <a:defRPr/>
              </a:pPr>
              <a:t>21</a:t>
            </a:fld>
            <a:endParaRPr lang="en-US">
              <a:solidFill>
                <a:prstClr val="black">
                  <a:tint val="75000"/>
                </a:prstClr>
              </a:solidFill>
            </a:endParaRPr>
          </a:p>
        </p:txBody>
      </p:sp>
    </p:spTree>
    <p:extLst>
      <p:ext uri="{BB962C8B-B14F-4D97-AF65-F5344CB8AC3E}">
        <p14:creationId xmlns:p14="http://schemas.microsoft.com/office/powerpoint/2010/main" val="1313770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Jennifer Turpin</a:t>
            </a:r>
            <a:endParaRPr lang="en-US" dirty="0"/>
          </a:p>
        </p:txBody>
      </p:sp>
      <p:sp>
        <p:nvSpPr>
          <p:cNvPr id="6" name="Text Placeholder 5"/>
          <p:cNvSpPr>
            <a:spLocks noGrp="1"/>
          </p:cNvSpPr>
          <p:nvPr>
            <p:ph type="body" idx="1"/>
          </p:nvPr>
        </p:nvSpPr>
        <p:spPr/>
        <p:txBody>
          <a:bodyPr/>
          <a:lstStyle/>
          <a:p>
            <a:r>
              <a:rPr lang="en-US" dirty="0" smtClean="0"/>
              <a:t>LTS Coordinator Role</a:t>
            </a:r>
            <a:endParaRPr lang="en-US" dirty="0"/>
          </a:p>
        </p:txBody>
      </p:sp>
      <p:sp>
        <p:nvSpPr>
          <p:cNvPr id="4" name="Slide Number Placeholder 3"/>
          <p:cNvSpPr>
            <a:spLocks noGrp="1"/>
          </p:cNvSpPr>
          <p:nvPr>
            <p:ph type="sldNum" sz="quarter" idx="12"/>
          </p:nvPr>
        </p:nvSpPr>
        <p:spPr/>
        <p:txBody>
          <a:bodyPr/>
          <a:lstStyle/>
          <a:p>
            <a:pPr>
              <a:defRPr/>
            </a:pPr>
            <a:fld id="{86D0A244-7F55-47BA-8B7A-949168932C60}"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3026758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78" y="0"/>
            <a:ext cx="8229600" cy="1143000"/>
          </a:xfrm>
        </p:spPr>
        <p:txBody>
          <a:bodyPr/>
          <a:lstStyle/>
          <a:p>
            <a:r>
              <a:rPr lang="en-US" dirty="0" smtClean="0"/>
              <a:t>Jennifer’s Perspective</a:t>
            </a:r>
            <a:endParaRPr lang="en-US" dirty="0"/>
          </a:p>
        </p:txBody>
      </p:sp>
      <p:sp>
        <p:nvSpPr>
          <p:cNvPr id="3" name="Content Placeholder 2"/>
          <p:cNvSpPr>
            <a:spLocks noGrp="1"/>
          </p:cNvSpPr>
          <p:nvPr>
            <p:ph idx="1"/>
          </p:nvPr>
        </p:nvSpPr>
        <p:spPr>
          <a:xfrm>
            <a:off x="304800" y="1390389"/>
            <a:ext cx="2616200" cy="4525963"/>
          </a:xfrm>
        </p:spPr>
        <p:txBody>
          <a:bodyPr/>
          <a:lstStyle/>
          <a:p>
            <a:r>
              <a:rPr lang="en-US" dirty="0" smtClean="0"/>
              <a:t>Meeting Olivia</a:t>
            </a:r>
          </a:p>
          <a:p>
            <a:endParaRPr lang="en-US" dirty="0" smtClean="0"/>
          </a:p>
          <a:p>
            <a:r>
              <a:rPr lang="en-US" dirty="0" smtClean="0"/>
              <a:t>Her approach</a:t>
            </a:r>
          </a:p>
        </p:txBody>
      </p:sp>
      <p:pic>
        <p:nvPicPr>
          <p:cNvPr id="5" name="Picture 4" descr="Jennifer Turpin smiling"/>
          <p:cNvPicPr>
            <a:picLocks noChangeAspect="1"/>
          </p:cNvPicPr>
          <p:nvPr/>
        </p:nvPicPr>
        <p:blipFill rotWithShape="1">
          <a:blip r:embed="rId2" cstate="print">
            <a:extLst>
              <a:ext uri="{28A0092B-C50C-407E-A947-70E740481C1C}">
                <a14:useLocalDpi xmlns:a14="http://schemas.microsoft.com/office/drawing/2010/main" val="0"/>
              </a:ext>
            </a:extLst>
          </a:blip>
          <a:srcRect b="9999"/>
          <a:stretch/>
        </p:blipFill>
        <p:spPr>
          <a:xfrm>
            <a:off x="2590800" y="1295140"/>
            <a:ext cx="5943600" cy="401193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a:defRPr/>
            </a:pPr>
            <a:fld id="{5B1C1EBE-43A7-469D-89B0-AB7B8C03D63E}" type="slidenum">
              <a:rPr lang="en-US" smtClean="0">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3008476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Roles of LTS Coordinator</a:t>
            </a:r>
            <a:endParaRPr lang="en-US" dirty="0"/>
          </a:p>
        </p:txBody>
      </p:sp>
      <p:sp>
        <p:nvSpPr>
          <p:cNvPr id="5" name="Oval 4"/>
          <p:cNvSpPr/>
          <p:nvPr/>
        </p:nvSpPr>
        <p:spPr>
          <a:xfrm>
            <a:off x="304800" y="1432620"/>
            <a:ext cx="1139757" cy="1081980"/>
          </a:xfrm>
          <a:prstGeom prst="ellipse">
            <a:avLst/>
          </a:prstGeom>
          <a:solidFill>
            <a:srgbClr val="7F5BAB"/>
          </a:solidFill>
        </p:spPr>
        <p:txBody>
          <a:bodyPr wrap="square" lIns="91440" tIns="45720" rIns="91440" bIns="45720">
            <a:spAutoFit/>
          </a:bodyPr>
          <a:lstStyle/>
          <a:p>
            <a:pPr algn="ctr"/>
            <a:r>
              <a:rPr lang="en-US" sz="4400" b="1" dirty="0" smtClean="0">
                <a:ln w="10541" cmpd="sng">
                  <a:solidFill>
                    <a:schemeClr val="accent1">
                      <a:shade val="88000"/>
                      <a:satMod val="110000"/>
                    </a:schemeClr>
                  </a:solidFill>
                  <a:prstDash val="solid"/>
                </a:ln>
                <a:solidFill>
                  <a:schemeClr val="bg1"/>
                </a:solidFill>
              </a:rPr>
              <a:t>1</a:t>
            </a:r>
            <a:endParaRPr lang="en-US" sz="4800" b="1" cap="none" spc="0" dirty="0">
              <a:ln w="10541" cmpd="sng">
                <a:solidFill>
                  <a:schemeClr val="accent1">
                    <a:shade val="88000"/>
                    <a:satMod val="110000"/>
                  </a:schemeClr>
                </a:solidFill>
                <a:prstDash val="solid"/>
              </a:ln>
              <a:solidFill>
                <a:schemeClr val="bg1"/>
              </a:solidFill>
              <a:effectLst/>
            </a:endParaRPr>
          </a:p>
        </p:txBody>
      </p:sp>
      <p:sp>
        <p:nvSpPr>
          <p:cNvPr id="7" name="Oval 6"/>
          <p:cNvSpPr/>
          <p:nvPr/>
        </p:nvSpPr>
        <p:spPr>
          <a:xfrm>
            <a:off x="304800" y="2964210"/>
            <a:ext cx="1139757" cy="1081980"/>
          </a:xfrm>
          <a:prstGeom prst="ellipse">
            <a:avLst/>
          </a:prstGeom>
          <a:solidFill>
            <a:srgbClr val="7F5BAB"/>
          </a:solidFill>
        </p:spPr>
        <p:txBody>
          <a:bodyPr wrap="square" lIns="91440" tIns="45720" rIns="91440" bIns="45720">
            <a:spAutoFit/>
          </a:bodyPr>
          <a:lstStyle/>
          <a:p>
            <a:pPr algn="ctr"/>
            <a:r>
              <a:rPr lang="en-US" sz="4400" b="1" dirty="0">
                <a:ln w="10541" cmpd="sng">
                  <a:solidFill>
                    <a:schemeClr val="accent1">
                      <a:shade val="88000"/>
                      <a:satMod val="110000"/>
                    </a:schemeClr>
                  </a:solidFill>
                  <a:prstDash val="solid"/>
                </a:ln>
                <a:solidFill>
                  <a:schemeClr val="bg1"/>
                </a:solidFill>
              </a:rPr>
              <a:t>2</a:t>
            </a:r>
            <a:endParaRPr lang="en-US" sz="4800" b="1" cap="none" spc="0" dirty="0">
              <a:ln w="10541" cmpd="sng">
                <a:solidFill>
                  <a:schemeClr val="accent1">
                    <a:shade val="88000"/>
                    <a:satMod val="110000"/>
                  </a:schemeClr>
                </a:solidFill>
                <a:prstDash val="solid"/>
              </a:ln>
              <a:solidFill>
                <a:schemeClr val="bg1"/>
              </a:solidFill>
              <a:effectLst/>
            </a:endParaRPr>
          </a:p>
        </p:txBody>
      </p:sp>
      <p:sp>
        <p:nvSpPr>
          <p:cNvPr id="6" name="Oval 5"/>
          <p:cNvSpPr/>
          <p:nvPr/>
        </p:nvSpPr>
        <p:spPr>
          <a:xfrm>
            <a:off x="304800" y="4495800"/>
            <a:ext cx="1139757" cy="1081980"/>
          </a:xfrm>
          <a:prstGeom prst="ellipse">
            <a:avLst/>
          </a:prstGeom>
          <a:solidFill>
            <a:srgbClr val="7F5BAB"/>
          </a:solidFill>
        </p:spPr>
        <p:txBody>
          <a:bodyPr wrap="square" lIns="91440" tIns="45720" rIns="91440" bIns="45720">
            <a:spAutoFit/>
          </a:bodyPr>
          <a:lstStyle/>
          <a:p>
            <a:pPr algn="ctr"/>
            <a:r>
              <a:rPr lang="en-US" sz="4400" b="1" dirty="0" smtClean="0">
                <a:ln w="10541" cmpd="sng">
                  <a:solidFill>
                    <a:schemeClr val="accent1">
                      <a:shade val="88000"/>
                      <a:satMod val="110000"/>
                    </a:schemeClr>
                  </a:solidFill>
                  <a:prstDash val="solid"/>
                </a:ln>
                <a:solidFill>
                  <a:schemeClr val="bg1"/>
                </a:solidFill>
              </a:rPr>
              <a:t>3</a:t>
            </a:r>
            <a:endParaRPr lang="en-US" sz="4800" b="1" cap="none" spc="0" dirty="0">
              <a:ln w="10541" cmpd="sng">
                <a:solidFill>
                  <a:schemeClr val="accent1">
                    <a:shade val="88000"/>
                    <a:satMod val="110000"/>
                  </a:schemeClr>
                </a:solidFill>
                <a:prstDash val="solid"/>
              </a:ln>
              <a:solidFill>
                <a:schemeClr val="bg1"/>
              </a:solidFill>
              <a:effectLst/>
            </a:endParaRPr>
          </a:p>
        </p:txBody>
      </p:sp>
      <p:sp>
        <p:nvSpPr>
          <p:cNvPr id="3" name="Content Placeholder 2"/>
          <p:cNvSpPr>
            <a:spLocks noGrp="1"/>
          </p:cNvSpPr>
          <p:nvPr>
            <p:ph idx="1"/>
          </p:nvPr>
        </p:nvSpPr>
        <p:spPr>
          <a:xfrm>
            <a:off x="1600200" y="1524000"/>
            <a:ext cx="7086600" cy="4191000"/>
          </a:xfrm>
        </p:spPr>
        <p:txBody>
          <a:bodyPr>
            <a:normAutofit fontScale="92500" lnSpcReduction="10000"/>
          </a:bodyPr>
          <a:lstStyle/>
          <a:p>
            <a:pPr marL="0" indent="0">
              <a:buNone/>
            </a:pPr>
            <a:r>
              <a:rPr lang="en-US" sz="2800" b="1" dirty="0" smtClean="0"/>
              <a:t>To help enrollee develop and work toward goals </a:t>
            </a:r>
            <a:r>
              <a:rPr lang="en-US" sz="2800" dirty="0" smtClean="0"/>
              <a:t>for independent living, wellness and recovery</a:t>
            </a:r>
          </a:p>
          <a:p>
            <a:pPr marL="0" indent="0">
              <a:buNone/>
            </a:pPr>
            <a:endParaRPr lang="en-US" sz="2800" dirty="0"/>
          </a:p>
          <a:p>
            <a:pPr marL="0" indent="0">
              <a:buNone/>
            </a:pPr>
            <a:r>
              <a:rPr lang="en-US" sz="2800" b="1" dirty="0" smtClean="0"/>
              <a:t>To work as a care team member</a:t>
            </a:r>
            <a:r>
              <a:rPr lang="en-US" sz="2800" dirty="0" smtClean="0"/>
              <a:t>, providing expertise in LTSS, Independent Living Philosophy and Recovery Model</a:t>
            </a:r>
          </a:p>
          <a:p>
            <a:pPr marL="0" indent="0">
              <a:buNone/>
            </a:pPr>
            <a:endParaRPr lang="en-US" sz="2800" dirty="0"/>
          </a:p>
          <a:p>
            <a:pPr marL="0" indent="0">
              <a:buNone/>
            </a:pPr>
            <a:r>
              <a:rPr lang="en-US" sz="2800" b="1" dirty="0" smtClean="0"/>
              <a:t>To provide expertise</a:t>
            </a:r>
            <a:r>
              <a:rPr lang="en-US" sz="2800" dirty="0" smtClean="0"/>
              <a:t> on community services and community service providers</a:t>
            </a:r>
            <a:endParaRPr lang="en-US" sz="2800" dirty="0"/>
          </a:p>
        </p:txBody>
      </p:sp>
      <p:sp>
        <p:nvSpPr>
          <p:cNvPr id="4" name="Slide Number Placeholder 3"/>
          <p:cNvSpPr>
            <a:spLocks noGrp="1"/>
          </p:cNvSpPr>
          <p:nvPr>
            <p:ph type="sldNum" sz="quarter" idx="12"/>
          </p:nvPr>
        </p:nvSpPr>
        <p:spPr/>
        <p:txBody>
          <a:bodyPr/>
          <a:lstStyle/>
          <a:p>
            <a:fld id="{1CA973EB-D5A4-47E2-A86F-3EDDCF3C1C2D}" type="slidenum">
              <a:rPr lang="en-US" smtClean="0"/>
              <a:pPr/>
              <a:t>24</a:t>
            </a:fld>
            <a:endParaRPr lang="en-US" dirty="0"/>
          </a:p>
        </p:txBody>
      </p:sp>
    </p:spTree>
    <p:extLst>
      <p:ext uri="{BB962C8B-B14F-4D97-AF65-F5344CB8AC3E}">
        <p14:creationId xmlns:p14="http://schemas.microsoft.com/office/powerpoint/2010/main" val="4289280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4375" y="117475"/>
            <a:ext cx="8229600" cy="1143000"/>
          </a:xfrm>
        </p:spPr>
        <p:txBody>
          <a:bodyPr rtlCol="0">
            <a:noAutofit/>
          </a:bodyPr>
          <a:lstStyle/>
          <a:p>
            <a:pPr lvl="1" eaLnBrk="1" fontAlgn="auto" hangingPunct="1">
              <a:spcAft>
                <a:spcPts val="0"/>
              </a:spcAft>
              <a:defRPr/>
            </a:pPr>
            <a:r>
              <a:rPr lang="en-US" sz="4000" kern="1200" dirty="0" smtClean="0">
                <a:ea typeface="+mj-ea"/>
                <a:cs typeface="+mj-cs"/>
              </a:rPr>
              <a:t>Connection to One Care Plans</a:t>
            </a:r>
            <a:endParaRPr lang="en-US" sz="4000" kern="1200" dirty="0">
              <a:ea typeface="+mj-ea"/>
              <a:cs typeface="+mj-cs"/>
            </a:endParaRPr>
          </a:p>
        </p:txBody>
      </p:sp>
      <p:sp>
        <p:nvSpPr>
          <p:cNvPr id="26" name="Oval 25" descr="large oval labeled system factors that also includes individual factors and provider factors ovals."/>
          <p:cNvSpPr/>
          <p:nvPr/>
        </p:nvSpPr>
        <p:spPr>
          <a:xfrm>
            <a:off x="6019800" y="1769979"/>
            <a:ext cx="3086100" cy="2988453"/>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t>One Care plans:</a:t>
            </a:r>
          </a:p>
          <a:p>
            <a:pPr algn="ctr"/>
            <a:endParaRPr lang="en-US" sz="1000" dirty="0" smtClean="0"/>
          </a:p>
          <a:p>
            <a:pPr algn="ctr"/>
            <a:r>
              <a:rPr lang="en-US" sz="2400" dirty="0" smtClean="0"/>
              <a:t>CCA </a:t>
            </a:r>
          </a:p>
          <a:p>
            <a:pPr algn="ctr"/>
            <a:r>
              <a:rPr lang="en-US" sz="2400" dirty="0" smtClean="0"/>
              <a:t>Tufts/ Network Health</a:t>
            </a:r>
          </a:p>
          <a:p>
            <a:pPr algn="ctr"/>
            <a:r>
              <a:rPr lang="en-US" sz="2400" dirty="0" smtClean="0"/>
              <a:t>Fallon Total Care</a:t>
            </a:r>
            <a:endParaRPr lang="en-US" sz="2400" dirty="0"/>
          </a:p>
        </p:txBody>
      </p:sp>
      <p:cxnSp>
        <p:nvCxnSpPr>
          <p:cNvPr id="25" name="Straight Connector 24" descr="line between CBOs and One Care Plans"/>
          <p:cNvCxnSpPr/>
          <p:nvPr/>
        </p:nvCxnSpPr>
        <p:spPr bwMode="auto">
          <a:xfrm>
            <a:off x="5638800" y="3106138"/>
            <a:ext cx="304800" cy="0"/>
          </a:xfrm>
          <a:prstGeom prst="line">
            <a:avLst/>
          </a:prstGeom>
          <a:ln/>
        </p:spPr>
        <p:style>
          <a:lnRef idx="3">
            <a:schemeClr val="accent4"/>
          </a:lnRef>
          <a:fillRef idx="0">
            <a:schemeClr val="accent4"/>
          </a:fillRef>
          <a:effectRef idx="2">
            <a:schemeClr val="accent4"/>
          </a:effectRef>
          <a:fontRef idx="minor">
            <a:schemeClr val="tx1"/>
          </a:fontRef>
        </p:style>
      </p:cxnSp>
      <p:sp>
        <p:nvSpPr>
          <p:cNvPr id="53" name="Rectangle 52" descr="Blue circle with text. " title="Blue Circle"/>
          <p:cNvSpPr/>
          <p:nvPr/>
        </p:nvSpPr>
        <p:spPr>
          <a:xfrm>
            <a:off x="2133600" y="1634564"/>
            <a:ext cx="3429000" cy="3581400"/>
          </a:xfrm>
          <a:prstGeom prst="rect">
            <a:avLst/>
          </a:prstGeom>
          <a:gradFill>
            <a:gsLst>
              <a:gs pos="0">
                <a:srgbClr val="0079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smtClean="0">
                <a:solidFill>
                  <a:prstClr val="white"/>
                </a:solidFill>
              </a:rPr>
              <a:t>Independent CBO:</a:t>
            </a:r>
          </a:p>
          <a:p>
            <a:pPr algn="ctr">
              <a:defRPr/>
            </a:pPr>
            <a:endParaRPr lang="en-US" sz="1000" dirty="0" smtClean="0">
              <a:solidFill>
                <a:prstClr val="white"/>
              </a:solidFill>
            </a:endParaRPr>
          </a:p>
          <a:p>
            <a:pPr algn="ctr">
              <a:defRPr/>
            </a:pPr>
            <a:r>
              <a:rPr lang="en-US" sz="2400" dirty="0" smtClean="0">
                <a:solidFill>
                  <a:prstClr val="white"/>
                </a:solidFill>
              </a:rPr>
              <a:t>Independent Living Centers (ILCs)</a:t>
            </a:r>
          </a:p>
          <a:p>
            <a:pPr algn="ctr">
              <a:defRPr/>
            </a:pPr>
            <a:endParaRPr lang="en-US" sz="800" dirty="0" smtClean="0">
              <a:solidFill>
                <a:prstClr val="white"/>
              </a:solidFill>
            </a:endParaRPr>
          </a:p>
          <a:p>
            <a:pPr algn="ctr">
              <a:defRPr/>
            </a:pPr>
            <a:r>
              <a:rPr lang="en-US" sz="2400" dirty="0" smtClean="0">
                <a:solidFill>
                  <a:prstClr val="white"/>
                </a:solidFill>
              </a:rPr>
              <a:t>Recovery Learning Communities (RLCs)</a:t>
            </a:r>
          </a:p>
          <a:p>
            <a:pPr algn="ctr">
              <a:defRPr/>
            </a:pPr>
            <a:endParaRPr lang="en-US" sz="800" dirty="0" smtClean="0">
              <a:solidFill>
                <a:prstClr val="white"/>
              </a:solidFill>
            </a:endParaRPr>
          </a:p>
          <a:p>
            <a:pPr algn="ctr">
              <a:defRPr/>
            </a:pPr>
            <a:r>
              <a:rPr lang="en-US" sz="2400" dirty="0" smtClean="0">
                <a:solidFill>
                  <a:prstClr val="white"/>
                </a:solidFill>
              </a:rPr>
              <a:t>Aging Service Access Points (ASAPs)</a:t>
            </a:r>
            <a:endParaRPr lang="en-US" sz="1200" dirty="0">
              <a:solidFill>
                <a:prstClr val="white"/>
              </a:solidFill>
            </a:endParaRPr>
          </a:p>
        </p:txBody>
      </p:sp>
      <p:cxnSp>
        <p:nvCxnSpPr>
          <p:cNvPr id="15" name="Straight Connector 14" descr="line between LTS Coordinator and CBO box"/>
          <p:cNvCxnSpPr/>
          <p:nvPr/>
        </p:nvCxnSpPr>
        <p:spPr bwMode="auto">
          <a:xfrm>
            <a:off x="1752600" y="3106138"/>
            <a:ext cx="304800" cy="0"/>
          </a:xfrm>
          <a:prstGeom prst="line">
            <a:avLst/>
          </a:prstGeom>
          <a:ln>
            <a:solidFill>
              <a:srgbClr val="0079C1"/>
            </a:solidFill>
          </a:ln>
        </p:spPr>
        <p:style>
          <a:lnRef idx="2">
            <a:schemeClr val="accent1"/>
          </a:lnRef>
          <a:fillRef idx="0">
            <a:schemeClr val="accent1"/>
          </a:fillRef>
          <a:effectRef idx="1">
            <a:schemeClr val="accent1"/>
          </a:effectRef>
          <a:fontRef idx="minor">
            <a:schemeClr val="tx1"/>
          </a:fontRef>
        </p:style>
      </p:cxnSp>
      <p:pic>
        <p:nvPicPr>
          <p:cNvPr id="16" name="Picture 15" descr="LTS Coordin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447800"/>
            <a:ext cx="1243974" cy="4021221"/>
          </a:xfrm>
          <a:prstGeom prst="rect">
            <a:avLst/>
          </a:prstGeom>
        </p:spPr>
      </p:pic>
      <p:sp>
        <p:nvSpPr>
          <p:cNvPr id="3" name="Slide Number Placeholder 2"/>
          <p:cNvSpPr>
            <a:spLocks noGrp="1"/>
          </p:cNvSpPr>
          <p:nvPr>
            <p:ph type="sldNum" sz="quarter" idx="12"/>
          </p:nvPr>
        </p:nvSpPr>
        <p:spPr>
          <a:xfrm>
            <a:off x="228600" y="6248400"/>
            <a:ext cx="2133600" cy="365125"/>
          </a:xfrm>
        </p:spPr>
        <p:txBody>
          <a:bodyPr/>
          <a:lstStyle/>
          <a:p>
            <a:pPr algn="l">
              <a:defRPr/>
            </a:pPr>
            <a:fld id="{86D0A244-7F55-47BA-8B7A-949168932C60}" type="slidenum">
              <a:rPr lang="en-US" smtClean="0">
                <a:solidFill>
                  <a:prstClr val="black">
                    <a:tint val="75000"/>
                  </a:prstClr>
                </a:solidFill>
              </a:rPr>
              <a:pPr algn="l">
                <a:defRPr/>
              </a:pPr>
              <a:t>25</a:t>
            </a:fld>
            <a:endParaRPr lang="en-US">
              <a:solidFill>
                <a:prstClr val="black">
                  <a:tint val="75000"/>
                </a:prstClr>
              </a:solidFill>
            </a:endParaRPr>
          </a:p>
        </p:txBody>
      </p:sp>
    </p:spTree>
    <p:extLst>
      <p:ext uri="{BB962C8B-B14F-4D97-AF65-F5344CB8AC3E}">
        <p14:creationId xmlns:p14="http://schemas.microsoft.com/office/powerpoint/2010/main" val="860378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4375" y="117475"/>
            <a:ext cx="8229600" cy="1143000"/>
          </a:xfrm>
        </p:spPr>
        <p:txBody>
          <a:bodyPr rtlCol="0">
            <a:noAutofit/>
          </a:bodyPr>
          <a:lstStyle/>
          <a:p>
            <a:pPr lvl="1" eaLnBrk="1" fontAlgn="auto" hangingPunct="1">
              <a:spcAft>
                <a:spcPts val="0"/>
              </a:spcAft>
              <a:defRPr/>
            </a:pPr>
            <a:r>
              <a:rPr lang="en-US" sz="4000" kern="1200" dirty="0" smtClean="0">
                <a:ea typeface="+mj-ea"/>
                <a:cs typeface="+mj-cs"/>
              </a:rPr>
              <a:t>Qualifications</a:t>
            </a:r>
            <a:endParaRPr lang="en-US" sz="4000" kern="1200" dirty="0">
              <a:ea typeface="+mj-ea"/>
              <a:cs typeface="+mj-cs"/>
            </a:endParaRPr>
          </a:p>
        </p:txBody>
      </p:sp>
      <p:sp>
        <p:nvSpPr>
          <p:cNvPr id="26" name="Oval 25" descr="large oval labeled system factors that also includes individual factors and provider factors ovals."/>
          <p:cNvSpPr/>
          <p:nvPr/>
        </p:nvSpPr>
        <p:spPr>
          <a:xfrm>
            <a:off x="7383780" y="2310754"/>
            <a:ext cx="1645920" cy="1651646"/>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b="1" dirty="0" smtClean="0"/>
              <a:t>One Care plans</a:t>
            </a:r>
          </a:p>
          <a:p>
            <a:pPr algn="ctr"/>
            <a:endParaRPr lang="en-US" sz="1000" dirty="0" smtClean="0"/>
          </a:p>
        </p:txBody>
      </p:sp>
      <p:cxnSp>
        <p:nvCxnSpPr>
          <p:cNvPr id="25" name="Straight Connector 24" descr="Line between One Care plans and CBOs"/>
          <p:cNvCxnSpPr/>
          <p:nvPr/>
        </p:nvCxnSpPr>
        <p:spPr bwMode="auto">
          <a:xfrm>
            <a:off x="7010400" y="3055374"/>
            <a:ext cx="304800" cy="0"/>
          </a:xfrm>
          <a:prstGeom prst="line">
            <a:avLst/>
          </a:prstGeom>
          <a:ln/>
        </p:spPr>
        <p:style>
          <a:lnRef idx="3">
            <a:schemeClr val="accent4"/>
          </a:lnRef>
          <a:fillRef idx="0">
            <a:schemeClr val="accent4"/>
          </a:fillRef>
          <a:effectRef idx="2">
            <a:schemeClr val="accent4"/>
          </a:effectRef>
          <a:fontRef idx="minor">
            <a:schemeClr val="tx1"/>
          </a:fontRef>
        </p:style>
      </p:cxnSp>
      <p:sp>
        <p:nvSpPr>
          <p:cNvPr id="53" name="Rectangle 52" descr="Blue circle with text. " title="Blue Circle"/>
          <p:cNvSpPr/>
          <p:nvPr/>
        </p:nvSpPr>
        <p:spPr>
          <a:xfrm>
            <a:off x="5105400" y="2091764"/>
            <a:ext cx="1828800" cy="1979354"/>
          </a:xfrm>
          <a:prstGeom prst="rect">
            <a:avLst/>
          </a:prstGeom>
          <a:gradFill>
            <a:gsLst>
              <a:gs pos="0">
                <a:srgbClr val="0079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smtClean="0">
                <a:solidFill>
                  <a:prstClr val="white"/>
                </a:solidFill>
              </a:rPr>
              <a:t>Independent CBO</a:t>
            </a:r>
          </a:p>
          <a:p>
            <a:pPr algn="ctr">
              <a:defRPr/>
            </a:pPr>
            <a:endParaRPr lang="en-US" sz="1000" dirty="0" smtClean="0">
              <a:solidFill>
                <a:prstClr val="white"/>
              </a:solidFill>
            </a:endParaRPr>
          </a:p>
        </p:txBody>
      </p:sp>
      <p:cxnSp>
        <p:nvCxnSpPr>
          <p:cNvPr id="15" name="Straight Connector 14" descr="lline between CBO and LTS Coordinator"/>
          <p:cNvCxnSpPr/>
          <p:nvPr/>
        </p:nvCxnSpPr>
        <p:spPr bwMode="auto">
          <a:xfrm>
            <a:off x="4724400" y="3048000"/>
            <a:ext cx="304800" cy="0"/>
          </a:xfrm>
          <a:prstGeom prst="line">
            <a:avLst/>
          </a:prstGeom>
          <a:ln>
            <a:solidFill>
              <a:srgbClr val="0079C1"/>
            </a:solidFill>
          </a:ln>
        </p:spPr>
        <p:style>
          <a:lnRef idx="2">
            <a:schemeClr val="accent1"/>
          </a:lnRef>
          <a:fillRef idx="0">
            <a:schemeClr val="accent1"/>
          </a:fillRef>
          <a:effectRef idx="1">
            <a:schemeClr val="accent1"/>
          </a:effectRef>
          <a:fontRef idx="minor">
            <a:schemeClr val="tx1"/>
          </a:fontRef>
        </p:style>
      </p:cxnSp>
      <p:pic>
        <p:nvPicPr>
          <p:cNvPr id="10" name="Picture 9" descr="LTS Coordina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426" y="1447800"/>
            <a:ext cx="1243974" cy="4021221"/>
          </a:xfrm>
          <a:prstGeom prst="rect">
            <a:avLst/>
          </a:prstGeom>
        </p:spPr>
      </p:pic>
      <p:sp>
        <p:nvSpPr>
          <p:cNvPr id="2" name="Snip Diagonal Corner Rectangle 1"/>
          <p:cNvSpPr/>
          <p:nvPr/>
        </p:nvSpPr>
        <p:spPr>
          <a:xfrm>
            <a:off x="152400" y="1066800"/>
            <a:ext cx="3124200" cy="4419600"/>
          </a:xfrm>
          <a:prstGeom prst="snip2DiagRect">
            <a:avLst/>
          </a:prstGeom>
          <a:solidFill>
            <a:schemeClr val="bg1"/>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ü"/>
            </a:pPr>
            <a:r>
              <a:rPr lang="en-US" sz="2200" dirty="0" smtClean="0">
                <a:solidFill>
                  <a:schemeClr val="tx1">
                    <a:lumMod val="85000"/>
                    <a:lumOff val="15000"/>
                  </a:schemeClr>
                </a:solidFill>
              </a:rPr>
              <a:t>BA in Social Work or 2 years experience</a:t>
            </a:r>
          </a:p>
          <a:p>
            <a:pPr marL="342900" indent="-342900">
              <a:buFont typeface="Wingdings" panose="05000000000000000000" pitchFamily="2" charset="2"/>
              <a:buChar char="ü"/>
            </a:pPr>
            <a:endParaRPr lang="en-US" sz="2200" dirty="0" smtClean="0">
              <a:solidFill>
                <a:schemeClr val="tx1">
                  <a:lumMod val="85000"/>
                  <a:lumOff val="15000"/>
                </a:schemeClr>
              </a:solidFill>
            </a:endParaRPr>
          </a:p>
          <a:p>
            <a:pPr marL="342900" indent="-342900">
              <a:buFont typeface="Wingdings" panose="05000000000000000000" pitchFamily="2" charset="2"/>
              <a:buChar char="ü"/>
            </a:pPr>
            <a:r>
              <a:rPr lang="en-US" sz="2200" dirty="0" smtClean="0">
                <a:solidFill>
                  <a:schemeClr val="tx1">
                    <a:lumMod val="85000"/>
                    <a:lumOff val="15000"/>
                  </a:schemeClr>
                </a:solidFill>
              </a:rPr>
              <a:t>Training in person-centered planning</a:t>
            </a:r>
          </a:p>
          <a:p>
            <a:pPr marL="342900" indent="-342900">
              <a:buFont typeface="Wingdings" panose="05000000000000000000" pitchFamily="2" charset="2"/>
              <a:buChar char="ü"/>
            </a:pPr>
            <a:endParaRPr lang="en-US" sz="2200" dirty="0" smtClean="0">
              <a:solidFill>
                <a:schemeClr val="tx1">
                  <a:lumMod val="85000"/>
                  <a:lumOff val="15000"/>
                </a:schemeClr>
              </a:solidFill>
            </a:endParaRPr>
          </a:p>
          <a:p>
            <a:pPr marL="342900" indent="-342900">
              <a:buFont typeface="Wingdings" panose="05000000000000000000" pitchFamily="2" charset="2"/>
              <a:buChar char="ü"/>
            </a:pPr>
            <a:r>
              <a:rPr lang="en-US" sz="2200" dirty="0" smtClean="0">
                <a:solidFill>
                  <a:schemeClr val="tx1">
                    <a:lumMod val="85000"/>
                    <a:lumOff val="15000"/>
                  </a:schemeClr>
                </a:solidFill>
              </a:rPr>
              <a:t>Experience in LTSS assessments</a:t>
            </a:r>
          </a:p>
          <a:p>
            <a:pPr marL="342900" indent="-342900">
              <a:buFont typeface="Wingdings" panose="05000000000000000000" pitchFamily="2" charset="2"/>
              <a:buChar char="ü"/>
            </a:pPr>
            <a:endParaRPr lang="en-US" sz="2200" dirty="0" smtClean="0">
              <a:solidFill>
                <a:schemeClr val="tx1">
                  <a:lumMod val="85000"/>
                  <a:lumOff val="15000"/>
                </a:schemeClr>
              </a:solidFill>
            </a:endParaRPr>
          </a:p>
          <a:p>
            <a:pPr marL="342900" indent="-342900">
              <a:buFont typeface="Wingdings" panose="05000000000000000000" pitchFamily="2" charset="2"/>
              <a:buChar char="ü"/>
            </a:pPr>
            <a:r>
              <a:rPr lang="en-US" sz="2200" dirty="0" smtClean="0">
                <a:solidFill>
                  <a:schemeClr val="tx1">
                    <a:lumMod val="85000"/>
                    <a:lumOff val="15000"/>
                  </a:schemeClr>
                </a:solidFill>
              </a:rPr>
              <a:t>Cultural competence</a:t>
            </a:r>
            <a:endParaRPr lang="en-US" sz="2200" dirty="0">
              <a:solidFill>
                <a:schemeClr val="tx1">
                  <a:lumMod val="85000"/>
                  <a:lumOff val="15000"/>
                </a:schemeClr>
              </a:solidFill>
            </a:endParaRPr>
          </a:p>
        </p:txBody>
      </p:sp>
      <p:sp>
        <p:nvSpPr>
          <p:cNvPr id="3" name="Slide Number Placeholder 2"/>
          <p:cNvSpPr>
            <a:spLocks noGrp="1"/>
          </p:cNvSpPr>
          <p:nvPr>
            <p:ph type="sldNum" sz="quarter" idx="12"/>
          </p:nvPr>
        </p:nvSpPr>
        <p:spPr>
          <a:xfrm>
            <a:off x="228600" y="6248400"/>
            <a:ext cx="2133600" cy="365125"/>
          </a:xfrm>
        </p:spPr>
        <p:txBody>
          <a:bodyPr/>
          <a:lstStyle/>
          <a:p>
            <a:pPr algn="l">
              <a:defRPr/>
            </a:pPr>
            <a:fld id="{86D0A244-7F55-47BA-8B7A-949168932C60}" type="slidenum">
              <a:rPr lang="en-US" smtClean="0">
                <a:solidFill>
                  <a:prstClr val="black">
                    <a:tint val="75000"/>
                  </a:prstClr>
                </a:solidFill>
              </a:rPr>
              <a:pPr algn="l">
                <a:defRPr/>
              </a:pPr>
              <a:t>26</a:t>
            </a:fld>
            <a:endParaRPr lang="en-US">
              <a:solidFill>
                <a:prstClr val="black">
                  <a:tint val="75000"/>
                </a:prstClr>
              </a:solidFill>
            </a:endParaRPr>
          </a:p>
        </p:txBody>
      </p:sp>
    </p:spTree>
    <p:extLst>
      <p:ext uri="{BB962C8B-B14F-4D97-AF65-F5344CB8AC3E}">
        <p14:creationId xmlns:p14="http://schemas.microsoft.com/office/powerpoint/2010/main" val="2464306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4375" y="117475"/>
            <a:ext cx="8229600" cy="1143000"/>
          </a:xfrm>
        </p:spPr>
        <p:txBody>
          <a:bodyPr rtlCol="0">
            <a:noAutofit/>
          </a:bodyPr>
          <a:lstStyle/>
          <a:p>
            <a:pPr lvl="1" eaLnBrk="1" fontAlgn="auto" hangingPunct="1">
              <a:spcAft>
                <a:spcPts val="0"/>
              </a:spcAft>
              <a:defRPr/>
            </a:pPr>
            <a:r>
              <a:rPr lang="en-US" sz="4000" kern="1200" dirty="0">
                <a:ea typeface="+mj-ea"/>
                <a:cs typeface="+mj-cs"/>
              </a:rPr>
              <a:t>Care Coordinator</a:t>
            </a:r>
            <a:br>
              <a:rPr lang="en-US" sz="4000" kern="1200" dirty="0">
                <a:ea typeface="+mj-ea"/>
                <a:cs typeface="+mj-cs"/>
              </a:rPr>
            </a:br>
            <a:endParaRPr lang="en-US" sz="4000" kern="1200" dirty="0">
              <a:ea typeface="+mj-ea"/>
              <a:cs typeface="+mj-cs"/>
            </a:endParaRPr>
          </a:p>
        </p:txBody>
      </p:sp>
      <p:pic>
        <p:nvPicPr>
          <p:cNvPr id="6" name="Picture 3" descr="Adult female representing the care coordinator. " title="Clinical Coordinator"/>
          <p:cNvPicPr>
            <a:picLocks noChangeAspect="1" noChangeArrowheads="1"/>
          </p:cNvPicPr>
          <p:nvPr/>
        </p:nvPicPr>
        <p:blipFill>
          <a:blip r:embed="rId3"/>
          <a:srcRect/>
          <a:stretch>
            <a:fillRect/>
          </a:stretch>
        </p:blipFill>
        <p:spPr bwMode="auto">
          <a:xfrm>
            <a:off x="4170362" y="988298"/>
            <a:ext cx="817690" cy="2334740"/>
          </a:xfrm>
          <a:prstGeom prst="rect">
            <a:avLst/>
          </a:prstGeom>
          <a:noFill/>
          <a:extLst>
            <a:ext uri="{909E8E84-426E-40DD-AFC4-6F175D3DCCD1}">
              <a14:hiddenFill xmlns:a14="http://schemas.microsoft.com/office/drawing/2010/main">
                <a:solidFill>
                  <a:srgbClr val="FFFFFF"/>
                </a:solidFill>
              </a14:hiddenFill>
            </a:ext>
          </a:extLst>
        </p:spPr>
      </p:pic>
      <p:sp>
        <p:nvSpPr>
          <p:cNvPr id="44" name="Oval 43" descr="Blue circle with text." title="Blue Circle"/>
          <p:cNvSpPr/>
          <p:nvPr/>
        </p:nvSpPr>
        <p:spPr>
          <a:xfrm>
            <a:off x="5941162" y="1057744"/>
            <a:ext cx="2743199" cy="2742328"/>
          </a:xfrm>
          <a:prstGeom prst="ellipse">
            <a:avLst/>
          </a:prstGeom>
          <a:gradFill>
            <a:gsLst>
              <a:gs pos="0">
                <a:srgbClr val="0079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smtClean="0">
                <a:solidFill>
                  <a:prstClr val="white"/>
                </a:solidFill>
              </a:rPr>
              <a:t>Coordination, monitoring  of </a:t>
            </a:r>
            <a:r>
              <a:rPr lang="en-US" sz="2400" dirty="0" err="1" smtClean="0">
                <a:solidFill>
                  <a:prstClr val="white"/>
                </a:solidFill>
              </a:rPr>
              <a:t>MassHealth</a:t>
            </a:r>
            <a:r>
              <a:rPr lang="en-US" sz="2400" dirty="0" smtClean="0">
                <a:solidFill>
                  <a:prstClr val="white"/>
                </a:solidFill>
              </a:rPr>
              <a:t> and Medicare services</a:t>
            </a:r>
            <a:endParaRPr lang="en-US" sz="2400" dirty="0">
              <a:solidFill>
                <a:prstClr val="white"/>
              </a:solidFill>
            </a:endParaRPr>
          </a:p>
        </p:txBody>
      </p:sp>
      <p:grpSp>
        <p:nvGrpSpPr>
          <p:cNvPr id="6150" name="Group 2" descr="White oval with five members of the care team, excluding the care coordinator. "/>
          <p:cNvGrpSpPr>
            <a:grpSpLocks/>
          </p:cNvGrpSpPr>
          <p:nvPr/>
        </p:nvGrpSpPr>
        <p:grpSpPr bwMode="auto">
          <a:xfrm>
            <a:off x="2667000" y="3436938"/>
            <a:ext cx="3581398" cy="2354263"/>
            <a:chOff x="3040330" y="3872895"/>
            <a:chExt cx="3582101" cy="2354730"/>
          </a:xfrm>
        </p:grpSpPr>
        <p:cxnSp>
          <p:nvCxnSpPr>
            <p:cNvPr id="30" name="Straight Connector 29"/>
            <p:cNvCxnSpPr/>
            <p:nvPr/>
          </p:nvCxnSpPr>
          <p:spPr>
            <a:xfrm flipV="1">
              <a:off x="4839324" y="3872895"/>
              <a:ext cx="0" cy="296922"/>
            </a:xfrm>
            <a:prstGeom prst="line">
              <a:avLst/>
            </a:prstGeom>
            <a:ln>
              <a:solidFill>
                <a:srgbClr val="0079C1"/>
              </a:solidFill>
            </a:ln>
          </p:spPr>
          <p:style>
            <a:lnRef idx="2">
              <a:schemeClr val="accent1"/>
            </a:lnRef>
            <a:fillRef idx="0">
              <a:schemeClr val="accent1"/>
            </a:fillRef>
            <a:effectRef idx="1">
              <a:schemeClr val="accent1"/>
            </a:effectRef>
            <a:fontRef idx="minor">
              <a:schemeClr val="tx1"/>
            </a:fontRef>
          </p:style>
        </p:cxnSp>
        <p:sp>
          <p:nvSpPr>
            <p:cNvPr id="2" name="Oval 1"/>
            <p:cNvSpPr/>
            <p:nvPr/>
          </p:nvSpPr>
          <p:spPr>
            <a:xfrm>
              <a:off x="3040330" y="4166641"/>
              <a:ext cx="3582101" cy="2060984"/>
            </a:xfrm>
            <a:prstGeom prst="ellipse">
              <a:avLst/>
            </a:prstGeom>
            <a:solidFill>
              <a:schemeClr val="bg1"/>
            </a:solidFill>
            <a:ln>
              <a:solidFill>
                <a:srgbClr val="0079C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155" name="TextBox 27"/>
            <p:cNvSpPr txBox="1">
              <a:spLocks noChangeArrowheads="1"/>
            </p:cNvSpPr>
            <p:nvPr/>
          </p:nvSpPr>
          <p:spPr bwMode="auto">
            <a:xfrm>
              <a:off x="4154795" y="4262202"/>
              <a:ext cx="1288366" cy="43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Myriad Pro" pitchFamily="34" charset="0"/>
                  <a:ea typeface="Myriad Pro" pitchFamily="34" charset="0"/>
                  <a:cs typeface="Myriad Pro" pitchFamily="34" charset="0"/>
                </a:defRPr>
              </a:lvl1pPr>
              <a:lvl2pPr marL="742950" indent="-285750" eaLnBrk="0" hangingPunct="0">
                <a:spcBef>
                  <a:spcPct val="20000"/>
                </a:spcBef>
                <a:buFont typeface="Arial" charset="0"/>
                <a:buChar char="–"/>
                <a:defRPr sz="2800">
                  <a:solidFill>
                    <a:schemeClr val="tx1"/>
                  </a:solidFill>
                  <a:latin typeface="Myriad Pro" pitchFamily="34" charset="0"/>
                  <a:ea typeface="Myriad Pro" pitchFamily="34" charset="0"/>
                  <a:cs typeface="Myriad Pro" pitchFamily="34" charset="0"/>
                </a:defRPr>
              </a:lvl2pPr>
              <a:lvl3pPr marL="1143000" indent="-228600" eaLnBrk="0" hangingPunct="0">
                <a:spcBef>
                  <a:spcPct val="20000"/>
                </a:spcBef>
                <a:buFont typeface="Arial" charset="0"/>
                <a:buChar char="•"/>
                <a:defRPr sz="2400">
                  <a:solidFill>
                    <a:schemeClr val="tx1"/>
                  </a:solidFill>
                  <a:latin typeface="Myriad Pro" pitchFamily="34" charset="0"/>
                  <a:ea typeface="Myriad Pro" pitchFamily="34" charset="0"/>
                  <a:cs typeface="Myriad Pro" pitchFamily="34" charset="0"/>
                </a:defRPr>
              </a:lvl3pPr>
              <a:lvl4pPr marL="1600200" indent="-228600" eaLnBrk="0" hangingPunct="0">
                <a:spcBef>
                  <a:spcPct val="20000"/>
                </a:spcBef>
                <a:buFont typeface="Arial" charset="0"/>
                <a:buChar char="–"/>
                <a:defRPr sz="2000">
                  <a:solidFill>
                    <a:schemeClr val="tx1"/>
                  </a:solidFill>
                  <a:latin typeface="Myriad Pro" pitchFamily="34" charset="0"/>
                  <a:ea typeface="Myriad Pro" pitchFamily="34" charset="0"/>
                  <a:cs typeface="Myriad Pro" pitchFamily="34" charset="0"/>
                </a:defRPr>
              </a:lvl4pPr>
              <a:lvl5pPr marL="2057400" indent="-228600" eaLnBrk="0" hangingPunct="0">
                <a:spcBef>
                  <a:spcPct val="20000"/>
                </a:spcBef>
                <a:buFont typeface="Arial" charset="0"/>
                <a:buChar char="»"/>
                <a:defRPr sz="2000">
                  <a:solidFill>
                    <a:schemeClr val="tx1"/>
                  </a:solidFill>
                  <a:latin typeface="Myriad Pro" pitchFamily="34" charset="0"/>
                  <a:ea typeface="Myriad Pro" pitchFamily="34" charset="0"/>
                  <a:cs typeface="Myriad Pro"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9pPr>
            </a:lstStyle>
            <a:p>
              <a:pPr algn="ctr" eaLnBrk="1" fontAlgn="base" hangingPunct="1">
                <a:spcBef>
                  <a:spcPct val="0"/>
                </a:spcBef>
                <a:spcAft>
                  <a:spcPct val="0"/>
                </a:spcAft>
                <a:buFontTx/>
                <a:buNone/>
              </a:pPr>
              <a:r>
                <a:rPr lang="en-US" altLang="en-US" sz="1800" dirty="0" smtClean="0">
                  <a:solidFill>
                    <a:prstClr val="black"/>
                  </a:solidFill>
                  <a:latin typeface="Calibri" pitchFamily="34" charset="0"/>
                  <a:cs typeface="Arial" charset="0"/>
                </a:rPr>
                <a:t>Works with</a:t>
              </a:r>
            </a:p>
          </p:txBody>
        </p:sp>
        <p:sp>
          <p:nvSpPr>
            <p:cNvPr id="6156" name="TextBox 42"/>
            <p:cNvSpPr txBox="1">
              <a:spLocks noChangeArrowheads="1"/>
            </p:cNvSpPr>
            <p:nvPr/>
          </p:nvSpPr>
          <p:spPr bwMode="auto">
            <a:xfrm>
              <a:off x="3356021" y="5412986"/>
              <a:ext cx="2923617" cy="6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Myriad Pro" pitchFamily="34" charset="0"/>
                  <a:ea typeface="Myriad Pro" pitchFamily="34" charset="0"/>
                  <a:cs typeface="Myriad Pro" pitchFamily="34" charset="0"/>
                </a:defRPr>
              </a:lvl1pPr>
              <a:lvl2pPr marL="742950" indent="-285750" eaLnBrk="0" hangingPunct="0">
                <a:spcBef>
                  <a:spcPct val="20000"/>
                </a:spcBef>
                <a:buFont typeface="Arial" charset="0"/>
                <a:buChar char="–"/>
                <a:defRPr sz="2800">
                  <a:solidFill>
                    <a:schemeClr val="tx1"/>
                  </a:solidFill>
                  <a:latin typeface="Myriad Pro" pitchFamily="34" charset="0"/>
                  <a:ea typeface="Myriad Pro" pitchFamily="34" charset="0"/>
                  <a:cs typeface="Myriad Pro" pitchFamily="34" charset="0"/>
                </a:defRPr>
              </a:lvl2pPr>
              <a:lvl3pPr marL="1143000" indent="-228600" eaLnBrk="0" hangingPunct="0">
                <a:spcBef>
                  <a:spcPct val="20000"/>
                </a:spcBef>
                <a:buFont typeface="Arial" charset="0"/>
                <a:buChar char="•"/>
                <a:defRPr sz="2400">
                  <a:solidFill>
                    <a:schemeClr val="tx1"/>
                  </a:solidFill>
                  <a:latin typeface="Myriad Pro" pitchFamily="34" charset="0"/>
                  <a:ea typeface="Myriad Pro" pitchFamily="34" charset="0"/>
                  <a:cs typeface="Myriad Pro" pitchFamily="34" charset="0"/>
                </a:defRPr>
              </a:lvl3pPr>
              <a:lvl4pPr marL="1600200" indent="-228600" eaLnBrk="0" hangingPunct="0">
                <a:spcBef>
                  <a:spcPct val="20000"/>
                </a:spcBef>
                <a:buFont typeface="Arial" charset="0"/>
                <a:buChar char="–"/>
                <a:defRPr sz="2000">
                  <a:solidFill>
                    <a:schemeClr val="tx1"/>
                  </a:solidFill>
                  <a:latin typeface="Myriad Pro" pitchFamily="34" charset="0"/>
                  <a:ea typeface="Myriad Pro" pitchFamily="34" charset="0"/>
                  <a:cs typeface="Myriad Pro" pitchFamily="34" charset="0"/>
                </a:defRPr>
              </a:lvl4pPr>
              <a:lvl5pPr marL="2057400" indent="-228600" eaLnBrk="0" hangingPunct="0">
                <a:spcBef>
                  <a:spcPct val="20000"/>
                </a:spcBef>
                <a:buFont typeface="Arial" charset="0"/>
                <a:buChar char="»"/>
                <a:defRPr sz="2000">
                  <a:solidFill>
                    <a:schemeClr val="tx1"/>
                  </a:solidFill>
                  <a:latin typeface="Myriad Pro" pitchFamily="34" charset="0"/>
                  <a:ea typeface="Myriad Pro" pitchFamily="34" charset="0"/>
                  <a:cs typeface="Myriad Pro"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Myriad Pro" pitchFamily="34" charset="0"/>
                  <a:ea typeface="Myriad Pro" pitchFamily="34" charset="0"/>
                  <a:cs typeface="Myriad Pro" pitchFamily="34" charset="0"/>
                </a:defRPr>
              </a:lvl9pPr>
            </a:lstStyle>
            <a:p>
              <a:pPr algn="ctr" eaLnBrk="1" fontAlgn="base" hangingPunct="1">
                <a:spcBef>
                  <a:spcPct val="0"/>
                </a:spcBef>
                <a:spcAft>
                  <a:spcPct val="0"/>
                </a:spcAft>
                <a:buFontTx/>
                <a:buNone/>
              </a:pPr>
              <a:r>
                <a:rPr lang="en-US" altLang="en-US" sz="1800" dirty="0" smtClean="0">
                  <a:solidFill>
                    <a:prstClr val="black"/>
                  </a:solidFill>
                  <a:latin typeface="Calibri" pitchFamily="34" charset="0"/>
                  <a:cs typeface="Arial" charset="0"/>
                </a:rPr>
                <a:t>to create and ensure delivery</a:t>
              </a:r>
            </a:p>
            <a:p>
              <a:pPr algn="ctr" eaLnBrk="1" fontAlgn="base" hangingPunct="1">
                <a:spcBef>
                  <a:spcPct val="0"/>
                </a:spcBef>
                <a:spcAft>
                  <a:spcPct val="0"/>
                </a:spcAft>
                <a:buFontTx/>
                <a:buNone/>
              </a:pPr>
              <a:r>
                <a:rPr lang="en-US" altLang="en-US" sz="1800" dirty="0">
                  <a:solidFill>
                    <a:prstClr val="black"/>
                  </a:solidFill>
                  <a:latin typeface="Calibri" pitchFamily="34" charset="0"/>
                  <a:cs typeface="Arial" charset="0"/>
                </a:rPr>
                <a:t>o</a:t>
              </a:r>
              <a:r>
                <a:rPr lang="en-US" altLang="en-US" sz="1800" dirty="0" smtClean="0">
                  <a:solidFill>
                    <a:prstClr val="black"/>
                  </a:solidFill>
                  <a:latin typeface="Calibri" pitchFamily="34" charset="0"/>
                  <a:cs typeface="Arial" charset="0"/>
                </a:rPr>
                <a:t>f Personal Care Plan</a:t>
              </a:r>
            </a:p>
          </p:txBody>
        </p:sp>
      </p:grpSp>
      <p:pic>
        <p:nvPicPr>
          <p:cNvPr id="7170" name="Picture 2" descr="Five member care team, excluding the care coordinator. " title="Care Team"/>
          <p:cNvPicPr>
            <a:picLocks noChangeAspect="1" noChangeArrowheads="1"/>
          </p:cNvPicPr>
          <p:nvPr/>
        </p:nvPicPr>
        <p:blipFill>
          <a:blip r:embed="rId4"/>
          <a:srcRect/>
          <a:stretch>
            <a:fillRect/>
          </a:stretch>
        </p:blipFill>
        <p:spPr bwMode="auto">
          <a:xfrm>
            <a:off x="3276600" y="4191000"/>
            <a:ext cx="2274887" cy="911225"/>
          </a:xfrm>
          <a:prstGeom prst="rect">
            <a:avLst/>
          </a:prstGeom>
          <a:noFill/>
          <a:extLst>
            <a:ext uri="{909E8E84-426E-40DD-AFC4-6F175D3DCCD1}">
              <a14:hiddenFill xmlns:a14="http://schemas.microsoft.com/office/drawing/2010/main">
                <a:solidFill>
                  <a:srgbClr val="FFFFFF"/>
                </a:solidFill>
              </a14:hiddenFill>
            </a:ext>
          </a:extLst>
        </p:spPr>
      </p:pic>
      <p:sp>
        <p:nvSpPr>
          <p:cNvPr id="53" name="Oval 52" descr="Blue circle with text. " title="Blue Circle"/>
          <p:cNvSpPr/>
          <p:nvPr/>
        </p:nvSpPr>
        <p:spPr>
          <a:xfrm>
            <a:off x="517742" y="959071"/>
            <a:ext cx="2758858" cy="2742328"/>
          </a:xfrm>
          <a:prstGeom prst="ellipse">
            <a:avLst/>
          </a:prstGeom>
          <a:gradFill>
            <a:gsLst>
              <a:gs pos="0">
                <a:srgbClr val="0079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smtClean="0">
                <a:solidFill>
                  <a:prstClr val="white"/>
                </a:solidFill>
              </a:rPr>
              <a:t>Single</a:t>
            </a:r>
            <a:endParaRPr lang="en-US" sz="2400" dirty="0">
              <a:solidFill>
                <a:prstClr val="white"/>
              </a:solidFill>
            </a:endParaRPr>
          </a:p>
          <a:p>
            <a:pPr algn="ctr">
              <a:defRPr/>
            </a:pPr>
            <a:r>
              <a:rPr lang="en-US" sz="2400" dirty="0">
                <a:solidFill>
                  <a:prstClr val="white"/>
                </a:solidFill>
              </a:rPr>
              <a:t>point of </a:t>
            </a:r>
            <a:r>
              <a:rPr lang="en-US" sz="2400" dirty="0" smtClean="0">
                <a:solidFill>
                  <a:prstClr val="white"/>
                </a:solidFill>
              </a:rPr>
              <a:t>contact for One Care plan</a:t>
            </a:r>
            <a:endParaRPr lang="en-US" sz="2400" dirty="0">
              <a:solidFill>
                <a:prstClr val="white"/>
              </a:solidFill>
            </a:endParaRPr>
          </a:p>
        </p:txBody>
      </p:sp>
      <p:sp>
        <p:nvSpPr>
          <p:cNvPr id="3" name="Slide Number Placeholder 2"/>
          <p:cNvSpPr>
            <a:spLocks noGrp="1"/>
          </p:cNvSpPr>
          <p:nvPr>
            <p:ph type="sldNum" sz="quarter" idx="12"/>
          </p:nvPr>
        </p:nvSpPr>
        <p:spPr>
          <a:xfrm>
            <a:off x="228600" y="6248400"/>
            <a:ext cx="2133600" cy="365125"/>
          </a:xfrm>
        </p:spPr>
        <p:txBody>
          <a:bodyPr/>
          <a:lstStyle/>
          <a:p>
            <a:pPr algn="l">
              <a:defRPr/>
            </a:pPr>
            <a:fld id="{86D0A244-7F55-47BA-8B7A-949168932C60}" type="slidenum">
              <a:rPr lang="en-US" smtClean="0">
                <a:solidFill>
                  <a:prstClr val="black">
                    <a:tint val="75000"/>
                  </a:prstClr>
                </a:solidFill>
              </a:rPr>
              <a:pPr algn="l">
                <a:defRPr/>
              </a:pPr>
              <a:t>27</a:t>
            </a:fld>
            <a:endParaRPr lang="en-US">
              <a:solidFill>
                <a:prstClr val="black">
                  <a:tint val="75000"/>
                </a:prstClr>
              </a:solidFill>
            </a:endParaRPr>
          </a:p>
        </p:txBody>
      </p:sp>
    </p:spTree>
    <p:extLst>
      <p:ext uri="{BB962C8B-B14F-4D97-AF65-F5344CB8AC3E}">
        <p14:creationId xmlns:p14="http://schemas.microsoft.com/office/powerpoint/2010/main" val="1731673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normAutofit fontScale="90000"/>
          </a:bodyPr>
          <a:lstStyle/>
          <a:p>
            <a:r>
              <a:rPr lang="en-US" dirty="0" smtClean="0"/>
              <a:t>Example of Working with Care Team</a:t>
            </a:r>
            <a:endParaRPr lang="en-US" dirty="0"/>
          </a:p>
        </p:txBody>
      </p:sp>
      <p:pic>
        <p:nvPicPr>
          <p:cNvPr id="8" name="Picture 7" descr="Woman looking down"/>
          <p:cNvPicPr>
            <a:picLocks noChangeAspect="1"/>
          </p:cNvPicPr>
          <p:nvPr/>
        </p:nvPicPr>
        <p:blipFill rotWithShape="1">
          <a:blip r:embed="rId2" cstate="print">
            <a:extLst>
              <a:ext uri="{28A0092B-C50C-407E-A947-70E740481C1C}">
                <a14:useLocalDpi xmlns:a14="http://schemas.microsoft.com/office/drawing/2010/main" val="0"/>
              </a:ext>
            </a:extLst>
          </a:blip>
          <a:srcRect l="27262" r="25893" b="70228"/>
          <a:stretch/>
        </p:blipFill>
        <p:spPr>
          <a:xfrm rot="1636815">
            <a:off x="321613" y="1892202"/>
            <a:ext cx="2955262" cy="2817004"/>
          </a:xfrm>
          <a:prstGeom prst="ellipse">
            <a:avLst/>
          </a:prstGeom>
          <a:ln>
            <a:noFill/>
          </a:ln>
          <a:effectLst>
            <a:outerShdw blurRad="292100" dist="139700" dir="2700000" algn="tl" rotWithShape="0">
              <a:srgbClr val="333333">
                <a:alpha val="65000"/>
              </a:srgbClr>
            </a:outerShdw>
          </a:effectLst>
        </p:spPr>
      </p:pic>
      <p:pic>
        <p:nvPicPr>
          <p:cNvPr id="6" name="Content Placeholder 5" descr="Outside of a hous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725" t="7416" r="10984"/>
          <a:stretch/>
        </p:blipFill>
        <p:spPr>
          <a:xfrm>
            <a:off x="3733800" y="1398269"/>
            <a:ext cx="4981923" cy="4128168"/>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pPr>
              <a:defRPr/>
            </a:pPr>
            <a:fld id="{86D0A244-7F55-47BA-8B7A-949168932C60}" type="slidenum">
              <a:rPr lang="en-US" smtClean="0">
                <a:solidFill>
                  <a:prstClr val="black">
                    <a:tint val="75000"/>
                  </a:prstClr>
                </a:solidFill>
              </a:rPr>
              <a:pPr>
                <a:defRPr/>
              </a:pPr>
              <a:t>28</a:t>
            </a:fld>
            <a:endParaRPr lang="en-US">
              <a:solidFill>
                <a:prstClr val="black">
                  <a:tint val="75000"/>
                </a:prstClr>
              </a:solidFill>
            </a:endParaRPr>
          </a:p>
        </p:txBody>
      </p:sp>
    </p:spTree>
    <p:extLst>
      <p:ext uri="{BB962C8B-B14F-4D97-AF65-F5344CB8AC3E}">
        <p14:creationId xmlns:p14="http://schemas.microsoft.com/office/powerpoint/2010/main" val="12781398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8" name="Slide Number Placeholder 7"/>
          <p:cNvSpPr>
            <a:spLocks noGrp="1"/>
          </p:cNvSpPr>
          <p:nvPr>
            <p:ph type="sldNum" sz="quarter" idx="12"/>
          </p:nvPr>
        </p:nvSpPr>
        <p:spPr/>
        <p:txBody>
          <a:bodyPr/>
          <a:lstStyle/>
          <a:p>
            <a:pPr algn="l"/>
            <a:fld id="{1CA973EB-D5A4-47E2-A86F-3EDDCF3C1C2D}" type="slidenum">
              <a:rPr lang="en-US" smtClean="0"/>
              <a:pPr algn="l"/>
              <a:t>29</a:t>
            </a:fld>
            <a:endParaRPr lang="en-US" dirty="0"/>
          </a:p>
        </p:txBody>
      </p:sp>
      <p:pic>
        <p:nvPicPr>
          <p:cNvPr id="6" name="Picture 5" descr="Jennifer Turpin"/>
          <p:cNvPicPr>
            <a:picLocks noChangeAspect="1"/>
          </p:cNvPicPr>
          <p:nvPr/>
        </p:nvPicPr>
        <p:blipFill rotWithShape="1">
          <a:blip r:embed="rId3" cstate="print">
            <a:extLst>
              <a:ext uri="{28A0092B-C50C-407E-A947-70E740481C1C}">
                <a14:useLocalDpi xmlns:a14="http://schemas.microsoft.com/office/drawing/2010/main" val="0"/>
              </a:ext>
            </a:extLst>
          </a:blip>
          <a:srcRect l="25321" b="10377"/>
          <a:stretch/>
        </p:blipFill>
        <p:spPr>
          <a:xfrm>
            <a:off x="6019800" y="1524000"/>
            <a:ext cx="2874818" cy="2587555"/>
          </a:xfrm>
          <a:prstGeom prst="rect">
            <a:avLst/>
          </a:prstGeom>
        </p:spPr>
      </p:pic>
      <p:pic>
        <p:nvPicPr>
          <p:cNvPr id="7" name="Picture 6" descr="Olivia Richard"/>
          <p:cNvPicPr>
            <a:picLocks noChangeAspect="1"/>
          </p:cNvPicPr>
          <p:nvPr/>
        </p:nvPicPr>
        <p:blipFill rotWithShape="1">
          <a:blip r:embed="rId4" cstate="print">
            <a:extLst>
              <a:ext uri="{28A0092B-C50C-407E-A947-70E740481C1C}">
                <a14:useLocalDpi xmlns:a14="http://schemas.microsoft.com/office/drawing/2010/main" val="0"/>
              </a:ext>
            </a:extLst>
          </a:blip>
          <a:srcRect l="17068" r="9397"/>
          <a:stretch/>
        </p:blipFill>
        <p:spPr>
          <a:xfrm>
            <a:off x="3175000" y="1524000"/>
            <a:ext cx="2540000" cy="2590598"/>
          </a:xfrm>
          <a:prstGeom prst="rect">
            <a:avLst/>
          </a:prstGeom>
        </p:spPr>
      </p:pic>
      <p:pic>
        <p:nvPicPr>
          <p:cNvPr id="9" name="Picture 8" descr="David Healey"/>
          <p:cNvPicPr>
            <a:picLocks noChangeAspect="1"/>
          </p:cNvPicPr>
          <p:nvPr/>
        </p:nvPicPr>
        <p:blipFill rotWithShape="1">
          <a:blip r:embed="rId5" cstate="print">
            <a:extLst>
              <a:ext uri="{28A0092B-C50C-407E-A947-70E740481C1C}">
                <a14:useLocalDpi xmlns:a14="http://schemas.microsoft.com/office/drawing/2010/main" val="0"/>
              </a:ext>
            </a:extLst>
          </a:blip>
          <a:srcRect l="3155" t="-1" r="59004" b="50311"/>
          <a:stretch/>
        </p:blipFill>
        <p:spPr>
          <a:xfrm>
            <a:off x="127000" y="1524000"/>
            <a:ext cx="2743200" cy="2587555"/>
          </a:xfrm>
          <a:prstGeom prst="rect">
            <a:avLst/>
          </a:prstGeom>
        </p:spPr>
      </p:pic>
      <p:sp>
        <p:nvSpPr>
          <p:cNvPr id="10" name="Rounded Rectangle 9" descr="Blue rounded rectangle with text"/>
          <p:cNvSpPr/>
          <p:nvPr/>
        </p:nvSpPr>
        <p:spPr>
          <a:xfrm>
            <a:off x="203200" y="4191000"/>
            <a:ext cx="2590800" cy="1447801"/>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lstStyle/>
          <a:p>
            <a:r>
              <a:rPr lang="en-US" sz="2400" b="1" dirty="0" smtClean="0">
                <a:solidFill>
                  <a:srgbClr val="66339C"/>
                </a:solidFill>
              </a:rPr>
              <a:t>David Healey</a:t>
            </a:r>
            <a:r>
              <a:rPr lang="en-US" sz="2000" dirty="0" smtClean="0">
                <a:solidFill>
                  <a:srgbClr val="66339C"/>
                </a:solidFill>
              </a:rPr>
              <a:t>, </a:t>
            </a:r>
          </a:p>
          <a:p>
            <a:r>
              <a:rPr lang="en-US" sz="2000" dirty="0" smtClean="0">
                <a:solidFill>
                  <a:srgbClr val="66339C"/>
                </a:solidFill>
              </a:rPr>
              <a:t>Clinical Manager</a:t>
            </a:r>
            <a:endParaRPr lang="en-US" sz="2000" dirty="0">
              <a:solidFill>
                <a:srgbClr val="66339C"/>
              </a:solidFill>
            </a:endParaRPr>
          </a:p>
          <a:p>
            <a:r>
              <a:rPr lang="en-US" sz="2000" dirty="0" smtClean="0">
                <a:solidFill>
                  <a:srgbClr val="66339C"/>
                </a:solidFill>
              </a:rPr>
              <a:t>One Care </a:t>
            </a:r>
          </a:p>
          <a:p>
            <a:r>
              <a:rPr lang="en-US" sz="2000" dirty="0" err="1" smtClean="0">
                <a:solidFill>
                  <a:srgbClr val="66339C"/>
                </a:solidFill>
              </a:rPr>
              <a:t>MassHealth</a:t>
            </a:r>
            <a:endParaRPr lang="en-US" sz="2000" dirty="0">
              <a:solidFill>
                <a:srgbClr val="66339C"/>
              </a:solidFill>
            </a:endParaRPr>
          </a:p>
        </p:txBody>
      </p:sp>
      <p:sp>
        <p:nvSpPr>
          <p:cNvPr id="11" name="Rounded Rectangle 10" descr="Blue rounded rectangle with text"/>
          <p:cNvSpPr/>
          <p:nvPr/>
        </p:nvSpPr>
        <p:spPr>
          <a:xfrm>
            <a:off x="6172200" y="4191000"/>
            <a:ext cx="2590800" cy="1447801"/>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lstStyle/>
          <a:p>
            <a:r>
              <a:rPr lang="en-US" sz="2400" b="1" dirty="0" smtClean="0">
                <a:solidFill>
                  <a:srgbClr val="66339C"/>
                </a:solidFill>
              </a:rPr>
              <a:t>Jennifer Turpin</a:t>
            </a:r>
            <a:r>
              <a:rPr lang="en-US" sz="2000" dirty="0" smtClean="0">
                <a:solidFill>
                  <a:srgbClr val="66339C"/>
                </a:solidFill>
              </a:rPr>
              <a:t>, LTS Coordinator</a:t>
            </a:r>
          </a:p>
          <a:p>
            <a:r>
              <a:rPr lang="en-US" sz="2000" dirty="0" smtClean="0">
                <a:solidFill>
                  <a:srgbClr val="66339C"/>
                </a:solidFill>
              </a:rPr>
              <a:t>Boston Center for Independent Living</a:t>
            </a:r>
            <a:endParaRPr lang="en-US" sz="2000" dirty="0">
              <a:solidFill>
                <a:srgbClr val="66339C"/>
              </a:solidFill>
            </a:endParaRPr>
          </a:p>
        </p:txBody>
      </p:sp>
      <p:sp>
        <p:nvSpPr>
          <p:cNvPr id="12" name="Rounded Rectangle 11" descr="Blue rounded rectangle with text"/>
          <p:cNvSpPr/>
          <p:nvPr/>
        </p:nvSpPr>
        <p:spPr>
          <a:xfrm>
            <a:off x="3124200" y="4191000"/>
            <a:ext cx="2590800" cy="1447801"/>
          </a:xfrm>
          <a:prstGeom prst="roundRect">
            <a:avLst/>
          </a:prstGeom>
          <a:ln/>
        </p:spPr>
        <p:style>
          <a:lnRef idx="2">
            <a:schemeClr val="accent4"/>
          </a:lnRef>
          <a:fillRef idx="1">
            <a:schemeClr val="lt1"/>
          </a:fillRef>
          <a:effectRef idx="0">
            <a:schemeClr val="accent4"/>
          </a:effectRef>
          <a:fontRef idx="minor">
            <a:schemeClr val="dk1"/>
          </a:fontRef>
        </p:style>
        <p:txBody>
          <a:bodyPr rtlCol="0" anchor="t"/>
          <a:lstStyle/>
          <a:p>
            <a:r>
              <a:rPr lang="en-US" sz="2400" b="1" dirty="0" smtClean="0">
                <a:solidFill>
                  <a:srgbClr val="66339C"/>
                </a:solidFill>
              </a:rPr>
              <a:t>Olivia Richard</a:t>
            </a:r>
            <a:r>
              <a:rPr lang="en-US" sz="2000" dirty="0" smtClean="0">
                <a:solidFill>
                  <a:srgbClr val="66339C"/>
                </a:solidFill>
              </a:rPr>
              <a:t>, Implementation Council Member</a:t>
            </a:r>
          </a:p>
          <a:p>
            <a:r>
              <a:rPr lang="en-US" sz="2000" dirty="0" smtClean="0">
                <a:solidFill>
                  <a:srgbClr val="66339C"/>
                </a:solidFill>
              </a:rPr>
              <a:t>&amp; One Care Enrollee</a:t>
            </a:r>
            <a:endParaRPr lang="en-US" sz="2000" dirty="0">
              <a:solidFill>
                <a:srgbClr val="66339C"/>
              </a:solidFill>
            </a:endParaRPr>
          </a:p>
        </p:txBody>
      </p:sp>
    </p:spTree>
    <p:extLst>
      <p:ext uri="{BB962C8B-B14F-4D97-AF65-F5344CB8AC3E}">
        <p14:creationId xmlns:p14="http://schemas.microsoft.com/office/powerpoint/2010/main" val="1798009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Housekeeping Items</a:t>
            </a:r>
            <a:endParaRPr lang="en-US" sz="3600" dirty="0"/>
          </a:p>
        </p:txBody>
      </p:sp>
      <p:sp>
        <p:nvSpPr>
          <p:cNvPr id="3" name="Content Placeholder 2"/>
          <p:cNvSpPr>
            <a:spLocks noGrp="1"/>
          </p:cNvSpPr>
          <p:nvPr>
            <p:ph idx="1"/>
          </p:nvPr>
        </p:nvSpPr>
        <p:spPr/>
        <p:txBody>
          <a:bodyPr>
            <a:normAutofit/>
          </a:bodyPr>
          <a:lstStyle/>
          <a:p>
            <a:r>
              <a:rPr lang="en-US" dirty="0"/>
              <a:t>This webinar is being recorded and will be made available at a later date. </a:t>
            </a:r>
          </a:p>
          <a:p>
            <a:r>
              <a:rPr lang="en-US" dirty="0"/>
              <a:t>Audio is provided through your phone line.  Call in to 617-410-9095 to join.</a:t>
            </a:r>
          </a:p>
          <a:p>
            <a:r>
              <a:rPr lang="en-US" dirty="0" smtClean="0"/>
              <a:t>We will use the “mute” feature on this conference call.</a:t>
            </a:r>
          </a:p>
          <a:p>
            <a:r>
              <a:rPr lang="en-US" dirty="0" smtClean="0"/>
              <a:t>For best results, turn off your computer speakers.</a:t>
            </a:r>
          </a:p>
          <a:p>
            <a:pPr>
              <a:buNone/>
            </a:pPr>
            <a:endParaRPr lang="en-US" dirty="0"/>
          </a:p>
        </p:txBody>
      </p:sp>
      <p:sp>
        <p:nvSpPr>
          <p:cNvPr id="8" name="Slide Number Placeholder 7"/>
          <p:cNvSpPr>
            <a:spLocks noGrp="1"/>
          </p:cNvSpPr>
          <p:nvPr>
            <p:ph type="sldNum" sz="quarter" idx="12"/>
          </p:nvPr>
        </p:nvSpPr>
        <p:spPr/>
        <p:txBody>
          <a:bodyPr/>
          <a:lstStyle/>
          <a:p>
            <a:fld id="{1CA973EB-D5A4-47E2-A86F-3EDDCF3C1C2D}" type="slidenum">
              <a:rPr lang="en-US" smtClean="0"/>
              <a:pPr/>
              <a:t>3</a:t>
            </a:fld>
            <a:endParaRPr lang="en-US" dirty="0"/>
          </a:p>
        </p:txBody>
      </p:sp>
    </p:spTree>
    <p:extLst>
      <p:ext uri="{BB962C8B-B14F-4D97-AF65-F5344CB8AC3E}">
        <p14:creationId xmlns:p14="http://schemas.microsoft.com/office/powerpoint/2010/main" val="495411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1143000"/>
          </a:xfrm>
        </p:spPr>
        <p:txBody>
          <a:bodyPr/>
          <a:lstStyle/>
          <a:p>
            <a:pPr eaLnBrk="1" hangingPunct="1"/>
            <a:r>
              <a:rPr lang="en-US" altLang="en-US" dirty="0" smtClean="0">
                <a:latin typeface="Myriad Pro" pitchFamily="34" charset="0"/>
                <a:cs typeface="Myriad Pro" pitchFamily="34" charset="0"/>
              </a:rPr>
              <a:t>Value of the LTS Coordinator</a:t>
            </a:r>
          </a:p>
        </p:txBody>
      </p:sp>
      <p:pic>
        <p:nvPicPr>
          <p:cNvPr id="7171" name="Content Placeholder 4" descr="LTS Coordinato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6435" y="1443038"/>
            <a:ext cx="1183543" cy="3825875"/>
          </a:xfrm>
        </p:spPr>
      </p:pic>
      <p:sp>
        <p:nvSpPr>
          <p:cNvPr id="8" name="Oval 7" descr="Blue circle with text. " title="Blue Circle"/>
          <p:cNvSpPr/>
          <p:nvPr/>
        </p:nvSpPr>
        <p:spPr>
          <a:xfrm>
            <a:off x="152400" y="914401"/>
            <a:ext cx="3505200" cy="2514599"/>
          </a:xfrm>
          <a:prstGeom prst="ellipse">
            <a:avLst/>
          </a:prstGeom>
          <a:gradFill>
            <a:gsLst>
              <a:gs pos="0">
                <a:srgbClr val="0079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t>Assists enrollees in working towards quality of life goals</a:t>
            </a:r>
            <a:endParaRPr lang="en-US" sz="2400" dirty="0">
              <a:solidFill>
                <a:prstClr val="white"/>
              </a:solidFill>
            </a:endParaRPr>
          </a:p>
        </p:txBody>
      </p:sp>
      <p:sp>
        <p:nvSpPr>
          <p:cNvPr id="6" name="Oval 5" descr="Blue circle with text. " title="Blue Circle"/>
          <p:cNvSpPr/>
          <p:nvPr/>
        </p:nvSpPr>
        <p:spPr>
          <a:xfrm>
            <a:off x="5334000" y="914401"/>
            <a:ext cx="3657600" cy="2514600"/>
          </a:xfrm>
          <a:prstGeom prst="ellipse">
            <a:avLst/>
          </a:prstGeom>
          <a:gradFill>
            <a:gsLst>
              <a:gs pos="0">
                <a:srgbClr val="0079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dirty="0" smtClean="0">
                <a:solidFill>
                  <a:prstClr val="white"/>
                </a:solidFill>
              </a:rPr>
              <a:t>Has experience with specific groups of people with disabilities</a:t>
            </a:r>
            <a:endParaRPr lang="en-US" sz="2200" b="1" dirty="0">
              <a:solidFill>
                <a:prstClr val="white"/>
              </a:solidFill>
            </a:endParaRPr>
          </a:p>
        </p:txBody>
      </p:sp>
      <p:sp>
        <p:nvSpPr>
          <p:cNvPr id="10" name="Oval 9" descr="Blue circle with text. " title="Blue Circle"/>
          <p:cNvSpPr/>
          <p:nvPr/>
        </p:nvSpPr>
        <p:spPr>
          <a:xfrm>
            <a:off x="5410200" y="3581400"/>
            <a:ext cx="3505200" cy="2198688"/>
          </a:xfrm>
          <a:prstGeom prst="ellipse">
            <a:avLst/>
          </a:prstGeom>
          <a:gradFill>
            <a:gsLst>
              <a:gs pos="0">
                <a:srgbClr val="0079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dirty="0" smtClean="0">
                <a:solidFill>
                  <a:prstClr val="white"/>
                </a:solidFill>
              </a:rPr>
              <a:t>Knows services to support wellness, independent living and/or recovery</a:t>
            </a:r>
            <a:endParaRPr lang="en-US" sz="2200" dirty="0">
              <a:solidFill>
                <a:prstClr val="white"/>
              </a:solidFill>
            </a:endParaRPr>
          </a:p>
        </p:txBody>
      </p:sp>
      <p:sp>
        <p:nvSpPr>
          <p:cNvPr id="9" name="Oval 8" descr="Blue circle with text. " title="Blue Circle"/>
          <p:cNvSpPr/>
          <p:nvPr/>
        </p:nvSpPr>
        <p:spPr>
          <a:xfrm>
            <a:off x="176213" y="3592513"/>
            <a:ext cx="3505200" cy="2198687"/>
          </a:xfrm>
          <a:prstGeom prst="ellipse">
            <a:avLst/>
          </a:prstGeom>
          <a:gradFill>
            <a:gsLst>
              <a:gs pos="0">
                <a:srgbClr val="0079C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smtClean="0">
                <a:solidFill>
                  <a:prstClr val="white"/>
                </a:solidFill>
              </a:rPr>
              <a:t>Facilitates integration of LTSS </a:t>
            </a:r>
            <a:endParaRPr lang="en-US" sz="2400" dirty="0">
              <a:solidFill>
                <a:prstClr val="white"/>
              </a:solidFill>
            </a:endParaRPr>
          </a:p>
        </p:txBody>
      </p:sp>
      <p:sp>
        <p:nvSpPr>
          <p:cNvPr id="4" name="Slide Number Placeholder 3"/>
          <p:cNvSpPr>
            <a:spLocks noGrp="1"/>
          </p:cNvSpPr>
          <p:nvPr>
            <p:ph type="sldNum" sz="quarter" idx="12"/>
          </p:nvPr>
        </p:nvSpPr>
        <p:spPr>
          <a:xfrm>
            <a:off x="304800" y="6248400"/>
            <a:ext cx="2133600" cy="365125"/>
          </a:xfrm>
        </p:spPr>
        <p:txBody>
          <a:bodyPr/>
          <a:lstStyle/>
          <a:p>
            <a:pPr algn="l">
              <a:defRPr/>
            </a:pPr>
            <a:fld id="{7B96ACE3-03F2-47B4-A45D-9B7758C27CD3}" type="slidenum">
              <a:rPr lang="en-US">
                <a:solidFill>
                  <a:prstClr val="black">
                    <a:tint val="75000"/>
                  </a:prstClr>
                </a:solidFill>
              </a:rPr>
              <a:pPr algn="l">
                <a:defRPr/>
              </a:pPr>
              <a:t>30</a:t>
            </a:fld>
            <a:endParaRPr lang="en-US" dirty="0">
              <a:solidFill>
                <a:prstClr val="black">
                  <a:tint val="75000"/>
                </a:prstClr>
              </a:solidFill>
            </a:endParaRPr>
          </a:p>
        </p:txBody>
      </p:sp>
    </p:spTree>
    <p:extLst>
      <p:ext uri="{BB962C8B-B14F-4D97-AF65-F5344CB8AC3E}">
        <p14:creationId xmlns:p14="http://schemas.microsoft.com/office/powerpoint/2010/main" val="3798299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endParaRPr lang="en-US" dirty="0"/>
          </a:p>
        </p:txBody>
      </p:sp>
      <p:sp>
        <p:nvSpPr>
          <p:cNvPr id="4" name="Content Placeholder 3"/>
          <p:cNvSpPr>
            <a:spLocks noGrp="1"/>
          </p:cNvSpPr>
          <p:nvPr>
            <p:ph idx="1"/>
          </p:nvPr>
        </p:nvSpPr>
        <p:spPr/>
        <p:txBody>
          <a:bodyPr/>
          <a:lstStyle/>
          <a:p>
            <a:pPr marL="457200" lvl="1" indent="0">
              <a:buNone/>
            </a:pPr>
            <a:endParaRPr lang="en-US" dirty="0"/>
          </a:p>
          <a:p>
            <a:r>
              <a:rPr lang="en-US" dirty="0"/>
              <a:t>After the webinar, for further information, please </a:t>
            </a:r>
            <a:r>
              <a:rPr lang="en-US" dirty="0" smtClean="0"/>
              <a:t>see:</a:t>
            </a:r>
          </a:p>
          <a:p>
            <a:pPr marL="0" indent="0" algn="ctr">
              <a:buNone/>
            </a:pPr>
            <a:r>
              <a:rPr lang="en-US" dirty="0" smtClean="0">
                <a:hlinkClick r:id="rId3" tooltip="MassHealth One Care website"/>
              </a:rPr>
              <a:t>www.mass.gov/masshealth/onecare</a:t>
            </a:r>
            <a:r>
              <a:rPr lang="en-US" dirty="0" smtClean="0"/>
              <a:t> </a:t>
            </a:r>
            <a:endParaRPr lang="en-US" dirty="0"/>
          </a:p>
        </p:txBody>
      </p:sp>
      <p:sp>
        <p:nvSpPr>
          <p:cNvPr id="8" name="Slide Number Placeholder 7"/>
          <p:cNvSpPr>
            <a:spLocks noGrp="1"/>
          </p:cNvSpPr>
          <p:nvPr>
            <p:ph type="sldNum" sz="quarter" idx="12"/>
          </p:nvPr>
        </p:nvSpPr>
        <p:spPr/>
        <p:txBody>
          <a:bodyPr/>
          <a:lstStyle/>
          <a:p>
            <a:fld id="{1CA973EB-D5A4-47E2-A86F-3EDDCF3C1C2D}" type="slidenum">
              <a:rPr lang="en-US" smtClean="0"/>
              <a:pPr/>
              <a:t>31</a:t>
            </a:fld>
            <a:endParaRPr lang="en-US" dirty="0"/>
          </a:p>
        </p:txBody>
      </p:sp>
    </p:spTree>
    <p:extLst>
      <p:ext uri="{BB962C8B-B14F-4D97-AF65-F5344CB8AC3E}">
        <p14:creationId xmlns:p14="http://schemas.microsoft.com/office/powerpoint/2010/main" val="3967919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One Care Website</a:t>
            </a:r>
            <a:endParaRPr lang="en-US" dirty="0"/>
          </a:p>
        </p:txBody>
      </p:sp>
      <p:pic>
        <p:nvPicPr>
          <p:cNvPr id="5" name="Content Placeholder 4" descr="screenshot of One Care websit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046540"/>
          </a:xfrm>
        </p:spPr>
      </p:pic>
      <p:sp>
        <p:nvSpPr>
          <p:cNvPr id="4" name="Slide Number Placeholder 3"/>
          <p:cNvSpPr>
            <a:spLocks noGrp="1"/>
          </p:cNvSpPr>
          <p:nvPr>
            <p:ph type="sldNum" sz="quarter" idx="12"/>
          </p:nvPr>
        </p:nvSpPr>
        <p:spPr/>
        <p:txBody>
          <a:bodyPr/>
          <a:lstStyle/>
          <a:p>
            <a:fld id="{1CA973EB-D5A4-47E2-A86F-3EDDCF3C1C2D}" type="slidenum">
              <a:rPr lang="en-US" smtClean="0"/>
              <a:pPr/>
              <a:t>32</a:t>
            </a:fld>
            <a:endParaRPr lang="en-US" dirty="0"/>
          </a:p>
        </p:txBody>
      </p:sp>
      <p:sp>
        <p:nvSpPr>
          <p:cNvPr id="6" name="Oval 5" descr="circle around One Care Booklet and other materials"/>
          <p:cNvSpPr/>
          <p:nvPr/>
        </p:nvSpPr>
        <p:spPr>
          <a:xfrm>
            <a:off x="76200" y="4114800"/>
            <a:ext cx="2209800" cy="838200"/>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847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Disabilityinfo.org website</a:t>
            </a:r>
            <a:endParaRPr lang="en-US" dirty="0"/>
          </a:p>
        </p:txBody>
      </p:sp>
      <p:pic>
        <p:nvPicPr>
          <p:cNvPr id="5" name="Content Placeholder 4" descr="Screenshot of disabilityinfo.org"/>
          <p:cNvPicPr>
            <a:picLocks noGrp="1" noChangeAspect="1"/>
          </p:cNvPicPr>
          <p:nvPr>
            <p:ph idx="1"/>
          </p:nvPr>
        </p:nvPicPr>
        <p:blipFill rotWithShape="1">
          <a:blip r:embed="rId2">
            <a:extLst>
              <a:ext uri="{28A0092B-C50C-407E-A947-70E740481C1C}">
                <a14:useLocalDpi xmlns:a14="http://schemas.microsoft.com/office/drawing/2010/main" val="0"/>
              </a:ext>
            </a:extLst>
          </a:blip>
          <a:srcRect r="32596" b="-3242"/>
          <a:stretch/>
        </p:blipFill>
        <p:spPr>
          <a:xfrm>
            <a:off x="21921" y="1066799"/>
            <a:ext cx="9122079" cy="4720225"/>
          </a:xfrm>
        </p:spPr>
      </p:pic>
      <p:sp>
        <p:nvSpPr>
          <p:cNvPr id="4" name="Slide Number Placeholder 3"/>
          <p:cNvSpPr>
            <a:spLocks noGrp="1"/>
          </p:cNvSpPr>
          <p:nvPr>
            <p:ph type="sldNum" sz="quarter" idx="12"/>
          </p:nvPr>
        </p:nvSpPr>
        <p:spPr/>
        <p:txBody>
          <a:bodyPr/>
          <a:lstStyle/>
          <a:p>
            <a:fld id="{1CA973EB-D5A4-47E2-A86F-3EDDCF3C1C2D}" type="slidenum">
              <a:rPr lang="en-US" smtClean="0"/>
              <a:pPr/>
              <a:t>33</a:t>
            </a:fld>
            <a:endParaRPr lang="en-US" dirty="0"/>
          </a:p>
        </p:txBody>
      </p:sp>
    </p:spTree>
    <p:extLst>
      <p:ext uri="{BB962C8B-B14F-4D97-AF65-F5344CB8AC3E}">
        <p14:creationId xmlns:p14="http://schemas.microsoft.com/office/powerpoint/2010/main" val="751550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54" y="-90058"/>
            <a:ext cx="8229600" cy="1143000"/>
          </a:xfrm>
        </p:spPr>
        <p:txBody>
          <a:bodyPr>
            <a:normAutofit/>
          </a:bodyPr>
          <a:lstStyle/>
          <a:p>
            <a:r>
              <a:rPr lang="en-US" b="1" dirty="0" smtClean="0"/>
              <a:t>Future Training Efforts</a:t>
            </a:r>
            <a:endParaRPr lang="en-US" dirty="0"/>
          </a:p>
        </p:txBody>
      </p:sp>
      <p:sp>
        <p:nvSpPr>
          <p:cNvPr id="5" name="Rectangle 4"/>
          <p:cNvSpPr/>
          <p:nvPr/>
        </p:nvSpPr>
        <p:spPr>
          <a:xfrm>
            <a:off x="1115011" y="1371600"/>
            <a:ext cx="6834810" cy="27432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smtClean="0"/>
              <a:t>Check the Shared Learning Website for:</a:t>
            </a:r>
          </a:p>
          <a:p>
            <a:pPr algn="ctr"/>
            <a:endParaRPr lang="en-US" sz="2800" dirty="0" smtClean="0"/>
          </a:p>
          <a:p>
            <a:pPr algn="ctr"/>
            <a:r>
              <a:rPr lang="en-US" sz="2800" b="1" dirty="0" smtClean="0"/>
              <a:t>Online Modules</a:t>
            </a:r>
          </a:p>
          <a:p>
            <a:pPr algn="ctr"/>
            <a:r>
              <a:rPr lang="en-US" sz="2800" b="1" dirty="0" smtClean="0"/>
              <a:t>Videos</a:t>
            </a:r>
          </a:p>
          <a:p>
            <a:pPr algn="ctr"/>
            <a:r>
              <a:rPr lang="en-US" sz="2800" b="1" dirty="0" smtClean="0"/>
              <a:t>Upcoming Events</a:t>
            </a:r>
            <a:endParaRPr lang="en-US" sz="2800" b="1" dirty="0"/>
          </a:p>
        </p:txBody>
      </p:sp>
      <p:sp>
        <p:nvSpPr>
          <p:cNvPr id="12" name="TextBox 11"/>
          <p:cNvSpPr txBox="1"/>
          <p:nvPr/>
        </p:nvSpPr>
        <p:spPr>
          <a:xfrm>
            <a:off x="1115011" y="4429780"/>
            <a:ext cx="6900736" cy="523220"/>
          </a:xfrm>
          <a:prstGeom prst="rect">
            <a:avLst/>
          </a:prstGeom>
          <a:noFill/>
        </p:spPr>
        <p:txBody>
          <a:bodyPr wrap="none" rtlCol="0">
            <a:spAutoFit/>
          </a:bodyPr>
          <a:lstStyle/>
          <a:p>
            <a:pPr algn="ctr"/>
            <a:r>
              <a:rPr lang="en-US" sz="2800" dirty="0" smtClean="0">
                <a:hlinkClick r:id="rId3" tooltip="MassHealth One Care Learning website"/>
              </a:rPr>
              <a:t>www.mass.gov/masshealth/onecare/learning</a:t>
            </a:r>
            <a:r>
              <a:rPr lang="en-US" sz="2800" dirty="0" smtClean="0"/>
              <a:t> </a:t>
            </a:r>
            <a:endParaRPr lang="en-US" sz="2800" dirty="0"/>
          </a:p>
        </p:txBody>
      </p:sp>
      <p:sp>
        <p:nvSpPr>
          <p:cNvPr id="9" name="Slide Number Placeholder 8"/>
          <p:cNvSpPr>
            <a:spLocks noGrp="1"/>
          </p:cNvSpPr>
          <p:nvPr>
            <p:ph type="sldNum" sz="quarter" idx="12"/>
          </p:nvPr>
        </p:nvSpPr>
        <p:spPr/>
        <p:txBody>
          <a:bodyPr/>
          <a:lstStyle/>
          <a:p>
            <a:fld id="{1CA973EB-D5A4-47E2-A86F-3EDDCF3C1C2D}" type="slidenum">
              <a:rPr lang="en-US" smtClean="0"/>
              <a:pPr/>
              <a:t>34</a:t>
            </a:fld>
            <a:endParaRPr lang="en-US" dirty="0"/>
          </a:p>
        </p:txBody>
      </p:sp>
    </p:spTree>
    <p:extLst>
      <p:ext uri="{BB962C8B-B14F-4D97-AF65-F5344CB8AC3E}">
        <p14:creationId xmlns:p14="http://schemas.microsoft.com/office/powerpoint/2010/main" val="2956754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304800" y="1143000"/>
            <a:ext cx="8458200" cy="4525963"/>
          </a:xfrm>
        </p:spPr>
        <p:txBody>
          <a:bodyPr anchor="ctr">
            <a:noAutofit/>
          </a:bodyPr>
          <a:lstStyle/>
          <a:p>
            <a:pPr algn="ctr">
              <a:buNone/>
            </a:pPr>
            <a:r>
              <a:rPr lang="en-US" sz="2600" dirty="0" smtClean="0"/>
              <a:t>To receive credit for this webinar and a </a:t>
            </a:r>
          </a:p>
          <a:p>
            <a:pPr algn="ctr">
              <a:buNone/>
            </a:pPr>
            <a:r>
              <a:rPr lang="en-US" sz="2600" dirty="0" smtClean="0"/>
              <a:t>certificate of completion, go to this link:</a:t>
            </a:r>
          </a:p>
          <a:p>
            <a:pPr marL="0" indent="0">
              <a:buNone/>
            </a:pPr>
            <a:r>
              <a:rPr lang="en-US" sz="2800" u="sng" dirty="0">
                <a:hlinkClick r:id="rId3"/>
              </a:rPr>
              <a:t>https://onecarelearning.ehs.state.ma.us/mod/lesson/view.php?id=104</a:t>
            </a:r>
            <a:endParaRPr lang="en-US" sz="2600" dirty="0" smtClean="0"/>
          </a:p>
          <a:p>
            <a:pPr marL="0" indent="0" algn="ctr">
              <a:buNone/>
            </a:pPr>
            <a:r>
              <a:rPr lang="en-US" sz="2600" dirty="0" smtClean="0"/>
              <a:t>If </a:t>
            </a:r>
            <a:r>
              <a:rPr lang="en-US" sz="2600" dirty="0"/>
              <a:t>you have any questions email us at </a:t>
            </a:r>
            <a:r>
              <a:rPr lang="en-US" sz="2600" u="sng" dirty="0">
                <a:hlinkClick r:id="rId4"/>
              </a:rPr>
              <a:t>learning.onecare@umassmed.edu</a:t>
            </a:r>
            <a:endParaRPr lang="en-US" sz="2600" dirty="0"/>
          </a:p>
        </p:txBody>
      </p:sp>
      <p:sp>
        <p:nvSpPr>
          <p:cNvPr id="8" name="Slide Number Placeholder 7"/>
          <p:cNvSpPr>
            <a:spLocks noGrp="1"/>
          </p:cNvSpPr>
          <p:nvPr>
            <p:ph type="sldNum" sz="quarter" idx="12"/>
          </p:nvPr>
        </p:nvSpPr>
        <p:spPr/>
        <p:txBody>
          <a:bodyPr/>
          <a:lstStyle/>
          <a:p>
            <a:fld id="{1CA973EB-D5A4-47E2-A86F-3EDDCF3C1C2D}" type="slidenum">
              <a:rPr lang="en-US" smtClean="0"/>
              <a:pPr/>
              <a:t>35</a:t>
            </a:fld>
            <a:endParaRPr lang="en-US" dirty="0"/>
          </a:p>
        </p:txBody>
      </p:sp>
    </p:spTree>
    <p:extLst>
      <p:ext uri="{BB962C8B-B14F-4D97-AF65-F5344CB8AC3E}">
        <p14:creationId xmlns:p14="http://schemas.microsoft.com/office/powerpoint/2010/main" val="2489284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We encourage your participation!</a:t>
            </a:r>
            <a:endParaRPr lang="en-US" sz="3600" dirty="0"/>
          </a:p>
        </p:txBody>
      </p:sp>
      <p:sp>
        <p:nvSpPr>
          <p:cNvPr id="3" name="Content Placeholder 2"/>
          <p:cNvSpPr>
            <a:spLocks noGrp="1"/>
          </p:cNvSpPr>
          <p:nvPr>
            <p:ph idx="1"/>
          </p:nvPr>
        </p:nvSpPr>
        <p:spPr>
          <a:xfrm>
            <a:off x="304800" y="1676400"/>
            <a:ext cx="6400800" cy="3763963"/>
          </a:xfrm>
        </p:spPr>
        <p:txBody>
          <a:bodyPr>
            <a:normAutofit/>
          </a:bodyPr>
          <a:lstStyle/>
          <a:p>
            <a:r>
              <a:rPr lang="en-US" b="1" u="sng" dirty="0" smtClean="0"/>
              <a:t>Question and Answer</a:t>
            </a:r>
            <a:r>
              <a:rPr lang="en-US" b="1" dirty="0" smtClean="0"/>
              <a:t> </a:t>
            </a:r>
            <a:r>
              <a:rPr lang="en-US" dirty="0" smtClean="0"/>
              <a:t>period at the end of the webinar. </a:t>
            </a:r>
          </a:p>
          <a:p>
            <a:endParaRPr lang="en-US" sz="2600" dirty="0" smtClean="0"/>
          </a:p>
          <a:p>
            <a:r>
              <a:rPr lang="en-US" dirty="0" smtClean="0"/>
              <a:t>We will ask you to participate in a </a:t>
            </a:r>
            <a:r>
              <a:rPr lang="en-US" b="1" u="sng" dirty="0" smtClean="0"/>
              <a:t>Polling Questions.</a:t>
            </a:r>
            <a:endParaRPr lang="en-US" dirty="0" smtClean="0"/>
          </a:p>
          <a:p>
            <a:pPr marL="457200" lvl="1" indent="0">
              <a:buNone/>
            </a:pPr>
            <a:endParaRPr lang="en-US" sz="2600" dirty="0" smtClean="0"/>
          </a:p>
        </p:txBody>
      </p:sp>
      <p:pic>
        <p:nvPicPr>
          <p:cNvPr id="11" name="Picture 2" descr="Question mark"/>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6324600" y="1370296"/>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68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Polling Question: Your Primary Role </a:t>
            </a:r>
            <a:endParaRPr lang="en-US" sz="3600" dirty="0"/>
          </a:p>
        </p:txBody>
      </p:sp>
      <p:sp>
        <p:nvSpPr>
          <p:cNvPr id="8" name="Slide Number Placeholder 7"/>
          <p:cNvSpPr>
            <a:spLocks noGrp="1"/>
          </p:cNvSpPr>
          <p:nvPr>
            <p:ph type="sldNum" sz="quarter" idx="12"/>
          </p:nvPr>
        </p:nvSpPr>
        <p:spPr/>
        <p:txBody>
          <a:bodyPr/>
          <a:lstStyle/>
          <a:p>
            <a:fld id="{1CA973EB-D5A4-47E2-A86F-3EDDCF3C1C2D}" type="slidenum">
              <a:rPr lang="en-US" smtClean="0"/>
              <a:pPr/>
              <a:t>5</a:t>
            </a:fld>
            <a:endParaRPr lang="en-US" dirty="0"/>
          </a:p>
        </p:txBody>
      </p:sp>
    </p:spTree>
    <p:extLst>
      <p:ext uri="{BB962C8B-B14F-4D97-AF65-F5344CB8AC3E}">
        <p14:creationId xmlns:p14="http://schemas.microsoft.com/office/powerpoint/2010/main" val="3283554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92" y="-152400"/>
            <a:ext cx="8409739" cy="1143000"/>
          </a:xfrm>
        </p:spPr>
        <p:txBody>
          <a:bodyPr>
            <a:normAutofit/>
          </a:bodyPr>
          <a:lstStyle/>
          <a:p>
            <a:r>
              <a:rPr lang="en-US" sz="3600" dirty="0" smtClean="0"/>
              <a:t>Goals of this Webinar</a:t>
            </a:r>
            <a:endParaRPr lang="en-US" sz="3600" dirty="0"/>
          </a:p>
        </p:txBody>
      </p:sp>
      <p:pic>
        <p:nvPicPr>
          <p:cNvPr id="4" name="Picture 3" descr="Hand with business card"/>
          <p:cNvPicPr>
            <a:picLocks noChangeAspect="1"/>
          </p:cNvPicPr>
          <p:nvPr/>
        </p:nvPicPr>
        <p:blipFill rotWithShape="1">
          <a:blip r:embed="rId3" cstate="print">
            <a:extLst>
              <a:ext uri="{28A0092B-C50C-407E-A947-70E740481C1C}">
                <a14:useLocalDpi xmlns:a14="http://schemas.microsoft.com/office/drawing/2010/main" val="0"/>
              </a:ext>
            </a:extLst>
          </a:blip>
          <a:srcRect b="12125"/>
          <a:stretch/>
        </p:blipFill>
        <p:spPr>
          <a:xfrm>
            <a:off x="254990" y="914400"/>
            <a:ext cx="3312002" cy="1989762"/>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254990" y="2610892"/>
            <a:ext cx="3312002" cy="589214"/>
          </a:xfrm>
          <a:solidFill>
            <a:schemeClr val="bg1">
              <a:alpha val="90000"/>
            </a:schemeClr>
          </a:solidFill>
        </p:spPr>
        <p:txBody>
          <a:bodyPr anchor="ctr">
            <a:normAutofit/>
          </a:bodyPr>
          <a:lstStyle/>
          <a:p>
            <a:pPr marL="57150" indent="0" algn="ctr">
              <a:buNone/>
            </a:pPr>
            <a:r>
              <a:rPr lang="en-US" sz="2400" dirty="0" smtClean="0"/>
              <a:t>Refer to LTS Coordinator</a:t>
            </a:r>
          </a:p>
        </p:txBody>
      </p:sp>
      <p:pic>
        <p:nvPicPr>
          <p:cNvPr id="11" name="Picture 10" descr="Woman talk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592" y="3435919"/>
            <a:ext cx="3200400" cy="2029889"/>
          </a:xfrm>
          <a:prstGeom prst="rect">
            <a:avLst/>
          </a:prstGeom>
          <a:ln>
            <a:noFill/>
          </a:ln>
          <a:effectLst>
            <a:outerShdw blurRad="292100" dist="139700" dir="2700000" algn="tl" rotWithShape="0">
              <a:srgbClr val="333333">
                <a:alpha val="65000"/>
              </a:srgbClr>
            </a:outerShdw>
          </a:effectLst>
        </p:spPr>
      </p:pic>
      <p:sp>
        <p:nvSpPr>
          <p:cNvPr id="14" name="Content Placeholder 2"/>
          <p:cNvSpPr txBox="1">
            <a:spLocks/>
          </p:cNvSpPr>
          <p:nvPr/>
        </p:nvSpPr>
        <p:spPr>
          <a:xfrm>
            <a:off x="366592" y="5201886"/>
            <a:ext cx="3200400" cy="591885"/>
          </a:xfrm>
          <a:prstGeom prst="rect">
            <a:avLst/>
          </a:prstGeom>
          <a:solidFill>
            <a:schemeClr val="bg1">
              <a:alpha val="90000"/>
            </a:schemeClr>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Font typeface="Arial"/>
              <a:buNone/>
            </a:pPr>
            <a:r>
              <a:rPr lang="en-US" sz="2400" dirty="0" smtClean="0"/>
              <a:t>Explain the role</a:t>
            </a:r>
          </a:p>
        </p:txBody>
      </p:sp>
      <p:pic>
        <p:nvPicPr>
          <p:cNvPr id="13" name="Picture 12" descr="Three women sitting at a table looking forward "/>
          <p:cNvPicPr>
            <a:picLocks noChangeAspect="1"/>
          </p:cNvPicPr>
          <p:nvPr/>
        </p:nvPicPr>
        <p:blipFill rotWithShape="1">
          <a:blip r:embed="rId5" cstate="print">
            <a:extLst>
              <a:ext uri="{28A0092B-C50C-407E-A947-70E740481C1C}">
                <a14:useLocalDpi xmlns:a14="http://schemas.microsoft.com/office/drawing/2010/main" val="0"/>
              </a:ext>
            </a:extLst>
          </a:blip>
          <a:srcRect t="46170" b="7436"/>
          <a:stretch/>
        </p:blipFill>
        <p:spPr>
          <a:xfrm>
            <a:off x="4114800" y="2057400"/>
            <a:ext cx="4542089" cy="2109238"/>
          </a:xfrm>
          <a:prstGeom prst="rect">
            <a:avLst/>
          </a:prstGeom>
          <a:ln>
            <a:noFill/>
          </a:ln>
          <a:effectLst>
            <a:outerShdw blurRad="292100" dist="139700" dir="2700000" algn="tl" rotWithShape="0">
              <a:srgbClr val="333333">
                <a:alpha val="65000"/>
              </a:srgbClr>
            </a:outerShdw>
          </a:effectLst>
        </p:spPr>
      </p:pic>
      <p:sp>
        <p:nvSpPr>
          <p:cNvPr id="15" name="Content Placeholder 2"/>
          <p:cNvSpPr txBox="1">
            <a:spLocks/>
          </p:cNvSpPr>
          <p:nvPr/>
        </p:nvSpPr>
        <p:spPr>
          <a:xfrm>
            <a:off x="4114800" y="4176130"/>
            <a:ext cx="4542089" cy="1025756"/>
          </a:xfrm>
          <a:prstGeom prst="rect">
            <a:avLst/>
          </a:prstGeom>
          <a:solidFill>
            <a:schemeClr val="bg1">
              <a:alpha val="90000"/>
            </a:schemeClr>
          </a:solid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Font typeface="Arial"/>
              <a:buNone/>
            </a:pPr>
            <a:r>
              <a:rPr lang="en-US" sz="2400" dirty="0" smtClean="0"/>
              <a:t>Engage with LTS Coordinators </a:t>
            </a:r>
          </a:p>
          <a:p>
            <a:pPr marL="57150" indent="0" algn="ctr">
              <a:buFont typeface="Arial"/>
              <a:buNone/>
            </a:pPr>
            <a:r>
              <a:rPr lang="en-US" sz="2400" dirty="0" smtClean="0"/>
              <a:t>on Care Team</a:t>
            </a:r>
          </a:p>
        </p:txBody>
      </p:sp>
      <p:sp>
        <p:nvSpPr>
          <p:cNvPr id="9" name="Slide Number Placeholder 8"/>
          <p:cNvSpPr>
            <a:spLocks noGrp="1"/>
          </p:cNvSpPr>
          <p:nvPr>
            <p:ph type="sldNum" sz="quarter" idx="12"/>
          </p:nvPr>
        </p:nvSpPr>
        <p:spPr/>
        <p:txBody>
          <a:bodyPr/>
          <a:lstStyle/>
          <a:p>
            <a:fld id="{1CA973EB-D5A4-47E2-A86F-3EDDCF3C1C2D}" type="slidenum">
              <a:rPr lang="en-US" smtClean="0"/>
              <a:pPr/>
              <a:t>6</a:t>
            </a:fld>
            <a:endParaRPr lang="en-US" dirty="0"/>
          </a:p>
        </p:txBody>
      </p:sp>
    </p:spTree>
    <p:extLst>
      <p:ext uri="{BB962C8B-B14F-4D97-AF65-F5344CB8AC3E}">
        <p14:creationId xmlns:p14="http://schemas.microsoft.com/office/powerpoint/2010/main" val="2380217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Learning Objectives</a:t>
            </a:r>
            <a:endParaRPr lang="en-US" sz="3600" dirty="0"/>
          </a:p>
        </p:txBody>
      </p:sp>
      <p:sp>
        <p:nvSpPr>
          <p:cNvPr id="5" name="Content Placeholder 4"/>
          <p:cNvSpPr>
            <a:spLocks noGrp="1"/>
          </p:cNvSpPr>
          <p:nvPr>
            <p:ph idx="1"/>
          </p:nvPr>
        </p:nvSpPr>
        <p:spPr>
          <a:xfrm>
            <a:off x="792479" y="1409700"/>
            <a:ext cx="7924801" cy="3771900"/>
          </a:xfrm>
        </p:spPr>
        <p:txBody>
          <a:bodyPr>
            <a:normAutofit lnSpcReduction="10000"/>
          </a:bodyPr>
          <a:lstStyle/>
          <a:p>
            <a:pPr marL="0" lvl="0" indent="0">
              <a:buNone/>
            </a:pPr>
            <a:r>
              <a:rPr lang="en-US" dirty="0" smtClean="0"/>
              <a:t>Clarify the role of the LTS Coordinator</a:t>
            </a:r>
            <a:endParaRPr lang="en-US" dirty="0"/>
          </a:p>
          <a:p>
            <a:pPr marL="0" lvl="0" indent="0">
              <a:buNone/>
            </a:pPr>
            <a:endParaRPr lang="en-US" dirty="0" smtClean="0"/>
          </a:p>
          <a:p>
            <a:pPr marL="0" lvl="0" indent="0">
              <a:buNone/>
            </a:pPr>
            <a:r>
              <a:rPr lang="en-US" dirty="0" smtClean="0"/>
              <a:t>Discuss benefits of the role for the enrollee and the care team</a:t>
            </a:r>
            <a:endParaRPr lang="en-US" dirty="0"/>
          </a:p>
          <a:p>
            <a:pPr marL="0" lvl="0" indent="0">
              <a:buNone/>
            </a:pPr>
            <a:endParaRPr lang="en-US" dirty="0" smtClean="0"/>
          </a:p>
          <a:p>
            <a:pPr marL="0" lvl="0" indent="0">
              <a:buNone/>
            </a:pPr>
            <a:r>
              <a:rPr lang="en-US" dirty="0" smtClean="0"/>
              <a:t>Differentiate between the Care Coordinator and LTS Coordinator roles</a:t>
            </a:r>
            <a:endParaRPr lang="en-US" dirty="0"/>
          </a:p>
        </p:txBody>
      </p:sp>
      <p:sp>
        <p:nvSpPr>
          <p:cNvPr id="7" name="Chevron 6" title="Chevron"/>
          <p:cNvSpPr/>
          <p:nvPr/>
        </p:nvSpPr>
        <p:spPr>
          <a:xfrm>
            <a:off x="206485" y="1447800"/>
            <a:ext cx="543791" cy="533400"/>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chemeClr val="tx1"/>
              </a:solidFill>
            </a:endParaRPr>
          </a:p>
        </p:txBody>
      </p:sp>
      <p:sp>
        <p:nvSpPr>
          <p:cNvPr id="4" name="Chevron 3" title="Chevron"/>
          <p:cNvSpPr/>
          <p:nvPr/>
        </p:nvSpPr>
        <p:spPr>
          <a:xfrm>
            <a:off x="206483" y="2669610"/>
            <a:ext cx="543791" cy="533400"/>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chemeClr val="tx1"/>
              </a:solidFill>
            </a:endParaRPr>
          </a:p>
        </p:txBody>
      </p:sp>
      <p:sp>
        <p:nvSpPr>
          <p:cNvPr id="8" name="Chevron 7" title="Chevron"/>
          <p:cNvSpPr/>
          <p:nvPr/>
        </p:nvSpPr>
        <p:spPr>
          <a:xfrm>
            <a:off x="218208" y="4191000"/>
            <a:ext cx="543791" cy="533400"/>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chemeClr val="tx1"/>
              </a:solidFill>
            </a:endParaRPr>
          </a:p>
        </p:txBody>
      </p:sp>
      <p:sp>
        <p:nvSpPr>
          <p:cNvPr id="11" name="Slide Number Placeholder 10"/>
          <p:cNvSpPr>
            <a:spLocks noGrp="1"/>
          </p:cNvSpPr>
          <p:nvPr>
            <p:ph type="sldNum" sz="quarter" idx="12"/>
          </p:nvPr>
        </p:nvSpPr>
        <p:spPr/>
        <p:txBody>
          <a:bodyPr/>
          <a:lstStyle/>
          <a:p>
            <a:fld id="{1CA973EB-D5A4-47E2-A86F-3EDDCF3C1C2D}" type="slidenum">
              <a:rPr lang="en-US" smtClean="0"/>
              <a:pPr/>
              <a:t>7</a:t>
            </a:fld>
            <a:endParaRPr lang="en-US" dirty="0"/>
          </a:p>
        </p:txBody>
      </p:sp>
    </p:spTree>
    <p:extLst>
      <p:ext uri="{BB962C8B-B14F-4D97-AF65-F5344CB8AC3E}">
        <p14:creationId xmlns:p14="http://schemas.microsoft.com/office/powerpoint/2010/main" val="2918794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Polling Question:  Your Confidence</a:t>
            </a:r>
            <a:endParaRPr lang="en-US" sz="3600" dirty="0"/>
          </a:p>
        </p:txBody>
      </p:sp>
      <p:sp>
        <p:nvSpPr>
          <p:cNvPr id="8" name="Slide Number Placeholder 7"/>
          <p:cNvSpPr>
            <a:spLocks noGrp="1"/>
          </p:cNvSpPr>
          <p:nvPr>
            <p:ph type="sldNum" sz="quarter" idx="12"/>
          </p:nvPr>
        </p:nvSpPr>
        <p:spPr/>
        <p:txBody>
          <a:bodyPr/>
          <a:lstStyle/>
          <a:p>
            <a:fld id="{1CA973EB-D5A4-47E2-A86F-3EDDCF3C1C2D}" type="slidenum">
              <a:rPr lang="en-US" smtClean="0"/>
              <a:pPr/>
              <a:t>8</a:t>
            </a:fld>
            <a:endParaRPr lang="en-US" dirty="0"/>
          </a:p>
        </p:txBody>
      </p:sp>
    </p:spTree>
    <p:extLst>
      <p:ext uri="{BB962C8B-B14F-4D97-AF65-F5344CB8AC3E}">
        <p14:creationId xmlns:p14="http://schemas.microsoft.com/office/powerpoint/2010/main" val="2824905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man helping another woman dress"/>
          <p:cNvPicPr>
            <a:picLocks noChangeAspect="1"/>
          </p:cNvPicPr>
          <p:nvPr/>
        </p:nvPicPr>
        <p:blipFill rotWithShape="1">
          <a:blip r:embed="rId3" cstate="print">
            <a:extLst>
              <a:ext uri="{28A0092B-C50C-407E-A947-70E740481C1C}">
                <a14:useLocalDpi xmlns:a14="http://schemas.microsoft.com/office/drawing/2010/main" val="0"/>
              </a:ext>
            </a:extLst>
          </a:blip>
          <a:srcRect l="4255" t="912" b="-912"/>
          <a:stretch/>
        </p:blipFill>
        <p:spPr>
          <a:xfrm>
            <a:off x="0" y="0"/>
            <a:ext cx="5143500" cy="3581400"/>
          </a:xfrm>
          <a:prstGeom prst="rect">
            <a:avLst/>
          </a:prstGeom>
        </p:spPr>
      </p:pic>
      <p:pic>
        <p:nvPicPr>
          <p:cNvPr id="10" name="Picture 9" descr="woman folding laundry"/>
          <p:cNvPicPr>
            <a:picLocks noChangeAspect="1"/>
          </p:cNvPicPr>
          <p:nvPr/>
        </p:nvPicPr>
        <p:blipFill rotWithShape="1">
          <a:blip r:embed="rId4">
            <a:extLst>
              <a:ext uri="{28A0092B-C50C-407E-A947-70E740481C1C}">
                <a14:useLocalDpi xmlns:a14="http://schemas.microsoft.com/office/drawing/2010/main" val="0"/>
              </a:ext>
            </a:extLst>
          </a:blip>
          <a:srcRect t="18150"/>
          <a:stretch/>
        </p:blipFill>
        <p:spPr>
          <a:xfrm>
            <a:off x="6047027" y="0"/>
            <a:ext cx="3096973" cy="3804557"/>
          </a:xfrm>
          <a:prstGeom prst="rect">
            <a:avLst/>
          </a:prstGeom>
        </p:spPr>
      </p:pic>
      <p:pic>
        <p:nvPicPr>
          <p:cNvPr id="11" name="Picture 10" descr="man assisting woman in wheelchair into v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429000"/>
            <a:ext cx="4027284" cy="3581400"/>
          </a:xfrm>
          <a:prstGeom prst="rect">
            <a:avLst/>
          </a:prstGeom>
        </p:spPr>
      </p:pic>
      <p:pic>
        <p:nvPicPr>
          <p:cNvPr id="9" name="Picture 8" descr="Olivia in Bost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3269" y="3737452"/>
            <a:ext cx="4160731" cy="3120547"/>
          </a:xfrm>
          <a:prstGeom prst="rect">
            <a:avLst/>
          </a:prstGeom>
        </p:spPr>
      </p:pic>
      <p:pic>
        <p:nvPicPr>
          <p:cNvPr id="8" name="Picture 7" descr="man and woman walking outside, woman is blind"/>
          <p:cNvPicPr>
            <a:picLocks noChangeAspect="1"/>
          </p:cNvPicPr>
          <p:nvPr/>
        </p:nvPicPr>
        <p:blipFill rotWithShape="1">
          <a:blip r:embed="rId7" cstate="print">
            <a:extLst>
              <a:ext uri="{28A0092B-C50C-407E-A947-70E740481C1C}">
                <a14:useLocalDpi xmlns:a14="http://schemas.microsoft.com/office/drawing/2010/main" val="0"/>
              </a:ext>
            </a:extLst>
          </a:blip>
          <a:srcRect l="50000"/>
          <a:stretch/>
        </p:blipFill>
        <p:spPr>
          <a:xfrm>
            <a:off x="3703806" y="3132"/>
            <a:ext cx="2343221" cy="3137204"/>
          </a:xfrm>
          <a:prstGeom prst="rect">
            <a:avLst/>
          </a:prstGeom>
        </p:spPr>
      </p:pic>
      <p:pic>
        <p:nvPicPr>
          <p:cNvPr id="6" name="Picture 5" descr="woman making bed while older woman read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1400" y="3505200"/>
            <a:ext cx="2336800" cy="3505200"/>
          </a:xfrm>
          <a:prstGeom prst="rect">
            <a:avLst/>
          </a:prstGeom>
        </p:spPr>
      </p:pic>
      <p:sp>
        <p:nvSpPr>
          <p:cNvPr id="2" name="Title 1"/>
          <p:cNvSpPr>
            <a:spLocks noGrp="1"/>
          </p:cNvSpPr>
          <p:nvPr>
            <p:ph type="title"/>
          </p:nvPr>
        </p:nvSpPr>
        <p:spPr>
          <a:xfrm>
            <a:off x="457200" y="3048000"/>
            <a:ext cx="8229600" cy="685800"/>
          </a:xfrm>
          <a:solidFill>
            <a:schemeClr val="tx1">
              <a:lumMod val="65000"/>
              <a:lumOff val="35000"/>
            </a:schemeClr>
          </a:solidFill>
        </p:spPr>
        <p:txBody>
          <a:bodyPr>
            <a:noAutofit/>
          </a:bodyPr>
          <a:lstStyle/>
          <a:p>
            <a:r>
              <a:rPr lang="en-US" sz="3200" dirty="0" smtClean="0">
                <a:solidFill>
                  <a:schemeClr val="bg1"/>
                </a:solidFill>
              </a:rPr>
              <a:t>Long-Term Supports and Services (LTSS)</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1CA973EB-D5A4-47E2-A86F-3EDDCF3C1C2D}" type="slidenum">
              <a:rPr lang="en-US" smtClean="0"/>
              <a:pPr/>
              <a:t>9</a:t>
            </a:fld>
            <a:endParaRPr lang="en-US" dirty="0"/>
          </a:p>
        </p:txBody>
      </p:sp>
    </p:spTree>
    <p:extLst>
      <p:ext uri="{BB962C8B-B14F-4D97-AF65-F5344CB8AC3E}">
        <p14:creationId xmlns:p14="http://schemas.microsoft.com/office/powerpoint/2010/main" val="18259832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LTS Coordinator: &amp;#x0D;&amp;#x0A;Role and Benefits for &amp;#x0D;&amp;#x0A;One Care Enrollees&amp;quot;&quot;/&gt;&lt;property id=&quot;20307&quot; value=&quot;256&quot;/&gt;&lt;/object&gt;&lt;object type=&quot;3&quot; unique_id=&quot;10102&quot;&gt;&lt;property id=&quot;20148&quot; value=&quot;5&quot;/&gt;&lt;property id=&quot;20300&quot; value=&quot;Slide 3 - &amp;quot;Housekeeping Items&amp;quot;&quot;/&gt;&lt;property id=&quot;20307&quot; value=&quot;301&quot;/&gt;&lt;/object&gt;&lt;object type=&quot;3&quot; unique_id=&quot;10103&quot;&gt;&lt;property id=&quot;20148&quot; value=&quot;5&quot;/&gt;&lt;property id=&quot;20300&quot; value=&quot;Slide 4 - &amp;quot;We encourage your participation!&amp;quot;&quot;/&gt;&lt;property id=&quot;20307&quot; value=&quot;302&quot;/&gt;&lt;/object&gt;&lt;object type=&quot;3&quot; unique_id=&quot;10928&quot;&gt;&lt;property id=&quot;20148&quot; value=&quot;5&quot;/&gt;&lt;property id=&quot;20300&quot; value=&quot;Slide 2 - &amp;quot;Presenters&amp;quot;&quot;/&gt;&lt;property id=&quot;20307&quot; value=&quot;341&quot;/&gt;&lt;/object&gt;&lt;object type=&quot;3&quot; unique_id=&quot;10934&quot;&gt;&lt;property id=&quot;20148&quot; value=&quot;5&quot;/&gt;&lt;property id=&quot;20300&quot; value=&quot;Slide 31 - &amp;quot;Additional Questions?&amp;quot;&quot;/&gt;&lt;property id=&quot;20307&quot; value=&quot;333&quot;/&gt;&lt;/object&gt;&lt;object type=&quot;3&quot; unique_id=&quot;10935&quot;&gt;&lt;property id=&quot;20148&quot; value=&quot;5&quot;/&gt;&lt;property id=&quot;20300&quot; value=&quot;Slide 34 - &amp;quot;Future Training Efforts&amp;quot;&quot;/&gt;&lt;property id=&quot;20307&quot; value=&quot;335&quot;/&gt;&lt;/object&gt;&lt;object type=&quot;3&quot; unique_id=&quot;10936&quot;&gt;&lt;property id=&quot;20148&quot; value=&quot;5&quot;/&gt;&lt;property id=&quot;20300&quot; value=&quot;Slide 35 - &amp;quot;THANK YOU!&amp;quot;&quot;/&gt;&lt;property id=&quot;20307&quot; value=&quot;334&quot;/&gt;&lt;/object&gt;&lt;object type=&quot;3&quot; unique_id=&quot;11015&quot;&gt;&lt;property id=&quot;20148&quot; value=&quot;5&quot;/&gt;&lt;property id=&quot;20300&quot; value=&quot;Slide 7 - &amp;quot;Learning Objectives&amp;quot;&quot;/&gt;&lt;property id=&quot;20307&quot; value=&quot;376&quot;/&gt;&lt;/object&gt;&lt;object type=&quot;3&quot; unique_id=&quot;11156&quot;&gt;&lt;property id=&quot;20148&quot; value=&quot;5&quot;/&gt;&lt;property id=&quot;20300&quot; value=&quot;Slide 6 - &amp;quot;Goals of this Webinar&amp;quot;&quot;/&gt;&lt;property id=&quot;20307&quot; value=&quot;392&quot;/&gt;&lt;/object&gt;&lt;object type=&quot;3&quot; unique_id=&quot;14214&quot;&gt;&lt;property id=&quot;20148&quot; value=&quot;5&quot;/&gt;&lt;property id=&quot;20300&quot; value=&quot;Slide 5 - &amp;quot;Polling Question: Your Primary Role &amp;quot;&quot;/&gt;&lt;property id=&quot;20307&quot; value=&quot;451&quot;/&gt;&lt;/object&gt;&lt;object type=&quot;3&quot; unique_id=&quot;26576&quot;&gt;&lt;property id=&quot;20148&quot; value=&quot;5&quot;/&gt;&lt;property id=&quot;20300&quot; value=&quot;Slide 29 - &amp;quot;Questions and Answers&amp;quot;&quot;/&gt;&lt;property id=&quot;20307&quot; value=&quot;554&quot;/&gt;&lt;/object&gt;&lt;object type=&quot;3&quot; unique_id=&quot;30833&quot;&gt;&lt;property id=&quot;20148&quot; value=&quot;5&quot;/&gt;&lt;property id=&quot;20300&quot; value=&quot;Slide 10 - &amp;quot;Long-Term Services &amp;amp; Supports Coordinator&amp;quot;&quot;/&gt;&lt;property id=&quot;20307&quot; value=&quot;623&quot;/&gt;&lt;/object&gt;&lt;object type=&quot;3&quot; unique_id=&quot;30834&quot;&gt;&lt;property id=&quot;20148&quot; value=&quot;5&quot;/&gt;&lt;property id=&quot;20300&quot; value=&quot;Slide 25 - &amp;quot;Connection to One Care Plans&amp;quot;&quot;/&gt;&lt;property id=&quot;20307&quot; value=&quot;624&quot;/&gt;&lt;/object&gt;&lt;object type=&quot;3&quot; unique_id=&quot;30838&quot;&gt;&lt;property id=&quot;20148&quot; value=&quot;5&quot;/&gt;&lt;property id=&quot;20300&quot; value=&quot;Slide 30 - &amp;quot;Value of the LTS Coordinator&amp;quot;&quot;/&gt;&lt;property id=&quot;20307&quot; value=&quot;628&quot;/&gt;&lt;/object&gt;&lt;object type=&quot;3&quot; unique_id=&quot;30892&quot;&gt;&lt;property id=&quot;20148&quot; value=&quot;5&quot;/&gt;&lt;property id=&quot;20300&quot; value=&quot;Slide 9 - &amp;quot;Long-Term Supports and Services (LTSS)&amp;quot;&quot;/&gt;&lt;property id=&quot;20307&quot; value=&quot;631&quot;/&gt;&lt;/object&gt;&lt;object type=&quot;3&quot; unique_id=&quot;31420&quot;&gt;&lt;property id=&quot;20148&quot; value=&quot;5&quot;/&gt;&lt;property id=&quot;20300&quot; value=&quot;Slide 12 - &amp;quot;Development of the Role&amp;quot;&quot;/&gt;&lt;property id=&quot;20307&quot; value=&quot;633&quot;/&gt;&lt;/object&gt;&lt;object type=&quot;3&quot; unique_id=&quot;31421&quot;&gt;&lt;property id=&quot;20148&quot; value=&quot;5&quot;/&gt;&lt;property id=&quot;20300&quot; value=&quot;Slide 13 - &amp;quot;Long-Term Services &amp;amp; Supports (LTSS)&amp;quot;&quot;/&gt;&lt;property id=&quot;20307&quot; value=&quot;634&quot;/&gt;&lt;/object&gt;&lt;object type=&quot;3&quot; unique_id=&quot;31422&quot;&gt;&lt;property id=&quot;20148&quot; value=&quot;5&quot;/&gt;&lt;property id=&quot;20300&quot; value=&quot;Slide 14 - &amp;quot;LTSS in One Care&amp;quot;&quot;/&gt;&lt;property id=&quot;20307&quot; value=&quot;635&quot;/&gt;&lt;/object&gt;&lt;object type=&quot;3&quot; unique_id=&quot;31423&quot;&gt;&lt;property id=&quot;20148&quot; value=&quot;5&quot;/&gt;&lt;property id=&quot;20300&quot; value=&quot;Slide 15 - &amp;quot;Potential Additional Services&amp;quot;&quot;/&gt;&lt;property id=&quot;20307&quot; value=&quot;636&quot;/&gt;&lt;/object&gt;&lt;object type=&quot;3&quot; unique_id=&quot;31425&quot;&gt;&lt;property id=&quot;20148&quot; value=&quot;5&quot;/&gt;&lt;property id=&quot;20300&quot; value=&quot;Slide 24 - &amp;quot;Major Roles of LTS Coordinator&amp;quot;&quot;/&gt;&lt;property id=&quot;20307&quot; value=&quot;638&quot;/&gt;&lt;/object&gt;&lt;object type=&quot;3&quot; unique_id=&quot;31460&quot;&gt;&lt;property id=&quot;20148&quot; value=&quot;5&quot;/&gt;&lt;property id=&quot;20300&quot; value=&quot;Slide 26 - &amp;quot;Qualifications&amp;quot;&quot;/&gt;&lt;property id=&quot;20307&quot; value=&quot;639&quot;/&gt;&lt;/object&gt;&lt;object type=&quot;3&quot; unique_id=&quot;32021&quot;&gt;&lt;property id=&quot;20148&quot; value=&quot;5&quot;/&gt;&lt;property id=&quot;20300&quot; value=&quot;Slide 17 - &amp;quot;Benefits to Enrollee&amp;quot;&quot;/&gt;&lt;property id=&quot;20307&quot; value=&quot;640&quot;/&gt;&lt;/object&gt;&lt;object type=&quot;3&quot; unique_id=&quot;32022&quot;&gt;&lt;property id=&quot;20148&quot; value=&quot;5&quot;/&gt;&lt;property id=&quot;20300&quot; value=&quot;Slide 18 - &amp;quot;Olivia Richard&amp;quot;&quot;/&gt;&lt;property id=&quot;20307&quot; value=&quot;641&quot;/&gt;&lt;/object&gt;&lt;object type=&quot;3&quot; unique_id=&quot;32023&quot;&gt;&lt;property id=&quot;20148&quot; value=&quot;5&quot;/&gt;&lt;property id=&quot;20300&quot; value=&quot;Slide 20 - &amp;quot;When to Access an &amp;#x0D;&amp;#x0A;LTS Coordinator&amp;quot;&quot;/&gt;&lt;property id=&quot;20307&quot; value=&quot;642&quot;/&gt;&lt;/object&gt;&lt;object type=&quot;3&quot; unique_id=&quot;32024&quot;&gt;&lt;property id=&quot;20148&quot; value=&quot;5&quot;/&gt;&lt;property id=&quot;20300&quot; value=&quot;Slide 21 - &amp;quot;Enrollee Role&amp;quot;&quot;/&gt;&lt;property id=&quot;20307&quot; value=&quot;643&quot;/&gt;&lt;/object&gt;&lt;object type=&quot;3&quot; unique_id=&quot;32025&quot;&gt;&lt;property id=&quot;20148&quot; value=&quot;5&quot;/&gt;&lt;property id=&quot;20300&quot; value=&quot;Slide 22 - &amp;quot;Jennifer Turpin&amp;quot;&quot;/&gt;&lt;property id=&quot;20307&quot; value=&quot;644&quot;/&gt;&lt;/object&gt;&lt;object type=&quot;3&quot; unique_id=&quot;32026&quot;&gt;&lt;property id=&quot;20148&quot; value=&quot;5&quot;/&gt;&lt;property id=&quot;20300&quot; value=&quot;Slide 27 - &amp;quot;Care Coordinator&amp;#x0D;&amp;#x0A;&amp;quot;&quot;/&gt;&lt;property id=&quot;20307&quot; value=&quot;645&quot;/&gt;&lt;/object&gt;&lt;object type=&quot;3&quot; unique_id=&quot;32027&quot;&gt;&lt;property id=&quot;20148&quot; value=&quot;5&quot;/&gt;&lt;property id=&quot;20300&quot; value=&quot;Slide 28 - &amp;quot;Example of Working with Care Team&amp;quot;&quot;/&gt;&lt;property id=&quot;20307&quot; value=&quot;646&quot;/&gt;&lt;/object&gt;&lt;object type=&quot;3&quot; unique_id=&quot;32171&quot;&gt;&lt;property id=&quot;20148&quot; value=&quot;5&quot;/&gt;&lt;property id=&quot;20300&quot; value=&quot;Slide 11 - &amp;quot;David Healey&amp;quot;&quot;/&gt;&lt;property id=&quot;20307&quot; value=&quot;650&quot;/&gt;&lt;/object&gt;&lt;object type=&quot;3&quot; unique_id=&quot;32208&quot;&gt;&lt;property id=&quot;20148&quot; value=&quot;5&quot;/&gt;&lt;property id=&quot;20300&quot; value=&quot;Slide 8 - &amp;quot;Polling Question:  Your Confidence&amp;quot;&quot;/&gt;&lt;property id=&quot;20307&quot; value=&quot;651&quot;/&gt;&lt;/object&gt;&lt;object type=&quot;3&quot; unique_id=&quot;32242&quot;&gt;&lt;property id=&quot;20148&quot; value=&quot;5&quot;/&gt;&lt;property id=&quot;20300&quot; value=&quot;Slide 19 - &amp;quot;Olivia’s Perspective&amp;quot;&quot;/&gt;&lt;property id=&quot;20307&quot; value=&quot;652&quot;/&gt;&lt;/object&gt;&lt;object type=&quot;3&quot; unique_id=&quot;32243&quot;&gt;&lt;property id=&quot;20148&quot; value=&quot;5&quot;/&gt;&lt;property id=&quot;20300&quot; value=&quot;Slide 23 - &amp;quot;Jennifer’s Perspective&amp;quot;&quot;/&gt;&lt;property id=&quot;20307&quot; value=&quot;653&quot;/&gt;&lt;/object&gt;&lt;object type=&quot;3&quot; unique_id=&quot;32382&quot;&gt;&lt;property id=&quot;20148&quot; value=&quot;5&quot;/&gt;&lt;property id=&quot;20300&quot; value=&quot;Slide 16 - &amp;quot;One Care approaching 1 year mark!&amp;quot;&quot;/&gt;&lt;property id=&quot;20307&quot; value=&quot;654&quot;/&gt;&lt;/object&gt;&lt;object type=&quot;3&quot; unique_id=&quot;32453&quot;&gt;&lt;property id=&quot;20148&quot; value=&quot;5&quot;/&gt;&lt;property id=&quot;20300&quot; value=&quot;Slide 32 - &amp;quot;One Care Website&amp;quot;&quot;/&gt;&lt;property id=&quot;20307&quot; value=&quot;655&quot;/&gt;&lt;/object&gt;&lt;object type=&quot;3&quot; unique_id=&quot;32454&quot;&gt;&lt;property id=&quot;20148&quot; value=&quot;5&quot;/&gt;&lt;property id=&quot;20300&quot; value=&quot;Slide 33 - &amp;quot;Disabilityinfo.org website&amp;quot;&quot;/&gt;&lt;property id=&quot;20307&quot; value=&quot;656&quot;/&gt;&lt;/object&gt;&lt;/object&gt;&lt;/object&gt;&lt;/database&gt;"/>
  <p:tag name="SECTOMILLISECCONVERTED" val="1"/>
  <p:tag name="ARTICULATE_PROJECT_OPEN" val="0"/>
</p:tagLst>
</file>

<file path=ppt/theme/theme1.xml><?xml version="1.0" encoding="utf-8"?>
<a:theme xmlns:a="http://schemas.openxmlformats.org/drawingml/2006/main" name="Inro to Duals Demo Wendy Version 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ro to Duals Demo Wendy Version 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 to One Care MJ 5-15-13</Template>
  <TotalTime>14779</TotalTime>
  <Words>1014</Words>
  <Application>Microsoft Office PowerPoint</Application>
  <PresentationFormat>On-screen Show (4:3)</PresentationFormat>
  <Paragraphs>250</Paragraphs>
  <Slides>35</Slides>
  <Notes>19</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Inro to Duals Demo Wendy Version PPTTemplate</vt:lpstr>
      <vt:lpstr>1_Inro to Duals Demo Wendy Version PPTTemplate</vt:lpstr>
      <vt:lpstr>The LTS Coordinator:  Role and Benefits for  One Care Enrollees</vt:lpstr>
      <vt:lpstr>Presenters</vt:lpstr>
      <vt:lpstr>Housekeeping Items</vt:lpstr>
      <vt:lpstr>We encourage your participation!</vt:lpstr>
      <vt:lpstr>Polling Question: Your Primary Role </vt:lpstr>
      <vt:lpstr>Goals of this Webinar</vt:lpstr>
      <vt:lpstr>Learning Objectives</vt:lpstr>
      <vt:lpstr>Polling Question:  Your Confidence</vt:lpstr>
      <vt:lpstr>Long-Term Supports and Services (LTSS)</vt:lpstr>
      <vt:lpstr>Long-Term Services &amp; Supports Coordinator</vt:lpstr>
      <vt:lpstr>David Healey</vt:lpstr>
      <vt:lpstr>Development of the Role</vt:lpstr>
      <vt:lpstr>Long-Term Services &amp; Supports (LTSS)</vt:lpstr>
      <vt:lpstr>LTSS in One Care</vt:lpstr>
      <vt:lpstr>Potential Additional Services</vt:lpstr>
      <vt:lpstr>One Care approaching 1 year mark!</vt:lpstr>
      <vt:lpstr>Benefits to Enrollee</vt:lpstr>
      <vt:lpstr>Olivia Richard</vt:lpstr>
      <vt:lpstr>Olivia’s Perspective</vt:lpstr>
      <vt:lpstr>When to Access an  LTS Coordinator</vt:lpstr>
      <vt:lpstr>Enrollee Role</vt:lpstr>
      <vt:lpstr>Jennifer Turpin</vt:lpstr>
      <vt:lpstr>Jennifer’s Perspective</vt:lpstr>
      <vt:lpstr>Major Roles of LTS Coordinator</vt:lpstr>
      <vt:lpstr>Connection to One Care Plans</vt:lpstr>
      <vt:lpstr>Qualifications</vt:lpstr>
      <vt:lpstr>Care Coordinator </vt:lpstr>
      <vt:lpstr>Example of Working with Care Team</vt:lpstr>
      <vt:lpstr>Questions and Answers</vt:lpstr>
      <vt:lpstr>Value of the LTS Coordinator</vt:lpstr>
      <vt:lpstr>Additional Questions?</vt:lpstr>
      <vt:lpstr>One Care Website</vt:lpstr>
      <vt:lpstr>Disabilityinfo.org website</vt:lpstr>
      <vt:lpstr>Future Training Efforts</vt:lpstr>
      <vt:lpstr>THANK YOU!</vt:lpstr>
    </vt:vector>
  </TitlesOfParts>
  <Company>UMASS Medical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McGlinchy, Lisa</dc:creator>
  <cp:lastModifiedBy>McGlinchy, Lisa</cp:lastModifiedBy>
  <cp:revision>1067</cp:revision>
  <cp:lastPrinted>2014-03-19T20:51:25Z</cp:lastPrinted>
  <dcterms:created xsi:type="dcterms:W3CDTF">2013-05-21T17:48:57Z</dcterms:created>
  <dcterms:modified xsi:type="dcterms:W3CDTF">2014-10-02T14:11:37Z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Cultural Competence Presentation.2013.11.12</vt:lpwstr>
  </property>
  <property fmtid="{D5CDD505-2E9C-101B-9397-08002B2CF9AE}" pid="4" name="ArticulateGUID">
    <vt:lpwstr>47AF6FE0-B5FF-4075-AB33-442EE594DF5A</vt:lpwstr>
  </property>
  <property fmtid="{D5CDD505-2E9C-101B-9397-08002B2CF9AE}" pid="5" name="ArticulateProjectFull">
    <vt:lpwstr>T:\One Care\Webinar 8 - LTS Coordinator\LTS Coordinator Roles and Benefits 2014 10 2_for recording.ppta</vt:lpwstr>
  </property>
</Properties>
</file>