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0F3FA"/>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EC17B5-D6AF-4C02-93A1-6EC70A7BF295}" v="9" dt="2021-04-01T15:50:34.4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67920" autoAdjust="0"/>
  </p:normalViewPr>
  <p:slideViewPr>
    <p:cSldViewPr snapToGrid="0">
      <p:cViewPr varScale="1">
        <p:scale>
          <a:sx n="87" d="100"/>
          <a:sy n="87" d="100"/>
        </p:scale>
        <p:origin x="60" y="10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F0288802-933E-472B-8347-C890C0CCC96A}"/>
    <pc:docChg chg="custSel modSld">
      <pc:chgData name="Michelle" userId="3afdc34b-dadf-4ab5-ad26-84f6332c48e3" providerId="ADAL" clId="{F0288802-933E-472B-8347-C890C0CCC96A}" dt="2021-04-02T00:46:47.748" v="39" actId="121"/>
      <pc:docMkLst>
        <pc:docMk/>
      </pc:docMkLst>
      <pc:sldChg chg="modSp mod">
        <pc:chgData name="Michelle" userId="3afdc34b-dadf-4ab5-ad26-84f6332c48e3" providerId="ADAL" clId="{F0288802-933E-472B-8347-C890C0CCC96A}" dt="2021-04-02T00:46:05.218" v="31" actId="207"/>
        <pc:sldMkLst>
          <pc:docMk/>
          <pc:sldMk cId="1806575864" sldId="267"/>
        </pc:sldMkLst>
        <pc:graphicFrameChg chg="modGraphic">
          <ac:chgData name="Michelle" userId="3afdc34b-dadf-4ab5-ad26-84f6332c48e3" providerId="ADAL" clId="{F0288802-933E-472B-8347-C890C0CCC96A}" dt="2021-04-02T00:46:05.218" v="31" actId="207"/>
          <ac:graphicFrameMkLst>
            <pc:docMk/>
            <pc:sldMk cId="1806575864" sldId="267"/>
            <ac:graphicFrameMk id="5" creationId="{A7DF9D62-E3BE-4E6C-93D2-9B56ACF2148B}"/>
          </ac:graphicFrameMkLst>
        </pc:graphicFrameChg>
        <pc:graphicFrameChg chg="modGraphic">
          <ac:chgData name="Michelle" userId="3afdc34b-dadf-4ab5-ad26-84f6332c48e3" providerId="ADAL" clId="{F0288802-933E-472B-8347-C890C0CCC96A}" dt="2021-04-02T00:46:01.154" v="30" actId="207"/>
          <ac:graphicFrameMkLst>
            <pc:docMk/>
            <pc:sldMk cId="1806575864" sldId="267"/>
            <ac:graphicFrameMk id="8" creationId="{419AB310-8C51-4D69-BE96-9462006A06C3}"/>
          </ac:graphicFrameMkLst>
        </pc:graphicFrameChg>
      </pc:sldChg>
      <pc:sldChg chg="modSp mod">
        <pc:chgData name="Michelle" userId="3afdc34b-dadf-4ab5-ad26-84f6332c48e3" providerId="ADAL" clId="{F0288802-933E-472B-8347-C890C0CCC96A}" dt="2021-04-01T22:32:03.229" v="26" actId="3064"/>
        <pc:sldMkLst>
          <pc:docMk/>
          <pc:sldMk cId="2692492634" sldId="268"/>
        </pc:sldMkLst>
        <pc:graphicFrameChg chg="modGraphic">
          <ac:chgData name="Michelle" userId="3afdc34b-dadf-4ab5-ad26-84f6332c48e3" providerId="ADAL" clId="{F0288802-933E-472B-8347-C890C0CCC96A}" dt="2021-04-01T22:32:03.229" v="26"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F0288802-933E-472B-8347-C890C0CCC96A}" dt="2021-04-02T00:46:40.576" v="38" actId="207"/>
        <pc:sldMkLst>
          <pc:docMk/>
          <pc:sldMk cId="2321371490" sldId="269"/>
        </pc:sldMkLst>
        <pc:graphicFrameChg chg="modGraphic">
          <ac:chgData name="Michelle" userId="3afdc34b-dadf-4ab5-ad26-84f6332c48e3" providerId="ADAL" clId="{F0288802-933E-472B-8347-C890C0CCC96A}" dt="2021-04-02T00:46:40.576" v="38" actId="207"/>
          <ac:graphicFrameMkLst>
            <pc:docMk/>
            <pc:sldMk cId="2321371490" sldId="269"/>
            <ac:graphicFrameMk id="8" creationId="{785F5116-8A2B-48E4-A4AC-832746306D59}"/>
          </ac:graphicFrameMkLst>
        </pc:graphicFrameChg>
        <pc:graphicFrameChg chg="modGraphic">
          <ac:chgData name="Michelle" userId="3afdc34b-dadf-4ab5-ad26-84f6332c48e3" providerId="ADAL" clId="{F0288802-933E-472B-8347-C890C0CCC96A}" dt="2021-04-02T00:46:28.463" v="35" actId="207"/>
          <ac:graphicFrameMkLst>
            <pc:docMk/>
            <pc:sldMk cId="2321371490" sldId="269"/>
            <ac:graphicFrameMk id="10" creationId="{B1091EA0-7D02-4BC6-8EF4-10915C87438A}"/>
          </ac:graphicFrameMkLst>
        </pc:graphicFrameChg>
      </pc:sldChg>
      <pc:sldChg chg="modSp mod">
        <pc:chgData name="Michelle" userId="3afdc34b-dadf-4ab5-ad26-84f6332c48e3" providerId="ADAL" clId="{F0288802-933E-472B-8347-C890C0CCC96A}" dt="2021-04-02T00:46:47.748" v="39" actId="121"/>
        <pc:sldMkLst>
          <pc:docMk/>
          <pc:sldMk cId="1776995749" sldId="274"/>
        </pc:sldMkLst>
        <pc:graphicFrameChg chg="modGraphic">
          <ac:chgData name="Michelle" userId="3afdc34b-dadf-4ab5-ad26-84f6332c48e3" providerId="ADAL" clId="{F0288802-933E-472B-8347-C890C0CCC96A}" dt="2021-04-02T00:46:47.748" v="39" actId="121"/>
          <ac:graphicFrameMkLst>
            <pc:docMk/>
            <pc:sldMk cId="1776995749" sldId="274"/>
            <ac:graphicFrameMk id="11" creationId="{D9FF503F-E69B-496A-9F30-58E4E5473B06}"/>
          </ac:graphicFrameMkLst>
        </pc:graphicFrameChg>
      </pc:sldChg>
      <pc:sldChg chg="modSp mod">
        <pc:chgData name="Michelle" userId="3afdc34b-dadf-4ab5-ad26-84f6332c48e3" providerId="ADAL" clId="{F0288802-933E-472B-8347-C890C0CCC96A}" dt="2021-04-02T00:46:12.084" v="32" actId="207"/>
        <pc:sldMkLst>
          <pc:docMk/>
          <pc:sldMk cId="638870137" sldId="294"/>
        </pc:sldMkLst>
        <pc:graphicFrameChg chg="modGraphic">
          <ac:chgData name="Michelle" userId="3afdc34b-dadf-4ab5-ad26-84f6332c48e3" providerId="ADAL" clId="{F0288802-933E-472B-8347-C890C0CCC96A}" dt="2021-04-01T22:32:46.336" v="28" actId="121"/>
          <ac:graphicFrameMkLst>
            <pc:docMk/>
            <pc:sldMk cId="638870137" sldId="294"/>
            <ac:graphicFrameMk id="4" creationId="{4CB58B0C-C94E-4495-951A-A31C1D283971}"/>
          </ac:graphicFrameMkLst>
        </pc:graphicFrameChg>
        <pc:graphicFrameChg chg="modGraphic">
          <ac:chgData name="Michelle" userId="3afdc34b-dadf-4ab5-ad26-84f6332c48e3" providerId="ADAL" clId="{F0288802-933E-472B-8347-C890C0CCC96A}" dt="2021-04-02T00:46:12.084" v="32"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F0288802-933E-472B-8347-C890C0CCC96A}" dt="2021-04-02T00:46:22.428" v="34" actId="207"/>
        <pc:sldMkLst>
          <pc:docMk/>
          <pc:sldMk cId="310562512" sldId="295"/>
        </pc:sldMkLst>
        <pc:graphicFrameChg chg="modGraphic">
          <ac:chgData name="Michelle" userId="3afdc34b-dadf-4ab5-ad26-84f6332c48e3" providerId="ADAL" clId="{F0288802-933E-472B-8347-C890C0CCC96A}" dt="2021-04-02T00:46:22.428" v="34" actId="207"/>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F7EC17B5-D6AF-4C02-93A1-6EC70A7BF295}"/>
    <pc:docChg chg="modSld">
      <pc:chgData name="Walsh, Renee (DPH)" userId="S::renee.walsh@mass.gov::765e1f1d-1214-4c70-9985-3b2cff859230" providerId="AD" clId="Web-{F7EC17B5-D6AF-4C02-93A1-6EC70A7BF295}" dt="2021-04-01T15:50:34.485" v="7"/>
      <pc:docMkLst>
        <pc:docMk/>
      </pc:docMkLst>
      <pc:sldChg chg="modSp">
        <pc:chgData name="Walsh, Renee (DPH)" userId="S::renee.walsh@mass.gov::765e1f1d-1214-4c70-9985-3b2cff859230" providerId="AD" clId="Web-{F7EC17B5-D6AF-4C02-93A1-6EC70A7BF295}" dt="2021-04-01T15:49:39.762" v="1"/>
        <pc:sldMkLst>
          <pc:docMk/>
          <pc:sldMk cId="1806575864" sldId="267"/>
        </pc:sldMkLst>
        <pc:graphicFrameChg chg="modGraphic">
          <ac:chgData name="Walsh, Renee (DPH)" userId="S::renee.walsh@mass.gov::765e1f1d-1214-4c70-9985-3b2cff859230" providerId="AD" clId="Web-{F7EC17B5-D6AF-4C02-93A1-6EC70A7BF295}" dt="2021-04-01T15:49:39.762" v="1"/>
          <ac:graphicFrameMkLst>
            <pc:docMk/>
            <pc:sldMk cId="1806575864" sldId="267"/>
            <ac:graphicFrameMk id="5" creationId="{A7DF9D62-E3BE-4E6C-93D2-9B56ACF2148B}"/>
          </ac:graphicFrameMkLst>
        </pc:graphicFrameChg>
        <pc:graphicFrameChg chg="modGraphic">
          <ac:chgData name="Walsh, Renee (DPH)" userId="S::renee.walsh@mass.gov::765e1f1d-1214-4c70-9985-3b2cff859230" providerId="AD" clId="Web-{F7EC17B5-D6AF-4C02-93A1-6EC70A7BF295}" dt="2021-04-01T15:49:29.636" v="0"/>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F7EC17B5-D6AF-4C02-93A1-6EC70A7BF295}" dt="2021-04-01T15:50:34.485" v="7"/>
        <pc:sldMkLst>
          <pc:docMk/>
          <pc:sldMk cId="2321371490" sldId="269"/>
        </pc:sldMkLst>
        <pc:graphicFrameChg chg="modGraphic">
          <ac:chgData name="Walsh, Renee (DPH)" userId="S::renee.walsh@mass.gov::765e1f1d-1214-4c70-9985-3b2cff859230" providerId="AD" clId="Web-{F7EC17B5-D6AF-4C02-93A1-6EC70A7BF295}" dt="2021-04-01T15:50:34.485" v="7"/>
          <ac:graphicFrameMkLst>
            <pc:docMk/>
            <pc:sldMk cId="2321371490" sldId="269"/>
            <ac:graphicFrameMk id="8" creationId="{785F5116-8A2B-48E4-A4AC-832746306D59}"/>
          </ac:graphicFrameMkLst>
        </pc:graphicFrameChg>
        <pc:graphicFrameChg chg="modGraphic">
          <ac:chgData name="Walsh, Renee (DPH)" userId="S::renee.walsh@mass.gov::765e1f1d-1214-4c70-9985-3b2cff859230" providerId="AD" clId="Web-{F7EC17B5-D6AF-4C02-93A1-6EC70A7BF295}" dt="2021-04-01T15:50:24.390" v="5"/>
          <ac:graphicFrameMkLst>
            <pc:docMk/>
            <pc:sldMk cId="2321371490" sldId="269"/>
            <ac:graphicFrameMk id="10" creationId="{B1091EA0-7D02-4BC6-8EF4-10915C87438A}"/>
          </ac:graphicFrameMkLst>
        </pc:graphicFrameChg>
      </pc:sldChg>
      <pc:sldChg chg="modSp">
        <pc:chgData name="Walsh, Renee (DPH)" userId="S::renee.walsh@mass.gov::765e1f1d-1214-4c70-9985-3b2cff859230" providerId="AD" clId="Web-{F7EC17B5-D6AF-4C02-93A1-6EC70A7BF295}" dt="2021-04-01T15:50:02.342" v="2"/>
        <pc:sldMkLst>
          <pc:docMk/>
          <pc:sldMk cId="638870137" sldId="294"/>
        </pc:sldMkLst>
        <pc:graphicFrameChg chg="modGraphic">
          <ac:chgData name="Walsh, Renee (DPH)" userId="S::renee.walsh@mass.gov::765e1f1d-1214-4c70-9985-3b2cff859230" providerId="AD" clId="Web-{F7EC17B5-D6AF-4C02-93A1-6EC70A7BF295}" dt="2021-04-01T15:50:02.342" v="2"/>
          <ac:graphicFrameMkLst>
            <pc:docMk/>
            <pc:sldMk cId="638870137" sldId="294"/>
            <ac:graphicFrameMk id="5" creationId="{A7DF9D62-E3BE-4E6C-93D2-9B56ACF2148B}"/>
          </ac:graphicFrameMkLst>
        </pc:graphicFrameChg>
      </pc:sldChg>
      <pc:sldChg chg="modSp">
        <pc:chgData name="Walsh, Renee (DPH)" userId="S::renee.walsh@mass.gov::765e1f1d-1214-4c70-9985-3b2cff859230" providerId="AD" clId="Web-{F7EC17B5-D6AF-4C02-93A1-6EC70A7BF295}" dt="2021-04-01T15:50:15.343" v="4"/>
        <pc:sldMkLst>
          <pc:docMk/>
          <pc:sldMk cId="310562512" sldId="295"/>
        </pc:sldMkLst>
        <pc:graphicFrameChg chg="modGraphic">
          <ac:chgData name="Walsh, Renee (DPH)" userId="S::renee.walsh@mass.gov::765e1f1d-1214-4c70-9985-3b2cff859230" providerId="AD" clId="Web-{F7EC17B5-D6AF-4C02-93A1-6EC70A7BF295}" dt="2021-04-01T15:50:15.343" v="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Lynn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256642214"/>
              </p:ext>
            </p:extLst>
          </p:nvPr>
        </p:nvGraphicFramePr>
        <p:xfrm>
          <a:off x="1219200" y="3826133"/>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767211" y="1185370"/>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11.8</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31.6</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14.7</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0030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Lynn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13.9</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780642045"/>
              </p:ext>
            </p:extLst>
          </p:nvPr>
        </p:nvGraphicFramePr>
        <p:xfrm>
          <a:off x="6095443" y="1210543"/>
          <a:ext cx="5951871" cy="152084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7774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dirty="0">
                          <a:solidFill>
                            <a:srgbClr val="000000"/>
                          </a:solidFill>
                          <a:effectLst/>
                          <a:latin typeface="Calibri" panose="020F0502020204030204" pitchFamily="34" charset="0"/>
                        </a:rPr>
                        <a:t>            6,249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5,001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 </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08158547"/>
              </p:ext>
            </p:extLst>
          </p:nvPr>
        </p:nvGraphicFramePr>
        <p:xfrm>
          <a:off x="144685" y="3810001"/>
          <a:ext cx="11905684" cy="136931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2508" y="572170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92285" y="1314642"/>
            <a:ext cx="10540260" cy="2077492"/>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12.1</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44.7</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67.3</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400685163"/>
              </p:ext>
            </p:extLst>
          </p:nvPr>
        </p:nvGraphicFramePr>
        <p:xfrm>
          <a:off x="940037" y="3792376"/>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10,323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263954" y="1164588"/>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19.2</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892311177"/>
              </p:ext>
            </p:extLst>
          </p:nvPr>
        </p:nvGraphicFramePr>
        <p:xfrm>
          <a:off x="135767" y="4050309"/>
          <a:ext cx="11839905" cy="1380924"/>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221886">
                <a:tc>
                  <a:txBody>
                    <a:bodyPr/>
                    <a:lstStyle/>
                    <a:p>
                      <a:pPr marL="0" marR="0" algn="ctr">
                        <a:spcBef>
                          <a:spcPts val="0"/>
                        </a:spcBef>
                        <a:spcAft>
                          <a:spcPts val="0"/>
                        </a:spcAft>
                      </a:pPr>
                      <a:r>
                        <a:rPr lang="en-US" sz="1300" b="1" dirty="0">
                          <a:solidFill>
                            <a:schemeClr val="tx1"/>
                          </a:solidFill>
                        </a:rPr>
                        <a:t>Lynn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124306992"/>
              </p:ext>
            </p:extLst>
          </p:nvPr>
        </p:nvGraphicFramePr>
        <p:xfrm>
          <a:off x="2101323" y="253234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48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10,725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7,099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Lynn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93412"/>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641465496"/>
              </p:ext>
            </p:extLst>
          </p:nvPr>
        </p:nvGraphicFramePr>
        <p:xfrm>
          <a:off x="789617" y="228956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Lynn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a:t>
            </a:r>
            <a:r>
              <a:rPr lang="en-US" sz="800">
                <a:solidFill>
                  <a:srgbClr val="000000"/>
                </a:solidFill>
                <a:latin typeface="Arial" panose="020B0604020202020204" pitchFamily="34" charset="0"/>
                <a:cs typeface="Arial" panose="020B0604020202020204" pitchFamily="34" charset="0"/>
              </a:rPr>
              <a:t>of 3/30/2021 </a:t>
            </a:r>
            <a:r>
              <a:rPr lang="en-US" sz="800" dirty="0">
                <a:solidFill>
                  <a:srgbClr val="000000"/>
                </a:solidFill>
                <a:latin typeface="Arial" panose="020B0604020202020204" pitchFamily="34" charset="0"/>
                <a:cs typeface="Arial" panose="020B0604020202020204" pitchFamily="34" charset="0"/>
              </a:rPr>
              <a:t>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50788" y="3514977"/>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D9FF503F-E69B-496A-9F30-58E4E5473B06}"/>
              </a:ext>
            </a:extLst>
          </p:cNvPr>
          <p:cNvGraphicFramePr>
            <a:graphicFrameLocks noGrp="1"/>
          </p:cNvGraphicFramePr>
          <p:nvPr>
            <p:extLst>
              <p:ext uri="{D42A27DB-BD31-4B8C-83A1-F6EECF244321}">
                <p14:modId xmlns:p14="http://schemas.microsoft.com/office/powerpoint/2010/main" val="516448975"/>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029769" y="2488965"/>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Lynn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Lynn and whether they have met or exceeded the statewide rate</a:t>
            </a:r>
          </a:p>
          <a:p>
            <a:pPr marL="457200" indent="-457200">
              <a:spcBef>
                <a:spcPts val="600"/>
              </a:spcBef>
              <a:spcAft>
                <a:spcPts val="600"/>
              </a:spcAft>
              <a:buFont typeface="+mj-lt"/>
              <a:buAutoNum type="arabicPeriod"/>
            </a:pPr>
            <a:r>
              <a:rPr lang="en-US" sz="2000" b="1" dirty="0"/>
              <a:t>The percentage of Lynn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Lynn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Lynn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359354733"/>
              </p:ext>
            </p:extLst>
          </p:nvPr>
        </p:nvGraphicFramePr>
        <p:xfrm>
          <a:off x="259796" y="2068797"/>
          <a:ext cx="11655094" cy="163437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82042">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86760">
                <a:tc>
                  <a:txBody>
                    <a:bodyPr/>
                    <a:lstStyle/>
                    <a:p>
                      <a:pPr marL="0" marR="0" algn="ctr">
                        <a:spcBef>
                          <a:spcPts val="0"/>
                        </a:spcBef>
                        <a:spcAft>
                          <a:spcPts val="0"/>
                        </a:spcAft>
                      </a:pPr>
                      <a:r>
                        <a:rPr lang="en-US" sz="1050" b="1" dirty="0">
                          <a:solidFill>
                            <a:schemeClr val="tx1"/>
                          </a:solidFill>
                        </a:rPr>
                        <a:t>Lynn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45,630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2,244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Lynn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Lynn</a:t>
            </a:r>
            <a:r>
              <a:rPr lang="en-US" sz="2400" dirty="0"/>
              <a:t> </a:t>
            </a:r>
            <a:r>
              <a:rPr lang="en-US" sz="2400" dirty="0">
                <a:latin typeface="Segoe UI" panose="020B0502040204020203" pitchFamily="34" charset="0"/>
              </a:rPr>
              <a:t>Compared to Statewide as of 3/31/2021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60046278"/>
              </p:ext>
            </p:extLst>
          </p:nvPr>
        </p:nvGraphicFramePr>
        <p:xfrm>
          <a:off x="1517458" y="2839849"/>
          <a:ext cx="9055735" cy="1114539"/>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023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04434">
                <a:tc>
                  <a:txBody>
                    <a:bodyPr/>
                    <a:lstStyle/>
                    <a:p>
                      <a:pPr marL="0" marR="0" algn="ctr">
                        <a:spcBef>
                          <a:spcPts val="0"/>
                        </a:spcBef>
                        <a:spcAft>
                          <a:spcPts val="0"/>
                        </a:spcAft>
                      </a:pPr>
                      <a:r>
                        <a:rPr lang="en-US" sz="1600" b="1" dirty="0">
                          <a:solidFill>
                            <a:schemeClr val="tx1"/>
                          </a:solidFill>
                        </a:rPr>
                        <a:t>Lynn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45,062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44,693.6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4439">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70662"/>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86488" y="1389823"/>
            <a:ext cx="1097585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Lynn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dirty="0">
                <a:solidFill>
                  <a:prstClr val="black"/>
                </a:solidFill>
                <a:latin typeface="Calibri" panose="020F0502020204030204"/>
              </a:rPr>
              <a:t>Lynn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511285654"/>
              </p:ext>
            </p:extLst>
          </p:nvPr>
        </p:nvGraphicFramePr>
        <p:xfrm>
          <a:off x="420471" y="40590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17,869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116427" y="66568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Lynn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33.1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Lynn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13.9</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Lynn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19.2</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prstClr val="black"/>
                </a:solidFill>
                <a:latin typeface="Calibri" panose="020F0502020204030204"/>
              </a:rPr>
              <a:t>Lynn</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931736655"/>
              </p:ext>
            </p:extLst>
          </p:nvPr>
        </p:nvGraphicFramePr>
        <p:xfrm>
          <a:off x="3132311" y="2602864"/>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29,185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349161"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Lynn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3/31/2021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B2F4DA2-6982-43DC-9BB7-962338E0525C}"/>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3/31/2021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088224"/>
            <a:ext cx="10945654" cy="2400657"/>
          </a:xfrm>
          <a:prstGeom prst="rect">
            <a:avLst/>
          </a:prstGeom>
          <a:noFill/>
        </p:spPr>
        <p:txBody>
          <a:bodyPr wrap="square" rtlCol="0">
            <a:spAutoFit/>
          </a:bodyPr>
          <a:lstStyle/>
          <a:p>
            <a:r>
              <a:rPr lang="en-US" b="1" u="sng" dirty="0">
                <a:solidFill>
                  <a:srgbClr val="0F1C32"/>
                </a:solidFill>
                <a:latin typeface="Calibri"/>
              </a:rPr>
              <a:t>Vaccine Administration Benchmark</a:t>
            </a:r>
          </a:p>
          <a:p>
            <a:pPr lvl="1"/>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23.9%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76.3%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82.0%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128855200"/>
              </p:ext>
            </p:extLst>
          </p:nvPr>
        </p:nvGraphicFramePr>
        <p:xfrm>
          <a:off x="1016239" y="390892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4134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3/31/2021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219340379"/>
              </p:ext>
            </p:extLst>
          </p:nvPr>
        </p:nvGraphicFramePr>
        <p:xfrm>
          <a:off x="94643" y="4007677"/>
          <a:ext cx="12002711" cy="1381856"/>
        </p:xfrm>
        <a:graphic>
          <a:graphicData uri="http://schemas.openxmlformats.org/drawingml/2006/table">
            <a:tbl>
              <a:tblPr firstRow="1" firstCol="1" bandRow="1">
                <a:tableStyleId>{5C22544A-7EE6-4342-B048-85BDC9FD1C3A}</a:tableStyleId>
              </a:tblPr>
              <a:tblGrid>
                <a:gridCol w="1087770">
                  <a:extLst>
                    <a:ext uri="{9D8B030D-6E8A-4147-A177-3AD203B41FA5}">
                      <a16:colId xmlns:a16="http://schemas.microsoft.com/office/drawing/2014/main" val="4075951014"/>
                    </a:ext>
                  </a:extLst>
                </a:gridCol>
                <a:gridCol w="534620">
                  <a:extLst>
                    <a:ext uri="{9D8B030D-6E8A-4147-A177-3AD203B41FA5}">
                      <a16:colId xmlns:a16="http://schemas.microsoft.com/office/drawing/2014/main" val="3719797945"/>
                    </a:ext>
                  </a:extLst>
                </a:gridCol>
                <a:gridCol w="828688">
                  <a:extLst>
                    <a:ext uri="{9D8B030D-6E8A-4147-A177-3AD203B41FA5}">
                      <a16:colId xmlns:a16="http://schemas.microsoft.com/office/drawing/2014/main" val="2111895905"/>
                    </a:ext>
                  </a:extLst>
                </a:gridCol>
                <a:gridCol w="598122">
                  <a:extLst>
                    <a:ext uri="{9D8B030D-6E8A-4147-A177-3AD203B41FA5}">
                      <a16:colId xmlns:a16="http://schemas.microsoft.com/office/drawing/2014/main" val="1228260744"/>
                    </a:ext>
                  </a:extLst>
                </a:gridCol>
                <a:gridCol w="858669">
                  <a:extLst>
                    <a:ext uri="{9D8B030D-6E8A-4147-A177-3AD203B41FA5}">
                      <a16:colId xmlns:a16="http://schemas.microsoft.com/office/drawing/2014/main" val="3870552715"/>
                    </a:ext>
                  </a:extLst>
                </a:gridCol>
                <a:gridCol w="687903">
                  <a:extLst>
                    <a:ext uri="{9D8B030D-6E8A-4147-A177-3AD203B41FA5}">
                      <a16:colId xmlns:a16="http://schemas.microsoft.com/office/drawing/2014/main" val="2196486683"/>
                    </a:ext>
                  </a:extLst>
                </a:gridCol>
                <a:gridCol w="838689">
                  <a:extLst>
                    <a:ext uri="{9D8B030D-6E8A-4147-A177-3AD203B41FA5}">
                      <a16:colId xmlns:a16="http://schemas.microsoft.com/office/drawing/2014/main" val="2808071338"/>
                    </a:ext>
                  </a:extLst>
                </a:gridCol>
                <a:gridCol w="491923">
                  <a:extLst>
                    <a:ext uri="{9D8B030D-6E8A-4147-A177-3AD203B41FA5}">
                      <a16:colId xmlns:a16="http://schemas.microsoft.com/office/drawing/2014/main" val="2266782108"/>
                    </a:ext>
                  </a:extLst>
                </a:gridCol>
                <a:gridCol w="798368">
                  <a:extLst>
                    <a:ext uri="{9D8B030D-6E8A-4147-A177-3AD203B41FA5}">
                      <a16:colId xmlns:a16="http://schemas.microsoft.com/office/drawing/2014/main" val="1400057223"/>
                    </a:ext>
                  </a:extLst>
                </a:gridCol>
                <a:gridCol w="564503">
                  <a:extLst>
                    <a:ext uri="{9D8B030D-6E8A-4147-A177-3AD203B41FA5}">
                      <a16:colId xmlns:a16="http://schemas.microsoft.com/office/drawing/2014/main" val="607151320"/>
                    </a:ext>
                  </a:extLst>
                </a:gridCol>
                <a:gridCol w="814498">
                  <a:extLst>
                    <a:ext uri="{9D8B030D-6E8A-4147-A177-3AD203B41FA5}">
                      <a16:colId xmlns:a16="http://schemas.microsoft.com/office/drawing/2014/main" val="1732447710"/>
                    </a:ext>
                  </a:extLst>
                </a:gridCol>
                <a:gridCol w="576157">
                  <a:extLst>
                    <a:ext uri="{9D8B030D-6E8A-4147-A177-3AD203B41FA5}">
                      <a16:colId xmlns:a16="http://schemas.microsoft.com/office/drawing/2014/main" val="1497268532"/>
                    </a:ext>
                  </a:extLst>
                </a:gridCol>
                <a:gridCol w="706069">
                  <a:extLst>
                    <a:ext uri="{9D8B030D-6E8A-4147-A177-3AD203B41FA5}">
                      <a16:colId xmlns:a16="http://schemas.microsoft.com/office/drawing/2014/main" val="743602275"/>
                    </a:ext>
                  </a:extLst>
                </a:gridCol>
                <a:gridCol w="743308">
                  <a:extLst>
                    <a:ext uri="{9D8B030D-6E8A-4147-A177-3AD203B41FA5}">
                      <a16:colId xmlns:a16="http://schemas.microsoft.com/office/drawing/2014/main" val="1994207196"/>
                    </a:ext>
                  </a:extLst>
                </a:gridCol>
                <a:gridCol w="806432">
                  <a:extLst>
                    <a:ext uri="{9D8B030D-6E8A-4147-A177-3AD203B41FA5}">
                      <a16:colId xmlns:a16="http://schemas.microsoft.com/office/drawing/2014/main" val="3921377560"/>
                    </a:ext>
                  </a:extLst>
                </a:gridCol>
                <a:gridCol w="568231">
                  <a:extLst>
                    <a:ext uri="{9D8B030D-6E8A-4147-A177-3AD203B41FA5}">
                      <a16:colId xmlns:a16="http://schemas.microsoft.com/office/drawing/2014/main" val="3578839088"/>
                    </a:ext>
                  </a:extLst>
                </a:gridCol>
                <a:gridCol w="49876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Lynn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15,060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dirty="0">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978366617"/>
              </p:ext>
            </p:extLst>
          </p:nvPr>
        </p:nvGraphicFramePr>
        <p:xfrm>
          <a:off x="2642575" y="2360292"/>
          <a:ext cx="7195756" cy="1375037"/>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3074">
                <a:tc>
                  <a:txBody>
                    <a:bodyPr/>
                    <a:lstStyle/>
                    <a:p>
                      <a:pPr marL="0" marR="0" algn="ctr">
                        <a:spcBef>
                          <a:spcPts val="0"/>
                        </a:spcBef>
                        <a:spcAft>
                          <a:spcPts val="0"/>
                        </a:spcAft>
                      </a:pPr>
                      <a:r>
                        <a:rPr lang="en-US" sz="1400" b="1" dirty="0">
                          <a:solidFill>
                            <a:schemeClr val="tx1"/>
                          </a:solidFill>
                        </a:rPr>
                        <a:t>Lynn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38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33.1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Lynn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7534"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www.w3.org/XML/1998/namespace"/>
    <ds:schemaRef ds:uri="http://purl.org/dc/elements/1.1/"/>
    <ds:schemaRef ds:uri="http://schemas.microsoft.com/office/2006/metadata/propertie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acf54e11-0fc9-471c-b6ed-0b00911b414f"/>
  </ds:schemaRefs>
</ds:datastoreItem>
</file>

<file path=customXml/itemProps2.xml><?xml version="1.0" encoding="utf-8"?>
<ds:datastoreItem xmlns:ds="http://schemas.openxmlformats.org/officeDocument/2006/customXml" ds:itemID="{41EB1961-F78C-476B-94FE-2000F580BFB4}"/>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8602</TotalTime>
  <Words>3568</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Lynn</vt:lpstr>
      <vt:lpstr>Lynn – Benchmarks</vt:lpstr>
      <vt:lpstr>PowerPoint Presentation</vt:lpstr>
      <vt:lpstr>Vaccine Administration </vt:lpstr>
      <vt:lpstr>Total Doses and Dose Administration Rate/100,000 Population  for Lynn Compared to Statewide as of 3/31/2021</vt:lpstr>
      <vt:lpstr>Count and Percentage of Population for First Dose, Partially, and Fully Vaccinated for Lynn Compared to Statewide as of 3/31/2021</vt:lpstr>
      <vt:lpstr>First Dose</vt:lpstr>
      <vt:lpstr>Counts and Percentages of Population with a First Dose by Demographics for Lynn Compared to Statewide as of 3/31/2021  contd.</vt:lpstr>
      <vt:lpstr>Counts and Percentages of Population with a First Dose by Demographics for Lynn Compared to Statewide as of 3/31/2021 </vt:lpstr>
      <vt:lpstr>Partially vaccinated</vt:lpstr>
      <vt:lpstr>Counts and Percentages of Population Partially Vaccinated by Demographics for Lynn Compared to Statewide as of 3/31/2021 contd.</vt:lpstr>
      <vt:lpstr>Counts and Percentages of Population Partially Vaccinated by Demographics for Lynn Compared to Statewide as of 3/31/2021</vt:lpstr>
      <vt:lpstr>Fully vaccinated</vt:lpstr>
      <vt:lpstr>Counts and Percentages of Population Fully Vaccinated by Demographics for Lynn Compared to Statewide as of 3/31/2021 contd. </vt:lpstr>
      <vt:lpstr>Counts and Percentages of Population Fully Vaccinated by Demographics for Lynn Compared to Statewide as of 3/31/2021</vt:lpstr>
      <vt:lpstr>Missing Race/Ethnicity Count and Percentage of Population Vaccinated for Lynn Compared to Statewide as of 3/31/2021</vt:lpstr>
      <vt:lpstr>City/Town COVID-19 Burden </vt:lpstr>
      <vt:lpstr>COVID-19 Case Counts and Rates for 20 Prioritized Communities</vt:lpstr>
      <vt:lpstr>Background </vt:lpstr>
      <vt:lpstr> Profile of Lynn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410</cp:revision>
  <dcterms:created xsi:type="dcterms:W3CDTF">2021-02-06T16:00:27Z</dcterms:created>
  <dcterms:modified xsi:type="dcterms:W3CDTF">2021-04-02T00:46:49Z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